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/h2iyG+M0/UchrczDn4mG+2v8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deec08d46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g1ddeec08d4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1ddeec08d46_0_1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deec08d46_0_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9" name="Google Shape;249;g1ddeec08d4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ddeec08d46_0_1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ddeec08d46_0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8" name="Google Shape;258;g1ddeec08d4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1ddeec08d46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0b172108d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6" name="Google Shape;266;g380b172108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380b172108d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80b172108d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80b17210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80b172108d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80b172108d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80b172108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80b172108d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80b172108d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80b172108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80b172108d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0b172108d_0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80b172108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80b172108d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80b172108d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80b172108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80b172108d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0b172108d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80b172108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80b172108d_0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deec08d46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g1ddeec08d4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1ddeec08d46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80b172108d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80b172108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80b172108d_0_1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80b172108d_0_1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80b172108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80b172108d_0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80b172108d_0_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80b172108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380b172108d_0_1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80b172108d_0_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80b172108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80b172108d_0_1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80b172108d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80b172108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380b172108d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ddeec08d46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1" name="Google Shape;361;g1ddeec08d4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1ddeec08d46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deec08d46_0_1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8" name="Google Shape;368;g1ddeec08d4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1ddeec08d46_0_1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deec08d4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ddeec08d46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65d8444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1365d8444f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ddeec08d46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g1ddeec08d4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1ddeec08d46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ddeec08d46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g1ddeec08d4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ddeec08d46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ddeec08d46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g1ddeec08d4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ddeec08d46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ddeec08d46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g1ddeec08d4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ddeec08d46_0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/>
        </p:nvSpPr>
        <p:spPr>
          <a:xfrm>
            <a:off x="395288" y="115888"/>
            <a:ext cx="84248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 para editar o título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395288" y="115888"/>
            <a:ext cx="74469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95536" y="116632"/>
            <a:ext cx="7344816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107504" y="115888"/>
            <a:ext cx="892899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107504" y="115888"/>
            <a:ext cx="892899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8" name="Google Shape;11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0" name="Google Shape;12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107504" y="115888"/>
            <a:ext cx="892899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6" name="Google Shape;13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3" name="Google Shape;14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107504" y="115888"/>
            <a:ext cx="892899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 rot="5400000">
            <a:off x="2071290" y="-767034"/>
            <a:ext cx="5001419" cy="878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>
  <p:cSld name="Em branc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ctrTitle"/>
          </p:nvPr>
        </p:nvSpPr>
        <p:spPr>
          <a:xfrm>
            <a:off x="5076056" y="2132856"/>
            <a:ext cx="356388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31"/>
          <p:cNvSpPr txBox="1"/>
          <p:nvPr>
            <p:ph idx="1" type="subTitle"/>
          </p:nvPr>
        </p:nvSpPr>
        <p:spPr>
          <a:xfrm>
            <a:off x="5220072" y="4365104"/>
            <a:ext cx="3600400" cy="766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83324" l="1491" r="0" t="715"/>
          <a:stretch/>
        </p:blipFill>
        <p:spPr>
          <a:xfrm>
            <a:off x="0" y="0"/>
            <a:ext cx="91440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1"/>
          <p:cNvPicPr preferRelativeResize="0"/>
          <p:nvPr/>
        </p:nvPicPr>
        <p:blipFill rotWithShape="1">
          <a:blip r:embed="rId1">
            <a:alphaModFix/>
          </a:blip>
          <a:srcRect b="2316" l="1492" r="47163" t="16675"/>
          <a:stretch/>
        </p:blipFill>
        <p:spPr>
          <a:xfrm>
            <a:off x="136525" y="1158875"/>
            <a:ext cx="4694238" cy="55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/>
          <p:nvPr/>
        </p:nvSpPr>
        <p:spPr>
          <a:xfrm>
            <a:off x="395288" y="115888"/>
            <a:ext cx="84248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 para editar o título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07504" y="115888"/>
            <a:ext cx="892899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1">
            <a:alphaModFix/>
          </a:blip>
          <a:srcRect b="84074" l="0" r="0" t="11542"/>
          <a:stretch/>
        </p:blipFill>
        <p:spPr>
          <a:xfrm>
            <a:off x="0" y="765175"/>
            <a:ext cx="9144000" cy="3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79512" y="1124744"/>
            <a:ext cx="8784976" cy="5001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/>
        </p:nvSpPr>
        <p:spPr>
          <a:xfrm>
            <a:off x="8532440" y="6473245"/>
            <a:ext cx="5517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hyperlink" Target="http://shell4startup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arcos.barretto@minerva.org.br" TargetMode="External"/><Relationship Id="rId4" Type="http://schemas.openxmlformats.org/officeDocument/2006/relationships/hyperlink" Target="mailto:marcos.barretto@usp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/>
          <p:nvPr>
            <p:ph type="ctrTitle"/>
          </p:nvPr>
        </p:nvSpPr>
        <p:spPr>
          <a:xfrm>
            <a:off x="683575" y="3573025"/>
            <a:ext cx="32151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PRG0005/DPG5013 - Fundamentos em Empreendedorismo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24set2025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>
            <p:ph idx="1" type="subTitle"/>
          </p:nvPr>
        </p:nvSpPr>
        <p:spPr>
          <a:xfrm>
            <a:off x="1295645" y="5799115"/>
            <a:ext cx="6552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000"/>
              <a:buNone/>
            </a:pPr>
            <a:r>
              <a:rPr b="1" lang="en-US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Dr. Marcos Ribeiro Pereira-Barretto</a:t>
            </a:r>
            <a:br>
              <a:rPr lang="en-US" sz="2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4528122" y="1574870"/>
            <a:ext cx="4392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2200">
                <a:solidFill>
                  <a:srgbClr val="222222"/>
                </a:solidFill>
                <a:highlight>
                  <a:srgbClr val="FFFFFF"/>
                </a:highlight>
              </a:rPr>
              <a:t>Lean Startup:</a:t>
            </a:r>
            <a:br>
              <a:rPr b="1" lang="en-US" sz="22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b="1" lang="en-US" sz="2200">
                <a:solidFill>
                  <a:srgbClr val="222222"/>
                </a:solidFill>
                <a:highlight>
                  <a:srgbClr val="FFFFFF"/>
                </a:highlight>
              </a:rPr>
              <a:t>Do Conceito à Validação </a:t>
            </a:r>
            <a:br>
              <a:rPr b="1" lang="en-US" sz="22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b="1" i="1" lang="en-US" sz="2000">
                <a:solidFill>
                  <a:srgbClr val="222222"/>
                </a:solidFill>
                <a:highlight>
                  <a:srgbClr val="FFFFFF"/>
                </a:highlight>
              </a:rPr>
              <a:t>POC, Prototipagem e MVP no Desenvolvimento de Soluções</a:t>
            </a:r>
            <a:endParaRPr b="0" i="1" sz="4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75" y="764475"/>
            <a:ext cx="3512329" cy="266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ddeec08d46_0_106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FAQ</a:t>
            </a:r>
            <a:endParaRPr/>
          </a:p>
        </p:txBody>
      </p:sp>
      <p:sp>
        <p:nvSpPr>
          <p:cNvPr id="244" name="Google Shape;244;g1ddeec08d46_0_106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4.Referências principais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“4 passos para epifania” (Steve Blank)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  <p:pic>
        <p:nvPicPr>
          <p:cNvPr id="245" name="Google Shape;245;g1ddeec08d46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300" y="2459125"/>
            <a:ext cx="18478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1ddeec08d46_0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7649" y="2564524"/>
            <a:ext cx="5915225" cy="21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ddeec08d46_0_114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FAQ</a:t>
            </a:r>
            <a:endParaRPr/>
          </a:p>
        </p:txBody>
      </p:sp>
      <p:sp>
        <p:nvSpPr>
          <p:cNvPr id="253" name="Google Shape;253;g1ddeec08d46_0_114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4.Referências principais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“Startup enxuta” (Eric Ries)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Lean startup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  <p:pic>
        <p:nvPicPr>
          <p:cNvPr id="254" name="Google Shape;254;g1ddeec08d46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163" y="2942800"/>
            <a:ext cx="17430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ddeec08d46_0_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2888" y="2615888"/>
            <a:ext cx="501967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ddeec08d46_0_124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FAQ</a:t>
            </a:r>
            <a:endParaRPr/>
          </a:p>
        </p:txBody>
      </p:sp>
      <p:sp>
        <p:nvSpPr>
          <p:cNvPr id="262" name="Google Shape;262;g1ddeec08d46_0_124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4.Referência adicional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“Shell for startups”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acessivel no Open Access da Blucher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  <p:pic>
        <p:nvPicPr>
          <p:cNvPr id="263" name="Google Shape;263;g1ddeec08d46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952" y="2968177"/>
            <a:ext cx="6358975" cy="3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0b172108d_0_18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 id</a:t>
            </a:r>
            <a:r>
              <a:rPr lang="en-US"/>
              <a:t>éia ao MVP</a:t>
            </a:r>
            <a:endParaRPr/>
          </a:p>
        </p:txBody>
      </p:sp>
      <p:sp>
        <p:nvSpPr>
          <p:cNvPr id="270" name="Google Shape;270;g380b172108d_0_18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processo Lean Startup</a:t>
            </a:r>
            <a:endParaRPr/>
          </a:p>
        </p:txBody>
      </p:sp>
      <p:pic>
        <p:nvPicPr>
          <p:cNvPr id="271" name="Google Shape;271;g380b172108d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188" y="1177000"/>
            <a:ext cx="4820675" cy="26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0b172108d_0_25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Origem</a:t>
            </a:r>
            <a:endParaRPr/>
          </a:p>
        </p:txBody>
      </p:sp>
      <p:sp>
        <p:nvSpPr>
          <p:cNvPr id="278" name="Google Shape;278;g380b172108d_0_25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inspirado em </a:t>
            </a:r>
            <a:r>
              <a:rPr lang="en-US"/>
              <a:t>"lean manufacturing" do Toyota Production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Pontos centrais do "lean manufacturing: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KYC (know your customer)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remover perdas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diminuir tamanho do batch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just-in-time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aceleração dos ciclos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0b172108d_0_31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Princ</a:t>
            </a:r>
            <a:r>
              <a:rPr lang="en-US"/>
              <a:t>ípios</a:t>
            </a:r>
            <a:endParaRPr/>
          </a:p>
        </p:txBody>
      </p:sp>
      <p:sp>
        <p:nvSpPr>
          <p:cNvPr id="285" name="Google Shape;285;g380b172108d_0_31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36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Empreendedores em todo lugar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Empreender é gerenciar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Aprendizado com validação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Build-Measure-Learn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Innovation accounting </a:t>
            </a:r>
            <a:br>
              <a:rPr lang="en-US" sz="2700"/>
            </a:br>
            <a:r>
              <a:rPr lang="en-US" sz="1900"/>
              <a:t>(métricas especificas, diferentes das usadas no mundo corporativo)</a:t>
            </a:r>
            <a:endParaRPr sz="19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700"/>
              <a:t>O objetivo "lean thinking" é criar uma empresa que tenha crescimento sustentável com alinhamento da satisfação do cliente e dos colaboradores, oferecendo produtos inovadores minimizando perdas para clientes, fornecedores e meio-ambiente</a:t>
            </a:r>
            <a:endParaRPr sz="2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80b172108d_0_45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Leaps of Faith (salto de confian</a:t>
            </a:r>
            <a:r>
              <a:rPr lang="en-US"/>
              <a:t>ça)</a:t>
            </a:r>
            <a:endParaRPr/>
          </a:p>
        </p:txBody>
      </p:sp>
      <p:pic>
        <p:nvPicPr>
          <p:cNvPr id="292" name="Google Shape;292;g380b172108d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50" y="2523538"/>
            <a:ext cx="3695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80b172108d_0_45"/>
          <p:cNvSpPr txBox="1"/>
          <p:nvPr/>
        </p:nvSpPr>
        <p:spPr>
          <a:xfrm>
            <a:off x="474300" y="1209400"/>
            <a:ext cx="819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Não há certezas. Não há melhor caminho. É preciso dar "saltos de confiança" para avançar.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94" name="Google Shape;294;g380b172108d_0_45"/>
          <p:cNvSpPr txBox="1"/>
          <p:nvPr/>
        </p:nvSpPr>
        <p:spPr>
          <a:xfrm>
            <a:off x="564450" y="4961000"/>
            <a:ext cx="8015100" cy="1693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side bar: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Caminhante, n</a:t>
            </a:r>
            <a:r>
              <a:rPr lang="en-US" sz="2500">
                <a:solidFill>
                  <a:schemeClr val="dk1"/>
                </a:solidFill>
              </a:rPr>
              <a:t>ão há caminho;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Se faz caminho ao caminhar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(Antonio Machado, </a:t>
            </a:r>
            <a:r>
              <a:rPr lang="en-US" sz="2300">
                <a:solidFill>
                  <a:schemeClr val="dk1"/>
                </a:solidFill>
              </a:rPr>
              <a:t>"Proverbios y Cantares"</a:t>
            </a:r>
            <a:r>
              <a:rPr lang="en-US" sz="2300">
                <a:solidFill>
                  <a:schemeClr val="dk1"/>
                </a:solidFill>
              </a:rPr>
              <a:t>)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80b172108d_0_88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g380b172108d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25" y="1078775"/>
            <a:ext cx="6633825" cy="416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80b172108d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25" y="5247000"/>
            <a:ext cx="29622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80b172108d_0_88"/>
          <p:cNvSpPr txBox="1"/>
          <p:nvPr/>
        </p:nvSpPr>
        <p:spPr>
          <a:xfrm>
            <a:off x="3525363" y="5378275"/>
            <a:ext cx="5022600" cy="1339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side bar: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Matriz CSD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(Livework, Luis Alt)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80b172108d_0_95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MVP</a:t>
            </a:r>
            <a:endParaRPr/>
          </a:p>
        </p:txBody>
      </p:sp>
      <p:sp>
        <p:nvSpPr>
          <p:cNvPr id="310" name="Google Shape;310;g380b172108d_0_95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MVP (minimum product viable) </a:t>
            </a:r>
            <a:r>
              <a:rPr lang="en-US"/>
              <a:t>é uma versão do produto que permite um ciclo completo Build-Measure-Learn com o mínimo esforço and mínima quantidade de recursos (tempo, dinheiro, pessoas…).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Pode ser usado por "early adopters".</a:t>
            </a:r>
            <a:endParaRPr/>
          </a:p>
        </p:txBody>
      </p:sp>
      <p:sp>
        <p:nvSpPr>
          <p:cNvPr id="311" name="Google Shape;311;g380b172108d_0_95"/>
          <p:cNvSpPr txBox="1"/>
          <p:nvPr/>
        </p:nvSpPr>
        <p:spPr>
          <a:xfrm>
            <a:off x="540675" y="5136400"/>
            <a:ext cx="8508600" cy="1339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side bar: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PoC: proof of concept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Uma instala</a:t>
            </a:r>
            <a:r>
              <a:rPr lang="en-US" sz="2500">
                <a:solidFill>
                  <a:schemeClr val="dk1"/>
                </a:solidFill>
              </a:rPr>
              <a:t>ção do produto para demonstrar sua operação.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80b172108d_0_101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Princ</a:t>
            </a:r>
            <a:r>
              <a:rPr lang="en-US"/>
              <a:t>ípio da qualidade do MVP</a:t>
            </a:r>
            <a:endParaRPr/>
          </a:p>
        </p:txBody>
      </p:sp>
      <p:sp>
        <p:nvSpPr>
          <p:cNvPr id="318" name="Google Shape;318;g380b172108d_0_101"/>
          <p:cNvSpPr txBox="1"/>
          <p:nvPr>
            <p:ph idx="1" type="body"/>
          </p:nvPr>
        </p:nvSpPr>
        <p:spPr>
          <a:xfrm>
            <a:off x="457200" y="1254188"/>
            <a:ext cx="8229600" cy="485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</a:t>
            </a:r>
            <a:r>
              <a:rPr lang="en-US"/>
              <a:t>ão pressuponha que atributos do produto o cliente vai considerar relevante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aprenda o que importa para o cliente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remova features, processos ou esforços que não contribuem para o aprendizado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80b172108d_0_101"/>
          <p:cNvSpPr txBox="1"/>
          <p:nvPr/>
        </p:nvSpPr>
        <p:spPr>
          <a:xfrm>
            <a:off x="953300" y="4197325"/>
            <a:ext cx="7356000" cy="2108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side bar: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Experimentos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>
                <a:solidFill>
                  <a:schemeClr val="dk1"/>
                </a:solidFill>
              </a:rPr>
              <a:t>experimentos de guardanapo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>
                <a:solidFill>
                  <a:schemeClr val="dk1"/>
                </a:solidFill>
              </a:rPr>
              <a:t>experimentos de baixa fidelidade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>
                <a:solidFill>
                  <a:schemeClr val="dk1"/>
                </a:solidFill>
              </a:rPr>
              <a:t>experimentos de alta fidelidade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deec08d46_0_3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Sobre mim</a:t>
            </a:r>
            <a:endParaRPr/>
          </a:p>
        </p:txBody>
      </p:sp>
      <p:sp>
        <p:nvSpPr>
          <p:cNvPr id="172" name="Google Shape;172;g1ddeec08d46_0_3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80b172108d_0_111"/>
          <p:cNvSpPr txBox="1"/>
          <p:nvPr>
            <p:ph type="title"/>
          </p:nvPr>
        </p:nvSpPr>
        <p:spPr>
          <a:xfrm>
            <a:off x="395302" y="115900"/>
            <a:ext cx="85542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r>
              <a:rPr lang="en-US"/>
              <a:t>étricas de inovação </a:t>
            </a:r>
            <a:r>
              <a:rPr lang="en-US" sz="2800"/>
              <a:t>(innovation accounting)</a:t>
            </a:r>
            <a:endParaRPr sz="2800"/>
          </a:p>
        </p:txBody>
      </p:sp>
      <p:sp>
        <p:nvSpPr>
          <p:cNvPr id="326" name="Google Shape;326;g380b172108d_0_111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</a:t>
            </a:r>
            <a:r>
              <a:rPr lang="en-US"/>
              <a:t>étricas de engajamento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-US" sz="2000"/>
              <a:t>conversão de visitante em cliente</a:t>
            </a:r>
            <a:endParaRPr sz="2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-US" sz="2000"/>
              <a:t>CAC (custo de aquisição de cliente)</a:t>
            </a:r>
            <a:endParaRPr sz="2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-US" sz="2000"/>
              <a:t>percentual de usuários que completam a 1a ação</a:t>
            </a:r>
            <a:endParaRPr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métricas de aprendizado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específico para cada "leap of faith"(ciclo)</a:t>
            </a:r>
            <a:endParaRPr sz="2000"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hipótese: usuários vão postar</a:t>
            </a:r>
            <a:endParaRPr sz="2000"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métrica: porcentagem de usuários postando</a:t>
            </a:r>
            <a:endParaRPr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cuidado 1: perigo de m</a:t>
            </a:r>
            <a:r>
              <a:rPr lang="en-US"/>
              <a:t>étricas de vaidade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cuidado 2: métrica que vira objetivo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80b172108d_0_118"/>
          <p:cNvSpPr txBox="1"/>
          <p:nvPr>
            <p:ph type="title"/>
          </p:nvPr>
        </p:nvSpPr>
        <p:spPr>
          <a:xfrm>
            <a:off x="395302" y="115900"/>
            <a:ext cx="85542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</a:t>
            </a:r>
            <a:r>
              <a:rPr lang="en-US"/>
              <a:t>álise de cohort </a:t>
            </a:r>
            <a:r>
              <a:rPr lang="en-US" sz="2000"/>
              <a:t>(</a:t>
            </a:r>
            <a:r>
              <a:rPr i="1" lang="en-US" sz="2000"/>
              <a:t>coorte</a:t>
            </a:r>
            <a:r>
              <a:rPr lang="en-US" sz="2000"/>
              <a:t>)</a:t>
            </a:r>
            <a:endParaRPr sz="2000"/>
          </a:p>
        </p:txBody>
      </p:sp>
      <p:sp>
        <p:nvSpPr>
          <p:cNvPr id="333" name="Google Shape;333;g380b172108d_0_118"/>
          <p:cNvSpPr txBox="1"/>
          <p:nvPr>
            <p:ph idx="1" type="body"/>
          </p:nvPr>
        </p:nvSpPr>
        <p:spPr>
          <a:xfrm>
            <a:off x="106050" y="1197300"/>
            <a:ext cx="8931900" cy="158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à</a:t>
            </a:r>
            <a:r>
              <a:rPr lang="en-US"/>
              <a:t> medida em que novos experimentos (aditivos) s</a:t>
            </a:r>
            <a:r>
              <a:rPr lang="en-US"/>
              <a:t>ão feitos, pode-se analisar o impacto nas cohort.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g380b172108d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806" y="2963906"/>
            <a:ext cx="5775450" cy="35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80b172108d_0_125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Pivotar ou Continuar?</a:t>
            </a:r>
            <a:endParaRPr/>
          </a:p>
        </p:txBody>
      </p:sp>
      <p:pic>
        <p:nvPicPr>
          <p:cNvPr id="341" name="Google Shape;341;g380b172108d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50" y="1157625"/>
            <a:ext cx="8238125" cy="562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80b172108d_0_134"/>
          <p:cNvSpPr txBox="1"/>
          <p:nvPr/>
        </p:nvSpPr>
        <p:spPr>
          <a:xfrm>
            <a:off x="483750" y="4197325"/>
            <a:ext cx="8202900" cy="1723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side bar: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Shell for Startups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https://www.blucher.com.br/early-stage-shell-for-scientific-entrepreneurship-playbook_9786555060461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380b172108d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227" y="2281763"/>
            <a:ext cx="3784857" cy="376240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80b172108d_0_74"/>
          <p:cNvSpPr/>
          <p:nvPr/>
        </p:nvSpPr>
        <p:spPr>
          <a:xfrm>
            <a:off x="4196902" y="1645614"/>
            <a:ext cx="1832400" cy="6363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37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300" lIns="96300" spcFirstLastPara="1" rIns="96300" wrap="square" tIns="9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6">
                <a:solidFill>
                  <a:srgbClr val="FFFFFF"/>
                </a:solidFill>
              </a:rPr>
              <a:t>Problema</a:t>
            </a:r>
            <a:endParaRPr b="1" sz="1896">
              <a:solidFill>
                <a:srgbClr val="FFFFFF"/>
              </a:solidFill>
            </a:endParaRPr>
          </a:p>
        </p:txBody>
      </p:sp>
      <p:sp>
        <p:nvSpPr>
          <p:cNvPr id="355" name="Google Shape;355;g380b172108d_0_74"/>
          <p:cNvSpPr/>
          <p:nvPr/>
        </p:nvSpPr>
        <p:spPr>
          <a:xfrm>
            <a:off x="1489911" y="3796456"/>
            <a:ext cx="1832400" cy="6363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37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300" lIns="96300" spcFirstLastPara="1" rIns="96300" wrap="square" tIns="9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6">
                <a:solidFill>
                  <a:srgbClr val="FFFFFF"/>
                </a:solidFill>
              </a:rPr>
              <a:t>Tecnologia</a:t>
            </a:r>
            <a:endParaRPr b="1" sz="1896">
              <a:solidFill>
                <a:srgbClr val="FFFFFF"/>
              </a:solidFill>
            </a:endParaRPr>
          </a:p>
        </p:txBody>
      </p:sp>
      <p:sp>
        <p:nvSpPr>
          <p:cNvPr id="356" name="Google Shape;356;g380b172108d_0_74"/>
          <p:cNvSpPr/>
          <p:nvPr/>
        </p:nvSpPr>
        <p:spPr>
          <a:xfrm>
            <a:off x="4196902" y="5997754"/>
            <a:ext cx="1832400" cy="6363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37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300" lIns="96300" spcFirstLastPara="1" rIns="96300" wrap="square" tIns="9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6">
                <a:solidFill>
                  <a:srgbClr val="FFFFFF"/>
                </a:solidFill>
              </a:rPr>
              <a:t>Operação</a:t>
            </a:r>
            <a:endParaRPr b="1" sz="1896">
              <a:solidFill>
                <a:srgbClr val="FFFFFF"/>
              </a:solidFill>
            </a:endParaRPr>
          </a:p>
        </p:txBody>
      </p:sp>
      <p:sp>
        <p:nvSpPr>
          <p:cNvPr id="357" name="Google Shape;357;g380b172108d_0_74"/>
          <p:cNvSpPr/>
          <p:nvPr/>
        </p:nvSpPr>
        <p:spPr>
          <a:xfrm>
            <a:off x="6944843" y="3844898"/>
            <a:ext cx="1832400" cy="6363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37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300" lIns="96300" spcFirstLastPara="1" rIns="96300" wrap="square" tIns="9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6">
                <a:solidFill>
                  <a:srgbClr val="FFFFFF"/>
                </a:solidFill>
              </a:rPr>
              <a:t>Negócios</a:t>
            </a:r>
            <a:endParaRPr b="1" sz="1896">
              <a:solidFill>
                <a:srgbClr val="FFFFFF"/>
              </a:solidFill>
            </a:endParaRPr>
          </a:p>
        </p:txBody>
      </p:sp>
      <p:sp>
        <p:nvSpPr>
          <p:cNvPr id="358" name="Google Shape;358;g380b172108d_0_74"/>
          <p:cNvSpPr txBox="1"/>
          <p:nvPr/>
        </p:nvSpPr>
        <p:spPr>
          <a:xfrm>
            <a:off x="366749" y="6418605"/>
            <a:ext cx="54426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300" lIns="96300" spcFirstLastPara="1" rIns="96300" wrap="square" tIns="96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5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http://shell4startups.com/</a:t>
            </a:r>
            <a:endParaRPr sz="146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ddeec08d46_0_40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65" name="Google Shape;365;g1ddeec08d46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3525"/>
            <a:ext cx="9265549" cy="61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ddeec08d46_0_13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obrigado!</a:t>
            </a:r>
            <a:endParaRPr/>
          </a:p>
        </p:txBody>
      </p:sp>
      <p:sp>
        <p:nvSpPr>
          <p:cNvPr id="372" name="Google Shape;372;g1ddeec08d46_0_13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marcos.barretto@minerva.org.br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marcos.barretto@usp.br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>
            <p:ph idx="1" type="body"/>
          </p:nvPr>
        </p:nvSpPr>
        <p:spPr>
          <a:xfrm>
            <a:off x="179512" y="1268413"/>
            <a:ext cx="8507288" cy="48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Marcos Ribeiro Pereira-Barretto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Eng. Elétrica, 1983 (POLI-USP)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Mestre, 1988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Doutor, 1993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Aposentado, 2022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Professor na POLI/Mecatrônica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Autor de 100+ publica</a:t>
            </a:r>
            <a:r>
              <a:rPr lang="en-US" sz="2000"/>
              <a:t>çoes com ~1000 citações</a:t>
            </a:r>
            <a:br>
              <a:rPr lang="en-US" sz="2000"/>
            </a:br>
            <a:r>
              <a:rPr lang="en-US" sz="2000"/>
              <a:t>Pesquisador em Robôs Sociáveis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e computação afetiva</a:t>
            </a:r>
            <a:endParaRPr/>
          </a:p>
        </p:txBody>
      </p:sp>
      <p:sp>
        <p:nvSpPr>
          <p:cNvPr id="178" name="Google Shape;178;p2"/>
          <p:cNvSpPr txBox="1"/>
          <p:nvPr>
            <p:ph type="title"/>
          </p:nvPr>
        </p:nvSpPr>
        <p:spPr>
          <a:xfrm>
            <a:off x="395288" y="115888"/>
            <a:ext cx="74469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Eu, acadêmico</a:t>
            </a:r>
            <a:endParaRPr/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2848" y="1412776"/>
            <a:ext cx="3121152" cy="468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6172026"/>
            <a:ext cx="3168352" cy="67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deec08d46_0_47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Eu, investidor anjo</a:t>
            </a:r>
            <a:endParaRPr/>
          </a:p>
        </p:txBody>
      </p:sp>
      <p:pic>
        <p:nvPicPr>
          <p:cNvPr id="186" name="Google Shape;186;g1ddeec08d46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175" y="1705988"/>
            <a:ext cx="16192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ddeec08d46_0_47"/>
          <p:cNvSpPr txBox="1"/>
          <p:nvPr/>
        </p:nvSpPr>
        <p:spPr>
          <a:xfrm>
            <a:off x="732175" y="3206625"/>
            <a:ext cx="4853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Algumas startups investidas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eComprei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SleepUp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Umatch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Play2Sell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Certus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1ddeec08d46_0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038" y="2057400"/>
            <a:ext cx="22574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ddeec08d46_0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0800" y="1767901"/>
            <a:ext cx="135255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65d8444f7_0_0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Eu, empreendedor</a:t>
            </a:r>
            <a:endParaRPr/>
          </a:p>
        </p:txBody>
      </p:sp>
      <p:pic>
        <p:nvPicPr>
          <p:cNvPr id="195" name="Google Shape;195;g1365d8444f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250" y="1421675"/>
            <a:ext cx="2949850" cy="91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365d8444f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1125" y="1368163"/>
            <a:ext cx="217170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365d8444f7_0_0"/>
          <p:cNvSpPr txBox="1"/>
          <p:nvPr/>
        </p:nvSpPr>
        <p:spPr>
          <a:xfrm>
            <a:off x="5239175" y="5941944"/>
            <a:ext cx="351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início em 1988 OpenObjects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Strategium, RoL, Zencard, Prodynamics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1365d8444f7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276" y="5233105"/>
            <a:ext cx="1249226" cy="86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365d8444f7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0301" y="4231923"/>
            <a:ext cx="1295400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365d8444f7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5863" y="2830475"/>
            <a:ext cx="1952625" cy="41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365d8444f7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01125" y="3240337"/>
            <a:ext cx="1787482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365d8444f7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276" y="3841191"/>
            <a:ext cx="3769963" cy="35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365d8444f7_0_0"/>
          <p:cNvSpPr txBox="1"/>
          <p:nvPr/>
        </p:nvSpPr>
        <p:spPr>
          <a:xfrm>
            <a:off x="1004125" y="2277413"/>
            <a:ext cx="305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startup VC-backed, Los Angeles, acquired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365d8444f7_0_0"/>
          <p:cNvSpPr txBox="1"/>
          <p:nvPr/>
        </p:nvSpPr>
        <p:spPr>
          <a:xfrm>
            <a:off x="963763" y="4245664"/>
            <a:ext cx="313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 aug agency com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100+ desenvolvedores de software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365d8444f7_0_0"/>
          <p:cNvSpPr txBox="1"/>
          <p:nvPr/>
        </p:nvSpPr>
        <p:spPr>
          <a:xfrm>
            <a:off x="1555875" y="3288287"/>
            <a:ext cx="253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de educação e cultura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365d8444f7_0_0"/>
          <p:cNvSpPr txBox="1"/>
          <p:nvPr/>
        </p:nvSpPr>
        <p:spPr>
          <a:xfrm>
            <a:off x="7498275" y="1722975"/>
            <a:ext cx="14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 para museus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365d8444f7_0_0"/>
          <p:cNvSpPr txBox="1"/>
          <p:nvPr/>
        </p:nvSpPr>
        <p:spPr>
          <a:xfrm>
            <a:off x="7588600" y="3080442"/>
            <a:ext cx="253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empreendedorismo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universitário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(TCC em startup)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365d8444f7_0_0"/>
          <p:cNvSpPr txBox="1"/>
          <p:nvPr/>
        </p:nvSpPr>
        <p:spPr>
          <a:xfrm>
            <a:off x="2040301" y="5387856"/>
            <a:ext cx="253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livro sobre a metodologia S4S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(open access)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1365d8444f7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01125" y="3967375"/>
            <a:ext cx="2949852" cy="19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ddeec08d46_0_19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 a sua startup?</a:t>
            </a:r>
            <a:endParaRPr/>
          </a:p>
        </p:txBody>
      </p:sp>
      <p:sp>
        <p:nvSpPr>
          <p:cNvPr id="216" name="Google Shape;216;g1ddeec08d46_0_19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aproveite esta oportunidade!!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ddeec08d46_0_82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Startup</a:t>
            </a:r>
            <a:endParaRPr/>
          </a:p>
        </p:txBody>
      </p:sp>
      <p:sp>
        <p:nvSpPr>
          <p:cNvPr id="223" name="Google Shape;223;g1ddeec08d46_0_82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“Uma startup é uma organização temporária em busca de um modelo de negócios repetível e escalável” (Steve Blank)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“Uma startup é uma instituição feita para criar produtos e serviços em condições de grande incerteza” (Eric Ries)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Uma startup não é uma “pequena empresa”.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Se encontrou um modelo de negócio, chamamos de “scale up”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ddeec08d46_0_69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FAQ</a:t>
            </a:r>
            <a:endParaRPr/>
          </a:p>
        </p:txBody>
      </p:sp>
      <p:sp>
        <p:nvSpPr>
          <p:cNvPr id="230" name="Google Shape;230;g1ddeec08d46_0_69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1.Não tenho idéia de produto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junte-se a alguém que tenha</a:t>
            </a:r>
            <a:endParaRPr sz="25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pense no que você gosta</a:t>
            </a:r>
            <a:endParaRPr sz="25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veja o que estão fazendo pelo mundo</a:t>
            </a:r>
            <a:endParaRPr sz="25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2.Não tenho dinheiro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(ótimo! assim, vc não desperdiça!)</a:t>
            </a:r>
            <a:endParaRPr sz="2600"/>
          </a:p>
          <a:p>
            <a:pPr indent="-2984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pode não ser necessário (bootstrap)</a:t>
            </a:r>
            <a:endParaRPr sz="2500"/>
          </a:p>
          <a:p>
            <a:pPr indent="-2984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junte-se a alguém que tenha</a:t>
            </a:r>
            <a:endParaRPr sz="25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“do things that don´t scale”</a:t>
            </a:r>
            <a:endParaRPr sz="25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busque dinheiro grátis</a:t>
            </a:r>
            <a:endParaRPr sz="25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500"/>
              <a:t>em ultimo caso: busque investidor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ddeec08d46_0_94"/>
          <p:cNvSpPr txBox="1"/>
          <p:nvPr>
            <p:ph type="title"/>
          </p:nvPr>
        </p:nvSpPr>
        <p:spPr>
          <a:xfrm>
            <a:off x="395288" y="115888"/>
            <a:ext cx="7446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FAQ</a:t>
            </a:r>
            <a:endParaRPr/>
          </a:p>
        </p:txBody>
      </p:sp>
      <p:sp>
        <p:nvSpPr>
          <p:cNvPr id="237" name="Google Shape;237;g1ddeec08d46_0_94"/>
          <p:cNvSpPr txBox="1"/>
          <p:nvPr>
            <p:ph idx="1" type="body"/>
          </p:nvPr>
        </p:nvSpPr>
        <p:spPr>
          <a:xfrm>
            <a:off x="457200" y="1268413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3.Por onde começar?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</a:t>
            </a:r>
            <a:r>
              <a:rPr lang="en-US"/>
              <a:t>ça PRG0005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inscreva-se em um programa de aceleração (USP, NEU, Ocean, etc)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2011-06-11T15:23:04Z</dcterms:created>
  <dc:creator>Luiz Eduardo</dc:creator>
</cp:coreProperties>
</file>