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5" r:id="rId4"/>
    <p:sldId id="266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1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"/>
    </p:cViewPr>
  </p:sorterViewPr>
  <p:notesViewPr>
    <p:cSldViewPr snapToGrid="0">
      <p:cViewPr varScale="1">
        <p:scale>
          <a:sx n="66" d="100"/>
          <a:sy n="66" d="100"/>
        </p:scale>
        <p:origin x="220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61E76-1FE5-4AFE-83AB-FB1F0D26C724}" type="datetimeFigureOut">
              <a:rPr lang="pt-BR" smtClean="0"/>
              <a:t>26/09/2014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B1A9-C04C-49D6-A2F5-ABBC24984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155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FFB0-5226-4EFE-B02B-C47662D3469E}" type="datetimeFigureOut">
              <a:rPr lang="pt-BR" smtClean="0"/>
              <a:t>26/09/2014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25F8-66FD-4969-B64D-E517065CC8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78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053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73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9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425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166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464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91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42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349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619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6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70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54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43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4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4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10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89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25F8-66FD-4969-B64D-E517065CC8F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06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30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17" y="4949299"/>
            <a:ext cx="933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6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7"/>
            <a:ext cx="12191999" cy="6865607"/>
          </a:xfrm>
          <a:prstGeom prst="rect">
            <a:avLst/>
          </a:prstGeom>
        </p:spPr>
      </p:pic>
      <p:sp>
        <p:nvSpPr>
          <p:cNvPr id="16" name="Retângulo 15"/>
          <p:cNvSpPr/>
          <p:nvPr userDrawn="1"/>
        </p:nvSpPr>
        <p:spPr>
          <a:xfrm>
            <a:off x="-1" y="2596443"/>
            <a:ext cx="12192001" cy="2111025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2" descr="logoesalq_WE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540" y="5660495"/>
            <a:ext cx="468000" cy="6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5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 userDrawn="1"/>
        </p:nvGrpSpPr>
        <p:grpSpPr>
          <a:xfrm>
            <a:off x="-130691" y="-210836"/>
            <a:ext cx="12341110" cy="1799747"/>
            <a:chOff x="-130691" y="-210836"/>
            <a:chExt cx="12341110" cy="1799747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40000">
              <a:off x="-116180" y="-210836"/>
              <a:ext cx="12312088" cy="1770289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 userDrawn="1"/>
          </p:nvSpPr>
          <p:spPr>
            <a:xfrm>
              <a:off x="-1" y="-209409"/>
              <a:ext cx="12192001" cy="1798320"/>
            </a:xfrm>
            <a:prstGeom prst="rect">
              <a:avLst/>
            </a:prstGeom>
            <a:noFill/>
            <a:ln w="254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reto 7"/>
            <p:cNvCxnSpPr/>
            <p:nvPr userDrawn="1"/>
          </p:nvCxnSpPr>
          <p:spPr>
            <a:xfrm>
              <a:off x="-130691" y="1467556"/>
              <a:ext cx="12341110" cy="11128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 userDrawn="1"/>
        </p:nvSpPr>
        <p:spPr>
          <a:xfrm>
            <a:off x="141110" y="-79183"/>
            <a:ext cx="11926712" cy="15465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2" descr="logoesalq_WE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429" y="496058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04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81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794933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Gestão de Recursos Florestais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Planejamento estratégico visando ótimos globais</a:t>
            </a: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Introdução à Programação Linear</a:t>
            </a:r>
            <a:endParaRPr lang="pt-BR" sz="2000" b="1" dirty="0" smtClean="0">
              <a:solidFill>
                <a:schemeClr val="bg1"/>
              </a:solidFill>
            </a:endParaRP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Luiz Carlos Estraviz </a:t>
            </a:r>
            <a:r>
              <a:rPr lang="pt-BR" sz="2000" b="1" dirty="0" smtClean="0">
                <a:solidFill>
                  <a:schemeClr val="bg1"/>
                </a:solidFill>
              </a:rPr>
              <a:t>Rodriguez</a:t>
            </a:r>
            <a:endParaRPr lang="pt-B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" y="1495506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Quais são as alternativas disponíveis que contribuem para o atendimento do objetivo?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4800" y="3096000"/>
            <a:ext cx="9000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Procura-se com esta questão identificar as </a:t>
            </a:r>
            <a:r>
              <a:rPr lang="pt-BR" i="1" u="sng" dirty="0">
                <a:latin typeface="Arial" panose="020B0604020202020204" pitchFamily="34" charset="0"/>
                <a:ea typeface="Calibri" panose="020F0502020204030204" pitchFamily="34" charset="0"/>
              </a:rPr>
              <a:t>diferentes maneiras de gerar resultados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 mais, ou menos, ótimos. Por exemplo, estratégias diferentes de uso do solo representam diferentes alternativas de exploração econômica de uma determinada região. Dependendo de como se usa o solo na região, e de seus respectivos níveis, resultam níveis totais de emprego na região diferentes.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64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2" y="1484220"/>
            <a:ext cx="1219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Associe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cada alternativa </a:t>
            </a: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com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uma variável de decisão </a:t>
            </a:r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(incógnita </a:t>
            </a:r>
            <a:r>
              <a:rPr lang="pt-BR" sz="3600" b="1" i="1" dirty="0">
                <a:solidFill>
                  <a:schemeClr val="accent6">
                    <a:lumMod val="50000"/>
                  </a:schemeClr>
                </a:solidFill>
              </a:rPr>
              <a:t>x</a:t>
            </a:r>
            <a:r>
              <a:rPr lang="pt-BR" sz="3600" b="1" i="1" baseline="-25000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 ).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800" y="3096000"/>
            <a:ext cx="9000000" cy="19928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alternativas devem ser expressas como variáveis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matemáticas.</a:t>
            </a:r>
          </a:p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 do planejamento do uso do solo em uma região, cada possibilidade de uso do solo deve ser associada a uma </a:t>
            </a:r>
            <a:r>
              <a:rPr lang="pt-BR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variável de </a:t>
            </a:r>
            <a:r>
              <a:rPr lang="pt-BR" i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decisão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exemplo, o uso agrícola poderia ser representado pela variável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destinação para fins de conservação pela variável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etc.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2" y="1495506"/>
            <a:ext cx="1219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Defina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a unidade de medida que será usada para quantificar os níveis de cada variável de decisão.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800" y="3096000"/>
            <a:ext cx="9000000" cy="14998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variáveis matemáticas devem expressar unidades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mensuráveis.</a:t>
            </a:r>
          </a:p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Assim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sendo, para as variáveis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item anterior, a unidade de mensuração apropriada poderia ser </a:t>
            </a:r>
            <a:r>
              <a:rPr lang="pt-BR" i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hectares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agricultura e com conservação, respectivamente.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3" y="1484217"/>
            <a:ext cx="1219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Quantifique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a contribuição unitária ( </a:t>
            </a:r>
            <a:r>
              <a:rPr lang="pt-BR" sz="3600" b="1" i="1" dirty="0" err="1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pt-BR" sz="3600" b="1" i="1" baseline="-250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 ) de cada alternativa para com o objetivo.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4800" y="3096000"/>
            <a:ext cx="9000000" cy="1181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essencial definir quanto cada unidade da variável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contribui para o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objetivo.</a:t>
            </a:r>
          </a:p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 do planejamento regional,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poderia expressar quanto cada hectare dedicado à agricultura contribui para o emprego total na região.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0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2" y="1484215"/>
            <a:ext cx="1219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Defina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matematicamente a função  </a:t>
            </a:r>
            <a:r>
              <a:rPr lang="pt-BR" sz="3600" b="1" i="1" dirty="0">
                <a:solidFill>
                  <a:schemeClr val="accent6">
                    <a:lumMod val="50000"/>
                  </a:schemeClr>
                </a:solidFill>
              </a:rPr>
              <a:t>Z = ∑ </a:t>
            </a:r>
            <a:r>
              <a:rPr lang="pt-BR" sz="3600" b="1" i="1" dirty="0" err="1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pt-BR" sz="3600" b="1" i="1" baseline="-25000" dirty="0" err="1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3600" b="1" i="1" dirty="0">
                <a:solidFill>
                  <a:schemeClr val="accent6">
                    <a:lumMod val="50000"/>
                  </a:schemeClr>
                </a:solidFill>
              </a:rPr>
              <a:t> x</a:t>
            </a:r>
            <a:r>
              <a:rPr lang="pt-BR" sz="3600" b="1" i="1" baseline="-25000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  que quantifica o objetivo (resultado final).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4800" y="3096000"/>
            <a:ext cx="9000000" cy="18184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Determina-se simplesmente que o resultado final é calculado pela soma das contribuições de cada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alternativa.</a:t>
            </a:r>
          </a:p>
          <a:p>
            <a:pPr marL="453390" algn="ctr">
              <a:lnSpc>
                <a:spcPct val="115000"/>
              </a:lnSpc>
              <a:spcAft>
                <a:spcPts val="120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seja, no nosso exemplo, o resultado final é simplesmente o resultado da soma de empregos gerados pela agricultura (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mais os empregos gerados pela conservação (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2" y="1484220"/>
            <a:ext cx="1219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Identifique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as quantidades que estabelecem tetos (limitações), pisos ou metas (compromissos).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4800" y="3096000"/>
            <a:ext cx="9000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A partir deste passo, tratamos das restrições que limitam os níveis das variáveis de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decisão.</a:t>
            </a:r>
          </a:p>
          <a:p>
            <a:pPr algn="ctr"/>
            <a:endParaRPr lang="pt-BR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Por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exemplo, a região estudada tem uma área máxima que estabelece o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teto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 máximo para a agricultura e a conservação (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 +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 &lt;= área máxima total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). Digamos também que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a comunidade local deseje um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piso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 para a atividade de conservação na região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 &gt;= área mínima exigida para conservação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). E ainda é exigido também que se gaste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exatamente o tempo anual disponível da equipe de monitoramento ambiental (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 +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 = tempo total disponível na região para monitoramento, onde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 e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 representam horas de monitoramento por hectare exigidas pela agricultura e pela conservação, respectivamente).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5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3" y="1484217"/>
            <a:ext cx="1219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Escreva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as quantidades representando tetos, pisos ou metas numa coluna à direita.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4800" y="3096000"/>
            <a:ext cx="9000000" cy="2599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3390" algn="ctr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etapa ajuda a definir o que se convencionou chamar o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RHS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 problema. Dispor esses valores numa coluna à direita, um em cada linha, garante que todas as restrições serão identificadas e expressas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corretamente.</a:t>
            </a:r>
          </a:p>
          <a:p>
            <a:pPr marL="453390">
              <a:lnSpc>
                <a:spcPct val="115000"/>
              </a:lnSpc>
              <a:spcAft>
                <a:spcPts val="0"/>
              </a:spcAft>
              <a:tabLst>
                <a:tab pos="2416175" algn="l"/>
                <a:tab pos="2776538" algn="l"/>
              </a:tabLst>
            </a:pP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>
              <a:lnSpc>
                <a:spcPct val="115000"/>
              </a:lnSpc>
              <a:spcAft>
                <a:spcPts val="0"/>
              </a:spcAft>
              <a:tabLst>
                <a:tab pos="2416175" algn="l"/>
                <a:tab pos="2776538" algn="l"/>
              </a:tabLs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 exemplo: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>
              <a:lnSpc>
                <a:spcPct val="115000"/>
              </a:lnSpc>
              <a:spcAft>
                <a:spcPts val="0"/>
              </a:spcAft>
              <a:tabLst>
                <a:tab pos="2416175" algn="l"/>
                <a:tab pos="2776538" algn="l"/>
              </a:tabLst>
            </a:pP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&lt;=	área total da região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3390">
              <a:lnSpc>
                <a:spcPct val="115000"/>
              </a:lnSpc>
              <a:spcAft>
                <a:spcPts val="0"/>
              </a:spcAft>
              <a:tabLst>
                <a:tab pos="2416175" algn="l"/>
                <a:tab pos="2776538" algn="l"/>
              </a:tabLst>
            </a:pP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&gt;=	</a:t>
            </a:r>
            <a:r>
              <a:rPr lang="pt-BR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mínima exigida para conservação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416175" algn="l"/>
                <a:tab pos="2776538" algn="l"/>
              </a:tabLst>
            </a:pP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pt-BR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 =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	tempo total disponível para monitoramento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1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2" y="1484217"/>
            <a:ext cx="1219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À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esquerda dos valores dessa coluna, apresente as respectivas expressões matemáticas que afetam os tetos, pisos ou metas, da seguinte forma: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94800" y="3096000"/>
            <a:ext cx="9000000" cy="37918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2970530" algn="r"/>
                <a:tab pos="3150870" algn="ctr"/>
                <a:tab pos="3330575" algn="l"/>
              </a:tabLs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4210050" algn="r"/>
                <a:tab pos="4391025" algn="ctr"/>
                <a:tab pos="4572000" algn="l"/>
              </a:tabLs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∑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≥ 	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piso</a:t>
            </a:r>
            <a:r>
              <a:rPr lang="pt-BR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4210050" algn="r"/>
                <a:tab pos="4391025" algn="ctr"/>
                <a:tab pos="457200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∑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	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≤	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teto</a:t>
            </a:r>
            <a:r>
              <a:rPr lang="pt-BR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600"/>
              </a:spcAft>
              <a:tabLst>
                <a:tab pos="4210050" algn="r"/>
                <a:tab pos="4391025" algn="ctr"/>
                <a:tab pos="4572000" algn="l"/>
              </a:tabLs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∑ </a:t>
            </a:r>
            <a:r>
              <a:rPr lang="pt-BR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	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	meta</a:t>
            </a:r>
            <a:r>
              <a:rPr lang="pt-BR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600"/>
              </a:spcAft>
            </a:pPr>
            <a:endParaRPr lang="pt-BR" sz="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 </a:t>
            </a:r>
            <a:r>
              <a:rPr lang="pt-B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600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são coeficientes das atividades que quantificam os efeitos unitários de cada alternativa para com os 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tetos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j=t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pisos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j=p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ou 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metas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j=m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Define-se assim o que se convenciona chamar o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LHS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left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pt-BR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 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nosso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exemplo: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  <a:tabLst>
                <a:tab pos="3951288" algn="r"/>
                <a:tab pos="4210050" algn="ctr"/>
                <a:tab pos="4481513" algn="l"/>
                <a:tab pos="5940425" algn="r"/>
              </a:tabLst>
            </a:pP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&lt;=	área total da região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  <a:tabLst>
                <a:tab pos="3951288" algn="r"/>
                <a:tab pos="4210050" algn="ctr"/>
                <a:tab pos="4481513" algn="l"/>
                <a:tab pos="5940425" algn="r"/>
              </a:tabLst>
            </a:pP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&gt;=	área mínima exigida para conservação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1200"/>
              </a:spcAft>
              <a:tabLst>
                <a:tab pos="3951288" algn="r"/>
                <a:tab pos="4210050" algn="ctr"/>
                <a:tab pos="4481513" algn="l"/>
                <a:tab pos="5940425" algn="r"/>
              </a:tabLst>
            </a:pP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	tempo total disponível para monitoramento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643" y="1484219"/>
            <a:ext cx="1219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Declare o sentido do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objetivo (máximo ou mínimo) e confira se o resultado matemático resulta no seguinte sistema</a:t>
            </a:r>
            <a:endParaRPr lang="pt-B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4800" y="3096000"/>
            <a:ext cx="9000000" cy="2698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4030663" algn="r"/>
                <a:tab pos="4481513" algn="ctr"/>
                <a:tab pos="4933950" algn="l"/>
              </a:tabLs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Maximizar (ou Minimizar)	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	=	∑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000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pt-BR" sz="2000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4030663" algn="r"/>
                <a:tab pos="4481513" algn="ctr"/>
                <a:tab pos="4933950" algn="l"/>
              </a:tabLst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pt-BR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0"/>
              </a:spcAft>
              <a:tabLst>
                <a:tab pos="4030663" algn="r"/>
                <a:tab pos="4481513" algn="ctr"/>
                <a:tab pos="4933950" algn="l"/>
              </a:tabLst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sujeito a: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∑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pt-BR" sz="2000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≥	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piso</a:t>
            </a:r>
            <a:r>
              <a:rPr lang="pt-BR" sz="2000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  <a:tabLst>
                <a:tab pos="4030663" algn="r"/>
                <a:tab pos="4481513" algn="ctr"/>
                <a:tab pos="4933950" algn="l"/>
              </a:tabLst>
            </a:pP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∑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pt-BR" sz="2000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≤	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teto</a:t>
            </a:r>
            <a:r>
              <a:rPr lang="pt-BR" sz="2000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0"/>
              </a:spcAft>
              <a:tabLst>
                <a:tab pos="4030663" algn="r"/>
                <a:tab pos="4481513" algn="ctr"/>
                <a:tab pos="4933950" algn="l"/>
              </a:tabLst>
            </a:pP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∑ </a:t>
            </a:r>
            <a:r>
              <a:rPr lang="pt-BR" sz="20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000" i="1" baseline="-25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pt-BR" sz="2000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	meta</a:t>
            </a:r>
            <a:r>
              <a:rPr lang="pt-BR" sz="2000" i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4030663" algn="r"/>
                <a:tab pos="4481513" algn="ctr"/>
                <a:tab pos="4933950" algn="l"/>
              </a:tabLst>
            </a:pPr>
            <a:endParaRPr lang="pt-BR" sz="2000" i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15000"/>
              </a:lnSpc>
              <a:spcAft>
                <a:spcPts val="1000"/>
              </a:spcAft>
              <a:tabLst>
                <a:tab pos="4030663" algn="r"/>
                <a:tab pos="4481513" algn="ctr"/>
                <a:tab pos="4933950" algn="l"/>
              </a:tabLst>
            </a:pP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sendo </a:t>
            </a:r>
            <a:r>
              <a:rPr lang="pt-BR" sz="20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pt-BR" sz="2000" i="1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≥	0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306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3302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Assimilação do roteiro:</a:t>
            </a:r>
          </a:p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aplique o roteiro à lista de exerc</a:t>
            </a:r>
            <a:r>
              <a:rPr lang="pt-BR" sz="3600" b="1" dirty="0" smtClean="0">
                <a:solidFill>
                  <a:schemeClr val="bg1"/>
                </a:solidFill>
              </a:rPr>
              <a:t>ícios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Ótimo local </a:t>
            </a:r>
            <a:r>
              <a:rPr lang="pt-BR" sz="4400" b="1" i="1" dirty="0" err="1" smtClean="0">
                <a:solidFill>
                  <a:schemeClr val="accent6">
                    <a:lumMod val="50000"/>
                  </a:schemeClr>
                </a:solidFill>
              </a:rPr>
              <a:t>vs</a:t>
            </a:r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 Ótimo global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555961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Vimos nas últimas aulas que, do ponto de vista estratégico, ótimos locais podem não levar a ótimos globais.</a:t>
            </a: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Observa-se, p.ex., um efeito global bastante indesejado: </a:t>
            </a:r>
            <a:r>
              <a:rPr lang="pt-BR" b="1" i="1" dirty="0" smtClean="0">
                <a:latin typeface="Comic Sans MS" panose="030F0702030302020204" pitchFamily="66" charset="0"/>
              </a:rPr>
              <a:t>produção de fluxos de produção anual irregulares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9" y="3190401"/>
            <a:ext cx="4392661" cy="360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04" y="3201690"/>
            <a:ext cx="5527007" cy="3600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4992" y="2314747"/>
            <a:ext cx="396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Resultado de escolher o regime de </a:t>
            </a:r>
            <a:r>
              <a:rPr lang="pt-BR" dirty="0" err="1" smtClean="0">
                <a:latin typeface="Comic Sans MS" panose="030F0702030302020204" pitchFamily="66" charset="0"/>
              </a:rPr>
              <a:t>talhadia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b="1" i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volumetricamente</a:t>
            </a:r>
            <a:r>
              <a:rPr lang="pt-BR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ótimo</a:t>
            </a:r>
            <a:r>
              <a:rPr lang="pt-BR" dirty="0" smtClean="0">
                <a:latin typeface="Comic Sans MS" panose="030F0702030302020204" pitchFamily="66" charset="0"/>
              </a:rPr>
              <a:t> (máximo IMA) para cada estrato: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339793" y="2314747"/>
            <a:ext cx="396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mic Sans MS" panose="030F0702030302020204" pitchFamily="66" charset="0"/>
              </a:rPr>
              <a:t>Resultado de escolher o </a:t>
            </a:r>
            <a:r>
              <a:rPr lang="pt-BR" dirty="0" smtClean="0">
                <a:latin typeface="Comic Sans MS" panose="030F0702030302020204" pitchFamily="66" charset="0"/>
              </a:rPr>
              <a:t>regime de </a:t>
            </a:r>
            <a:r>
              <a:rPr lang="pt-BR" dirty="0" err="1" smtClean="0">
                <a:latin typeface="Comic Sans MS" panose="030F0702030302020204" pitchFamily="66" charset="0"/>
              </a:rPr>
              <a:t>talhadia</a:t>
            </a:r>
            <a:r>
              <a:rPr lang="pt-BR" dirty="0" smtClean="0">
                <a:latin typeface="Comic Sans MS" panose="030F0702030302020204" pitchFamily="66" charset="0"/>
              </a:rPr>
              <a:t> </a:t>
            </a:r>
            <a:r>
              <a:rPr lang="pt-BR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economicamente ótimo </a:t>
            </a:r>
            <a:r>
              <a:rPr lang="pt-BR" dirty="0" smtClean="0">
                <a:latin typeface="Comic Sans MS" panose="030F0702030302020204" pitchFamily="66" charset="0"/>
              </a:rPr>
              <a:t>(máximo </a:t>
            </a:r>
            <a:r>
              <a:rPr lang="pt-BR" dirty="0" err="1" smtClean="0">
                <a:latin typeface="Comic Sans MS" panose="030F0702030302020204" pitchFamily="66" charset="0"/>
              </a:rPr>
              <a:t>VET</a:t>
            </a:r>
            <a:r>
              <a:rPr lang="pt-BR" dirty="0" smtClean="0">
                <a:latin typeface="Comic Sans MS" panose="030F0702030302020204" pitchFamily="66" charset="0"/>
              </a:rPr>
              <a:t>) para cada estrato: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6220178"/>
            <a:ext cx="12191999" cy="637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9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Ótimo local </a:t>
            </a:r>
            <a:r>
              <a:rPr lang="pt-BR" sz="4400" b="1" i="1" dirty="0" err="1" smtClean="0">
                <a:solidFill>
                  <a:schemeClr val="accent6">
                    <a:lumMod val="50000"/>
                  </a:schemeClr>
                </a:solidFill>
              </a:rPr>
              <a:t>vs</a:t>
            </a:r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 Ótimo global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555961"/>
            <a:ext cx="71232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Precisamos de ferramentas que considerem simultaneamente múltiplas restrições e objetivos.</a:t>
            </a:r>
          </a:p>
          <a:p>
            <a:pPr algn="ctr"/>
            <a:endParaRPr lang="pt-BR" dirty="0">
              <a:latin typeface="Comic Sans MS" panose="030F0702030302020204" pitchFamily="66" charset="0"/>
            </a:endParaRP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A consideração simultânea de limitações técnicas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dirty="0" smtClean="0">
                <a:latin typeface="Comic Sans MS" panose="030F0702030302020204" pitchFamily="66" charset="0"/>
              </a:rPr>
              <a:t>e de objetivos econômicos, sociais e ambientais,  implica na assimilação de um volume </a:t>
            </a:r>
            <a:r>
              <a:rPr lang="pt-BR" dirty="0">
                <a:latin typeface="Comic Sans MS" panose="030F0702030302020204" pitchFamily="66" charset="0"/>
              </a:rPr>
              <a:t>muito grande de </a:t>
            </a:r>
            <a:r>
              <a:rPr lang="pt-BR" dirty="0" smtClean="0">
                <a:latin typeface="Comic Sans MS" panose="030F0702030302020204" pitchFamily="66" charset="0"/>
              </a:rPr>
              <a:t>dados. São necessários procedimentos racionais </a:t>
            </a:r>
            <a:r>
              <a:rPr lang="pt-BR" dirty="0">
                <a:latin typeface="Comic Sans MS" panose="030F0702030302020204" pitchFamily="66" charset="0"/>
              </a:rPr>
              <a:t>de avaliação e </a:t>
            </a:r>
            <a:r>
              <a:rPr lang="pt-BR" dirty="0" smtClean="0">
                <a:latin typeface="Comic Sans MS" panose="030F0702030302020204" pitchFamily="66" charset="0"/>
              </a:rPr>
              <a:t>de análise </a:t>
            </a:r>
            <a:r>
              <a:rPr lang="pt-BR" dirty="0">
                <a:latin typeface="Comic Sans MS" panose="030F0702030302020204" pitchFamily="66" charset="0"/>
              </a:rPr>
              <a:t>conjunta desses dados</a:t>
            </a:r>
            <a:r>
              <a:rPr lang="pt-BR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pt-BR" dirty="0">
              <a:latin typeface="Comic Sans MS" panose="030F0702030302020204" pitchFamily="66" charset="0"/>
            </a:endParaRPr>
          </a:p>
          <a:p>
            <a:pPr algn="ctr"/>
            <a:r>
              <a:rPr lang="pt-BR" dirty="0" smtClean="0">
                <a:latin typeface="Comic Sans MS" panose="030F0702030302020204" pitchFamily="66" charset="0"/>
              </a:rPr>
              <a:t>Dentre </a:t>
            </a:r>
            <a:r>
              <a:rPr lang="pt-BR" dirty="0">
                <a:latin typeface="Comic Sans MS" panose="030F0702030302020204" pitchFamily="66" charset="0"/>
              </a:rPr>
              <a:t>os recursos matemáticos </a:t>
            </a:r>
            <a:r>
              <a:rPr lang="pt-BR" dirty="0" smtClean="0">
                <a:latin typeface="Comic Sans MS" panose="030F0702030302020204" pitchFamily="66" charset="0"/>
              </a:rPr>
              <a:t>disponíveis para ajudar-nos em situações como essas destaca-se a </a:t>
            </a:r>
            <a:r>
              <a:rPr lang="pt-BR" dirty="0">
                <a:latin typeface="Comic Sans MS" panose="030F0702030302020204" pitchFamily="66" charset="0"/>
              </a:rPr>
              <a:t>programação </a:t>
            </a:r>
            <a:r>
              <a:rPr lang="pt-BR" dirty="0" smtClean="0">
                <a:latin typeface="Comic Sans MS" panose="030F0702030302020204" pitchFamily="66" charset="0"/>
              </a:rPr>
              <a:t>linear.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67022" y="4719066"/>
            <a:ext cx="6556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Comic Sans MS" panose="030F0702030302020204" pitchFamily="66" charset="0"/>
              </a:rPr>
              <a:t>Aprenderemos a construir modelos de </a:t>
            </a:r>
          </a:p>
          <a:p>
            <a:r>
              <a:rPr lang="pt-BR" sz="2400" dirty="0" smtClean="0">
                <a:latin typeface="Comic Sans MS" panose="030F0702030302020204" pitchFamily="66" charset="0"/>
              </a:rPr>
              <a:t>programação linear que geram ótimos globais</a:t>
            </a:r>
          </a:p>
          <a:p>
            <a:r>
              <a:rPr lang="pt-BR" sz="2400" dirty="0" smtClean="0">
                <a:latin typeface="Comic Sans MS" panose="030F0702030302020204" pitchFamily="66" charset="0"/>
              </a:rPr>
              <a:t>condicionados por restrições operacionais, </a:t>
            </a:r>
          </a:p>
          <a:p>
            <a:r>
              <a:rPr lang="pt-BR" sz="2400" dirty="0" smtClean="0">
                <a:latin typeface="Comic Sans MS" panose="030F0702030302020204" pitchFamily="66" charset="0"/>
              </a:rPr>
              <a:t>econômicas, ambientais e sociais locais.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4359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Exemplo 1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555961"/>
            <a:ext cx="7123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</a:rPr>
              <a:t>Um problema de programação linear existe quando precisamos descobrir o o valor mínimo ou máximo de uma equação linear expressa por variáveis que têm os seus valores condicionados por outras equações ou inequações lineares.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964740"/>
            <a:ext cx="12011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anose="030F0702030302020204" pitchFamily="66" charset="0"/>
              </a:rPr>
              <a:t>Por exemplo:</a:t>
            </a:r>
          </a:p>
          <a:p>
            <a:r>
              <a:rPr lang="pt-BR" sz="2400" dirty="0" smtClean="0">
                <a:latin typeface="Comic Sans MS" panose="030F0702030302020204" pitchFamily="66" charset="0"/>
              </a:rPr>
              <a:t>Um restaurante precisa elaborar uma refeição de mínimo custo que forneça os mínimos diários de carboidratos, proteínas e vitaminas usando diferentes verduras, grãos e carnes. A equação linear a ser minimizada é a função Custo da Refeição, que é um somatório de cada quantidade de de alimento (incógnita do problema) </a:t>
            </a:r>
            <a:r>
              <a:rPr lang="pt-BR" sz="2400" dirty="0">
                <a:latin typeface="Comic Sans MS" panose="030F0702030302020204" pitchFamily="66" charset="0"/>
              </a:rPr>
              <a:t>vezes </a:t>
            </a:r>
            <a:r>
              <a:rPr lang="pt-BR" sz="2400" dirty="0" smtClean="0">
                <a:latin typeface="Comic Sans MS" panose="030F0702030302020204" pitchFamily="66" charset="0"/>
              </a:rPr>
              <a:t>o seu respectivo custo (coeficiente conhecido). A minimização dessa função é condicionada, entretanto, por equações que estabelecem pisos, metas e tetos para os níveis de </a:t>
            </a:r>
            <a:r>
              <a:rPr lang="pt-BR" sz="2400" dirty="0">
                <a:latin typeface="Comic Sans MS" panose="030F0702030302020204" pitchFamily="66" charset="0"/>
              </a:rPr>
              <a:t>carboidratos, proteínas e </a:t>
            </a:r>
            <a:r>
              <a:rPr lang="pt-BR" sz="2400" dirty="0" smtClean="0">
                <a:latin typeface="Comic Sans MS" panose="030F0702030302020204" pitchFamily="66" charset="0"/>
              </a:rPr>
              <a:t>vitaminas.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790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36124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Exemplo 2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25506" y="2910952"/>
            <a:ext cx="120113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omic Sans MS" panose="030F0702030302020204" pitchFamily="66" charset="0"/>
              </a:rPr>
              <a:t>Exemplo</a:t>
            </a:r>
            <a:r>
              <a:rPr lang="pt-BR" sz="2400" dirty="0">
                <a:latin typeface="Comic Sans MS" panose="030F0702030302020204" pitchFamily="66" charset="0"/>
              </a:rPr>
              <a:t> 2</a:t>
            </a:r>
            <a:r>
              <a:rPr lang="pt-BR" sz="2400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pt-BR" sz="2400" dirty="0" smtClean="0"/>
              <a:t>Um proprietário rural pode ganhar anualmente </a:t>
            </a:r>
            <a:r>
              <a:rPr lang="pt-BR" sz="2400" dirty="0"/>
              <a:t>é </a:t>
            </a:r>
            <a:r>
              <a:rPr lang="pt-BR" sz="2400" dirty="0" smtClean="0"/>
              <a:t>$600 com </a:t>
            </a:r>
            <a:r>
              <a:rPr lang="pt-BR" sz="2400" dirty="0"/>
              <a:t>uma cabeça de </a:t>
            </a:r>
            <a:r>
              <a:rPr lang="pt-BR" sz="2400" dirty="0" smtClean="0"/>
              <a:t>gado, </a:t>
            </a:r>
            <a:r>
              <a:rPr lang="pt-BR" sz="2400" dirty="0"/>
              <a:t>e </a:t>
            </a:r>
            <a:r>
              <a:rPr lang="pt-BR" sz="2400" dirty="0" smtClean="0"/>
              <a:t>$100 com a venda de um ovelha. </a:t>
            </a:r>
            <a:r>
              <a:rPr lang="pt-BR" sz="2400" dirty="0"/>
              <a:t>Cem unidades de alimento (medidas em </a:t>
            </a:r>
            <a:r>
              <a:rPr lang="pt-BR" sz="2400" dirty="0" err="1"/>
              <a:t>UA</a:t>
            </a:r>
            <a:r>
              <a:rPr lang="pt-BR" sz="2400" dirty="0"/>
              <a:t>) estão disponíveis no rancho por ano, sendo que uma </a:t>
            </a:r>
            <a:r>
              <a:rPr lang="pt-BR" sz="2400" dirty="0" err="1"/>
              <a:t>UA</a:t>
            </a:r>
            <a:r>
              <a:rPr lang="pt-BR" sz="2400" dirty="0"/>
              <a:t> pode ser consumida por uma cabeça de gado ou por cinco ovelhas.  A esposa </a:t>
            </a:r>
            <a:r>
              <a:rPr lang="pt-BR" sz="2400" dirty="0" smtClean="0"/>
              <a:t>desse proprietário gosta </a:t>
            </a:r>
            <a:r>
              <a:rPr lang="pt-BR" sz="2400" dirty="0"/>
              <a:t>de </a:t>
            </a:r>
            <a:r>
              <a:rPr lang="pt-BR" sz="2400" dirty="0" smtClean="0"/>
              <a:t>criar ovelhas</a:t>
            </a:r>
            <a:r>
              <a:rPr lang="pt-BR" sz="2400" dirty="0"/>
              <a:t>, e exige que sejam criadas pelo menos 100 ovelhas.  O rancheiro prefere gado, e impõe um mínimo de 50 cabeças. As ovelhas exigem um manuseio mais intenso, e a propriedade não comporta mais do que 200 </a:t>
            </a:r>
            <a:r>
              <a:rPr lang="pt-BR" sz="2400" dirty="0" smtClean="0"/>
              <a:t>ovelhas.  </a:t>
            </a:r>
            <a:r>
              <a:rPr lang="pt-BR" sz="2400" dirty="0"/>
              <a:t>Quantas cabeças de gado e de ovelhas pode esse casal </a:t>
            </a:r>
            <a:r>
              <a:rPr lang="pt-BR" sz="2400" dirty="0" smtClean="0"/>
              <a:t>criar </a:t>
            </a:r>
            <a:r>
              <a:rPr lang="pt-BR" sz="2400" dirty="0"/>
              <a:t>visando máxima receita líquida?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282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159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Uma introdução à formulação de problemas de programação linear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4093" y="2267913"/>
            <a:ext cx="9637059" cy="357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modelagem matemática pode ser resumida como a arte de representar situações reais através de expressões matemáticas. </a:t>
            </a: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um escultor usa a argila para representar formas humanas,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 pintor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 a aquarela para registrar o que sente ao admirar uma paisagem,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matemática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cria abstrações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(ou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modelos)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um problema ou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um processo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A </a:t>
            </a:r>
            <a:r>
              <a:rPr lang="pt-BR" sz="2400" dirty="0"/>
              <a:t>programação linear pode ser usada nesse sentido, ou seja, pode ser usada como meio para gerar uma abstração (modelo) de um problema real.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159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Uma introdução à formulação de problemas de programação linear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4093" y="2267913"/>
            <a:ext cx="10721789" cy="197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</a:t>
            </a:r>
            <a:r>
              <a:rPr lang="pt-BR" dirty="0" smtClean="0"/>
              <a:t>ntes </a:t>
            </a:r>
            <a:r>
              <a:rPr lang="pt-BR" dirty="0"/>
              <a:t>de usarmos a programação linear como técnica de modelagem para problemas </a:t>
            </a:r>
            <a:r>
              <a:rPr lang="pt-BR" dirty="0" smtClean="0"/>
              <a:t>de gestão florestal, </a:t>
            </a:r>
            <a:r>
              <a:rPr lang="pt-BR" dirty="0"/>
              <a:t>é necessário desenvolver a habilidade de converter problemas reais em modelos de programação </a:t>
            </a:r>
            <a:r>
              <a:rPr lang="pt-BR" dirty="0" smtClean="0"/>
              <a:t>linear.</a:t>
            </a:r>
          </a:p>
          <a:p>
            <a:endParaRPr lang="pt-BR" dirty="0" smtClean="0"/>
          </a:p>
          <a:p>
            <a:r>
              <a:rPr lang="pt-BR" dirty="0" smtClean="0"/>
              <a:t>Precisamos de </a:t>
            </a:r>
            <a:r>
              <a:rPr lang="pt-BR" dirty="0"/>
              <a:t>uma abordagem que nos ajude a usar a PL para modelar a realidade. </a:t>
            </a:r>
            <a:r>
              <a:rPr lang="pt-BR" dirty="0" smtClean="0"/>
              <a:t>Usaremos um roteiro</a:t>
            </a:r>
            <a:r>
              <a:rPr lang="pt-BR" dirty="0"/>
              <a:t>, que </a:t>
            </a:r>
            <a:r>
              <a:rPr lang="pt-BR" dirty="0" smtClean="0"/>
              <a:t>sistematiza a </a:t>
            </a:r>
            <a:r>
              <a:rPr lang="pt-BR" dirty="0"/>
              <a:t>“arte” da modelagem matemática com programação linear.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-4975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Roteiro para definição de problemas de programação linear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48000" y="1471541"/>
            <a:ext cx="6096000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Sequencia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passos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devem ser seguidos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expressar problemas de programação linear.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importante lembrar que a programação linear nos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apóia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resolução de certos problemas, e que nem todos os problemas reais podem ser modelados através da programação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saber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um problema pode ou não ser modelado através da programação linear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seguindo esse  roteiro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2400" y="5237925"/>
            <a:ext cx="6096000" cy="1047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Haverá indícios de que o problema não pode ser modelado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 programação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linear, se algum dos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passos do roteiro não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puder ser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aplicado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0114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Qual objetivo orienta o problema? </a:t>
            </a:r>
            <a:endParaRPr lang="pt-BR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accent6">
                    <a:lumMod val="50000"/>
                  </a:schemeClr>
                </a:solidFill>
              </a:rPr>
              <a:t>Que </a:t>
            </a:r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resultado se pretende alcançar?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96000" y="3096000"/>
            <a:ext cx="900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Geralmente busca-se </a:t>
            </a:r>
            <a:r>
              <a:rPr lang="pt-BR" i="1" u="sng" dirty="0">
                <a:latin typeface="Arial" panose="020B0604020202020204" pitchFamily="34" charset="0"/>
                <a:ea typeface="Calibri" panose="020F0502020204030204" pitchFamily="34" charset="0"/>
              </a:rPr>
              <a:t>otimizar um resultado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 econômico (máxima receita líquida, ou mínimo custo, ou nível máximo de geração de empregos etc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.).</a:t>
            </a:r>
          </a:p>
          <a:p>
            <a:pPr algn="ctr"/>
            <a:endParaRPr lang="pt-BR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É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essencial que apenas um objetivo possa ser destacado como o mais importante. </a:t>
            </a:r>
            <a:endParaRPr lang="pt-BR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pt-BR" i="1" dirty="0" smtClean="0">
                <a:latin typeface="Arial" panose="020B0604020202020204" pitchFamily="34" charset="0"/>
                <a:ea typeface="Calibri" panose="020F0502020204030204" pitchFamily="34" charset="0"/>
              </a:rPr>
              <a:t>Se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múltiplos objetivos precisarem ser considerados simultaneamente, </a:t>
            </a:r>
            <a:r>
              <a:rPr lang="pt-BR" i="1" dirty="0" smtClean="0">
                <a:latin typeface="Arial" panose="020B0604020202020204" pitchFamily="34" charset="0"/>
                <a:ea typeface="Calibri" panose="020F0502020204030204" pitchFamily="34" charset="0"/>
              </a:rPr>
              <a:t>recorremos </a:t>
            </a:r>
            <a:r>
              <a:rPr lang="pt-BR" i="1" dirty="0">
                <a:latin typeface="Arial" panose="020B0604020202020204" pitchFamily="34" charset="0"/>
                <a:ea typeface="Calibri" panose="020F0502020204030204" pitchFamily="34" charset="0"/>
              </a:rPr>
              <a:t>a outra técnica matemática de modelagem chamada “programação por metas”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11289" y="358246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pt-BR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1408</Words>
  <Application>Microsoft Office PowerPoint</Application>
  <PresentationFormat>Widescreen</PresentationFormat>
  <Paragraphs>127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Carlos Estraviz Rodriguez</dc:creator>
  <cp:lastModifiedBy>Luiz Carlos Estraviz Rodriguez</cp:lastModifiedBy>
  <cp:revision>56</cp:revision>
  <dcterms:created xsi:type="dcterms:W3CDTF">2014-07-20T15:23:51Z</dcterms:created>
  <dcterms:modified xsi:type="dcterms:W3CDTF">2014-09-26T21:47:35Z</dcterms:modified>
</cp:coreProperties>
</file>