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1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0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61E76-1FE5-4AFE-83AB-FB1F0D26C724}" type="datetimeFigureOut">
              <a:rPr lang="pt-BR" smtClean="0"/>
              <a:t>10/08/2014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FB1A9-C04C-49D6-A2F5-ABBC24984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155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F53B9-D744-47ED-BD1A-2E1D72D8AA24}" type="datetimeFigureOut">
              <a:rPr lang="pt-BR" smtClean="0"/>
              <a:t>10/08/2014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10E02-80FF-4CF1-A478-AF7789EC4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3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621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28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464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02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0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636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202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551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3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logoesalq_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17" y="4949299"/>
            <a:ext cx="933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6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7"/>
            <a:ext cx="12191999" cy="6865607"/>
          </a:xfrm>
          <a:prstGeom prst="rect">
            <a:avLst/>
          </a:prstGeom>
        </p:spPr>
      </p:pic>
      <p:sp>
        <p:nvSpPr>
          <p:cNvPr id="16" name="Retângulo 15"/>
          <p:cNvSpPr/>
          <p:nvPr userDrawn="1"/>
        </p:nvSpPr>
        <p:spPr>
          <a:xfrm>
            <a:off x="-1" y="2596443"/>
            <a:ext cx="12192001" cy="2111025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2" descr="logoesalq_WE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540" y="5660495"/>
            <a:ext cx="468000" cy="68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5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 userDrawn="1"/>
        </p:nvGrpSpPr>
        <p:grpSpPr>
          <a:xfrm>
            <a:off x="-130691" y="-210836"/>
            <a:ext cx="12341110" cy="1799747"/>
            <a:chOff x="-130691" y="-210836"/>
            <a:chExt cx="12341110" cy="1799747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40000">
              <a:off x="-116180" y="-210836"/>
              <a:ext cx="12312088" cy="1770289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 userDrawn="1"/>
          </p:nvSpPr>
          <p:spPr>
            <a:xfrm>
              <a:off x="-1" y="-209409"/>
              <a:ext cx="12192001" cy="1798320"/>
            </a:xfrm>
            <a:prstGeom prst="rect">
              <a:avLst/>
            </a:pr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reto 7"/>
            <p:cNvCxnSpPr/>
            <p:nvPr userDrawn="1"/>
          </p:nvCxnSpPr>
          <p:spPr>
            <a:xfrm>
              <a:off x="-130691" y="1467556"/>
              <a:ext cx="12341110" cy="11128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 userDrawn="1"/>
        </p:nvSpPr>
        <p:spPr>
          <a:xfrm>
            <a:off x="141110" y="-79183"/>
            <a:ext cx="11926712" cy="154657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2" descr="logoesalq_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429" y="496058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41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-130691" y="-210836"/>
            <a:ext cx="12341110" cy="1799747"/>
            <a:chOff x="-130691" y="-210836"/>
            <a:chExt cx="12341110" cy="1799747"/>
          </a:xfrm>
        </p:grpSpPr>
        <p:pic>
          <p:nvPicPr>
            <p:cNvPr id="4" name="Imagem 3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40000">
              <a:off x="-116180" y="-210836"/>
              <a:ext cx="12312088" cy="1770289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 userDrawn="1"/>
          </p:nvSpPr>
          <p:spPr>
            <a:xfrm>
              <a:off x="-1" y="-209409"/>
              <a:ext cx="12192001" cy="1798320"/>
            </a:xfrm>
            <a:prstGeom prst="rect">
              <a:avLst/>
            </a:pr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" name="Conector reto 6"/>
            <p:cNvCxnSpPr/>
            <p:nvPr userDrawn="1"/>
          </p:nvCxnSpPr>
          <p:spPr>
            <a:xfrm>
              <a:off x="-130691" y="1467556"/>
              <a:ext cx="12341110" cy="11128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tângulo 7"/>
          <p:cNvSpPr/>
          <p:nvPr userDrawn="1"/>
        </p:nvSpPr>
        <p:spPr>
          <a:xfrm>
            <a:off x="141110" y="-79183"/>
            <a:ext cx="11926712" cy="154657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020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81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794933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Gestão de Recursos Florestais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Quais conhecimentos já dominamos e nos ajudam a tomar decisões?</a:t>
            </a:r>
          </a:p>
          <a:p>
            <a:pPr algn="ctr"/>
            <a:r>
              <a:rPr lang="pt-BR" sz="2000" i="1" dirty="0" smtClean="0">
                <a:solidFill>
                  <a:schemeClr val="bg1"/>
                </a:solidFill>
              </a:rPr>
              <a:t>Uma reflexão envolvendo plantios de eucaliptos</a:t>
            </a:r>
            <a:endParaRPr lang="pt-BR" sz="2000" i="1" dirty="0" smtClean="0">
              <a:solidFill>
                <a:schemeClr val="bg1"/>
              </a:solidFill>
            </a:endParaRP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Luiz Carlos Estraviz Rodriguez</a:t>
            </a:r>
          </a:p>
          <a:p>
            <a:pPr algn="ctr"/>
            <a:endParaRPr lang="pt-BR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75520" y="2872113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dirty="0"/>
              <a:t>É possível </a:t>
            </a:r>
            <a:r>
              <a:rPr lang="pt-BR" dirty="0"/>
              <a:t>demonstrar que </a:t>
            </a:r>
            <a:r>
              <a:rPr lang="pt-BR" dirty="0"/>
              <a:t>existem custos de implantação </a:t>
            </a:r>
            <a:r>
              <a:rPr lang="pt-BR" i="1" dirty="0"/>
              <a:t>I </a:t>
            </a:r>
            <a:r>
              <a:rPr lang="pt-BR" dirty="0"/>
              <a:t>e </a:t>
            </a:r>
            <a:r>
              <a:rPr lang="pt-BR" dirty="0"/>
              <a:t>preços </a:t>
            </a:r>
            <a:r>
              <a:rPr lang="pt-BR" i="1" dirty="0"/>
              <a:t>p</a:t>
            </a:r>
            <a:r>
              <a:rPr lang="pt-BR" dirty="0"/>
              <a:t> que geram rotações economicamente ótimas mais longas que rotações </a:t>
            </a:r>
            <a:r>
              <a:rPr lang="pt-BR" dirty="0" err="1"/>
              <a:t>volumetricamente</a:t>
            </a:r>
            <a:r>
              <a:rPr lang="pt-BR" dirty="0"/>
              <a:t> ótimas,</a:t>
            </a:r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dirty="0"/>
              <a:t>desde que sejam utilizadas</a:t>
            </a:r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dirty="0"/>
              <a:t> </a:t>
            </a:r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sz="2400" b="1" dirty="0">
                <a:solidFill>
                  <a:srgbClr val="FF0000"/>
                </a:solidFill>
              </a:rPr>
              <a:t>taxas de retorno</a:t>
            </a:r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sz="2400" b="1" dirty="0">
                <a:solidFill>
                  <a:srgbClr val="FF0000"/>
                </a:solidFill>
              </a:rPr>
              <a:t> </a:t>
            </a:r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sz="2400" b="1" dirty="0">
                <a:solidFill>
                  <a:srgbClr val="FF0000"/>
                </a:solidFill>
              </a:rPr>
              <a:t>inferiores ou próximas ao</a:t>
            </a:r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sz="2400" b="1" dirty="0">
                <a:solidFill>
                  <a:srgbClr val="FF0000"/>
                </a:solidFill>
              </a:rPr>
              <a:t> </a:t>
            </a:r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sz="2400" b="1" dirty="0">
                <a:solidFill>
                  <a:srgbClr val="FF0000"/>
                </a:solidFill>
              </a:rPr>
              <a:t>inverso da idade para a qual o IMA é máximo!</a:t>
            </a:r>
            <a:endParaRPr lang="pt-BR" sz="2400" b="1" i="1" dirty="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524000" y="-32586"/>
            <a:ext cx="9144000" cy="6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BR" sz="32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Idade </a:t>
            </a:r>
            <a:r>
              <a:rPr lang="pt-BR" sz="32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econômica ótima &gt; </a:t>
            </a:r>
            <a:r>
              <a:rPr lang="pt-BR" sz="32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Idade </a:t>
            </a:r>
            <a:r>
              <a:rPr lang="pt-BR" sz="32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volumétrica ótima?</a:t>
            </a:r>
            <a:endParaRPr lang="pt-BR" sz="3200" i="1" dirty="0">
              <a:solidFill>
                <a:prstClr val="black"/>
              </a:solidFill>
            </a:endParaRPr>
          </a:p>
          <a:p>
            <a:pPr algn="r"/>
            <a:endParaRPr lang="pt-BR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1524000" y="-32586"/>
            <a:ext cx="9144000" cy="6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BR" sz="32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Análise Gráfica no Excel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444488" y="-89453"/>
            <a:ext cx="1523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chemeClr val="accent6">
                    <a:lumMod val="50000"/>
                  </a:schemeClr>
                </a:solidFill>
              </a:rPr>
              <a:t>Questões econômicas</a:t>
            </a:r>
            <a:endParaRPr lang="pt-BR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741" y="2463663"/>
            <a:ext cx="913940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3022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t</a:t>
            </a:r>
            <a:r>
              <a:rPr lang="pt-BR" sz="3600" b="1" dirty="0" smtClean="0">
                <a:solidFill>
                  <a:schemeClr val="bg1"/>
                </a:solidFill>
              </a:rPr>
              <a:t>este de assimilação – primeira parte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124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Perguntas frequentes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519408" y="3893942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573160" y="1847228"/>
            <a:ext cx="9036497" cy="40934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solidFill>
                  <a:schemeClr val="bg1">
                    <a:lumMod val="75000"/>
                  </a:schemeClr>
                </a:solidFill>
              </a:rPr>
              <a:t>Perguntas Frequentes</a:t>
            </a:r>
            <a:endParaRPr lang="pt-BR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dirty="0" smtClean="0"/>
              <a:t>Quanto esperar de retorno sobre os investimentos?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Correção monetária + 6% a.a</a:t>
            </a:r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r>
              <a:rPr lang="pt-BR" dirty="0" smtClean="0"/>
              <a:t>Quanto custa formar um plantio de eucalipto?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R$ 5.000,00 no primeiro ano (</a:t>
            </a:r>
            <a:r>
              <a:rPr lang="pt-BR" sz="1600" i="1" dirty="0">
                <a:solidFill>
                  <a:schemeClr val="bg1">
                    <a:lumMod val="75000"/>
                  </a:schemeClr>
                </a:solidFill>
              </a:rPr>
              <a:t>R$ 4.000 no 0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+ </a:t>
            </a:r>
            <a:r>
              <a:rPr lang="pt-BR" sz="1600" i="1" dirty="0">
                <a:solidFill>
                  <a:schemeClr val="bg1">
                    <a:lumMod val="75000"/>
                  </a:schemeClr>
                </a:solidFill>
              </a:rPr>
              <a:t>R$ 1.000 no 1 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+ </a:t>
            </a:r>
            <a:r>
              <a:rPr lang="pt-BR" sz="1600" i="1" dirty="0">
                <a:solidFill>
                  <a:schemeClr val="bg1">
                    <a:lumMod val="75000"/>
                  </a:schemeClr>
                </a:solidFill>
              </a:rPr>
              <a:t>R$ 1.000 do 2 ao 7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pt-BR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/>
              <a:t>Quanto esperar em termos de crescimento?</a:t>
            </a:r>
          </a:p>
          <a:p>
            <a:pPr algn="r">
              <a:spcAft>
                <a:spcPts val="1200"/>
              </a:spcAft>
            </a:pPr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Incremento médio anual aos 6 anos de idade: 40 a 45 m3/ha/ano</a:t>
            </a:r>
          </a:p>
          <a:p>
            <a:r>
              <a:rPr lang="pt-BR" dirty="0" smtClean="0"/>
              <a:t>Quanto posso cobrar pelo metro cúbico produzido de madeira de eucalipto?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45 a 50 R$/m3</a:t>
            </a:r>
          </a:p>
          <a:p>
            <a:r>
              <a:rPr lang="pt-BR" dirty="0" smtClean="0"/>
              <a:t>Considerando o valor da terra, compensa plantar eucalipto?</a:t>
            </a:r>
          </a:p>
          <a:p>
            <a:pPr algn="r"/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Depende do valor da terra. Dados esses parâmetros, a terra não pode custar mais do que R$ 5.000/ha </a:t>
            </a:r>
          </a:p>
          <a:p>
            <a:pPr algn="r">
              <a:spcAft>
                <a:spcPts val="1200"/>
              </a:spcAft>
            </a:pPr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ou até R$ 9.000/ha com uso múltiplo.</a:t>
            </a:r>
          </a:p>
        </p:txBody>
      </p:sp>
    </p:spTree>
    <p:extLst>
      <p:ext uri="{BB962C8B-B14F-4D97-AF65-F5344CB8AC3E}">
        <p14:creationId xmlns:p14="http://schemas.microsoft.com/office/powerpoint/2010/main" val="14199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124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Respostas </a:t>
            </a:r>
            <a:r>
              <a:rPr lang="pt-BR" sz="4400" b="1" i="1" dirty="0" smtClean="0">
                <a:solidFill>
                  <a:schemeClr val="accent6">
                    <a:lumMod val="50000"/>
                  </a:schemeClr>
                </a:solidFill>
              </a:rPr>
              <a:t>(nem sempre tão frequentes)</a:t>
            </a:r>
            <a:endParaRPr lang="pt-BR" sz="4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78796" y="1854343"/>
            <a:ext cx="9036497" cy="40934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solidFill>
                  <a:srgbClr val="C00000"/>
                </a:solidFill>
              </a:rPr>
              <a:t>Perguntas Frequentes</a:t>
            </a:r>
            <a:endParaRPr lang="pt-BR" sz="2000" dirty="0"/>
          </a:p>
          <a:p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dirty="0" smtClean="0"/>
              <a:t>Quanto esperar de retorno sobre os investimentos?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Correção monetária + 6% a.a</a:t>
            </a:r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r>
              <a:rPr lang="pt-BR" dirty="0" smtClean="0"/>
              <a:t>Quanto custa formar um plantio de eucalipto?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R$ 5.000,00 no primeiro ano (</a:t>
            </a:r>
            <a:r>
              <a:rPr lang="pt-BR" sz="1600" i="1" dirty="0">
                <a:solidFill>
                  <a:schemeClr val="bg1">
                    <a:lumMod val="75000"/>
                  </a:schemeClr>
                </a:solidFill>
              </a:rPr>
              <a:t>R$ 4.000 no 0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+ </a:t>
            </a:r>
            <a:r>
              <a:rPr lang="pt-BR" sz="1600" i="1" dirty="0">
                <a:solidFill>
                  <a:schemeClr val="bg1">
                    <a:lumMod val="75000"/>
                  </a:schemeClr>
                </a:solidFill>
              </a:rPr>
              <a:t>R$ 1.000 no 1 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+ </a:t>
            </a:r>
            <a:r>
              <a:rPr lang="pt-BR" sz="1600" i="1" dirty="0">
                <a:solidFill>
                  <a:schemeClr val="bg1">
                    <a:lumMod val="75000"/>
                  </a:schemeClr>
                </a:solidFill>
              </a:rPr>
              <a:t>R$ 1.000 do 2 ao 7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pt-BR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/>
              <a:t>Quanto esperar em termos de crescimento?</a:t>
            </a:r>
          </a:p>
          <a:p>
            <a:pPr algn="r">
              <a:spcAft>
                <a:spcPts val="1200"/>
              </a:spcAft>
            </a:pPr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Incremento médio anual aos 6 anos de idade: 40 a 45 m3/ha/ano</a:t>
            </a:r>
          </a:p>
          <a:p>
            <a:r>
              <a:rPr lang="pt-BR" dirty="0" smtClean="0"/>
              <a:t>Quanto posso cobrar pelo metro cúbico produzido de madeira de eucalipto?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45 a 50 R$/m3</a:t>
            </a:r>
          </a:p>
          <a:p>
            <a:r>
              <a:rPr lang="pt-BR" dirty="0" smtClean="0"/>
              <a:t>Considerando o valor da terra, compensa plantar eucalipto?</a:t>
            </a:r>
          </a:p>
          <a:p>
            <a:pPr algn="r"/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Depende do valor da terra. Dados esses parâmetros, a terra não pode custar mais do que R$ 5.000/ha </a:t>
            </a:r>
          </a:p>
          <a:p>
            <a:pPr algn="r">
              <a:spcAft>
                <a:spcPts val="1200"/>
              </a:spcAft>
            </a:pPr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ou até R$ 9.000/ha com uso múltiplo.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78796" y="1854343"/>
            <a:ext cx="9036497" cy="40934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solidFill>
                  <a:schemeClr val="bg1">
                    <a:lumMod val="75000"/>
                  </a:schemeClr>
                </a:solidFill>
              </a:rPr>
              <a:t>Respostas</a:t>
            </a:r>
            <a:r>
              <a:rPr lang="pt-BR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sz="2000" b="1" i="1" dirty="0">
                <a:solidFill>
                  <a:schemeClr val="bg1">
                    <a:lumMod val="75000"/>
                  </a:schemeClr>
                </a:solidFill>
              </a:rPr>
              <a:t>(nem sempre tão frequentes)</a:t>
            </a:r>
            <a:endParaRPr lang="pt-BR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dirty="0" smtClean="0"/>
              <a:t>Quanto esperar de retorno sobre os investimentos?</a:t>
            </a:r>
          </a:p>
          <a:p>
            <a:pPr algn="r">
              <a:spcAft>
                <a:spcPts val="1200"/>
              </a:spcAft>
            </a:pPr>
            <a:r>
              <a:rPr lang="pt-BR" sz="1600" dirty="0"/>
              <a:t>Correção monetária + 6% a.a</a:t>
            </a:r>
            <a:r>
              <a:rPr lang="pt-BR" sz="1600" dirty="0" smtClean="0"/>
              <a:t>.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custa formar um plantio de eucalipto?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R$ 5.000,00 no primeiro ano (</a:t>
            </a:r>
            <a:r>
              <a:rPr lang="pt-BR" sz="1600" i="1" dirty="0">
                <a:solidFill>
                  <a:schemeClr val="bg1">
                    <a:lumMod val="75000"/>
                  </a:schemeClr>
                </a:solidFill>
              </a:rPr>
              <a:t>R$ 4.000 no 0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+ </a:t>
            </a:r>
            <a:r>
              <a:rPr lang="pt-BR" sz="1600" i="1" dirty="0">
                <a:solidFill>
                  <a:schemeClr val="bg1">
                    <a:lumMod val="75000"/>
                  </a:schemeClr>
                </a:solidFill>
              </a:rPr>
              <a:t>R$ 1.000 no 1 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+ </a:t>
            </a:r>
            <a:r>
              <a:rPr lang="pt-BR" sz="1600" i="1" dirty="0">
                <a:solidFill>
                  <a:schemeClr val="bg1">
                    <a:lumMod val="75000"/>
                  </a:schemeClr>
                </a:solidFill>
              </a:rPr>
              <a:t>R$ 1.000 do 2 ao 7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pt-BR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esperar em termos de crescimento?</a:t>
            </a:r>
          </a:p>
          <a:p>
            <a:pPr algn="r">
              <a:spcAft>
                <a:spcPts val="1200"/>
              </a:spcAft>
            </a:pPr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Incremento médio anual aos 6 anos de idade: 40 a 45 m3/ha/ano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posso cobrar pelo metro cúbico produzido de madeira de eucalipto?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45 a 50 R$/m3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Considerando o valor da terra, compensa plantar eucalipto?</a:t>
            </a:r>
          </a:p>
          <a:p>
            <a:pPr algn="r"/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Depende do valor da terra. Dados esses parâmetros, a terra não pode custar mais do que R$ 5.000/ha </a:t>
            </a:r>
          </a:p>
          <a:p>
            <a:pPr algn="r">
              <a:spcAft>
                <a:spcPts val="1200"/>
              </a:spcAft>
            </a:pPr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ou até R$ 9.000/ha com uso múltiplo.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78796" y="1854343"/>
            <a:ext cx="9036497" cy="40934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solidFill>
                  <a:schemeClr val="bg1">
                    <a:lumMod val="75000"/>
                  </a:schemeClr>
                </a:solidFill>
              </a:rPr>
              <a:t>Respostas</a:t>
            </a:r>
            <a:r>
              <a:rPr lang="pt-BR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sz="2000" b="1" i="1" dirty="0">
                <a:solidFill>
                  <a:schemeClr val="bg1">
                    <a:lumMod val="75000"/>
                  </a:schemeClr>
                </a:solidFill>
              </a:rPr>
              <a:t>(nem sempre tão frequentes)</a:t>
            </a:r>
            <a:endParaRPr lang="pt-BR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esperar de retorno sobre os investimentos?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Correção monetária + 6% a.a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pt-BR" dirty="0" smtClean="0"/>
              <a:t>Quanto custa formar um plantio de eucalipto?</a:t>
            </a:r>
          </a:p>
          <a:p>
            <a:pPr algn="r">
              <a:spcAft>
                <a:spcPts val="1200"/>
              </a:spcAft>
            </a:pPr>
            <a:r>
              <a:rPr lang="pt-BR" sz="1600" dirty="0"/>
              <a:t>R$ 5.000,00 no primeiro ano (</a:t>
            </a:r>
            <a:r>
              <a:rPr lang="pt-BR" sz="1600" i="1" dirty="0"/>
              <a:t>R$ 4.000 no 0</a:t>
            </a:r>
            <a:r>
              <a:rPr lang="pt-BR" sz="1600" dirty="0"/>
              <a:t> + </a:t>
            </a:r>
            <a:r>
              <a:rPr lang="pt-BR" sz="1600" i="1" dirty="0"/>
              <a:t>R$ 1.000 no 1 </a:t>
            </a:r>
            <a:r>
              <a:rPr lang="pt-BR" sz="1600" dirty="0"/>
              <a:t>+ </a:t>
            </a:r>
            <a:r>
              <a:rPr lang="pt-BR" sz="1600" i="1" dirty="0"/>
              <a:t>R$ 1.000 do 2 ao 7</a:t>
            </a:r>
            <a:r>
              <a:rPr lang="pt-BR" sz="1600" dirty="0"/>
              <a:t>)</a:t>
            </a:r>
            <a:endParaRPr lang="pt-BR" sz="1600" dirty="0" smtClean="0"/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esperar em termos de crescimento?</a:t>
            </a:r>
          </a:p>
          <a:p>
            <a:pPr algn="r">
              <a:spcAft>
                <a:spcPts val="1200"/>
              </a:spcAft>
            </a:pPr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Incremento médio anual aos 6 anos de idade: 40 a 45 m3/ha/ano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posso cobrar pelo metro cúbico produzido de madeira de eucalipto?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45 a 50 R$/m3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Considerando o valor da terra, compensa plantar eucalipto?</a:t>
            </a:r>
          </a:p>
          <a:p>
            <a:pPr algn="r"/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Depende do valor da terra. Dados esses parâmetros, a terra não pode custar mais do que R$ 5.000/ha </a:t>
            </a:r>
          </a:p>
          <a:p>
            <a:pPr algn="r">
              <a:spcAft>
                <a:spcPts val="1200"/>
              </a:spcAft>
            </a:pPr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ou até R$ 9.000/ha com uso múltiplo.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78796" y="1854343"/>
            <a:ext cx="9036497" cy="40934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solidFill>
                  <a:schemeClr val="bg1">
                    <a:lumMod val="75000"/>
                  </a:schemeClr>
                </a:solidFill>
              </a:rPr>
              <a:t>Respostas</a:t>
            </a:r>
            <a:r>
              <a:rPr lang="pt-BR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sz="2000" b="1" i="1" dirty="0">
                <a:solidFill>
                  <a:schemeClr val="bg1">
                    <a:lumMod val="75000"/>
                  </a:schemeClr>
                </a:solidFill>
              </a:rPr>
              <a:t>(nem sempre tão frequentes)</a:t>
            </a:r>
            <a:endParaRPr lang="pt-BR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esperar de retorno sobre os investimentos?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Correção monetária + 6% a.a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custa formar um plantio de eucalipto?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R$ 5.000,00 no primeiro ano (</a:t>
            </a:r>
            <a:r>
              <a:rPr lang="pt-BR" sz="1600" i="1" dirty="0">
                <a:solidFill>
                  <a:schemeClr val="bg1">
                    <a:lumMod val="65000"/>
                  </a:schemeClr>
                </a:solidFill>
              </a:rPr>
              <a:t>R$ 4.000 no 0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 + </a:t>
            </a:r>
            <a:r>
              <a:rPr lang="pt-BR" sz="1600" i="1" dirty="0">
                <a:solidFill>
                  <a:schemeClr val="bg1">
                    <a:lumMod val="65000"/>
                  </a:schemeClr>
                </a:solidFill>
              </a:rPr>
              <a:t>R$ 1.000 no 1 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+ </a:t>
            </a:r>
            <a:r>
              <a:rPr lang="pt-BR" sz="1600" i="1" dirty="0">
                <a:solidFill>
                  <a:schemeClr val="bg1">
                    <a:lumMod val="65000"/>
                  </a:schemeClr>
                </a:solidFill>
              </a:rPr>
              <a:t>R$ 1.000 do 2 ao 7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pt-BR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t-BR" dirty="0" smtClean="0"/>
              <a:t>Quanto esperar em termos de crescimento?</a:t>
            </a:r>
          </a:p>
          <a:p>
            <a:pPr algn="r">
              <a:spcAft>
                <a:spcPts val="1200"/>
              </a:spcAft>
            </a:pPr>
            <a:r>
              <a:rPr lang="pt-BR" sz="1600" dirty="0" smtClean="0"/>
              <a:t>Incremento médio anual aos 6 anos de idade: 40 a 45 m3/ha/ano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posso cobrar pelo metro cúbico produzido de madeira de eucalipto?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45 a 50 R$/m3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Considerando o valor da terra, compensa plantar eucalipto?</a:t>
            </a:r>
          </a:p>
          <a:p>
            <a:pPr algn="r"/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Depende do valor da terra. Dados esses parâmetros, a terra não pode custar mais do que R$ 5.000/ha </a:t>
            </a:r>
          </a:p>
          <a:p>
            <a:pPr algn="r">
              <a:spcAft>
                <a:spcPts val="1200"/>
              </a:spcAft>
            </a:pPr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ou até R$ 9.000/ha com uso múltiplo.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78796" y="1854343"/>
            <a:ext cx="9036497" cy="40934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solidFill>
                  <a:schemeClr val="bg1">
                    <a:lumMod val="75000"/>
                  </a:schemeClr>
                </a:solidFill>
              </a:rPr>
              <a:t>Respostas</a:t>
            </a:r>
            <a:r>
              <a:rPr lang="pt-BR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sz="2000" b="1" i="1" dirty="0">
                <a:solidFill>
                  <a:schemeClr val="bg1">
                    <a:lumMod val="75000"/>
                  </a:schemeClr>
                </a:solidFill>
              </a:rPr>
              <a:t>(nem sempre tão frequentes)</a:t>
            </a:r>
            <a:endParaRPr lang="pt-BR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esperar de retorno sobre os investimentos?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Correção monetária + 6% a.a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custa formar um plantio de eucalipto?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R$ 5.000,00 no primeiro ano (</a:t>
            </a:r>
            <a:r>
              <a:rPr lang="pt-BR" sz="1600" i="1" dirty="0">
                <a:solidFill>
                  <a:schemeClr val="bg1">
                    <a:lumMod val="65000"/>
                  </a:schemeClr>
                </a:solidFill>
              </a:rPr>
              <a:t>R$ 4.000 no 0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 + </a:t>
            </a:r>
            <a:r>
              <a:rPr lang="pt-BR" sz="1600" i="1" dirty="0">
                <a:solidFill>
                  <a:schemeClr val="bg1">
                    <a:lumMod val="65000"/>
                  </a:schemeClr>
                </a:solidFill>
              </a:rPr>
              <a:t>R$ 1.000 no 1 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+ </a:t>
            </a:r>
            <a:r>
              <a:rPr lang="pt-BR" sz="1600" i="1" dirty="0">
                <a:solidFill>
                  <a:schemeClr val="bg1">
                    <a:lumMod val="65000"/>
                  </a:schemeClr>
                </a:solidFill>
              </a:rPr>
              <a:t>R$ 1.000 do 2 ao 7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pt-BR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esperar em termos de crescimento?</a:t>
            </a:r>
          </a:p>
          <a:p>
            <a:pPr algn="r">
              <a:spcAft>
                <a:spcPts val="1200"/>
              </a:spcAft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Incremento médio anual aos 6 anos de idade: 40 a 45 m3/ha/ano</a:t>
            </a:r>
          </a:p>
          <a:p>
            <a:r>
              <a:rPr lang="pt-BR" dirty="0" smtClean="0"/>
              <a:t>Quanto posso cobrar pelo metro cúbico produzido de madeira de eucalipto?</a:t>
            </a:r>
          </a:p>
          <a:p>
            <a:pPr algn="r">
              <a:spcAft>
                <a:spcPts val="1200"/>
              </a:spcAft>
            </a:pPr>
            <a:r>
              <a:rPr lang="pt-BR" sz="1600" dirty="0"/>
              <a:t>45 a 50 R$/m3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Considerando o valor da terra, compensa plantar eucalipto?</a:t>
            </a:r>
          </a:p>
          <a:p>
            <a:pPr algn="r"/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Depende do valor da terra. Dados esses parâmetros, a terra não pode custar mais do que R$ 5.000/ha </a:t>
            </a:r>
          </a:p>
          <a:p>
            <a:pPr algn="r">
              <a:spcAft>
                <a:spcPts val="1200"/>
              </a:spcAft>
            </a:pPr>
            <a:r>
              <a:rPr lang="pt-BR" sz="1600" dirty="0" smtClean="0">
                <a:solidFill>
                  <a:schemeClr val="bg1">
                    <a:lumMod val="75000"/>
                  </a:schemeClr>
                </a:solidFill>
              </a:rPr>
              <a:t>ou até R$ 9.000/ha com uso múltiplo.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78796" y="1854343"/>
            <a:ext cx="9036497" cy="40934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solidFill>
                  <a:schemeClr val="bg1">
                    <a:lumMod val="75000"/>
                  </a:schemeClr>
                </a:solidFill>
              </a:rPr>
              <a:t>Respostas</a:t>
            </a:r>
            <a:r>
              <a:rPr lang="pt-BR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sz="2000" b="1" i="1" dirty="0">
                <a:solidFill>
                  <a:schemeClr val="bg1">
                    <a:lumMod val="75000"/>
                  </a:schemeClr>
                </a:solidFill>
              </a:rPr>
              <a:t>(nem sempre tão frequentes)</a:t>
            </a:r>
            <a:endParaRPr lang="pt-BR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esperar de retorno sobre os investimentos?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Correção monetária + 6% a.a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custa formar um plantio de eucalipto?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R$ 5.000,00 no primeiro ano (</a:t>
            </a:r>
            <a:r>
              <a:rPr lang="pt-BR" sz="1600" i="1" dirty="0">
                <a:solidFill>
                  <a:schemeClr val="bg1">
                    <a:lumMod val="65000"/>
                  </a:schemeClr>
                </a:solidFill>
              </a:rPr>
              <a:t>R$ 4.000 no 0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 + </a:t>
            </a:r>
            <a:r>
              <a:rPr lang="pt-BR" sz="1600" i="1" dirty="0">
                <a:solidFill>
                  <a:schemeClr val="bg1">
                    <a:lumMod val="65000"/>
                  </a:schemeClr>
                </a:solidFill>
              </a:rPr>
              <a:t>R$ 1.000 no 1 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+ </a:t>
            </a:r>
            <a:r>
              <a:rPr lang="pt-BR" sz="1600" i="1" dirty="0">
                <a:solidFill>
                  <a:schemeClr val="bg1">
                    <a:lumMod val="65000"/>
                  </a:schemeClr>
                </a:solidFill>
              </a:rPr>
              <a:t>R$ 1.000 do 2 ao 7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pt-BR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esperar em termos de crescimento?</a:t>
            </a:r>
          </a:p>
          <a:p>
            <a:pPr algn="r">
              <a:spcAft>
                <a:spcPts val="1200"/>
              </a:spcAft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Incremento médio anual aos 6 anos de idade: 40 a 45 m3/ha/ano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Quanto posso cobrar pelo metro cúbico produzido de madeira de eucalipto?</a:t>
            </a:r>
          </a:p>
          <a:p>
            <a:pPr algn="r">
              <a:spcAft>
                <a:spcPts val="1200"/>
              </a:spcAft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45 a 50 R$/m3</a:t>
            </a:r>
          </a:p>
          <a:p>
            <a:r>
              <a:rPr lang="pt-BR" dirty="0" smtClean="0"/>
              <a:t>Considerando o valor da terra, compensa plantar eucalipto?</a:t>
            </a:r>
          </a:p>
          <a:p>
            <a:pPr algn="r"/>
            <a:r>
              <a:rPr lang="pt-BR" sz="1600" dirty="0" smtClean="0"/>
              <a:t>Depende do valor da terra. Para o cenários acima, a terra não pode custar mais do que </a:t>
            </a:r>
            <a:r>
              <a:rPr lang="pt-BR" sz="1600" b="1" i="1" dirty="0" smtClean="0">
                <a:solidFill>
                  <a:srgbClr val="C00000"/>
                </a:solidFill>
              </a:rPr>
              <a:t>R$ 5.000/ha </a:t>
            </a:r>
          </a:p>
          <a:p>
            <a:pPr algn="r">
              <a:spcAft>
                <a:spcPts val="1200"/>
              </a:spcAft>
            </a:pPr>
            <a:r>
              <a:rPr lang="pt-BR" sz="1600" dirty="0" smtClean="0"/>
              <a:t>ou até </a:t>
            </a:r>
            <a:r>
              <a:rPr lang="pt-BR" sz="1600" b="1" i="1" dirty="0">
                <a:solidFill>
                  <a:srgbClr val="C00000"/>
                </a:solidFill>
              </a:rPr>
              <a:t>R$ 9.000/ha com uso múltiplo</a:t>
            </a:r>
            <a:r>
              <a:rPr lang="pt-B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46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67608" y="1653786"/>
            <a:ext cx="2808312" cy="2778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2"/>
          <p:cNvSpPr txBox="1"/>
          <p:nvPr/>
        </p:nvSpPr>
        <p:spPr>
          <a:xfrm>
            <a:off x="1524000" y="-32586"/>
            <a:ext cx="9144000" cy="6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BR" sz="32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Eficiência no uso da Terra</a:t>
            </a:r>
            <a:endParaRPr lang="pt-BR" sz="3200" i="1" dirty="0">
              <a:solidFill>
                <a:prstClr val="black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27579" y="1840081"/>
            <a:ext cx="1080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822008" y="2668168"/>
            <a:ext cx="1080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822008" y="3496254"/>
            <a:ext cx="1080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013339" y="1838172"/>
            <a:ext cx="1080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007768" y="2666259"/>
            <a:ext cx="1080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007768" y="3494345"/>
            <a:ext cx="1080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864765" y="194181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Plantio Idade 1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047524" y="194181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Plantio Idade 4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885457" y="2766869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Plantio Idade 2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068216" y="2766869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Plantio Idade 5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875518" y="362102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Plantio Idade 3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058277" y="362102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Plantio Idade 6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096000" y="1627652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Supondo área de produtividade homogênea com </a:t>
            </a:r>
            <a:r>
              <a:rPr lang="pt-BR" b="1" i="1" dirty="0"/>
              <a:t>A</a:t>
            </a:r>
            <a:r>
              <a:rPr lang="pt-BR" dirty="0"/>
              <a:t> hectares</a:t>
            </a:r>
          </a:p>
          <a:p>
            <a:pPr algn="ctr"/>
            <a:r>
              <a:rPr lang="pt-BR" dirty="0"/>
              <a:t>e</a:t>
            </a:r>
            <a:r>
              <a:rPr lang="pt-BR" dirty="0"/>
              <a:t> corte aos 6 anos de idade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Qual o volume </a:t>
            </a:r>
            <a:r>
              <a:rPr lang="pt-BR" dirty="0"/>
              <a:t>anual </a:t>
            </a:r>
            <a:r>
              <a:rPr lang="pt-BR" dirty="0"/>
              <a:t>produzido (</a:t>
            </a:r>
            <a:r>
              <a:rPr lang="pt-BR" b="1" i="1" dirty="0"/>
              <a:t>V</a:t>
            </a:r>
            <a:r>
              <a:rPr lang="pt-BR" dirty="0"/>
              <a:t>)?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6096000" y="342809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Volume por hectare cortado aos 6 anos (v</a:t>
            </a:r>
            <a:r>
              <a:rPr lang="pt-BR" baseline="-25000" dirty="0"/>
              <a:t>6</a:t>
            </a:r>
            <a:r>
              <a:rPr lang="pt-BR" dirty="0"/>
              <a:t>) vezes um sexto de A</a:t>
            </a:r>
          </a:p>
          <a:p>
            <a:pPr algn="ctr"/>
            <a:r>
              <a:rPr lang="pt-BR" dirty="0"/>
              <a:t>V = v</a:t>
            </a:r>
            <a:r>
              <a:rPr lang="pt-BR" baseline="-25000" dirty="0"/>
              <a:t>6</a:t>
            </a:r>
            <a:r>
              <a:rPr lang="pt-BR" dirty="0"/>
              <a:t>  A/6</a:t>
            </a:r>
          </a:p>
          <a:p>
            <a:pPr algn="ctr"/>
            <a:r>
              <a:rPr lang="pt-BR" dirty="0"/>
              <a:t>V = v</a:t>
            </a:r>
            <a:r>
              <a:rPr lang="pt-BR" baseline="-25000" dirty="0"/>
              <a:t>6</a:t>
            </a:r>
            <a:r>
              <a:rPr lang="pt-BR" dirty="0"/>
              <a:t>/6  A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1905" y="5748950"/>
            <a:ext cx="149103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/>
              <a:t>A</a:t>
            </a:r>
            <a:r>
              <a:rPr lang="pt-BR" dirty="0"/>
              <a:t> </a:t>
            </a:r>
            <a:r>
              <a:rPr lang="pt-BR" dirty="0"/>
              <a:t>= </a:t>
            </a:r>
            <a:r>
              <a:rPr lang="pt-BR" dirty="0"/>
              <a:t>V / IMA</a:t>
            </a: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444488" y="-89453"/>
            <a:ext cx="1589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chemeClr val="accent3">
                    <a:lumMod val="75000"/>
                  </a:schemeClr>
                </a:solidFill>
              </a:rPr>
              <a:t>Questões volumétricas</a:t>
            </a:r>
            <a:endParaRPr lang="pt-BR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21769" y="4318082"/>
            <a:ext cx="6564289" cy="1152128"/>
            <a:chOff x="197768" y="3573016"/>
            <a:chExt cx="6564289" cy="1152128"/>
          </a:xfrm>
        </p:grpSpPr>
        <p:sp>
          <p:nvSpPr>
            <p:cNvPr id="28" name="Retângulo 27"/>
            <p:cNvSpPr/>
            <p:nvPr/>
          </p:nvSpPr>
          <p:spPr>
            <a:xfrm>
              <a:off x="5364088" y="4355812"/>
              <a:ext cx="133402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pt-BR" dirty="0"/>
                <a:t>V </a:t>
              </a:r>
              <a:r>
                <a:rPr lang="pt-BR" dirty="0"/>
                <a:t>=  IMA</a:t>
              </a:r>
              <a:r>
                <a:rPr lang="pt-BR" baseline="-25000" dirty="0"/>
                <a:t>6</a:t>
              </a:r>
              <a:r>
                <a:rPr lang="pt-BR" dirty="0"/>
                <a:t>  A</a:t>
              </a:r>
              <a:endParaRPr lang="pt-BR" dirty="0"/>
            </a:p>
          </p:txBody>
        </p:sp>
        <p:sp>
          <p:nvSpPr>
            <p:cNvPr id="30" name="Retângulo de cantos arredondados 29"/>
            <p:cNvSpPr/>
            <p:nvPr/>
          </p:nvSpPr>
          <p:spPr>
            <a:xfrm>
              <a:off x="6258001" y="3573016"/>
              <a:ext cx="504056" cy="288032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2" name="Conector de seta reta 31"/>
            <p:cNvCxnSpPr>
              <a:stCxn id="30" idx="2"/>
              <a:endCxn id="33" idx="0"/>
            </p:cNvCxnSpPr>
            <p:nvPr/>
          </p:nvCxnSpPr>
          <p:spPr>
            <a:xfrm flipH="1">
              <a:off x="6078165" y="3861048"/>
              <a:ext cx="431864" cy="5270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tângulo de cantos arredondados 32"/>
            <p:cNvSpPr/>
            <p:nvPr/>
          </p:nvSpPr>
          <p:spPr>
            <a:xfrm>
              <a:off x="5790133" y="4388063"/>
              <a:ext cx="576064" cy="32714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Retângulo 1"/>
            <p:cNvSpPr/>
            <p:nvPr/>
          </p:nvSpPr>
          <p:spPr>
            <a:xfrm>
              <a:off x="197768" y="4047008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BR" dirty="0"/>
                <a:t>Incremento Médio </a:t>
              </a:r>
              <a:r>
                <a:rPr lang="pt-BR" dirty="0"/>
                <a:t>Anual</a:t>
              </a:r>
              <a:endParaRPr lang="pt-BR" dirty="0"/>
            </a:p>
            <a:p>
              <a:pPr algn="ctr"/>
              <a:r>
                <a:rPr lang="pt-BR" dirty="0"/>
                <a:t>aos seis anos de idade (IMA</a:t>
              </a:r>
              <a:r>
                <a:rPr lang="pt-BR" baseline="-25000" dirty="0"/>
                <a:t>6</a:t>
              </a:r>
              <a:r>
                <a:rPr lang="pt-BR" dirty="0"/>
                <a:t>)</a:t>
              </a:r>
              <a:endParaRPr lang="pt-BR" dirty="0"/>
            </a:p>
          </p:txBody>
        </p:sp>
      </p:grpSp>
      <p:sp>
        <p:nvSpPr>
          <p:cNvPr id="9" name="Elipse 8"/>
          <p:cNvSpPr/>
          <p:nvPr/>
        </p:nvSpPr>
        <p:spPr>
          <a:xfrm>
            <a:off x="6190321" y="1444127"/>
            <a:ext cx="3600400" cy="12022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>
            <a:stCxn id="9" idx="2"/>
            <a:endCxn id="4" idx="3"/>
          </p:cNvCxnSpPr>
          <p:nvPr/>
        </p:nvCxnSpPr>
        <p:spPr>
          <a:xfrm flipH="1">
            <a:off x="5375921" y="2045254"/>
            <a:ext cx="814401" cy="99777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o 34"/>
          <p:cNvGrpSpPr/>
          <p:nvPr/>
        </p:nvGrpSpPr>
        <p:grpSpPr>
          <a:xfrm>
            <a:off x="1524000" y="5790494"/>
            <a:ext cx="9144000" cy="1047868"/>
            <a:chOff x="0" y="5045428"/>
            <a:chExt cx="9144000" cy="1047868"/>
          </a:xfrm>
        </p:grpSpPr>
        <p:sp>
          <p:nvSpPr>
            <p:cNvPr id="40" name="CaixaDeTexto 39"/>
            <p:cNvSpPr txBox="1"/>
            <p:nvPr/>
          </p:nvSpPr>
          <p:spPr>
            <a:xfrm>
              <a:off x="0" y="5631631"/>
              <a:ext cx="9144000" cy="46166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Maximizar IMA = Produção na Menor </a:t>
              </a:r>
              <a:r>
                <a:rPr lang="pt-BR" sz="2400" b="1" dirty="0"/>
                <a:t>Á</a:t>
              </a:r>
              <a:r>
                <a:rPr lang="pt-BR" sz="2400" b="1" dirty="0"/>
                <a:t>rea </a:t>
              </a:r>
              <a:r>
                <a:rPr lang="pt-BR" sz="2400" b="1" dirty="0"/>
                <a:t>P</a:t>
              </a:r>
              <a:r>
                <a:rPr lang="pt-BR" sz="2400" b="1" dirty="0"/>
                <a:t>ossível</a:t>
              </a:r>
              <a:endParaRPr lang="pt-BR" sz="2400" b="1" dirty="0"/>
            </a:p>
          </p:txBody>
        </p:sp>
        <p:cxnSp>
          <p:nvCxnSpPr>
            <p:cNvPr id="31" name="Conector de seta reta 30"/>
            <p:cNvCxnSpPr/>
            <p:nvPr/>
          </p:nvCxnSpPr>
          <p:spPr>
            <a:xfrm flipV="1">
              <a:off x="5073220" y="5045428"/>
              <a:ext cx="0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>
              <a:off x="3836912" y="5045428"/>
              <a:ext cx="0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24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18" y="1707490"/>
            <a:ext cx="878027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1524000" y="-32586"/>
            <a:ext cx="9144000" cy="6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BR" sz="32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Quanto cresce o eucalipto? </a:t>
            </a:r>
            <a:endParaRPr lang="pt-BR" sz="3200" i="1" dirty="0">
              <a:solidFill>
                <a:prstClr val="black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44488" y="-89453"/>
            <a:ext cx="1589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chemeClr val="accent3">
                    <a:lumMod val="75000"/>
                  </a:schemeClr>
                </a:solidFill>
              </a:rPr>
              <a:t>Questões volumétricas</a:t>
            </a:r>
            <a:endParaRPr lang="pt-BR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381401" y="2141974"/>
            <a:ext cx="7809398" cy="4536059"/>
            <a:chOff x="857401" y="1487219"/>
            <a:chExt cx="7809398" cy="4536059"/>
          </a:xfrm>
        </p:grpSpPr>
        <p:cxnSp>
          <p:nvCxnSpPr>
            <p:cNvPr id="4" name="Conector reto 3"/>
            <p:cNvCxnSpPr/>
            <p:nvPr/>
          </p:nvCxnSpPr>
          <p:spPr>
            <a:xfrm flipV="1">
              <a:off x="887218" y="1487219"/>
              <a:ext cx="3240360" cy="3528392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flipV="1">
              <a:off x="877279" y="2132856"/>
              <a:ext cx="5010743" cy="293245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ipse 10"/>
            <p:cNvSpPr/>
            <p:nvPr/>
          </p:nvSpPr>
          <p:spPr>
            <a:xfrm>
              <a:off x="857401" y="5015611"/>
              <a:ext cx="45719" cy="496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/>
            <p:cNvSpPr/>
            <p:nvPr/>
          </p:nvSpPr>
          <p:spPr>
            <a:xfrm>
              <a:off x="3096060" y="2577278"/>
              <a:ext cx="45719" cy="496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4352448" y="3009326"/>
              <a:ext cx="45719" cy="496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5" name="Conector reto 14"/>
            <p:cNvCxnSpPr>
              <a:stCxn id="12" idx="4"/>
            </p:cNvCxnSpPr>
            <p:nvPr/>
          </p:nvCxnSpPr>
          <p:spPr>
            <a:xfrm flipH="1">
              <a:off x="3118919" y="2626973"/>
              <a:ext cx="1" cy="2438333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4375855" y="3026769"/>
              <a:ext cx="1" cy="2038537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tângulo 1"/>
            <p:cNvSpPr/>
            <p:nvPr/>
          </p:nvSpPr>
          <p:spPr>
            <a:xfrm>
              <a:off x="5981447" y="5653946"/>
              <a:ext cx="26853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b="1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Quando o </a:t>
              </a:r>
              <a:r>
                <a:rPr lang="pt-BR" b="1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IMA é máximo?</a:t>
              </a:r>
              <a:endParaRPr lang="pt-BR" i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17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43672" y="2423298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dirty="0"/>
              <a:t>	Volume é função da idade</a:t>
            </a:r>
            <a:r>
              <a:rPr lang="pt-BR" dirty="0"/>
              <a:t>	</a:t>
            </a:r>
            <a:r>
              <a:rPr lang="pt-BR" dirty="0"/>
              <a:t>v	=	f(t)</a:t>
            </a:r>
          </a:p>
          <a:p>
            <a:pPr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dirty="0"/>
              <a:t>	Incremento médio anual	IMA	=	v/t</a:t>
            </a:r>
          </a:p>
          <a:p>
            <a:pPr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dirty="0"/>
              <a:t>	Incremento corrente anual 	ICA	=	Crescimento</a:t>
            </a:r>
          </a:p>
          <a:p>
            <a:pPr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endParaRPr lang="pt-BR" dirty="0"/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dirty="0"/>
              <a:t>Condição para maximizar IMA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1524000" y="-32586"/>
            <a:ext cx="9144000" cy="6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BR" sz="32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Qual idade maximiza IMA?</a:t>
            </a:r>
            <a:endParaRPr lang="pt-BR" sz="3200" i="1" dirty="0">
              <a:solidFill>
                <a:prstClr val="black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5376000" y="5580695"/>
            <a:ext cx="14400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/>
              <a:t>ICA/v = 1/t</a:t>
            </a:r>
            <a:endParaRPr lang="pt-BR" dirty="0"/>
          </a:p>
        </p:txBody>
      </p:sp>
      <p:grpSp>
        <p:nvGrpSpPr>
          <p:cNvPr id="45" name="Grupo 44"/>
          <p:cNvGrpSpPr/>
          <p:nvPr/>
        </p:nvGrpSpPr>
        <p:grpSpPr>
          <a:xfrm>
            <a:off x="4428078" y="4447152"/>
            <a:ext cx="2746303" cy="646331"/>
            <a:chOff x="4546298" y="4541944"/>
            <a:chExt cx="1153628" cy="646331"/>
          </a:xfrm>
        </p:grpSpPr>
        <p:sp>
          <p:nvSpPr>
            <p:cNvPr id="39" name="CaixaDeTexto 38"/>
            <p:cNvSpPr txBox="1"/>
            <p:nvPr/>
          </p:nvSpPr>
          <p:spPr>
            <a:xfrm>
              <a:off x="4546298" y="4667298"/>
              <a:ext cx="93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Crescimento (</a:t>
              </a:r>
              <a:r>
                <a:rPr lang="pt-BR" dirty="0" err="1"/>
                <a:t>dv</a:t>
              </a:r>
              <a:r>
                <a:rPr lang="pt-BR" dirty="0"/>
                <a:t>/</a:t>
              </a:r>
              <a:r>
                <a:rPr lang="pt-BR" dirty="0" err="1"/>
                <a:t>dt</a:t>
              </a:r>
              <a:r>
                <a:rPr lang="pt-BR" dirty="0"/>
                <a:t>) =</a:t>
              </a:r>
              <a:endParaRPr lang="pt-BR" dirty="0"/>
            </a:p>
          </p:txBody>
        </p:sp>
        <p:grpSp>
          <p:nvGrpSpPr>
            <p:cNvPr id="43" name="Grupo 42"/>
            <p:cNvGrpSpPr/>
            <p:nvPr/>
          </p:nvGrpSpPr>
          <p:grpSpPr>
            <a:xfrm>
              <a:off x="5578585" y="4541944"/>
              <a:ext cx="121341" cy="646331"/>
              <a:chOff x="7143265" y="4734514"/>
              <a:chExt cx="121341" cy="646331"/>
            </a:xfrm>
          </p:grpSpPr>
          <p:sp>
            <p:nvSpPr>
              <p:cNvPr id="38" name="CaixaDeTexto 37"/>
              <p:cNvSpPr txBox="1"/>
              <p:nvPr/>
            </p:nvSpPr>
            <p:spPr>
              <a:xfrm>
                <a:off x="7143265" y="4734514"/>
                <a:ext cx="1213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/>
                  <a:t>v</a:t>
                </a:r>
                <a:endParaRPr lang="pt-BR" dirty="0"/>
              </a:p>
              <a:p>
                <a:pPr algn="ctr"/>
                <a:r>
                  <a:rPr lang="pt-BR" dirty="0"/>
                  <a:t>t</a:t>
                </a:r>
                <a:endParaRPr lang="pt-BR" dirty="0"/>
              </a:p>
            </p:txBody>
          </p:sp>
          <p:cxnSp>
            <p:nvCxnSpPr>
              <p:cNvPr id="41" name="Conector reto 40"/>
              <p:cNvCxnSpPr>
                <a:stCxn id="38" idx="1"/>
                <a:endCxn id="38" idx="3"/>
              </p:cNvCxnSpPr>
              <p:nvPr/>
            </p:nvCxnSpPr>
            <p:spPr>
              <a:xfrm>
                <a:off x="7143265" y="5057680"/>
                <a:ext cx="12134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CaixaDeTexto 39"/>
          <p:cNvSpPr txBox="1"/>
          <p:nvPr/>
        </p:nvSpPr>
        <p:spPr>
          <a:xfrm>
            <a:off x="1444488" y="-89453"/>
            <a:ext cx="1589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chemeClr val="accent3">
                    <a:lumMod val="75000"/>
                  </a:schemeClr>
                </a:solidFill>
              </a:rPr>
              <a:t>Questões volumétricas</a:t>
            </a:r>
            <a:endParaRPr lang="pt-BR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27244" y="1364405"/>
            <a:ext cx="8580371" cy="3412095"/>
            <a:chOff x="3243" y="630627"/>
            <a:chExt cx="8580371" cy="3412095"/>
          </a:xfrm>
        </p:grpSpPr>
        <p:sp>
          <p:nvSpPr>
            <p:cNvPr id="78" name="Text Box 2"/>
            <p:cNvSpPr txBox="1">
              <a:spLocks noChangeArrowheads="1"/>
            </p:cNvSpPr>
            <p:nvPr/>
          </p:nvSpPr>
          <p:spPr bwMode="auto">
            <a:xfrm>
              <a:off x="3243" y="630627"/>
              <a:ext cx="35730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 dirty="0">
                  <a:latin typeface="Arial" charset="0"/>
                </a:rPr>
                <a:t>Projeto Florestal</a:t>
              </a:r>
              <a:endParaRPr lang="pt-BR" sz="3200" b="1" dirty="0">
                <a:latin typeface="Arial" charset="0"/>
              </a:endParaRP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2657475" y="3204522"/>
              <a:ext cx="1956715" cy="8382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pt-BR" b="1" i="1" dirty="0">
                  <a:latin typeface="Arial" charset="0"/>
                </a:rPr>
                <a:t>R</a:t>
              </a:r>
              <a:r>
                <a:rPr lang="pt-BR" b="1" i="1" baseline="-25000" dirty="0">
                  <a:latin typeface="Arial" charset="0"/>
                </a:rPr>
                <a:t>0</a:t>
              </a:r>
              <a:r>
                <a:rPr lang="pt-BR" b="1" i="1" dirty="0">
                  <a:latin typeface="Arial" charset="0"/>
                </a:rPr>
                <a:t> </a:t>
              </a:r>
              <a:r>
                <a:rPr lang="pt-BR" b="1" i="1" dirty="0">
                  <a:latin typeface="Arial" charset="0"/>
                </a:rPr>
                <a:t>– </a:t>
              </a:r>
              <a:r>
                <a:rPr lang="pt-BR" b="1" i="1" dirty="0">
                  <a:latin typeface="Arial" charset="0"/>
                </a:rPr>
                <a:t>C</a:t>
              </a:r>
              <a:r>
                <a:rPr lang="pt-BR" b="1" i="1" baseline="-25000" dirty="0">
                  <a:latin typeface="Arial" charset="0"/>
                </a:rPr>
                <a:t>0</a:t>
              </a:r>
              <a:r>
                <a:rPr lang="pt-BR" b="1" i="1" dirty="0">
                  <a:latin typeface="Arial" charset="0"/>
                </a:rPr>
                <a:t> = VPL</a:t>
              </a:r>
              <a:endParaRPr lang="pt-BR" b="1" i="1" baseline="-25000" dirty="0">
                <a:latin typeface="Arial" charset="0"/>
              </a:endParaRPr>
            </a:p>
          </p:txBody>
        </p:sp>
        <p:grpSp>
          <p:nvGrpSpPr>
            <p:cNvPr id="80" name="Group 3"/>
            <p:cNvGrpSpPr>
              <a:grpSpLocks/>
            </p:cNvGrpSpPr>
            <p:nvPr/>
          </p:nvGrpSpPr>
          <p:grpSpPr bwMode="auto">
            <a:xfrm>
              <a:off x="2276476" y="1651240"/>
              <a:ext cx="6307138" cy="1143000"/>
              <a:chOff x="633" y="1815"/>
              <a:chExt cx="3973" cy="720"/>
            </a:xfrm>
          </p:grpSpPr>
          <p:sp>
            <p:nvSpPr>
              <p:cNvPr id="83" name="Text Box 4"/>
              <p:cNvSpPr txBox="1">
                <a:spLocks noChangeArrowheads="1"/>
              </p:cNvSpPr>
              <p:nvPr/>
            </p:nvSpPr>
            <p:spPr bwMode="auto">
              <a:xfrm>
                <a:off x="633" y="2064"/>
                <a:ext cx="249" cy="23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b="1" dirty="0">
                    <a:latin typeface="Arial" charset="0"/>
                  </a:rPr>
                  <a:t>0</a:t>
                </a:r>
              </a:p>
            </p:txBody>
          </p:sp>
          <p:sp>
            <p:nvSpPr>
              <p:cNvPr id="84" name="Text Box 5"/>
              <p:cNvSpPr txBox="1">
                <a:spLocks noChangeArrowheads="1"/>
              </p:cNvSpPr>
              <p:nvPr/>
            </p:nvSpPr>
            <p:spPr bwMode="auto">
              <a:xfrm>
                <a:off x="873" y="2064"/>
                <a:ext cx="584" cy="2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b="1">
                    <a:latin typeface="Arial" charset="0"/>
                  </a:rPr>
                  <a:t> </a:t>
                </a:r>
              </a:p>
            </p:txBody>
          </p:sp>
          <p:sp>
            <p:nvSpPr>
              <p:cNvPr id="85" name="Text Box 6"/>
              <p:cNvSpPr txBox="1">
                <a:spLocks noChangeArrowheads="1"/>
              </p:cNvSpPr>
              <p:nvPr/>
            </p:nvSpPr>
            <p:spPr bwMode="auto">
              <a:xfrm>
                <a:off x="1401" y="2064"/>
                <a:ext cx="249" cy="23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b="1">
                    <a:latin typeface="Arial" charset="0"/>
                  </a:rPr>
                  <a:t>1</a:t>
                </a:r>
              </a:p>
            </p:txBody>
          </p:sp>
          <p:sp>
            <p:nvSpPr>
              <p:cNvPr id="87" name="Text Box 8"/>
              <p:cNvSpPr txBox="1">
                <a:spLocks noChangeArrowheads="1"/>
              </p:cNvSpPr>
              <p:nvPr/>
            </p:nvSpPr>
            <p:spPr bwMode="auto">
              <a:xfrm>
                <a:off x="2160" y="2064"/>
                <a:ext cx="432" cy="23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b="1">
                    <a:latin typeface="Arial" charset="0"/>
                  </a:rPr>
                  <a:t>n-2</a:t>
                </a:r>
              </a:p>
            </p:txBody>
          </p:sp>
          <p:sp>
            <p:nvSpPr>
              <p:cNvPr id="88" name="Text Box 9"/>
              <p:cNvSpPr txBox="1">
                <a:spLocks noChangeArrowheads="1"/>
              </p:cNvSpPr>
              <p:nvPr/>
            </p:nvSpPr>
            <p:spPr bwMode="auto">
              <a:xfrm>
                <a:off x="2584" y="2064"/>
                <a:ext cx="584" cy="2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b="1">
                    <a:latin typeface="Arial" charset="0"/>
                  </a:rPr>
                  <a:t> </a:t>
                </a:r>
              </a:p>
            </p:txBody>
          </p:sp>
          <p:sp>
            <p:nvSpPr>
              <p:cNvPr id="89" name="Text Box 10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472" cy="23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b="1">
                    <a:latin typeface="Arial" charset="0"/>
                  </a:rPr>
                  <a:t>n-1</a:t>
                </a:r>
              </a:p>
            </p:txBody>
          </p:sp>
          <p:sp>
            <p:nvSpPr>
              <p:cNvPr id="90" name="Text Box 11"/>
              <p:cNvSpPr txBox="1">
                <a:spLocks noChangeArrowheads="1"/>
              </p:cNvSpPr>
              <p:nvPr/>
            </p:nvSpPr>
            <p:spPr bwMode="auto">
              <a:xfrm>
                <a:off x="3640" y="2064"/>
                <a:ext cx="584" cy="2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b="1">
                    <a:latin typeface="Arial" charset="0"/>
                  </a:rPr>
                  <a:t> </a:t>
                </a:r>
              </a:p>
            </p:txBody>
          </p:sp>
          <p:sp>
            <p:nvSpPr>
              <p:cNvPr id="91" name="Text Box 12"/>
              <p:cNvSpPr txBox="1">
                <a:spLocks noChangeArrowheads="1"/>
              </p:cNvSpPr>
              <p:nvPr/>
            </p:nvSpPr>
            <p:spPr bwMode="auto">
              <a:xfrm>
                <a:off x="4224" y="2064"/>
                <a:ext cx="382" cy="23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b="1">
                    <a:latin typeface="Arial" charset="0"/>
                  </a:rPr>
                  <a:t>n</a:t>
                </a:r>
              </a:p>
            </p:txBody>
          </p:sp>
          <p:sp>
            <p:nvSpPr>
              <p:cNvPr id="92" name="Line 13"/>
              <p:cNvSpPr>
                <a:spLocks noChangeShapeType="1"/>
              </p:cNvSpPr>
              <p:nvPr/>
            </p:nvSpPr>
            <p:spPr bwMode="auto">
              <a:xfrm flipV="1">
                <a:off x="1974" y="1815"/>
                <a:ext cx="96" cy="240"/>
              </a:xfrm>
              <a:prstGeom prst="line">
                <a:avLst/>
              </a:prstGeom>
              <a:noFill/>
              <a:ln w="2540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Line 14"/>
              <p:cNvSpPr>
                <a:spLocks noChangeShapeType="1"/>
              </p:cNvSpPr>
              <p:nvPr/>
            </p:nvSpPr>
            <p:spPr bwMode="auto">
              <a:xfrm flipV="1">
                <a:off x="2073" y="2295"/>
                <a:ext cx="96" cy="240"/>
              </a:xfrm>
              <a:prstGeom prst="line">
                <a:avLst/>
              </a:prstGeom>
              <a:noFill/>
              <a:ln w="2540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Line 15"/>
              <p:cNvSpPr>
                <a:spLocks noChangeShapeType="1"/>
              </p:cNvSpPr>
              <p:nvPr/>
            </p:nvSpPr>
            <p:spPr bwMode="auto">
              <a:xfrm>
                <a:off x="2070" y="1815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1633" y="2064"/>
                <a:ext cx="350" cy="2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b="1">
                    <a:latin typeface="Arial" charset="0"/>
                  </a:rPr>
                  <a:t> </a:t>
                </a:r>
              </a:p>
            </p:txBody>
          </p:sp>
        </p:grpSp>
        <p:sp>
          <p:nvSpPr>
            <p:cNvPr id="81" name="Text Box 16"/>
            <p:cNvSpPr txBox="1">
              <a:spLocks noChangeArrowheads="1"/>
            </p:cNvSpPr>
            <p:nvPr/>
          </p:nvSpPr>
          <p:spPr bwMode="auto">
            <a:xfrm>
              <a:off x="404813" y="2027477"/>
              <a:ext cx="1082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000" dirty="0">
                  <a:latin typeface="Arial" charset="0"/>
                </a:rPr>
                <a:t>Período</a:t>
              </a:r>
              <a:endParaRPr lang="pt-BR" sz="2000" dirty="0">
                <a:latin typeface="Arial" charset="0"/>
              </a:endParaRPr>
            </a:p>
          </p:txBody>
        </p:sp>
        <p:sp>
          <p:nvSpPr>
            <p:cNvPr id="82" name="Text Box 17"/>
            <p:cNvSpPr txBox="1">
              <a:spLocks noChangeArrowheads="1"/>
            </p:cNvSpPr>
            <p:nvPr/>
          </p:nvSpPr>
          <p:spPr bwMode="auto">
            <a:xfrm>
              <a:off x="404813" y="1445171"/>
              <a:ext cx="25669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sz="2000" dirty="0">
                  <a:solidFill>
                    <a:schemeClr val="accent4">
                      <a:lumMod val="75000"/>
                    </a:schemeClr>
                  </a:solidFill>
                  <a:latin typeface="Arial" charset="0"/>
                </a:rPr>
                <a:t>Receitas</a:t>
              </a:r>
              <a:endParaRPr lang="pt-BR" sz="2000" dirty="0">
                <a:solidFill>
                  <a:schemeClr val="accent4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95" name="Text Box 17"/>
            <p:cNvSpPr txBox="1">
              <a:spLocks noChangeArrowheads="1"/>
            </p:cNvSpPr>
            <p:nvPr/>
          </p:nvSpPr>
          <p:spPr bwMode="auto">
            <a:xfrm>
              <a:off x="405475" y="2609873"/>
              <a:ext cx="25669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sz="2000" dirty="0">
                  <a:solidFill>
                    <a:srgbClr val="C00000"/>
                  </a:solidFill>
                  <a:latin typeface="Arial" charset="0"/>
                </a:rPr>
                <a:t>Custos</a:t>
              </a:r>
              <a:endParaRPr lang="pt-BR" sz="2000" dirty="0">
                <a:solidFill>
                  <a:srgbClr val="C00000"/>
                </a:solidFill>
                <a:latin typeface="Arial" charset="0"/>
              </a:endParaRPr>
            </a:p>
          </p:txBody>
        </p:sp>
        <p:cxnSp>
          <p:nvCxnSpPr>
            <p:cNvPr id="6" name="Conector de seta reta 5"/>
            <p:cNvCxnSpPr/>
            <p:nvPr/>
          </p:nvCxnSpPr>
          <p:spPr>
            <a:xfrm flipH="1">
              <a:off x="2657476" y="1643608"/>
              <a:ext cx="5802956" cy="0"/>
            </a:xfrm>
            <a:prstGeom prst="straightConnector1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  <a:headEnd type="none" w="sm" len="sm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/>
            <p:cNvCxnSpPr/>
            <p:nvPr/>
          </p:nvCxnSpPr>
          <p:spPr>
            <a:xfrm flipH="1">
              <a:off x="2657476" y="2808310"/>
              <a:ext cx="5802956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prstDash val="dash"/>
              <a:headEnd type="none" w="sm" len="sm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2276476" y="1412776"/>
              <a:ext cx="461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i="1" dirty="0"/>
                <a:t>R</a:t>
              </a:r>
              <a:r>
                <a:rPr lang="pt-BR" sz="2400" b="1" i="1" baseline="-25000" dirty="0"/>
                <a:t>0</a:t>
              </a:r>
              <a:endParaRPr lang="pt-BR" sz="2400" b="1" i="1" baseline="-25000" dirty="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2277683" y="2577478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i="1" dirty="0"/>
                <a:t>C</a:t>
              </a:r>
              <a:r>
                <a:rPr lang="pt-BR" sz="2400" b="1" i="1" baseline="-25000" dirty="0"/>
                <a:t>0</a:t>
              </a:r>
              <a:endParaRPr lang="pt-BR" sz="2400" b="1" i="1" baseline="-25000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274506" y="5040849"/>
            <a:ext cx="6053742" cy="1570201"/>
            <a:chOff x="3244" y="4379079"/>
            <a:chExt cx="6053742" cy="1570201"/>
          </a:xfrm>
        </p:grpSpPr>
        <p:sp>
          <p:nvSpPr>
            <p:cNvPr id="52" name="Text Box 2"/>
            <p:cNvSpPr txBox="1">
              <a:spLocks noChangeArrowheads="1"/>
            </p:cNvSpPr>
            <p:nvPr/>
          </p:nvSpPr>
          <p:spPr bwMode="auto">
            <a:xfrm>
              <a:off x="3244" y="4379079"/>
              <a:ext cx="60537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 dirty="0">
                  <a:latin typeface="Arial" charset="0"/>
                </a:rPr>
                <a:t>Arrendamento da </a:t>
              </a:r>
              <a:r>
                <a:rPr lang="pt-BR" sz="3200" b="1" dirty="0">
                  <a:latin typeface="Arial" charset="0"/>
                </a:rPr>
                <a:t>Terra</a:t>
              </a:r>
              <a:endParaRPr lang="pt-BR" sz="3200" b="1" dirty="0">
                <a:latin typeface="Arial" charset="0"/>
              </a:endParaRPr>
            </a:p>
          </p:txBody>
        </p:sp>
        <p:grpSp>
          <p:nvGrpSpPr>
            <p:cNvPr id="53" name="Grupo 52"/>
            <p:cNvGrpSpPr/>
            <p:nvPr/>
          </p:nvGrpSpPr>
          <p:grpSpPr>
            <a:xfrm>
              <a:off x="1331920" y="5111080"/>
              <a:ext cx="2520000" cy="838200"/>
              <a:chOff x="3576341" y="2821939"/>
              <a:chExt cx="2520000" cy="838200"/>
            </a:xfrm>
          </p:grpSpPr>
          <p:grpSp>
            <p:nvGrpSpPr>
              <p:cNvPr id="54" name="Grupo 53"/>
              <p:cNvGrpSpPr/>
              <p:nvPr/>
            </p:nvGrpSpPr>
            <p:grpSpPr>
              <a:xfrm>
                <a:off x="3576341" y="2821939"/>
                <a:ext cx="2520000" cy="838200"/>
                <a:chOff x="4298256" y="1686520"/>
                <a:chExt cx="2520000" cy="838200"/>
              </a:xfrm>
            </p:grpSpPr>
            <p:sp>
              <p:nvSpPr>
                <p:cNvPr id="56" name="Rectangle 35"/>
                <p:cNvSpPr>
                  <a:spLocks noChangeArrowheads="1"/>
                </p:cNvSpPr>
                <p:nvPr/>
              </p:nvSpPr>
              <p:spPr bwMode="auto">
                <a:xfrm>
                  <a:off x="4298256" y="1686520"/>
                  <a:ext cx="2520000" cy="83820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449697" y="1746845"/>
                  <a:ext cx="22240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pt-BR" sz="2000" i="1" dirty="0">
                      <a:latin typeface="Arial" charset="0"/>
                    </a:rPr>
                    <a:t>a =     Valor        r</a:t>
                  </a:r>
                  <a:endParaRPr lang="pt-BR" sz="2000" i="1" dirty="0">
                    <a:latin typeface="Arial" charset="0"/>
                  </a:endParaRPr>
                </a:p>
              </p:txBody>
            </p:sp>
            <p:sp>
              <p:nvSpPr>
                <p:cNvPr id="5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821511" y="2062620"/>
                  <a:ext cx="144016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sz="2000" i="1" dirty="0">
                      <a:latin typeface="Arial" charset="0"/>
                    </a:rPr>
                    <a:t>da Terra</a:t>
                  </a:r>
                  <a:endParaRPr lang="pt-BR" sz="2000" i="1" dirty="0">
                    <a:latin typeface="Arial" charset="0"/>
                  </a:endParaRPr>
                </a:p>
              </p:txBody>
            </p:sp>
          </p:grpSp>
          <p:sp>
            <p:nvSpPr>
              <p:cNvPr id="55" name="Retângulo 54"/>
              <p:cNvSpPr/>
              <p:nvPr/>
            </p:nvSpPr>
            <p:spPr>
              <a:xfrm>
                <a:off x="4305681" y="2882264"/>
                <a:ext cx="1080120" cy="715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69" name="TextBox 2"/>
          <p:cNvSpPr txBox="1"/>
          <p:nvPr/>
        </p:nvSpPr>
        <p:spPr>
          <a:xfrm>
            <a:off x="1524000" y="-32586"/>
            <a:ext cx="9144000" cy="6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BR" sz="32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Impondo retorno </a:t>
            </a:r>
            <a:r>
              <a:rPr lang="pt-BR" sz="32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pt-BR" sz="32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sobre o valor da terra </a:t>
            </a:r>
            <a:endParaRPr lang="pt-BR" sz="3200" i="1" dirty="0">
              <a:solidFill>
                <a:prstClr val="black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444488" y="-89453"/>
            <a:ext cx="1523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chemeClr val="accent6">
                    <a:lumMod val="50000"/>
                  </a:schemeClr>
                </a:solidFill>
              </a:rPr>
              <a:t>Questões econômicas</a:t>
            </a:r>
            <a:endParaRPr lang="pt-BR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356042" y="3938523"/>
            <a:ext cx="5276462" cy="2969047"/>
            <a:chOff x="3832042" y="3204745"/>
            <a:chExt cx="5276462" cy="2969047"/>
          </a:xfrm>
        </p:grpSpPr>
        <p:grpSp>
          <p:nvGrpSpPr>
            <p:cNvPr id="13" name="Grupo 12"/>
            <p:cNvGrpSpPr/>
            <p:nvPr/>
          </p:nvGrpSpPr>
          <p:grpSpPr>
            <a:xfrm>
              <a:off x="6156100" y="4189766"/>
              <a:ext cx="2786011" cy="855662"/>
              <a:chOff x="6162387" y="4189766"/>
              <a:chExt cx="2786011" cy="855662"/>
            </a:xfrm>
          </p:grpSpPr>
          <p:sp>
            <p:nvSpPr>
              <p:cNvPr id="47" name="Rectangle 35"/>
              <p:cNvSpPr>
                <a:spLocks noChangeArrowheads="1"/>
              </p:cNvSpPr>
              <p:nvPr/>
            </p:nvSpPr>
            <p:spPr bwMode="auto">
              <a:xfrm>
                <a:off x="6180021" y="4189766"/>
                <a:ext cx="2768377" cy="83820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" name="Text Box 36"/>
              <p:cNvSpPr txBox="1">
                <a:spLocks noChangeArrowheads="1"/>
              </p:cNvSpPr>
              <p:nvPr/>
            </p:nvSpPr>
            <p:spPr bwMode="auto">
              <a:xfrm>
                <a:off x="6162387" y="4250091"/>
                <a:ext cx="274486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pt-BR" sz="2000" i="1" dirty="0">
                    <a:latin typeface="Arial" charset="0"/>
                  </a:rPr>
                  <a:t>   a  =  VPL (1+r)</a:t>
                </a:r>
                <a:r>
                  <a:rPr lang="pt-BR" sz="2000" i="1" baseline="30000" dirty="0">
                    <a:latin typeface="Arial" charset="0"/>
                  </a:rPr>
                  <a:t>n</a:t>
                </a:r>
                <a:r>
                  <a:rPr lang="pt-BR" sz="2000" i="1" dirty="0">
                    <a:latin typeface="Arial" charset="0"/>
                  </a:rPr>
                  <a:t>     r</a:t>
                </a:r>
                <a:endParaRPr lang="pt-BR" sz="2000" i="1" dirty="0">
                  <a:latin typeface="Arial" charset="0"/>
                </a:endParaRPr>
              </a:p>
            </p:txBody>
          </p:sp>
          <p:sp>
            <p:nvSpPr>
              <p:cNvPr id="49" name="Text Box 38"/>
              <p:cNvSpPr txBox="1">
                <a:spLocks noChangeArrowheads="1"/>
              </p:cNvSpPr>
              <p:nvPr/>
            </p:nvSpPr>
            <p:spPr bwMode="auto">
              <a:xfrm>
                <a:off x="6864744" y="4645378"/>
                <a:ext cx="1539843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000" i="1" dirty="0">
                    <a:latin typeface="Arial" charset="0"/>
                  </a:rPr>
                  <a:t>[(</a:t>
                </a:r>
                <a:r>
                  <a:rPr lang="pt-BR" sz="2000" i="1" dirty="0">
                    <a:latin typeface="Arial" charset="0"/>
                  </a:rPr>
                  <a:t>1+r) </a:t>
                </a:r>
                <a:r>
                  <a:rPr lang="pt-BR" sz="2000" i="1" baseline="30000" dirty="0">
                    <a:latin typeface="Arial" charset="0"/>
                  </a:rPr>
                  <a:t>n</a:t>
                </a:r>
                <a:r>
                  <a:rPr lang="pt-BR" sz="2000" i="1" dirty="0">
                    <a:latin typeface="Arial" charset="0"/>
                  </a:rPr>
                  <a:t> – 1</a:t>
                </a:r>
                <a:r>
                  <a:rPr lang="pt-BR" sz="2000" i="1" dirty="0">
                    <a:latin typeface="Arial" charset="0"/>
                  </a:rPr>
                  <a:t>]</a:t>
                </a:r>
                <a:endParaRPr lang="pt-BR" sz="2000" i="1" dirty="0">
                  <a:latin typeface="Arial" charset="0"/>
                </a:endParaRPr>
              </a:p>
            </p:txBody>
          </p:sp>
          <p:sp>
            <p:nvSpPr>
              <p:cNvPr id="51" name="Line 37"/>
              <p:cNvSpPr>
                <a:spLocks noChangeShapeType="1"/>
              </p:cNvSpPr>
              <p:nvPr/>
            </p:nvSpPr>
            <p:spPr bwMode="auto">
              <a:xfrm>
                <a:off x="7004181" y="4656905"/>
                <a:ext cx="1296000" cy="0"/>
              </a:xfrm>
              <a:prstGeom prst="line">
                <a:avLst/>
              </a:prstGeom>
              <a:noFill/>
              <a:ln w="25400">
                <a:solidFill>
                  <a:srgbClr val="33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59" name="Retângulo 58"/>
            <p:cNvSpPr/>
            <p:nvPr/>
          </p:nvSpPr>
          <p:spPr>
            <a:xfrm>
              <a:off x="6919824" y="4108509"/>
              <a:ext cx="1440000" cy="1018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7749875" y="3722549"/>
              <a:ext cx="670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i="1" dirty="0">
                  <a:solidFill>
                    <a:srgbClr val="FF0000"/>
                  </a:solidFill>
                </a:rPr>
                <a:t>VET</a:t>
              </a:r>
              <a:endParaRPr lang="pt-BR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61" name="Grupo 60"/>
            <p:cNvGrpSpPr/>
            <p:nvPr/>
          </p:nvGrpSpPr>
          <p:grpSpPr>
            <a:xfrm>
              <a:off x="3832042" y="3204745"/>
              <a:ext cx="3787966" cy="1441475"/>
              <a:chOff x="3838329" y="3204745"/>
              <a:chExt cx="3787966" cy="1441475"/>
            </a:xfrm>
          </p:grpSpPr>
          <p:sp>
            <p:nvSpPr>
              <p:cNvPr id="62" name="Elipse 61"/>
              <p:cNvSpPr/>
              <p:nvPr/>
            </p:nvSpPr>
            <p:spPr>
              <a:xfrm>
                <a:off x="3838329" y="3385627"/>
                <a:ext cx="576000" cy="468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" name="Elipse 63"/>
              <p:cNvSpPr/>
              <p:nvPr/>
            </p:nvSpPr>
            <p:spPr>
              <a:xfrm>
                <a:off x="7004181" y="4178220"/>
                <a:ext cx="576000" cy="468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" name="Forma livre 62"/>
              <p:cNvSpPr/>
              <p:nvPr/>
            </p:nvSpPr>
            <p:spPr>
              <a:xfrm>
                <a:off x="4499992" y="3204745"/>
                <a:ext cx="3126303" cy="979239"/>
              </a:xfrm>
              <a:custGeom>
                <a:avLst/>
                <a:gdLst>
                  <a:gd name="connsiteX0" fmla="*/ 0 w 3082735"/>
                  <a:gd name="connsiteY0" fmla="*/ 293439 h 979239"/>
                  <a:gd name="connsiteX1" fmla="*/ 2763078 w 3082735"/>
                  <a:gd name="connsiteY1" fmla="*/ 35021 h 979239"/>
                  <a:gd name="connsiteX2" fmla="*/ 2912165 w 3082735"/>
                  <a:gd name="connsiteY2" fmla="*/ 979239 h 97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82735" h="979239">
                    <a:moveTo>
                      <a:pt x="0" y="293439"/>
                    </a:moveTo>
                    <a:cubicBezTo>
                      <a:pt x="1138858" y="107080"/>
                      <a:pt x="2277717" y="-79279"/>
                      <a:pt x="2763078" y="35021"/>
                    </a:cubicBezTo>
                    <a:cubicBezTo>
                      <a:pt x="3248439" y="149321"/>
                      <a:pt x="3080302" y="564280"/>
                      <a:pt x="2912165" y="979239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w="med" len="lg"/>
                <a:tailEnd type="arrow" w="sm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" name="CaixaDeTexto 4"/>
            <p:cNvSpPr txBox="1"/>
            <p:nvPr/>
          </p:nvSpPr>
          <p:spPr>
            <a:xfrm>
              <a:off x="6034537" y="5250462"/>
              <a:ext cx="30739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i="1" dirty="0">
                  <a:solidFill>
                    <a:srgbClr val="FF0000"/>
                  </a:solidFill>
                </a:rPr>
                <a:t>Valor Esperado da Terra (VET)</a:t>
              </a:r>
            </a:p>
            <a:p>
              <a:pPr algn="ctr"/>
              <a:r>
                <a:rPr lang="pt-BR" dirty="0"/>
                <a:t>expressa quanto o projeto pagaria pela Terra 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9034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/>
          <p:cNvSpPr txBox="1"/>
          <p:nvPr/>
        </p:nvSpPr>
        <p:spPr>
          <a:xfrm>
            <a:off x="1524000" y="-32586"/>
            <a:ext cx="9144000" cy="6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BR" sz="32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Qual idade maximiza VET?</a:t>
            </a:r>
            <a:endParaRPr lang="pt-BR" sz="3200" i="1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44488" y="-89453"/>
            <a:ext cx="1523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chemeClr val="accent6">
                    <a:lumMod val="50000"/>
                  </a:schemeClr>
                </a:solidFill>
              </a:rPr>
              <a:t>Questões econômicas</a:t>
            </a:r>
            <a:endParaRPr lang="pt-BR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41442" y="2460698"/>
            <a:ext cx="7226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dirty="0"/>
              <a:t>Considerando </a:t>
            </a:r>
            <a:r>
              <a:rPr lang="pt-BR" dirty="0"/>
              <a:t>o custo </a:t>
            </a:r>
            <a:r>
              <a:rPr lang="pt-BR" i="1" dirty="0"/>
              <a:t>I</a:t>
            </a:r>
            <a:r>
              <a:rPr lang="pt-BR" dirty="0"/>
              <a:t> de implantação, o preço </a:t>
            </a:r>
            <a:r>
              <a:rPr lang="pt-BR" dirty="0"/>
              <a:t>de venda </a:t>
            </a:r>
            <a:r>
              <a:rPr lang="pt-BR" i="1" dirty="0"/>
              <a:t>p </a:t>
            </a:r>
            <a:r>
              <a:rPr lang="pt-BR" dirty="0"/>
              <a:t>da madeira, o volume v de madeira produzida, a taxa </a:t>
            </a:r>
            <a:r>
              <a:rPr lang="pt-BR" i="1" dirty="0"/>
              <a:t>r</a:t>
            </a:r>
            <a:r>
              <a:rPr lang="pt-BR" dirty="0"/>
              <a:t> de retorno desejada, e a idade de corte t da madeira, teremos máximo VET quando: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88374" y="4774246"/>
            <a:ext cx="313310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ICA/v = </a:t>
            </a:r>
            <a:r>
              <a:rPr lang="pt-BR" i="1" dirty="0"/>
              <a:t>[r (1 - I/(p v)] / (1- e</a:t>
            </a:r>
            <a:r>
              <a:rPr lang="pt-BR" i="1" baseline="30000" dirty="0"/>
              <a:t>-</a:t>
            </a:r>
            <a:r>
              <a:rPr lang="pt-BR" i="1" baseline="30000" dirty="0" err="1"/>
              <a:t>rt</a:t>
            </a:r>
            <a:r>
              <a:rPr lang="pt-BR" i="1" dirty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683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1524000" y="-32586"/>
            <a:ext cx="9144000" cy="6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BR" sz="32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Qual idade maximiza IMA e VET?</a:t>
            </a:r>
            <a:endParaRPr lang="pt-BR" sz="3200" i="1" dirty="0">
              <a:solidFill>
                <a:prstClr val="black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629800" y="4713525"/>
            <a:ext cx="4572000" cy="175432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i="1" dirty="0"/>
              <a:t>Ou </a:t>
            </a:r>
            <a:r>
              <a:rPr lang="pt-BR" i="1" dirty="0"/>
              <a:t>seja</a:t>
            </a:r>
            <a:endParaRPr lang="pt-BR" i="1" dirty="0"/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endParaRPr lang="pt-BR" i="1" dirty="0"/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i="1" dirty="0"/>
              <a:t>existem </a:t>
            </a:r>
            <a:r>
              <a:rPr lang="pt-BR" i="1" dirty="0"/>
              <a:t>valores de I, p, r e V para os quais </a:t>
            </a:r>
            <a:r>
              <a:rPr lang="pt-BR" i="1" dirty="0"/>
              <a:t>é possível definir </a:t>
            </a:r>
            <a:r>
              <a:rPr lang="pt-BR" i="1" dirty="0"/>
              <a:t>uma idade </a:t>
            </a:r>
            <a:r>
              <a:rPr lang="pt-BR" i="1" dirty="0"/>
              <a:t>que é simultaneamente ótima</a:t>
            </a:r>
            <a:endParaRPr lang="pt-BR" i="1" dirty="0"/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i="1" dirty="0"/>
              <a:t>volumétrica e economicamente</a:t>
            </a:r>
            <a:endParaRPr lang="pt-BR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44488" y="-89453"/>
            <a:ext cx="1523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chemeClr val="accent6">
                    <a:lumMod val="50000"/>
                  </a:schemeClr>
                </a:solidFill>
              </a:rPr>
              <a:t>Questões econômicas</a:t>
            </a:r>
            <a:endParaRPr lang="pt-BR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07976" y="1833206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dirty="0"/>
              <a:t>Juntando a condição para maximizar IMA</a:t>
            </a:r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endParaRPr lang="pt-BR" dirty="0"/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endParaRPr lang="pt-BR" dirty="0"/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dirty="0"/>
              <a:t>com a condição para maximizar VET</a:t>
            </a:r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endParaRPr lang="pt-BR" dirty="0"/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endParaRPr lang="pt-BR" dirty="0"/>
          </a:p>
          <a:p>
            <a:pPr algn="ctr">
              <a:tabLst>
                <a:tab pos="715963" algn="l"/>
                <a:tab pos="3946525" algn="r"/>
                <a:tab pos="4303713" algn="r"/>
                <a:tab pos="4483100" algn="l"/>
              </a:tabLst>
            </a:pPr>
            <a:r>
              <a:rPr lang="pt-BR" dirty="0"/>
              <a:t>teremos a condição para que ótimo volumétrico e econômico aconteçam</a:t>
            </a:r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4295800" y="2265253"/>
            <a:ext cx="3252396" cy="2037858"/>
            <a:chOff x="2771800" y="1700808"/>
            <a:chExt cx="3252396" cy="2037858"/>
          </a:xfrm>
        </p:grpSpPr>
        <p:sp>
          <p:nvSpPr>
            <p:cNvPr id="13" name="Retângulo 12"/>
            <p:cNvSpPr/>
            <p:nvPr/>
          </p:nvSpPr>
          <p:spPr>
            <a:xfrm>
              <a:off x="2771800" y="1700808"/>
              <a:ext cx="32400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dirty="0"/>
                <a:t>ICA/v = 1/t</a:t>
              </a:r>
              <a:endParaRPr lang="pt-BR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2771800" y="2422922"/>
              <a:ext cx="32400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dirty="0"/>
                <a:t>ICA/v = </a:t>
              </a:r>
              <a:r>
                <a:rPr lang="pt-BR" i="1" dirty="0"/>
                <a:t>[r (1 - I/(p v)] / (1- e</a:t>
              </a:r>
              <a:r>
                <a:rPr lang="pt-BR" i="1" baseline="30000" dirty="0"/>
                <a:t>-</a:t>
              </a:r>
              <a:r>
                <a:rPr lang="pt-BR" i="1" baseline="30000" dirty="0" err="1"/>
                <a:t>rt</a:t>
              </a:r>
              <a:r>
                <a:rPr lang="pt-BR" i="1" dirty="0"/>
                <a:t>)</a:t>
              </a:r>
              <a:endParaRPr lang="pt-BR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2784196" y="3369334"/>
              <a:ext cx="32400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i="1" dirty="0"/>
                <a:t>I/p = v [1 – (1- e</a:t>
              </a:r>
              <a:r>
                <a:rPr lang="pt-BR" i="1" baseline="30000" dirty="0"/>
                <a:t>-</a:t>
              </a:r>
              <a:r>
                <a:rPr lang="pt-BR" i="1" baseline="30000" dirty="0" err="1"/>
                <a:t>rt</a:t>
              </a:r>
              <a:r>
                <a:rPr lang="pt-BR" i="1" dirty="0"/>
                <a:t>) / </a:t>
              </a:r>
              <a:r>
                <a:rPr lang="pt-BR" i="1" dirty="0" err="1"/>
                <a:t>rt</a:t>
              </a:r>
              <a:r>
                <a:rPr lang="pt-BR" i="1" dirty="0"/>
                <a:t>]</a:t>
              </a:r>
              <a:endParaRPr lang="pt-BR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586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1403</Words>
  <Application>Microsoft Office PowerPoint</Application>
  <PresentationFormat>Widescreen</PresentationFormat>
  <Paragraphs>198</Paragraphs>
  <Slides>12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Carlos Estraviz Rodriguez</dc:creator>
  <cp:lastModifiedBy>Luiz Carlos Estraviz Rodriguez</cp:lastModifiedBy>
  <cp:revision>29</cp:revision>
  <dcterms:created xsi:type="dcterms:W3CDTF">2014-07-20T15:23:51Z</dcterms:created>
  <dcterms:modified xsi:type="dcterms:W3CDTF">2014-08-11T01:49:15Z</dcterms:modified>
</cp:coreProperties>
</file>