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5" r:id="rId2"/>
    <p:sldId id="262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6" r:id="rId12"/>
    <p:sldId id="275" r:id="rId13"/>
    <p:sldId id="266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58" autoAdjust="0"/>
    <p:restoredTop sz="95487" autoAdjust="0"/>
  </p:normalViewPr>
  <p:slideViewPr>
    <p:cSldViewPr snapToGrid="0">
      <p:cViewPr varScale="1">
        <p:scale>
          <a:sx n="151" d="100"/>
          <a:sy n="151" d="100"/>
        </p:scale>
        <p:origin x="2832" y="4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20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61E76-1FE5-4AFE-83AB-FB1F0D26C724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FB1A9-C04C-49D6-A2F5-ABBC249845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5155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4555F-C4F5-421A-BCA7-B397FC35C31E}" type="datetimeFigureOut">
              <a:rPr lang="pt-BR" smtClean="0"/>
              <a:t>06/08/2025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B0BEA-ADFB-4468-B88F-8009836B94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3564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BEA-ADFB-4468-B88F-8009836B947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5860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pic>
        <p:nvPicPr>
          <p:cNvPr id="1026" name="Picture 2" descr="logoesalq_WEB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7917" y="4949299"/>
            <a:ext cx="93345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367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7607"/>
            <a:ext cx="12191999" cy="6865607"/>
          </a:xfrm>
          <a:prstGeom prst="rect">
            <a:avLst/>
          </a:prstGeom>
        </p:spPr>
      </p:pic>
      <p:sp>
        <p:nvSpPr>
          <p:cNvPr id="16" name="Retângulo 15"/>
          <p:cNvSpPr/>
          <p:nvPr userDrawn="1"/>
        </p:nvSpPr>
        <p:spPr>
          <a:xfrm>
            <a:off x="-1" y="2562576"/>
            <a:ext cx="12192001" cy="211102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pic>
        <p:nvPicPr>
          <p:cNvPr id="17" name="Picture 2" descr="logoesalq_WEB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06540" y="5660497"/>
            <a:ext cx="468000" cy="68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357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 userDrawn="1"/>
        </p:nvGrpSpPr>
        <p:grpSpPr>
          <a:xfrm>
            <a:off x="-226421" y="-210836"/>
            <a:ext cx="12480385" cy="1799747"/>
            <a:chOff x="-130691" y="-210836"/>
            <a:chExt cx="12341110" cy="1799747"/>
          </a:xfrm>
        </p:grpSpPr>
        <p:pic>
          <p:nvPicPr>
            <p:cNvPr id="3" name="Imagem 2"/>
            <p:cNvPicPr>
              <a:picLocks noChangeAspect="1"/>
            </p:cNvPicPr>
            <p:nvPr userDrawn="1"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540000">
              <a:off x="-116180" y="-210836"/>
              <a:ext cx="12312088" cy="1770289"/>
            </a:xfrm>
            <a:prstGeom prst="rect">
              <a:avLst/>
            </a:prstGeom>
          </p:spPr>
        </p:pic>
        <p:sp>
          <p:nvSpPr>
            <p:cNvPr id="4" name="Retângulo 3"/>
            <p:cNvSpPr/>
            <p:nvPr userDrawn="1"/>
          </p:nvSpPr>
          <p:spPr>
            <a:xfrm>
              <a:off x="8696" y="-209409"/>
              <a:ext cx="12192001" cy="1798320"/>
            </a:xfrm>
            <a:prstGeom prst="rect">
              <a:avLst/>
            </a:prstGeom>
            <a:noFill/>
            <a:ln w="254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cxnSp>
          <p:nvCxnSpPr>
            <p:cNvPr id="8" name="Conector reto 7"/>
            <p:cNvCxnSpPr/>
            <p:nvPr userDrawn="1"/>
          </p:nvCxnSpPr>
          <p:spPr>
            <a:xfrm>
              <a:off x="-130691" y="1467556"/>
              <a:ext cx="12341110" cy="11128"/>
            </a:xfrm>
            <a:prstGeom prst="line">
              <a:avLst/>
            </a:prstGeom>
            <a:ln w="254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ângulo 16"/>
          <p:cNvSpPr/>
          <p:nvPr userDrawn="1"/>
        </p:nvSpPr>
        <p:spPr>
          <a:xfrm>
            <a:off x="-1027" y="-79184"/>
            <a:ext cx="12193027" cy="1557867"/>
          </a:xfrm>
          <a:prstGeom prst="rect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pic>
        <p:nvPicPr>
          <p:cNvPr id="18" name="Picture 2" descr="logoesalq_WEB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1429" y="496058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04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81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333022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Conectando a Matemática com eventos naturais</a:t>
            </a:r>
          </a:p>
          <a:p>
            <a:pPr algn="ctr"/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16910" y="12528"/>
            <a:ext cx="51064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Métodos Quantitativos para a Gestão Ambiental</a:t>
            </a:r>
          </a:p>
          <a:p>
            <a:pPr algn="ctr"/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Introdução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749754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36124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5">
                    <a:lumMod val="50000"/>
                  </a:schemeClr>
                </a:solidFill>
              </a:rPr>
              <a:t>Desmistificando abordagens quantitativas</a:t>
            </a:r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60325" y="1481327"/>
            <a:ext cx="7772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dirty="0">
                <a:solidFill>
                  <a:srgbClr val="C00000"/>
                </a:solidFill>
              </a:rPr>
              <a:t>Considere inicialmente algo crescendo a uma taxa </a:t>
            </a:r>
            <a:r>
              <a:rPr lang="pt-BR" sz="1400" b="0" i="1" dirty="0">
                <a:solidFill>
                  <a:srgbClr val="C00000"/>
                </a:solidFill>
              </a:rPr>
              <a:t>i</a:t>
            </a:r>
            <a:r>
              <a:rPr lang="pt-BR" sz="1400" i="1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5" name="Text Box 44"/>
          <p:cNvSpPr txBox="1">
            <a:spLocks noChangeArrowheads="1"/>
          </p:cNvSpPr>
          <p:nvPr/>
        </p:nvSpPr>
        <p:spPr bwMode="auto">
          <a:xfrm>
            <a:off x="593164" y="1709925"/>
            <a:ext cx="7162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>
                <a:solidFill>
                  <a:srgbClr val="000099"/>
                </a:solidFill>
                <a:latin typeface="Arial" charset="0"/>
              </a:rPr>
              <a:t>Derivação de uma Fórmula Geral</a:t>
            </a:r>
          </a:p>
        </p:txBody>
      </p:sp>
      <p:grpSp>
        <p:nvGrpSpPr>
          <p:cNvPr id="6" name="Group 72"/>
          <p:cNvGrpSpPr>
            <a:grpSpLocks/>
          </p:cNvGrpSpPr>
          <p:nvPr/>
        </p:nvGrpSpPr>
        <p:grpSpPr bwMode="auto">
          <a:xfrm>
            <a:off x="50239" y="2049184"/>
            <a:ext cx="7967663" cy="457200"/>
            <a:chOff x="306" y="1392"/>
            <a:chExt cx="5019" cy="288"/>
          </a:xfrm>
        </p:grpSpPr>
        <p:sp>
          <p:nvSpPr>
            <p:cNvPr id="7" name="Text Box 37"/>
            <p:cNvSpPr txBox="1">
              <a:spLocks noChangeArrowheads="1"/>
            </p:cNvSpPr>
            <p:nvPr/>
          </p:nvSpPr>
          <p:spPr bwMode="auto">
            <a:xfrm>
              <a:off x="3517" y="1392"/>
              <a:ext cx="1808" cy="28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chemeClr val="bg1"/>
                  </a:solidFill>
                  <a:latin typeface="Arial" charset="0"/>
                </a:rPr>
                <a:t>Terceiro Ano</a:t>
              </a:r>
              <a:endParaRPr lang="pt-BR" sz="1400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8" name="Text Box 47"/>
            <p:cNvSpPr txBox="1">
              <a:spLocks noChangeArrowheads="1"/>
            </p:cNvSpPr>
            <p:nvPr/>
          </p:nvSpPr>
          <p:spPr bwMode="auto">
            <a:xfrm>
              <a:off x="1918" y="1392"/>
              <a:ext cx="1682" cy="28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Arial" charset="0"/>
                </a:rPr>
                <a:t>Segundo </a:t>
              </a:r>
              <a:r>
                <a:rPr lang="en-US" sz="1400" b="1" dirty="0" err="1">
                  <a:solidFill>
                    <a:schemeClr val="bg1"/>
                  </a:solidFill>
                  <a:latin typeface="Arial" charset="0"/>
                </a:rPr>
                <a:t>Ano</a:t>
              </a:r>
              <a:endParaRPr lang="pt-BR" sz="14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0" name="Text Box 48"/>
            <p:cNvSpPr txBox="1">
              <a:spLocks noChangeArrowheads="1"/>
            </p:cNvSpPr>
            <p:nvPr/>
          </p:nvSpPr>
          <p:spPr bwMode="auto">
            <a:xfrm>
              <a:off x="306" y="1392"/>
              <a:ext cx="1610" cy="28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chemeClr val="bg1"/>
                  </a:solidFill>
                  <a:latin typeface="Arial" charset="0"/>
                </a:rPr>
                <a:t>Primeiro Ano</a:t>
              </a:r>
              <a:endParaRPr lang="pt-BR" sz="14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1" name="Text Box 54"/>
          <p:cNvSpPr txBox="1">
            <a:spLocks noChangeArrowheads="1"/>
          </p:cNvSpPr>
          <p:nvPr/>
        </p:nvSpPr>
        <p:spPr bwMode="auto">
          <a:xfrm>
            <a:off x="29648" y="2573622"/>
            <a:ext cx="2520000" cy="288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/>
          <a:lstStyle/>
          <a:p>
            <a:pPr>
              <a:spcBef>
                <a:spcPct val="50000"/>
              </a:spcBef>
              <a:tabLst>
                <a:tab pos="384175" algn="l"/>
              </a:tabLst>
            </a:pPr>
            <a:r>
              <a:rPr lang="en-US" sz="1400" b="1" i="1" dirty="0">
                <a:latin typeface="Arial" charset="0"/>
              </a:rPr>
              <a:t>	</a:t>
            </a:r>
            <a:r>
              <a:rPr lang="en-US" sz="1400" i="1" dirty="0">
                <a:solidFill>
                  <a:srgbClr val="000099"/>
                </a:solidFill>
                <a:latin typeface="Arial" charset="0"/>
              </a:rPr>
              <a:t>V</a:t>
            </a:r>
            <a:r>
              <a:rPr lang="en-US" sz="1400" i="1" baseline="-25000" dirty="0">
                <a:solidFill>
                  <a:srgbClr val="000099"/>
                </a:solidFill>
                <a:latin typeface="Arial" charset="0"/>
              </a:rPr>
              <a:t>1</a:t>
            </a:r>
            <a:r>
              <a:rPr lang="en-US" sz="1400" i="1" dirty="0">
                <a:solidFill>
                  <a:srgbClr val="000099"/>
                </a:solidFill>
                <a:latin typeface="Arial" charset="0"/>
              </a:rPr>
              <a:t> = V</a:t>
            </a:r>
            <a:r>
              <a:rPr lang="en-US" sz="1400" i="1" baseline="-25000" dirty="0">
                <a:solidFill>
                  <a:srgbClr val="000099"/>
                </a:solidFill>
                <a:latin typeface="Arial" charset="0"/>
              </a:rPr>
              <a:t>0</a:t>
            </a:r>
            <a:r>
              <a:rPr lang="en-US" sz="1400" i="1" dirty="0">
                <a:solidFill>
                  <a:srgbClr val="000099"/>
                </a:solidFill>
                <a:latin typeface="Arial" charset="0"/>
              </a:rPr>
              <a:t> + V</a:t>
            </a:r>
            <a:r>
              <a:rPr lang="en-US" sz="1400" i="1" baseline="-25000" dirty="0">
                <a:solidFill>
                  <a:srgbClr val="000099"/>
                </a:solidFill>
                <a:latin typeface="Arial" charset="0"/>
              </a:rPr>
              <a:t>0</a:t>
            </a:r>
            <a:r>
              <a:rPr lang="en-US" sz="1400" i="1" dirty="0">
                <a:solidFill>
                  <a:srgbClr val="000099"/>
                </a:solidFill>
                <a:latin typeface="Arial" charset="0"/>
              </a:rPr>
              <a:t> (</a:t>
            </a:r>
            <a:r>
              <a:rPr lang="en-US" sz="1400" b="0" i="1" dirty="0" err="1">
                <a:solidFill>
                  <a:srgbClr val="000099"/>
                </a:solidFill>
              </a:rPr>
              <a:t>i</a:t>
            </a:r>
            <a:r>
              <a:rPr lang="en-US" sz="1400" i="1" dirty="0">
                <a:solidFill>
                  <a:srgbClr val="000099"/>
                </a:solidFill>
                <a:latin typeface="Arial" charset="0"/>
              </a:rPr>
              <a:t>)</a:t>
            </a:r>
            <a:endParaRPr lang="pt-BR" sz="1400" i="1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12" name="Text Box 52"/>
          <p:cNvSpPr txBox="1">
            <a:spLocks noChangeArrowheads="1"/>
          </p:cNvSpPr>
          <p:nvPr/>
        </p:nvSpPr>
        <p:spPr bwMode="auto">
          <a:xfrm>
            <a:off x="5152091" y="2573622"/>
            <a:ext cx="2520000" cy="288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bIns="0"/>
          <a:lstStyle/>
          <a:p>
            <a:pPr algn="ctr" eaLnBrk="0" hangingPunct="0">
              <a:tabLst>
                <a:tab pos="384175" algn="l"/>
              </a:tabLst>
            </a:pP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3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= 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2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+ 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2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(</a:t>
            </a:r>
            <a:r>
              <a:rPr lang="en-US" sz="1400" b="0" i="1" dirty="0" err="1">
                <a:solidFill>
                  <a:srgbClr val="000099"/>
                </a:solidFill>
                <a:latin typeface="Arial" charset="0"/>
              </a:rPr>
              <a:t>i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)</a:t>
            </a:r>
            <a:endParaRPr lang="pt-BR" sz="1400" b="1" i="1" dirty="0">
              <a:solidFill>
                <a:srgbClr val="000099"/>
              </a:solidFill>
              <a:latin typeface="Arial" charset="0"/>
            </a:endParaRPr>
          </a:p>
          <a:p>
            <a:pPr>
              <a:spcBef>
                <a:spcPct val="50000"/>
              </a:spcBef>
              <a:tabLst>
                <a:tab pos="384175" algn="l"/>
              </a:tabLst>
            </a:pPr>
            <a:endParaRPr lang="pt-BR" sz="1400" b="1" dirty="0">
              <a:latin typeface="Arial" charset="0"/>
            </a:endParaRPr>
          </a:p>
        </p:txBody>
      </p:sp>
      <p:sp>
        <p:nvSpPr>
          <p:cNvPr id="13" name="Text Box 53"/>
          <p:cNvSpPr txBox="1">
            <a:spLocks noChangeArrowheads="1"/>
          </p:cNvSpPr>
          <p:nvPr/>
        </p:nvSpPr>
        <p:spPr bwMode="auto">
          <a:xfrm>
            <a:off x="2591663" y="2573622"/>
            <a:ext cx="2520000" cy="288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bIns="0"/>
          <a:lstStyle/>
          <a:p>
            <a:pPr eaLnBrk="0" hangingPunct="0">
              <a:tabLst>
                <a:tab pos="384175" algn="l"/>
              </a:tabLst>
            </a:pPr>
            <a:r>
              <a:rPr lang="en-US" sz="1400" b="1" i="1" dirty="0">
                <a:latin typeface="Arial" charset="0"/>
              </a:rPr>
              <a:t>	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2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= 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1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+ 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1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(</a:t>
            </a:r>
            <a:r>
              <a:rPr lang="en-US" sz="1400" b="0" i="1" dirty="0" err="1">
                <a:solidFill>
                  <a:srgbClr val="000099"/>
                </a:solidFill>
                <a:latin typeface="Arial" charset="0"/>
              </a:rPr>
              <a:t>i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)</a:t>
            </a:r>
            <a:endParaRPr lang="pt-BR" sz="1400" b="1" i="1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14" name="Text Box 57"/>
          <p:cNvSpPr txBox="1">
            <a:spLocks noChangeArrowheads="1"/>
          </p:cNvSpPr>
          <p:nvPr/>
        </p:nvSpPr>
        <p:spPr bwMode="auto">
          <a:xfrm>
            <a:off x="29648" y="3580194"/>
            <a:ext cx="2520000" cy="288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bIns="0"/>
          <a:lstStyle/>
          <a:p>
            <a:pPr algn="ctr">
              <a:spcBef>
                <a:spcPct val="50000"/>
              </a:spcBef>
              <a:tabLst>
                <a:tab pos="384175" algn="l"/>
              </a:tabLst>
            </a:pP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1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= 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0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( 1 + </a:t>
            </a:r>
            <a:r>
              <a:rPr lang="en-US" sz="1400" b="0" i="1" dirty="0" err="1">
                <a:solidFill>
                  <a:srgbClr val="000099"/>
                </a:solidFill>
                <a:latin typeface="Arial" charset="0"/>
              </a:rPr>
              <a:t>i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)</a:t>
            </a:r>
            <a:endParaRPr lang="pt-BR" sz="1400" b="1" i="1" dirty="0">
              <a:solidFill>
                <a:srgbClr val="000099"/>
              </a:solidFill>
              <a:latin typeface="Arial" charset="0"/>
            </a:endParaRPr>
          </a:p>
          <a:p>
            <a:pPr>
              <a:spcBef>
                <a:spcPct val="50000"/>
              </a:spcBef>
              <a:tabLst>
                <a:tab pos="384175" algn="l"/>
              </a:tabLst>
            </a:pPr>
            <a:endParaRPr lang="pt-BR" sz="1400" b="1" dirty="0">
              <a:latin typeface="Arial" charset="0"/>
            </a:endParaRPr>
          </a:p>
        </p:txBody>
      </p:sp>
      <p:sp>
        <p:nvSpPr>
          <p:cNvPr id="15" name="Text Box 55"/>
          <p:cNvSpPr txBox="1">
            <a:spLocks noChangeArrowheads="1"/>
          </p:cNvSpPr>
          <p:nvPr/>
        </p:nvSpPr>
        <p:spPr bwMode="auto">
          <a:xfrm>
            <a:off x="5152091" y="2909146"/>
            <a:ext cx="2520000" cy="288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bIns="0"/>
          <a:lstStyle/>
          <a:p>
            <a:pPr>
              <a:spcBef>
                <a:spcPct val="50000"/>
              </a:spcBef>
              <a:tabLst>
                <a:tab pos="384175" algn="l"/>
              </a:tabLst>
            </a:pPr>
            <a:r>
              <a:rPr lang="en-US" sz="1400" b="1" i="1" dirty="0">
                <a:latin typeface="Arial" charset="0"/>
              </a:rPr>
              <a:t>	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3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= 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2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( 1 + </a:t>
            </a:r>
            <a:r>
              <a:rPr lang="en-US" sz="1400" b="0" i="1" dirty="0" err="1">
                <a:solidFill>
                  <a:srgbClr val="000099"/>
                </a:solidFill>
                <a:latin typeface="Arial" charset="0"/>
              </a:rPr>
              <a:t>i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)</a:t>
            </a:r>
            <a:endParaRPr lang="pt-BR" sz="1400" b="1" i="1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16" name="Text Box 58"/>
          <p:cNvSpPr txBox="1">
            <a:spLocks noChangeArrowheads="1"/>
          </p:cNvSpPr>
          <p:nvPr/>
        </p:nvSpPr>
        <p:spPr bwMode="auto">
          <a:xfrm>
            <a:off x="5152091" y="3244670"/>
            <a:ext cx="2520000" cy="288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bIns="0"/>
          <a:lstStyle/>
          <a:p>
            <a:pPr>
              <a:spcBef>
                <a:spcPct val="50000"/>
              </a:spcBef>
              <a:tabLst>
                <a:tab pos="384175" algn="l"/>
              </a:tabLst>
            </a:pPr>
            <a:r>
              <a:rPr lang="en-US" sz="1400" b="1" i="1" dirty="0">
                <a:latin typeface="Arial" charset="0"/>
              </a:rPr>
              <a:t>	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3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= 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0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( 1 + </a:t>
            </a:r>
            <a:r>
              <a:rPr lang="en-US" sz="1400" b="0" i="1" dirty="0" err="1">
                <a:solidFill>
                  <a:srgbClr val="000099"/>
                </a:solidFill>
                <a:latin typeface="Arial" charset="0"/>
              </a:rPr>
              <a:t>i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) </a:t>
            </a:r>
            <a:r>
              <a:rPr lang="en-US" sz="1400" b="1" i="1" baseline="30000" dirty="0">
                <a:solidFill>
                  <a:srgbClr val="000099"/>
                </a:solidFill>
                <a:latin typeface="Arial" charset="0"/>
              </a:rPr>
              <a:t>2 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( 1 + </a:t>
            </a:r>
            <a:r>
              <a:rPr lang="en-US" sz="1400" b="0" i="1" dirty="0" err="1">
                <a:solidFill>
                  <a:srgbClr val="000099"/>
                </a:solidFill>
                <a:latin typeface="Arial" charset="0"/>
              </a:rPr>
              <a:t>i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)</a:t>
            </a:r>
            <a:endParaRPr lang="pt-BR" sz="1400" b="1" i="1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17" name="Text Box 61"/>
          <p:cNvSpPr txBox="1">
            <a:spLocks noChangeArrowheads="1"/>
          </p:cNvSpPr>
          <p:nvPr/>
        </p:nvSpPr>
        <p:spPr bwMode="auto">
          <a:xfrm>
            <a:off x="5152091" y="3580194"/>
            <a:ext cx="2520000" cy="288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bIns="0"/>
          <a:lstStyle/>
          <a:p>
            <a:pPr algn="ctr">
              <a:spcBef>
                <a:spcPct val="50000"/>
              </a:spcBef>
              <a:tabLst>
                <a:tab pos="100013" algn="l"/>
              </a:tabLst>
            </a:pP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3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= 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0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( 1 + </a:t>
            </a:r>
            <a:r>
              <a:rPr lang="en-US" sz="1400" b="0" i="1" dirty="0" err="1">
                <a:solidFill>
                  <a:srgbClr val="000099"/>
                </a:solidFill>
                <a:latin typeface="Arial" charset="0"/>
              </a:rPr>
              <a:t>i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) </a:t>
            </a:r>
            <a:r>
              <a:rPr lang="en-US" sz="1400" b="1" i="1" baseline="30000" dirty="0">
                <a:solidFill>
                  <a:srgbClr val="000099"/>
                </a:solidFill>
                <a:latin typeface="Arial" charset="0"/>
              </a:rPr>
              <a:t>3</a:t>
            </a:r>
            <a:endParaRPr lang="pt-BR" sz="1400" b="1" i="1" baseline="30000" dirty="0">
              <a:solidFill>
                <a:srgbClr val="000099"/>
              </a:solidFill>
              <a:latin typeface="Arial" charset="0"/>
            </a:endParaRPr>
          </a:p>
          <a:p>
            <a:pPr>
              <a:spcBef>
                <a:spcPct val="50000"/>
              </a:spcBef>
              <a:tabLst>
                <a:tab pos="100013" algn="l"/>
              </a:tabLst>
            </a:pPr>
            <a:endParaRPr lang="pt-BR" sz="1400" b="1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18" name="Text Box 56"/>
          <p:cNvSpPr txBox="1">
            <a:spLocks noChangeArrowheads="1"/>
          </p:cNvSpPr>
          <p:nvPr/>
        </p:nvSpPr>
        <p:spPr bwMode="auto">
          <a:xfrm>
            <a:off x="2591663" y="2909146"/>
            <a:ext cx="2520000" cy="288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bIns="0"/>
          <a:lstStyle/>
          <a:p>
            <a:pPr>
              <a:spcBef>
                <a:spcPct val="50000"/>
              </a:spcBef>
              <a:tabLst>
                <a:tab pos="384175" algn="l"/>
              </a:tabLst>
            </a:pPr>
            <a:r>
              <a:rPr lang="en-US" sz="1400" b="1" i="1" dirty="0">
                <a:latin typeface="Arial" charset="0"/>
              </a:rPr>
              <a:t>	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2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= 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1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( 1 + </a:t>
            </a:r>
            <a:r>
              <a:rPr lang="en-US" sz="1400" b="0" i="1" dirty="0" err="1">
                <a:solidFill>
                  <a:srgbClr val="000099"/>
                </a:solidFill>
                <a:latin typeface="Arial" charset="0"/>
              </a:rPr>
              <a:t>i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)</a:t>
            </a:r>
            <a:endParaRPr lang="pt-BR" sz="1400" b="1" i="1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19" name="Text Box 59"/>
          <p:cNvSpPr txBox="1">
            <a:spLocks noChangeArrowheads="1"/>
          </p:cNvSpPr>
          <p:nvPr/>
        </p:nvSpPr>
        <p:spPr bwMode="auto">
          <a:xfrm>
            <a:off x="2591663" y="3244670"/>
            <a:ext cx="2520000" cy="288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bIns="0"/>
          <a:lstStyle/>
          <a:p>
            <a:pPr>
              <a:spcBef>
                <a:spcPct val="50000"/>
              </a:spcBef>
              <a:tabLst>
                <a:tab pos="384175" algn="l"/>
              </a:tabLst>
            </a:pPr>
            <a:r>
              <a:rPr lang="en-US" sz="1400" b="1" i="1" dirty="0">
                <a:latin typeface="Arial" charset="0"/>
              </a:rPr>
              <a:t>	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2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= 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0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( 1 + </a:t>
            </a:r>
            <a:r>
              <a:rPr lang="en-US" sz="1400" b="0" i="1" dirty="0" err="1">
                <a:solidFill>
                  <a:srgbClr val="000099"/>
                </a:solidFill>
                <a:latin typeface="Arial" charset="0"/>
              </a:rPr>
              <a:t>i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)( 1 + </a:t>
            </a:r>
            <a:r>
              <a:rPr lang="en-US" sz="1400" b="0" i="1" dirty="0" err="1">
                <a:solidFill>
                  <a:srgbClr val="000099"/>
                </a:solidFill>
                <a:latin typeface="Arial" charset="0"/>
              </a:rPr>
              <a:t>i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)</a:t>
            </a:r>
            <a:endParaRPr lang="pt-BR" sz="1400" b="1" i="1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0" name="Text Box 62"/>
          <p:cNvSpPr txBox="1">
            <a:spLocks noChangeArrowheads="1"/>
          </p:cNvSpPr>
          <p:nvPr/>
        </p:nvSpPr>
        <p:spPr bwMode="auto">
          <a:xfrm>
            <a:off x="2592679" y="3580194"/>
            <a:ext cx="2520000" cy="288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bIns="0"/>
          <a:lstStyle/>
          <a:p>
            <a:pPr algn="ctr">
              <a:spcBef>
                <a:spcPct val="50000"/>
              </a:spcBef>
              <a:tabLst>
                <a:tab pos="384175" algn="l"/>
              </a:tabLst>
            </a:pP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2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= 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0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( 1 + </a:t>
            </a:r>
            <a:r>
              <a:rPr lang="en-US" sz="1400" b="0" i="1" dirty="0" err="1">
                <a:solidFill>
                  <a:srgbClr val="000099"/>
                </a:solidFill>
                <a:latin typeface="Arial" charset="0"/>
              </a:rPr>
              <a:t>i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) </a:t>
            </a:r>
            <a:r>
              <a:rPr lang="en-US" sz="1400" b="1" i="1" baseline="30000" dirty="0">
                <a:solidFill>
                  <a:srgbClr val="000099"/>
                </a:solidFill>
                <a:latin typeface="Arial" charset="0"/>
              </a:rPr>
              <a:t>2</a:t>
            </a:r>
            <a:endParaRPr lang="pt-BR" sz="1400" b="1" i="1" baseline="30000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1" name="Text Box 76"/>
          <p:cNvSpPr txBox="1">
            <a:spLocks noChangeArrowheads="1"/>
          </p:cNvSpPr>
          <p:nvPr/>
        </p:nvSpPr>
        <p:spPr bwMode="auto">
          <a:xfrm>
            <a:off x="2592679" y="3932621"/>
            <a:ext cx="2520000" cy="28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  <a:tabLst>
                <a:tab pos="384175" algn="l"/>
              </a:tabLst>
            </a:pPr>
            <a:r>
              <a:rPr lang="en-US" sz="1400" b="1" i="1" dirty="0" err="1">
                <a:solidFill>
                  <a:srgbClr val="000099"/>
                </a:solidFill>
                <a:latin typeface="Arial" charset="0"/>
              </a:rPr>
              <a:t>V</a:t>
            </a:r>
            <a:r>
              <a:rPr lang="en-US" sz="1400" b="1" i="1" baseline="-25000" dirty="0" err="1">
                <a:solidFill>
                  <a:srgbClr val="000099"/>
                </a:solidFill>
                <a:latin typeface="Arial" charset="0"/>
              </a:rPr>
              <a:t>n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= 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0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( 1 + </a:t>
            </a:r>
            <a:r>
              <a:rPr lang="en-US" sz="1400" b="0" i="1" dirty="0" err="1">
                <a:solidFill>
                  <a:srgbClr val="000099"/>
                </a:solidFill>
                <a:latin typeface="Arial" charset="0"/>
              </a:rPr>
              <a:t>i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) </a:t>
            </a:r>
            <a:r>
              <a:rPr lang="en-US" sz="1400" b="1" i="1" baseline="30000" dirty="0">
                <a:solidFill>
                  <a:srgbClr val="000099"/>
                </a:solidFill>
                <a:latin typeface="Arial" charset="0"/>
              </a:rPr>
              <a:t>n</a:t>
            </a:r>
            <a:endParaRPr lang="pt-BR" sz="1400" b="1" i="1" baseline="30000" dirty="0">
              <a:solidFill>
                <a:srgbClr val="000099"/>
              </a:solidFill>
              <a:latin typeface="Arial" charset="0"/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4344708" y="4180262"/>
            <a:ext cx="7772400" cy="601221"/>
            <a:chOff x="661708" y="3820355"/>
            <a:chExt cx="7772400" cy="601221"/>
          </a:xfrm>
        </p:grpSpPr>
        <p:sp>
          <p:nvSpPr>
            <p:cNvPr id="23" name="CaixaDeTexto 3"/>
            <p:cNvSpPr txBox="1">
              <a:spLocks noChangeArrowheads="1"/>
            </p:cNvSpPr>
            <p:nvPr/>
          </p:nvSpPr>
          <p:spPr bwMode="auto">
            <a:xfrm>
              <a:off x="661708" y="3820355"/>
              <a:ext cx="77724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400" dirty="0">
                  <a:solidFill>
                    <a:srgbClr val="C00000"/>
                  </a:solidFill>
                </a:rPr>
                <a:t>Agora vamos parcelar </a:t>
              </a:r>
              <a:r>
                <a:rPr lang="pt-BR" sz="1400" b="0" i="1" dirty="0">
                  <a:solidFill>
                    <a:srgbClr val="C00000"/>
                  </a:solidFill>
                </a:rPr>
                <a:t>m </a:t>
              </a:r>
              <a:r>
                <a:rPr lang="pt-BR" sz="1400" dirty="0">
                  <a:solidFill>
                    <a:srgbClr val="C00000"/>
                  </a:solidFill>
                </a:rPr>
                <a:t>vezes a taxa de crescimento</a:t>
              </a:r>
              <a:r>
                <a:rPr lang="pt-BR" sz="1400" b="0" dirty="0">
                  <a:solidFill>
                    <a:srgbClr val="C00000"/>
                  </a:solidFill>
                </a:rPr>
                <a:t> </a:t>
              </a:r>
              <a:r>
                <a:rPr lang="pt-BR" sz="1400" b="0" i="1" dirty="0">
                  <a:solidFill>
                    <a:srgbClr val="C00000"/>
                  </a:solidFill>
                </a:rPr>
                <a:t>i </a:t>
              </a:r>
              <a:r>
                <a:rPr lang="pt-BR" sz="1400" dirty="0">
                  <a:solidFill>
                    <a:srgbClr val="C00000"/>
                  </a:solidFill>
                </a:rPr>
                <a:t>dentro do intervalo de tempo:</a:t>
              </a:r>
            </a:p>
          </p:txBody>
        </p:sp>
        <p:sp>
          <p:nvSpPr>
            <p:cNvPr id="24" name="Text Box 76"/>
            <p:cNvSpPr txBox="1">
              <a:spLocks noChangeArrowheads="1"/>
            </p:cNvSpPr>
            <p:nvPr/>
          </p:nvSpPr>
          <p:spPr bwMode="auto">
            <a:xfrm>
              <a:off x="3194062" y="4133576"/>
              <a:ext cx="2520000" cy="288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tabLst>
                  <a:tab pos="384175" algn="l"/>
                </a:tabLst>
              </a:pPr>
              <a:r>
                <a:rPr lang="en-US" sz="1400" b="1" i="1" dirty="0" err="1">
                  <a:solidFill>
                    <a:srgbClr val="000099"/>
                  </a:solidFill>
                  <a:latin typeface="Arial" charset="0"/>
                </a:rPr>
                <a:t>V</a:t>
              </a:r>
              <a:r>
                <a:rPr lang="en-US" sz="1400" b="1" i="1" baseline="-25000" dirty="0" err="1">
                  <a:solidFill>
                    <a:srgbClr val="000099"/>
                  </a:solidFill>
                  <a:latin typeface="Arial" charset="0"/>
                </a:rPr>
                <a:t>n</a:t>
              </a:r>
              <a:r>
                <a:rPr lang="en-US" sz="1400" b="1" i="1" dirty="0">
                  <a:solidFill>
                    <a:srgbClr val="000099"/>
                  </a:solidFill>
                  <a:latin typeface="Arial" charset="0"/>
                </a:rPr>
                <a:t> = V</a:t>
              </a:r>
              <a:r>
                <a:rPr lang="en-US" sz="1400" b="1" i="1" baseline="-25000" dirty="0">
                  <a:solidFill>
                    <a:srgbClr val="000099"/>
                  </a:solidFill>
                  <a:latin typeface="Arial" charset="0"/>
                </a:rPr>
                <a:t>0</a:t>
              </a:r>
              <a:r>
                <a:rPr lang="en-US" sz="1400" b="1" i="1" dirty="0">
                  <a:solidFill>
                    <a:srgbClr val="000099"/>
                  </a:solidFill>
                  <a:latin typeface="Arial" charset="0"/>
                </a:rPr>
                <a:t> ( 1 + </a:t>
              </a:r>
              <a:r>
                <a:rPr lang="en-US" sz="1400" b="0" i="1" dirty="0" err="1">
                  <a:solidFill>
                    <a:srgbClr val="000099"/>
                  </a:solidFill>
                  <a:latin typeface="Arial" charset="0"/>
                </a:rPr>
                <a:t>i</a:t>
              </a:r>
              <a:r>
                <a:rPr lang="en-US" sz="1400" b="0" i="1" dirty="0">
                  <a:solidFill>
                    <a:srgbClr val="000099"/>
                  </a:solidFill>
                  <a:latin typeface="Arial" charset="0"/>
                </a:rPr>
                <a:t>/m</a:t>
              </a:r>
              <a:r>
                <a:rPr lang="en-US" sz="1400" b="1" i="1" dirty="0">
                  <a:solidFill>
                    <a:srgbClr val="000099"/>
                  </a:solidFill>
                  <a:latin typeface="Arial" charset="0"/>
                </a:rPr>
                <a:t> ) </a:t>
              </a:r>
              <a:r>
                <a:rPr lang="en-US" sz="1400" b="0" i="1" baseline="30000" dirty="0">
                  <a:solidFill>
                    <a:srgbClr val="000099"/>
                  </a:solidFill>
                  <a:latin typeface="Arial" charset="0"/>
                </a:rPr>
                <a:t>m n</a:t>
              </a:r>
              <a:endParaRPr lang="pt-BR" sz="1400" b="0" baseline="30000" dirty="0">
                <a:solidFill>
                  <a:srgbClr val="000099"/>
                </a:solidFill>
                <a:latin typeface="Arial" charset="0"/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4349191" y="4771183"/>
            <a:ext cx="7772400" cy="601221"/>
            <a:chOff x="666191" y="4591317"/>
            <a:chExt cx="7772400" cy="601221"/>
          </a:xfrm>
        </p:grpSpPr>
        <p:sp>
          <p:nvSpPr>
            <p:cNvPr id="26" name="CaixaDeTexto 3"/>
            <p:cNvSpPr txBox="1">
              <a:spLocks noChangeArrowheads="1"/>
            </p:cNvSpPr>
            <p:nvPr/>
          </p:nvSpPr>
          <p:spPr bwMode="auto">
            <a:xfrm>
              <a:off x="666191" y="4591317"/>
              <a:ext cx="77724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400" dirty="0">
                  <a:solidFill>
                    <a:srgbClr val="C00000"/>
                  </a:solidFill>
                </a:rPr>
                <a:t>Vamos alterar ligeiramente a expressão:</a:t>
              </a:r>
            </a:p>
          </p:txBody>
        </p:sp>
        <p:sp>
          <p:nvSpPr>
            <p:cNvPr id="27" name="Text Box 76"/>
            <p:cNvSpPr txBox="1">
              <a:spLocks noChangeArrowheads="1"/>
            </p:cNvSpPr>
            <p:nvPr/>
          </p:nvSpPr>
          <p:spPr bwMode="auto">
            <a:xfrm>
              <a:off x="3198545" y="4904538"/>
              <a:ext cx="2520000" cy="288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tabLst>
                  <a:tab pos="384175" algn="l"/>
                </a:tabLst>
              </a:pPr>
              <a:r>
                <a:rPr lang="en-US" sz="1400" b="1" i="1" dirty="0" err="1">
                  <a:solidFill>
                    <a:srgbClr val="000099"/>
                  </a:solidFill>
                  <a:latin typeface="Arial" charset="0"/>
                </a:rPr>
                <a:t>V</a:t>
              </a:r>
              <a:r>
                <a:rPr lang="en-US" sz="1400" b="1" i="1" baseline="-25000" dirty="0" err="1">
                  <a:solidFill>
                    <a:srgbClr val="000099"/>
                  </a:solidFill>
                  <a:latin typeface="Arial" charset="0"/>
                </a:rPr>
                <a:t>n</a:t>
              </a:r>
              <a:r>
                <a:rPr lang="en-US" sz="1400" b="1" i="1" dirty="0">
                  <a:solidFill>
                    <a:srgbClr val="000099"/>
                  </a:solidFill>
                  <a:latin typeface="Arial" charset="0"/>
                </a:rPr>
                <a:t> = V</a:t>
              </a:r>
              <a:r>
                <a:rPr lang="en-US" sz="1400" b="1" i="1" baseline="-25000" dirty="0">
                  <a:solidFill>
                    <a:srgbClr val="000099"/>
                  </a:solidFill>
                  <a:latin typeface="Arial" charset="0"/>
                </a:rPr>
                <a:t>0</a:t>
              </a:r>
              <a:r>
                <a:rPr lang="en-US" sz="1400" b="1" i="1" dirty="0">
                  <a:solidFill>
                    <a:srgbClr val="000099"/>
                  </a:solidFill>
                  <a:latin typeface="Arial" charset="0"/>
                </a:rPr>
                <a:t> ( 1 + </a:t>
              </a:r>
              <a:r>
                <a:rPr lang="en-US" sz="1400" b="1" i="1" dirty="0">
                  <a:latin typeface="Arial" charset="0"/>
                </a:rPr>
                <a:t>1 / (</a:t>
              </a:r>
              <a:r>
                <a:rPr lang="en-US" sz="1400" b="0" i="1" dirty="0">
                  <a:latin typeface="Arial" charset="0"/>
                </a:rPr>
                <a:t>m/</a:t>
              </a:r>
              <a:r>
                <a:rPr lang="en-US" sz="1400" b="0" i="1" dirty="0" err="1">
                  <a:latin typeface="Arial" charset="0"/>
                </a:rPr>
                <a:t>i</a:t>
              </a:r>
              <a:r>
                <a:rPr lang="en-US" sz="1400" b="0" i="1" dirty="0">
                  <a:latin typeface="Arial" charset="0"/>
                </a:rPr>
                <a:t>)</a:t>
              </a:r>
              <a:r>
                <a:rPr lang="en-US" sz="1400" b="1" i="1" dirty="0">
                  <a:latin typeface="Arial" charset="0"/>
                </a:rPr>
                <a:t> </a:t>
              </a:r>
              <a:r>
                <a:rPr lang="en-US" sz="1400" b="1" i="1" dirty="0">
                  <a:solidFill>
                    <a:srgbClr val="000099"/>
                  </a:solidFill>
                  <a:latin typeface="Arial" charset="0"/>
                </a:rPr>
                <a:t>) </a:t>
              </a:r>
              <a:r>
                <a:rPr lang="en-US" sz="1400" b="0" i="1" baseline="30000" dirty="0">
                  <a:latin typeface="Arial" charset="0"/>
                </a:rPr>
                <a:t>m/</a:t>
              </a:r>
              <a:r>
                <a:rPr lang="en-US" sz="1400" b="0" i="1" baseline="30000" dirty="0" err="1">
                  <a:latin typeface="Arial" charset="0"/>
                </a:rPr>
                <a:t>i</a:t>
              </a:r>
              <a:r>
                <a:rPr lang="en-US" sz="1400" b="0" i="1" baseline="30000" dirty="0">
                  <a:solidFill>
                    <a:srgbClr val="000099"/>
                  </a:solidFill>
                  <a:latin typeface="Arial" charset="0"/>
                </a:rPr>
                <a:t> n </a:t>
              </a:r>
              <a:r>
                <a:rPr lang="en-US" sz="1400" b="0" i="1" baseline="30000" dirty="0" err="1">
                  <a:solidFill>
                    <a:srgbClr val="000099"/>
                  </a:solidFill>
                  <a:latin typeface="Arial" charset="0"/>
                </a:rPr>
                <a:t>i</a:t>
              </a:r>
              <a:r>
                <a:rPr lang="en-US" sz="1400" b="0" i="1" baseline="30000" dirty="0">
                  <a:solidFill>
                    <a:srgbClr val="000099"/>
                  </a:solidFill>
                  <a:latin typeface="Arial" charset="0"/>
                </a:rPr>
                <a:t> </a:t>
              </a:r>
              <a:endParaRPr lang="pt-BR" sz="1400" b="0" baseline="30000" dirty="0">
                <a:solidFill>
                  <a:srgbClr val="000099"/>
                </a:solidFill>
                <a:latin typeface="Arial" charset="0"/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4340225" y="5436814"/>
            <a:ext cx="7772402" cy="1108616"/>
            <a:chOff x="657225" y="5021626"/>
            <a:chExt cx="7772402" cy="1108616"/>
          </a:xfrm>
        </p:grpSpPr>
        <p:sp>
          <p:nvSpPr>
            <p:cNvPr id="29" name="CaixaDeTexto 3"/>
            <p:cNvSpPr txBox="1">
              <a:spLocks noChangeArrowheads="1"/>
            </p:cNvSpPr>
            <p:nvPr/>
          </p:nvSpPr>
          <p:spPr bwMode="auto">
            <a:xfrm>
              <a:off x="657225" y="5021626"/>
              <a:ext cx="77724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400" dirty="0">
                  <a:solidFill>
                    <a:srgbClr val="C00000"/>
                  </a:solidFill>
                </a:rPr>
                <a:t>Se o crescimento for instantâneo, podemos considerar m</a:t>
              </a:r>
              <a:r>
                <a:rPr lang="pt-BR" sz="1400" dirty="0" err="1">
                  <a:solidFill>
                    <a:srgbClr val="C00000"/>
                  </a:solidFill>
                </a:rPr>
                <a:t>→∞</a:t>
              </a:r>
              <a:r>
                <a:rPr lang="pt-BR" sz="1400" dirty="0">
                  <a:solidFill>
                    <a:srgbClr val="C00000"/>
                  </a:solidFill>
                </a:rPr>
                <a:t>, e</a:t>
              </a:r>
            </a:p>
            <a:p>
              <a:pPr algn="r"/>
              <a:r>
                <a:rPr lang="pt-BR" sz="1400" dirty="0">
                  <a:solidFill>
                    <a:srgbClr val="C00000"/>
                  </a:solidFill>
                </a:rPr>
                <a:t>sabendo que o número natural </a:t>
              </a:r>
              <a:r>
                <a:rPr lang="pt-BR" sz="1400" b="0" i="1" dirty="0">
                  <a:solidFill>
                    <a:srgbClr val="C00000"/>
                  </a:solidFill>
                </a:rPr>
                <a:t>e</a:t>
              </a:r>
              <a:r>
                <a:rPr lang="pt-BR" sz="1400" dirty="0">
                  <a:solidFill>
                    <a:srgbClr val="C00000"/>
                  </a:solidFill>
                </a:rPr>
                <a:t> pode ser expresso da seguinte forma:</a:t>
              </a:r>
            </a:p>
          </p:txBody>
        </p:sp>
        <p:sp>
          <p:nvSpPr>
            <p:cNvPr id="30" name="Text Box 76"/>
            <p:cNvSpPr txBox="1">
              <a:spLocks noChangeArrowheads="1"/>
            </p:cNvSpPr>
            <p:nvPr/>
          </p:nvSpPr>
          <p:spPr bwMode="auto">
            <a:xfrm>
              <a:off x="2392391" y="5514140"/>
              <a:ext cx="4320000" cy="288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tabLst>
                  <a:tab pos="384175" algn="l"/>
                </a:tabLst>
              </a:pPr>
              <a:r>
                <a:rPr lang="en-US" sz="1400" b="0" i="1" dirty="0">
                  <a:solidFill>
                    <a:srgbClr val="000099"/>
                  </a:solidFill>
                  <a:latin typeface="Arial" charset="0"/>
                </a:rPr>
                <a:t>e</a:t>
              </a:r>
              <a:r>
                <a:rPr lang="en-US" sz="1400" b="1" i="1" dirty="0">
                  <a:solidFill>
                    <a:srgbClr val="000099"/>
                  </a:solidFill>
                  <a:latin typeface="Arial" charset="0"/>
                </a:rPr>
                <a:t> = </a:t>
              </a:r>
              <a:r>
                <a:rPr lang="en-US" sz="1400" b="1" i="1" dirty="0" err="1">
                  <a:solidFill>
                    <a:srgbClr val="000099"/>
                  </a:solidFill>
                  <a:latin typeface="Arial" charset="0"/>
                </a:rPr>
                <a:t>lim</a:t>
              </a:r>
              <a:r>
                <a:rPr lang="en-US" sz="1400" b="1" i="1" dirty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en-US" sz="1400" b="1" i="1" baseline="-25000" dirty="0">
                  <a:solidFill>
                    <a:srgbClr val="000099"/>
                  </a:solidFill>
                  <a:latin typeface="Arial" charset="0"/>
                </a:rPr>
                <a:t>(x→∞)</a:t>
              </a:r>
              <a:r>
                <a:rPr lang="en-US" sz="1400" b="1" i="1" dirty="0">
                  <a:solidFill>
                    <a:srgbClr val="000099"/>
                  </a:solidFill>
                  <a:latin typeface="Arial" charset="0"/>
                </a:rPr>
                <a:t> (1+ 1/x )</a:t>
              </a:r>
              <a:r>
                <a:rPr lang="en-US" sz="1400" b="1" i="1" baseline="30000" dirty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en-US" sz="1400" i="1" baseline="30000" dirty="0">
                  <a:solidFill>
                    <a:srgbClr val="000099"/>
                  </a:solidFill>
                </a:rPr>
                <a:t>x</a:t>
              </a:r>
              <a:r>
                <a:rPr lang="en-US" sz="1400" b="1" i="1" dirty="0">
                  <a:solidFill>
                    <a:srgbClr val="000099"/>
                  </a:solidFill>
                  <a:latin typeface="Arial" charset="0"/>
                </a:rPr>
                <a:t> =  2,71828183…</a:t>
              </a:r>
              <a:endParaRPr lang="pt-BR" sz="1400" b="0" dirty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31" name="CaixaDeTexto 3"/>
            <p:cNvSpPr txBox="1">
              <a:spLocks noChangeArrowheads="1"/>
            </p:cNvSpPr>
            <p:nvPr/>
          </p:nvSpPr>
          <p:spPr bwMode="auto">
            <a:xfrm>
              <a:off x="657227" y="5822465"/>
              <a:ext cx="77724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400" dirty="0">
                  <a:solidFill>
                    <a:srgbClr val="C00000"/>
                  </a:solidFill>
                </a:rPr>
                <a:t>é fácil deduzir que, quando o crescimento for instantâneo, teremos:</a:t>
              </a:r>
            </a:p>
          </p:txBody>
        </p:sp>
      </p:grpSp>
      <p:sp>
        <p:nvSpPr>
          <p:cNvPr id="32" name="Text Box 76"/>
          <p:cNvSpPr txBox="1">
            <a:spLocks noChangeArrowheads="1"/>
          </p:cNvSpPr>
          <p:nvPr/>
        </p:nvSpPr>
        <p:spPr bwMode="auto">
          <a:xfrm>
            <a:off x="7213234" y="6529956"/>
            <a:ext cx="2520000" cy="288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  <a:tabLst>
                <a:tab pos="384175" algn="l"/>
              </a:tabLst>
            </a:pPr>
            <a:r>
              <a:rPr lang="en-US" sz="1400" b="1" i="1" dirty="0" err="1">
                <a:solidFill>
                  <a:srgbClr val="000099"/>
                </a:solidFill>
                <a:latin typeface="Arial" charset="0"/>
              </a:rPr>
              <a:t>V</a:t>
            </a:r>
            <a:r>
              <a:rPr lang="en-US" sz="1400" b="1" i="1" baseline="-25000" dirty="0" err="1">
                <a:solidFill>
                  <a:srgbClr val="000099"/>
                </a:solidFill>
                <a:latin typeface="Arial" charset="0"/>
              </a:rPr>
              <a:t>n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= V</a:t>
            </a:r>
            <a:r>
              <a:rPr lang="en-US" sz="1400" b="1" i="1" baseline="-25000" dirty="0">
                <a:solidFill>
                  <a:srgbClr val="000099"/>
                </a:solidFill>
                <a:latin typeface="Arial" charset="0"/>
              </a:rPr>
              <a:t>0</a:t>
            </a:r>
            <a:r>
              <a:rPr lang="en-US" sz="1400" b="1" i="1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1400" b="0" i="1" dirty="0">
                <a:solidFill>
                  <a:srgbClr val="000099"/>
                </a:solidFill>
                <a:latin typeface="Arial" charset="0"/>
              </a:rPr>
              <a:t>e </a:t>
            </a:r>
            <a:r>
              <a:rPr lang="en-US" sz="1400" b="0" i="1" baseline="30000" dirty="0">
                <a:solidFill>
                  <a:srgbClr val="000099"/>
                </a:solidFill>
                <a:latin typeface="Arial" charset="0"/>
              </a:rPr>
              <a:t>n </a:t>
            </a:r>
            <a:r>
              <a:rPr lang="en-US" sz="1400" b="0" i="1" baseline="30000" dirty="0" err="1">
                <a:solidFill>
                  <a:srgbClr val="000099"/>
                </a:solidFill>
                <a:latin typeface="Arial" charset="0"/>
              </a:rPr>
              <a:t>i</a:t>
            </a:r>
            <a:r>
              <a:rPr lang="en-US" sz="1400" b="0" i="1" baseline="30000" dirty="0">
                <a:solidFill>
                  <a:srgbClr val="000099"/>
                </a:solidFill>
                <a:latin typeface="Arial" charset="0"/>
              </a:rPr>
              <a:t> </a:t>
            </a:r>
            <a:endParaRPr lang="pt-BR" sz="1400" b="0" baseline="30000" dirty="0">
              <a:solidFill>
                <a:srgbClr val="0000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1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3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BC50-A124-DB6F-1563-602EB5F3E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09C019B-A00C-897F-4A5C-0051BFECFA2F}"/>
              </a:ext>
            </a:extLst>
          </p:cNvPr>
          <p:cNvSpPr txBox="1"/>
          <p:nvPr/>
        </p:nvSpPr>
        <p:spPr>
          <a:xfrm>
            <a:off x="0" y="36124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5">
                    <a:lumMod val="50000"/>
                  </a:schemeClr>
                </a:solidFill>
              </a:rPr>
              <a:t>Caso 3: como confirmar o aquecimento global?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DED2F63-6CB9-CAF4-6E09-F743E3DC080A}"/>
              </a:ext>
            </a:extLst>
          </p:cNvPr>
          <p:cNvSpPr txBox="1"/>
          <p:nvPr/>
        </p:nvSpPr>
        <p:spPr>
          <a:xfrm>
            <a:off x="558800" y="1587500"/>
            <a:ext cx="65024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Concentração de CO2 vs. Temperatura na atmosfera</a:t>
            </a:r>
          </a:p>
          <a:p>
            <a:endParaRPr lang="pt-BR" dirty="0"/>
          </a:p>
          <a:p>
            <a:endParaRPr lang="pt-BR" sz="1100" dirty="0"/>
          </a:p>
          <a:p>
            <a:endParaRPr lang="pt-BR" sz="1100" dirty="0"/>
          </a:p>
          <a:p>
            <a:endParaRPr lang="pt-BR" sz="1100" dirty="0"/>
          </a:p>
          <a:p>
            <a:endParaRPr lang="pt-BR" sz="1100" dirty="0"/>
          </a:p>
          <a:p>
            <a:endParaRPr lang="pt-BR" sz="1100" dirty="0"/>
          </a:p>
          <a:p>
            <a:endParaRPr lang="pt-BR" sz="1100" dirty="0"/>
          </a:p>
          <a:p>
            <a:endParaRPr lang="pt-BR" sz="1100" dirty="0"/>
          </a:p>
          <a:p>
            <a:endParaRPr lang="pt-BR" sz="1100" dirty="0"/>
          </a:p>
          <a:p>
            <a:endParaRPr lang="pt-BR" sz="1100" dirty="0"/>
          </a:p>
          <a:p>
            <a:endParaRPr lang="pt-BR" sz="1100" dirty="0"/>
          </a:p>
          <a:p>
            <a:endParaRPr lang="pt-BR" sz="1100" dirty="0"/>
          </a:p>
          <a:p>
            <a:r>
              <a:rPr lang="pt-BR" sz="1100" dirty="0"/>
              <a:t>Fontes: </a:t>
            </a:r>
            <a:r>
              <a:rPr lang="pt-BR" sz="1100" dirty="0" err="1"/>
              <a:t>National</a:t>
            </a:r>
            <a:r>
              <a:rPr lang="pt-BR" sz="1100" dirty="0"/>
              <a:t> Oceanic </a:t>
            </a:r>
            <a:r>
              <a:rPr lang="pt-BR" sz="1100" dirty="0" err="1"/>
              <a:t>and</a:t>
            </a:r>
            <a:r>
              <a:rPr lang="pt-BR" sz="1100" dirty="0"/>
              <a:t> </a:t>
            </a:r>
            <a:r>
              <a:rPr lang="pt-BR" sz="1100" dirty="0" err="1"/>
              <a:t>Atmospheric</a:t>
            </a:r>
            <a:r>
              <a:rPr lang="pt-BR" sz="1100" dirty="0"/>
              <a:t> </a:t>
            </a:r>
            <a:r>
              <a:rPr lang="pt-BR" sz="1100" dirty="0" err="1"/>
              <a:t>Administration</a:t>
            </a:r>
            <a:r>
              <a:rPr lang="pt-BR" sz="1100" dirty="0"/>
              <a:t> (EUA, NOOA), e  NASA (EUA, Goddard </a:t>
            </a:r>
            <a:r>
              <a:rPr lang="pt-BR" sz="1100" dirty="0" err="1"/>
              <a:t>Institute</a:t>
            </a:r>
            <a:r>
              <a:rPr lang="pt-BR" sz="1100" dirty="0"/>
              <a:t> for Space </a:t>
            </a:r>
            <a:r>
              <a:rPr lang="pt-BR" sz="1100" dirty="0" err="1"/>
              <a:t>Studies</a:t>
            </a:r>
            <a:r>
              <a:rPr lang="pt-BR" sz="1100" dirty="0"/>
              <a:t> - Surface </a:t>
            </a:r>
            <a:r>
              <a:rPr lang="pt-BR" sz="1100" dirty="0" err="1"/>
              <a:t>Temperature</a:t>
            </a:r>
            <a:r>
              <a:rPr lang="pt-BR" sz="1100" dirty="0"/>
              <a:t> </a:t>
            </a:r>
            <a:r>
              <a:rPr lang="pt-BR" sz="1100" dirty="0" err="1"/>
              <a:t>Analysis</a:t>
            </a:r>
            <a:r>
              <a:rPr lang="pt-BR" sz="1100" dirty="0"/>
              <a:t> - Global Land-</a:t>
            </a:r>
            <a:r>
              <a:rPr lang="pt-BR" sz="1100" dirty="0" err="1"/>
              <a:t>Ocean</a:t>
            </a:r>
            <a:r>
              <a:rPr lang="pt-BR" sz="1100" dirty="0"/>
              <a:t> </a:t>
            </a:r>
            <a:r>
              <a:rPr lang="pt-BR" sz="1100" dirty="0" err="1"/>
              <a:t>Temperature</a:t>
            </a:r>
            <a:r>
              <a:rPr lang="pt-BR" sz="1100" dirty="0"/>
              <a:t>).</a:t>
            </a:r>
          </a:p>
          <a:p>
            <a:endParaRPr lang="pt-BR" dirty="0"/>
          </a:p>
          <a:p>
            <a:r>
              <a:rPr lang="pt-BR" dirty="0"/>
              <a:t>Seria a concentração de CO2 preditora de aquecimento global? </a:t>
            </a: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A5960CA5-ABD1-6483-9026-BABB3D1F5C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54200" y="2024063"/>
            <a:ext cx="38100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7D560E08-176A-F352-A2D1-DC4A4D23A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955105"/>
            <a:ext cx="6400800" cy="1949718"/>
          </a:xfrm>
          <a:prstGeom prst="rect">
            <a:avLst/>
          </a:prstGeom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id="{7694090F-7393-497D-FD37-3171F9F602C0}"/>
              </a:ext>
            </a:extLst>
          </p:cNvPr>
          <p:cNvGrpSpPr/>
          <p:nvPr/>
        </p:nvGrpSpPr>
        <p:grpSpPr>
          <a:xfrm>
            <a:off x="3911600" y="2590800"/>
            <a:ext cx="8014210" cy="3905959"/>
            <a:chOff x="3911600" y="2590800"/>
            <a:chExt cx="8014210" cy="3905959"/>
          </a:xfrm>
        </p:grpSpPr>
        <p:pic>
          <p:nvPicPr>
            <p:cNvPr id="19" name="Imagem 18" descr="Gráfico, Gráfico de dispersão&#10;&#10;O conteúdo gerado por IA pode estar incorreto.">
              <a:extLst>
                <a:ext uri="{FF2B5EF4-FFF2-40B4-BE49-F238E27FC236}">
                  <a16:creationId xmlns:a16="http://schemas.microsoft.com/office/drawing/2014/main" id="{CA5840CE-5FA9-D585-6694-8EE1F3B58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500" y="3626780"/>
              <a:ext cx="4750310" cy="2869979"/>
            </a:xfrm>
            <a:prstGeom prst="rect">
              <a:avLst/>
            </a:prstGeom>
          </p:spPr>
        </p:pic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1778E81A-A039-CDA4-9103-65E041FB3C3D}"/>
                </a:ext>
              </a:extLst>
            </p:cNvPr>
            <p:cNvSpPr/>
            <p:nvPr/>
          </p:nvSpPr>
          <p:spPr>
            <a:xfrm>
              <a:off x="3911600" y="2590800"/>
              <a:ext cx="184150" cy="8382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C00000"/>
                  </a:solidFill>
                </a:ln>
                <a:noFill/>
              </a:endParaRPr>
            </a:p>
          </p:txBody>
        </p:sp>
        <p:cxnSp>
          <p:nvCxnSpPr>
            <p:cNvPr id="23" name="Conector de Seta Reta 22">
              <a:extLst>
                <a:ext uri="{FF2B5EF4-FFF2-40B4-BE49-F238E27FC236}">
                  <a16:creationId xmlns:a16="http://schemas.microsoft.com/office/drawing/2014/main" id="{3F6AA806-E089-1934-8661-323481B75913}"/>
                </a:ext>
              </a:extLst>
            </p:cNvPr>
            <p:cNvCxnSpPr>
              <a:stCxn id="20" idx="6"/>
            </p:cNvCxnSpPr>
            <p:nvPr/>
          </p:nvCxnSpPr>
          <p:spPr>
            <a:xfrm>
              <a:off x="4095750" y="3009900"/>
              <a:ext cx="3467100" cy="218440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80A1138A-004F-1BCA-3E85-BAB1FB00F5AA}"/>
              </a:ext>
            </a:extLst>
          </p:cNvPr>
          <p:cNvGrpSpPr/>
          <p:nvPr/>
        </p:nvGrpSpPr>
        <p:grpSpPr>
          <a:xfrm>
            <a:off x="730250" y="2279650"/>
            <a:ext cx="8337550" cy="4076700"/>
            <a:chOff x="730250" y="2279650"/>
            <a:chExt cx="8337550" cy="4076700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6DE7769-CB31-6981-E869-38960E962B3B}"/>
                </a:ext>
              </a:extLst>
            </p:cNvPr>
            <p:cNvSpPr/>
            <p:nvPr/>
          </p:nvSpPr>
          <p:spPr>
            <a:xfrm>
              <a:off x="730250" y="2279650"/>
              <a:ext cx="184150" cy="14732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C00000"/>
                  </a:solidFill>
                </a:ln>
                <a:noFill/>
              </a:endParaRPr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C9A89547-AEA3-A884-FCDB-4509560D3942}"/>
                </a:ext>
              </a:extLst>
            </p:cNvPr>
            <p:cNvSpPr/>
            <p:nvPr/>
          </p:nvSpPr>
          <p:spPr>
            <a:xfrm>
              <a:off x="914400" y="3060700"/>
              <a:ext cx="8153400" cy="3295650"/>
            </a:xfrm>
            <a:custGeom>
              <a:avLst/>
              <a:gdLst>
                <a:gd name="connsiteX0" fmla="*/ 0 w 8356600"/>
                <a:gd name="connsiteY0" fmla="*/ 0 h 3388212"/>
                <a:gd name="connsiteX1" fmla="*/ 5168900 w 8356600"/>
                <a:gd name="connsiteY1" fmla="*/ 3143250 h 3388212"/>
                <a:gd name="connsiteX2" fmla="*/ 8356600 w 8356600"/>
                <a:gd name="connsiteY2" fmla="*/ 3175000 h 338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56600" h="3388212">
                  <a:moveTo>
                    <a:pt x="0" y="0"/>
                  </a:moveTo>
                  <a:cubicBezTo>
                    <a:pt x="1888066" y="1307041"/>
                    <a:pt x="3776133" y="2614083"/>
                    <a:pt x="5168900" y="3143250"/>
                  </a:cubicBezTo>
                  <a:cubicBezTo>
                    <a:pt x="6561667" y="3672417"/>
                    <a:pt x="7803092" y="3180292"/>
                    <a:pt x="8356600" y="3175000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A8131108-BB57-2F0A-5DCE-88CA3828D848}"/>
              </a:ext>
            </a:extLst>
          </p:cNvPr>
          <p:cNvSpPr txBox="1"/>
          <p:nvPr/>
        </p:nvSpPr>
        <p:spPr>
          <a:xfrm>
            <a:off x="7950200" y="2137370"/>
            <a:ext cx="3359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C00000"/>
                </a:solidFill>
              </a:rPr>
              <a:t>Aplicaremos princípios estatísticos de </a:t>
            </a:r>
            <a:r>
              <a:rPr lang="pt-BR" b="1" dirty="0">
                <a:solidFill>
                  <a:srgbClr val="C00000"/>
                </a:solidFill>
              </a:rPr>
              <a:t>Regressão Linear</a:t>
            </a:r>
            <a:r>
              <a:rPr lang="pt-BR" dirty="0">
                <a:solidFill>
                  <a:srgbClr val="C00000"/>
                </a:solidFill>
              </a:rPr>
              <a:t> para tirar as nossas conclusões!</a:t>
            </a:r>
          </a:p>
        </p:txBody>
      </p:sp>
    </p:spTree>
    <p:extLst>
      <p:ext uri="{BB962C8B-B14F-4D97-AF65-F5344CB8AC3E}">
        <p14:creationId xmlns:p14="http://schemas.microsoft.com/office/powerpoint/2010/main" val="109615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36124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5">
                    <a:lumMod val="50000"/>
                  </a:schemeClr>
                </a:solidFill>
              </a:rPr>
              <a:t>Desmistificando abordagens quantitativas</a:t>
            </a:r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1903150" y="2614561"/>
            <a:ext cx="900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C00000"/>
                </a:solidFill>
              </a:rPr>
              <a:t>A matemática é uma linguagem ... 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2683076" y="3417649"/>
            <a:ext cx="57301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C00000"/>
                </a:solidFill>
              </a:rPr>
              <a:t>permite interpretar e representar fenômenos reais.</a:t>
            </a: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1903150" y="4987633"/>
            <a:ext cx="9000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C00000"/>
                </a:solidFill>
              </a:rPr>
              <a:t>Além de ferramenta para o raciocínio, </a:t>
            </a:r>
          </a:p>
          <a:p>
            <a:endParaRPr lang="pt-BR" dirty="0">
              <a:solidFill>
                <a:srgbClr val="C00000"/>
              </a:solidFill>
            </a:endParaRPr>
          </a:p>
          <a:p>
            <a:r>
              <a:rPr lang="pt-BR" dirty="0">
                <a:solidFill>
                  <a:srgbClr val="C00000"/>
                </a:solidFill>
              </a:rPr>
              <a:t>		a Matemática é um poderoso meio dedutivo e de apoio à análise.</a:t>
            </a:r>
          </a:p>
        </p:txBody>
      </p:sp>
    </p:spTree>
    <p:extLst>
      <p:ext uri="{BB962C8B-B14F-4D97-AF65-F5344CB8AC3E}">
        <p14:creationId xmlns:p14="http://schemas.microsoft.com/office/powerpoint/2010/main" val="371818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714768"/>
            <a:ext cx="1219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i="1" dirty="0">
                <a:solidFill>
                  <a:schemeClr val="bg1"/>
                </a:solidFill>
              </a:rPr>
              <a:t>obrigado por assistirem e </a:t>
            </a:r>
          </a:p>
          <a:p>
            <a:pPr algn="ctr"/>
            <a:r>
              <a:rPr lang="pt-BR" sz="3600" i="1" dirty="0">
                <a:solidFill>
                  <a:schemeClr val="bg1"/>
                </a:solidFill>
              </a:rPr>
              <a:t>... até a próxima vídeo-aula!</a:t>
            </a:r>
          </a:p>
          <a:p>
            <a:pPr algn="ctr"/>
            <a:endParaRPr lang="pt-BR" sz="2000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pt-BR" sz="20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lcer@usp.br</a:t>
            </a:r>
          </a:p>
        </p:txBody>
      </p:sp>
    </p:spTree>
    <p:extLst>
      <p:ext uri="{BB962C8B-B14F-4D97-AF65-F5344CB8AC3E}">
        <p14:creationId xmlns:p14="http://schemas.microsoft.com/office/powerpoint/2010/main" val="1393285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36124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5">
                    <a:lumMod val="50000"/>
                  </a:schemeClr>
                </a:solidFill>
              </a:rPr>
              <a:t>Análise, previsibilidade, modelagem, simulação ...</a:t>
            </a:r>
          </a:p>
        </p:txBody>
      </p:sp>
      <p:pic>
        <p:nvPicPr>
          <p:cNvPr id="3" name="FountainGeys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3886.4131"/>
                  </p14:bmkLst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6396" y="1723200"/>
            <a:ext cx="7440855" cy="49613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8008883" y="2963165"/>
            <a:ext cx="4088524" cy="24814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dirty="0"/>
              <a:t>Segundo registros acumulados durante os últimos 140 anos, o gêiser </a:t>
            </a:r>
            <a:r>
              <a:rPr lang="pt-BR" i="1" dirty="0" err="1"/>
              <a:t>Old</a:t>
            </a:r>
            <a:r>
              <a:rPr lang="pt-BR" i="1" dirty="0"/>
              <a:t> </a:t>
            </a:r>
            <a:r>
              <a:rPr lang="pt-BR" i="1" dirty="0" err="1"/>
              <a:t>Faithful</a:t>
            </a:r>
            <a:r>
              <a:rPr lang="pt-BR" dirty="0"/>
              <a:t> do Parque Nacional de Yellowstone tem lançado explosões de vapor* a intervalos entre 50 e 90 minutos.</a:t>
            </a:r>
          </a:p>
          <a:p>
            <a:endParaRPr lang="pt-BR" dirty="0"/>
          </a:p>
          <a:p>
            <a:pPr marL="179388" indent="-179388">
              <a:tabLst>
                <a:tab pos="179388" algn="l"/>
              </a:tabLst>
            </a:pPr>
            <a:r>
              <a:rPr lang="en-US" sz="1600" dirty="0"/>
              <a:t>*	32 mil </a:t>
            </a:r>
            <a:r>
              <a:rPr lang="en-US" sz="1600" dirty="0" err="1"/>
              <a:t>litros</a:t>
            </a:r>
            <a:r>
              <a:rPr lang="en-US" sz="1600" dirty="0"/>
              <a:t> de </a:t>
            </a:r>
            <a:r>
              <a:rPr lang="en-US" sz="1600" dirty="0" err="1"/>
              <a:t>água</a:t>
            </a:r>
            <a:r>
              <a:rPr lang="en-US" sz="1600" dirty="0"/>
              <a:t> </a:t>
            </a:r>
            <a:r>
              <a:rPr lang="en-US" sz="1600" dirty="0" err="1"/>
              <a:t>fervendo</a:t>
            </a:r>
            <a:r>
              <a:rPr lang="en-US" sz="1600" dirty="0"/>
              <a:t> </a:t>
            </a:r>
            <a:r>
              <a:rPr lang="en-US" sz="1600" dirty="0" err="1"/>
              <a:t>em</a:t>
            </a:r>
            <a:r>
              <a:rPr lang="en-US" sz="1600" dirty="0"/>
              <a:t> </a:t>
            </a:r>
            <a:r>
              <a:rPr lang="en-US" sz="1600" dirty="0" err="1"/>
              <a:t>jatos</a:t>
            </a:r>
            <a:r>
              <a:rPr lang="en-US" sz="1600" dirty="0"/>
              <a:t> </a:t>
            </a:r>
            <a:r>
              <a:rPr lang="en-US" sz="1600" dirty="0" err="1"/>
              <a:t>que</a:t>
            </a:r>
            <a:r>
              <a:rPr lang="en-US" sz="1600" dirty="0"/>
              <a:t> </a:t>
            </a:r>
            <a:r>
              <a:rPr lang="en-US" sz="1600" dirty="0" err="1"/>
              <a:t>atingem</a:t>
            </a:r>
            <a:r>
              <a:rPr lang="en-US" sz="1600" dirty="0"/>
              <a:t> </a:t>
            </a:r>
            <a:r>
              <a:rPr lang="en-US" sz="1600" dirty="0" err="1"/>
              <a:t>até</a:t>
            </a:r>
            <a:r>
              <a:rPr lang="en-US" sz="1600" dirty="0"/>
              <a:t> 56 metros de </a:t>
            </a:r>
            <a:r>
              <a:rPr lang="en-US" sz="1600" dirty="0" err="1"/>
              <a:t>altura</a:t>
            </a:r>
            <a:r>
              <a:rPr lang="en-US" sz="1600" dirty="0"/>
              <a:t> e </a:t>
            </a:r>
            <a:r>
              <a:rPr lang="en-US" sz="1600" dirty="0" err="1"/>
              <a:t>que</a:t>
            </a:r>
            <a:r>
              <a:rPr lang="en-US" sz="1600" dirty="0"/>
              <a:t> </a:t>
            </a:r>
            <a:r>
              <a:rPr lang="en-US" sz="1600" dirty="0" err="1"/>
              <a:t>duram</a:t>
            </a:r>
            <a:r>
              <a:rPr lang="en-US" sz="1600" dirty="0"/>
              <a:t> </a:t>
            </a:r>
            <a:r>
              <a:rPr lang="en-US" sz="1600" dirty="0" err="1"/>
              <a:t>até</a:t>
            </a:r>
            <a:r>
              <a:rPr lang="en-US" sz="1600" dirty="0"/>
              <a:t> </a:t>
            </a:r>
            <a:r>
              <a:rPr lang="en-US" sz="1600" dirty="0" err="1"/>
              <a:t>cinco</a:t>
            </a:r>
            <a:r>
              <a:rPr lang="en-US" sz="1600" dirty="0"/>
              <a:t> </a:t>
            </a:r>
            <a:r>
              <a:rPr lang="en-US" sz="1600" dirty="0" err="1"/>
              <a:t>minutos</a:t>
            </a:r>
            <a:r>
              <a:rPr lang="en-US" sz="1600" dirty="0"/>
              <a:t>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2026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 mute="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36124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5">
                    <a:lumMod val="50000"/>
                  </a:schemeClr>
                </a:solidFill>
              </a:rPr>
              <a:t>Conceitos já estudados em outras disciplinas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44245" y="1919393"/>
            <a:ext cx="7256463" cy="39724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pt-BR" dirty="0"/>
              <a:t>Conceitos quantitativos estudados nas aulas de Cálculo:</a:t>
            </a:r>
          </a:p>
          <a:p>
            <a:pPr marL="342891" indent="-342891">
              <a:buFontTx/>
              <a:buAutoNum type="arabicPeriod"/>
              <a:defRPr/>
            </a:pPr>
            <a:r>
              <a:rPr lang="pt-BR" dirty="0"/>
              <a:t>Funções: principais funções e respectivos gráficos</a:t>
            </a:r>
          </a:p>
          <a:p>
            <a:pPr marL="342891" indent="-342891">
              <a:buFontTx/>
              <a:buAutoNum type="arabicPeriod"/>
              <a:defRPr/>
            </a:pPr>
            <a:r>
              <a:rPr lang="pt-BR" dirty="0"/>
              <a:t>Limites: conceito e principais propriedades</a:t>
            </a:r>
          </a:p>
          <a:p>
            <a:pPr marL="342891" indent="-342891">
              <a:buFontTx/>
              <a:buAutoNum type="arabicPeriod"/>
              <a:defRPr/>
            </a:pPr>
            <a:r>
              <a:rPr lang="pt-BR" dirty="0"/>
              <a:t>Derivadas, integrais, equações diferenciais etc.</a:t>
            </a:r>
          </a:p>
          <a:p>
            <a:pPr marL="342891" indent="-342891">
              <a:buFontTx/>
              <a:buAutoNum type="arabicPeriod"/>
              <a:defRPr/>
            </a:pPr>
            <a:endParaRPr lang="pt-BR" dirty="0"/>
          </a:p>
          <a:p>
            <a:pPr marL="342891" indent="-342891">
              <a:defRPr/>
            </a:pPr>
            <a:r>
              <a:rPr lang="pt-BR" dirty="0"/>
              <a:t>Conceitos quantitativos estudados nas aulas de Estatística</a:t>
            </a:r>
          </a:p>
          <a:p>
            <a:pPr marL="342891" indent="-342891">
              <a:buFontTx/>
              <a:buAutoNum type="arabicPeriod"/>
              <a:defRPr/>
            </a:pPr>
            <a:r>
              <a:rPr lang="pt-BR" dirty="0"/>
              <a:t>Medidas de tendência central, de dispersão e de assimetria</a:t>
            </a:r>
          </a:p>
          <a:p>
            <a:pPr marL="342891" indent="-342891">
              <a:buFontTx/>
              <a:buAutoNum type="arabicPeriod"/>
              <a:defRPr/>
            </a:pPr>
            <a:r>
              <a:rPr lang="pt-BR" dirty="0"/>
              <a:t>Probabilidades e distribuições</a:t>
            </a:r>
          </a:p>
          <a:p>
            <a:pPr marL="342891" indent="-342891">
              <a:buFontTx/>
              <a:buAutoNum type="arabicPeriod"/>
              <a:defRPr/>
            </a:pPr>
            <a:r>
              <a:rPr lang="pt-BR" dirty="0"/>
              <a:t>Regressão linear e não linear</a:t>
            </a:r>
          </a:p>
          <a:p>
            <a:pPr marL="342891" indent="-342891">
              <a:buFontTx/>
              <a:buAutoNum type="arabicPeriod"/>
              <a:defRPr/>
            </a:pPr>
            <a:endParaRPr lang="pt-BR" dirty="0"/>
          </a:p>
          <a:p>
            <a:pPr marL="342891" indent="-342891">
              <a:defRPr/>
            </a:pPr>
            <a:r>
              <a:rPr lang="pt-BR" dirty="0"/>
              <a:t>Conceitos quantitativos estudados em Matemática Financeira</a:t>
            </a:r>
          </a:p>
          <a:p>
            <a:pPr marL="342891" indent="-342891">
              <a:buFontTx/>
              <a:buAutoNum type="arabicPeriod"/>
              <a:defRPr/>
            </a:pPr>
            <a:r>
              <a:rPr lang="pt-BR" dirty="0"/>
              <a:t>Juros compostos e fórmulas de capitalização dos juros</a:t>
            </a:r>
          </a:p>
          <a:p>
            <a:pPr marL="342891" indent="-342891">
              <a:buFontTx/>
              <a:buAutoNum type="arabicPeriod"/>
              <a:defRPr/>
            </a:pPr>
            <a:r>
              <a:rPr lang="pt-BR" dirty="0"/>
              <a:t>Valores presente e futuro de séries de pagamentos</a:t>
            </a:r>
          </a:p>
          <a:p>
            <a:pPr marL="342891" indent="-342891">
              <a:buFontTx/>
              <a:buAutoNum type="arabicPeriod"/>
              <a:defRPr/>
            </a:pPr>
            <a:r>
              <a:rPr lang="pt-BR" dirty="0"/>
              <a:t>Critérios de avaliação de projetos</a:t>
            </a:r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8186006" y="3083295"/>
            <a:ext cx="36464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dirty="0">
                <a:solidFill>
                  <a:srgbClr val="C00000"/>
                </a:solidFill>
              </a:rPr>
              <a:t>Vou precisar disso na minha vida?</a:t>
            </a:r>
          </a:p>
        </p:txBody>
      </p:sp>
      <p:sp>
        <p:nvSpPr>
          <p:cNvPr id="6" name="CaixaDeTexto 4"/>
          <p:cNvSpPr txBox="1">
            <a:spLocks noChangeArrowheads="1"/>
          </p:cNvSpPr>
          <p:nvPr/>
        </p:nvSpPr>
        <p:spPr bwMode="auto">
          <a:xfrm>
            <a:off x="8186006" y="1919393"/>
            <a:ext cx="36464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dirty="0">
                <a:solidFill>
                  <a:srgbClr val="C00000"/>
                </a:solidFill>
              </a:rPr>
              <a:t>Por que preciso estudar isso?</a:t>
            </a: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8186006" y="4247195"/>
            <a:ext cx="36464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dirty="0">
                <a:solidFill>
                  <a:srgbClr val="C00000"/>
                </a:solidFill>
              </a:rPr>
              <a:t>Vou precisar disso como profissional?</a:t>
            </a: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8186006" y="5411097"/>
            <a:ext cx="36464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>
                <a:solidFill>
                  <a:srgbClr val="C00000"/>
                </a:solidFill>
              </a:rPr>
              <a:t>Isso é muito difícil?</a:t>
            </a:r>
          </a:p>
        </p:txBody>
      </p:sp>
    </p:spTree>
    <p:extLst>
      <p:ext uri="{BB962C8B-B14F-4D97-AF65-F5344CB8AC3E}">
        <p14:creationId xmlns:p14="http://schemas.microsoft.com/office/powerpoint/2010/main" val="664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36124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5">
                    <a:lumMod val="50000"/>
                  </a:schemeClr>
                </a:solidFill>
              </a:rPr>
              <a:t>Desmistificando abordagens quantitativas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" y="2022752"/>
            <a:ext cx="12192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Vamos discutir e desenvolver dois casos que aplicam conceitos estudados </a:t>
            </a:r>
          </a:p>
          <a:p>
            <a:pPr algn="ctr">
              <a:defRPr/>
            </a:pPr>
            <a:endParaRPr lang="pt-B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t-B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Cálculo para ilustrar </a:t>
            </a:r>
          </a:p>
          <a:p>
            <a:pPr algn="ctr">
              <a:defRPr/>
            </a:pPr>
            <a:endParaRPr lang="pt-B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t-B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importância das Ciências Matemáticas</a:t>
            </a:r>
          </a:p>
          <a:p>
            <a:pPr algn="ctr">
              <a:defRPr/>
            </a:pPr>
            <a:endParaRPr lang="pt-B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t-B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para mostrar que os princípios por trás desses conceitos</a:t>
            </a:r>
          </a:p>
          <a:p>
            <a:pPr algn="ctr">
              <a:defRPr/>
            </a:pPr>
            <a:endParaRPr lang="pt-B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t-B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 geralmente muito simples </a:t>
            </a:r>
            <a:r>
              <a:rPr lang="pt-BR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4331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36124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5">
                    <a:lumMod val="50000"/>
                  </a:schemeClr>
                </a:solidFill>
              </a:rPr>
              <a:t>Caso 1: Curvas de crescimento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878" y="2656230"/>
            <a:ext cx="6096000" cy="419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CaixaDeTexto 6"/>
          <p:cNvSpPr txBox="1">
            <a:spLocks noChangeArrowheads="1"/>
          </p:cNvSpPr>
          <p:nvPr/>
        </p:nvSpPr>
        <p:spPr bwMode="auto">
          <a:xfrm>
            <a:off x="99389" y="1660117"/>
            <a:ext cx="5864087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rgbClr val="C00000"/>
                </a:solidFill>
              </a:rPr>
              <a:t>Digamos que a biomassa ou o carbono estocado na vegetação de uma certa região aumenta conforme as plantas envelhecem e o volume lenhoso aumenta.</a:t>
            </a:r>
          </a:p>
          <a:p>
            <a:pPr algn="ctr"/>
            <a:endParaRPr lang="pt-BR" sz="2000" dirty="0">
              <a:solidFill>
                <a:srgbClr val="C00000"/>
              </a:solidFill>
            </a:endParaRPr>
          </a:p>
          <a:p>
            <a:pPr algn="ctr"/>
            <a:r>
              <a:rPr lang="pt-BR" sz="2000" dirty="0">
                <a:solidFill>
                  <a:srgbClr val="C00000"/>
                </a:solidFill>
              </a:rPr>
              <a:t>Ou, alternativamente, digamos que se trata da quantidade de biomassa extraída de tanques de purificação em função do tempo de tratamento.</a:t>
            </a:r>
          </a:p>
          <a:p>
            <a:pPr algn="ctr"/>
            <a:endParaRPr lang="pt-BR" sz="2000" dirty="0">
              <a:solidFill>
                <a:srgbClr val="C00000"/>
              </a:solidFill>
            </a:endParaRPr>
          </a:p>
          <a:p>
            <a:pPr algn="ctr"/>
            <a:r>
              <a:rPr lang="pt-BR" sz="2000" dirty="0">
                <a:solidFill>
                  <a:srgbClr val="C00000"/>
                </a:solidFill>
              </a:rPr>
              <a:t>A taxa de crescimento é constante?</a:t>
            </a:r>
          </a:p>
          <a:p>
            <a:pPr algn="ctr"/>
            <a:endParaRPr lang="pt-BR" sz="2000" dirty="0">
              <a:solidFill>
                <a:srgbClr val="C00000"/>
              </a:solidFill>
            </a:endParaRPr>
          </a:p>
          <a:p>
            <a:pPr algn="ctr"/>
            <a:r>
              <a:rPr lang="pt-BR" sz="2000" dirty="0">
                <a:solidFill>
                  <a:srgbClr val="C00000"/>
                </a:solidFill>
              </a:rPr>
              <a:t>Se não é constante, é possível dizer que atinge um máximo e depois decresce?</a:t>
            </a:r>
          </a:p>
          <a:p>
            <a:pPr algn="ctr"/>
            <a:endParaRPr lang="pt-BR" sz="2000" dirty="0">
              <a:solidFill>
                <a:srgbClr val="C00000"/>
              </a:solidFill>
            </a:endParaRPr>
          </a:p>
          <a:p>
            <a:pPr algn="ctr"/>
            <a:r>
              <a:rPr lang="pt-BR" sz="2000" dirty="0">
                <a:solidFill>
                  <a:srgbClr val="C00000"/>
                </a:solidFill>
              </a:rPr>
              <a:t>Se quiséssemos produzir o máximo de biomassa (ou de resíduos tratados), quando deveríamos recomendar a colheita (ou interromper o tratamento)?</a:t>
            </a:r>
          </a:p>
        </p:txBody>
      </p:sp>
    </p:spTree>
    <p:extLst>
      <p:ext uri="{BB962C8B-B14F-4D97-AF65-F5344CB8AC3E}">
        <p14:creationId xmlns:p14="http://schemas.microsoft.com/office/powerpoint/2010/main" val="2409788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36124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5">
                    <a:lumMod val="50000"/>
                  </a:schemeClr>
                </a:solidFill>
              </a:rPr>
              <a:t>Usando a estatística para “ajustar” o crescimento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1051" y="1983409"/>
            <a:ext cx="6105525" cy="421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7" name="Grupo 9"/>
          <p:cNvGrpSpPr>
            <a:grpSpLocks/>
          </p:cNvGrpSpPr>
          <p:nvPr/>
        </p:nvGrpSpPr>
        <p:grpSpPr bwMode="auto">
          <a:xfrm>
            <a:off x="8258176" y="3591547"/>
            <a:ext cx="3735388" cy="1531937"/>
            <a:chOff x="5185318" y="2932771"/>
            <a:chExt cx="3735658" cy="1531734"/>
          </a:xfrm>
        </p:grpSpPr>
        <p:sp>
          <p:nvSpPr>
            <p:cNvPr id="8" name="CaixaDeTexto 6"/>
            <p:cNvSpPr txBox="1">
              <a:spLocks noChangeArrowheads="1"/>
            </p:cNvSpPr>
            <p:nvPr/>
          </p:nvSpPr>
          <p:spPr bwMode="auto">
            <a:xfrm>
              <a:off x="5185318" y="4125951"/>
              <a:ext cx="3735658" cy="33855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3366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>
                  <a:solidFill>
                    <a:srgbClr val="336699"/>
                  </a:solidFill>
                </a:rPr>
                <a:t>Biomassa = 720,88 (1  –  e</a:t>
              </a:r>
              <a:r>
                <a:rPr lang="pt-BR" baseline="30000">
                  <a:solidFill>
                    <a:srgbClr val="336699"/>
                  </a:solidFill>
                </a:rPr>
                <a:t>-0,1dias </a:t>
              </a:r>
              <a:r>
                <a:rPr lang="pt-BR">
                  <a:solidFill>
                    <a:srgbClr val="336699"/>
                  </a:solidFill>
                </a:rPr>
                <a:t>) </a:t>
              </a:r>
              <a:r>
                <a:rPr lang="pt-BR" baseline="30000">
                  <a:solidFill>
                    <a:srgbClr val="336699"/>
                  </a:solidFill>
                </a:rPr>
                <a:t>2,81</a:t>
              </a:r>
            </a:p>
          </p:txBody>
        </p:sp>
        <p:cxnSp>
          <p:nvCxnSpPr>
            <p:cNvPr id="9" name="Conector de seta reta 8"/>
            <p:cNvCxnSpPr>
              <a:cxnSpLocks noChangeShapeType="1"/>
              <a:stCxn id="8" idx="0"/>
            </p:cNvCxnSpPr>
            <p:nvPr/>
          </p:nvCxnSpPr>
          <p:spPr bwMode="auto">
            <a:xfrm rot="16200000" flipV="1">
              <a:off x="5583974" y="2656777"/>
              <a:ext cx="1193180" cy="1745167"/>
            </a:xfrm>
            <a:prstGeom prst="straightConnector1">
              <a:avLst/>
            </a:prstGeom>
            <a:noFill/>
            <a:ln w="15875" algn="ctr">
              <a:solidFill>
                <a:srgbClr val="336699"/>
              </a:solidFill>
              <a:round/>
              <a:headEnd/>
              <a:tailEnd type="stealth" w="med" len="med"/>
            </a:ln>
          </p:spPr>
        </p:cxnSp>
      </p:grpSp>
      <p:sp>
        <p:nvSpPr>
          <p:cNvPr id="10" name="CaixaDeTexto 12"/>
          <p:cNvSpPr txBox="1">
            <a:spLocks noChangeArrowheads="1"/>
          </p:cNvSpPr>
          <p:nvPr/>
        </p:nvSpPr>
        <p:spPr bwMode="auto">
          <a:xfrm>
            <a:off x="137563" y="2934272"/>
            <a:ext cx="420583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C00000"/>
                </a:solidFill>
              </a:rPr>
              <a:t>Vamos “ajustar” os dados observados (realidade) para que possamos simplificar a análise!</a:t>
            </a:r>
          </a:p>
          <a:p>
            <a:pPr algn="ctr"/>
            <a:endParaRPr lang="pt-BR" sz="2400" dirty="0">
              <a:solidFill>
                <a:srgbClr val="C00000"/>
              </a:solidFill>
            </a:endParaRPr>
          </a:p>
          <a:p>
            <a:pPr algn="ctr"/>
            <a:r>
              <a:rPr lang="pt-BR" sz="2400" dirty="0">
                <a:solidFill>
                  <a:srgbClr val="C00000"/>
                </a:solidFill>
              </a:rPr>
              <a:t>Ou seja, vamos criar um modelo de análise.</a:t>
            </a:r>
          </a:p>
        </p:txBody>
      </p:sp>
    </p:spTree>
    <p:extLst>
      <p:ext uri="{BB962C8B-B14F-4D97-AF65-F5344CB8AC3E}">
        <p14:creationId xmlns:p14="http://schemas.microsoft.com/office/powerpoint/2010/main" val="331052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1966841" y="1945122"/>
            <a:ext cx="7192901" cy="4926749"/>
            <a:chOff x="217549" y="1726464"/>
            <a:chExt cx="7192901" cy="4926749"/>
          </a:xfrm>
        </p:grpSpPr>
        <p:sp>
          <p:nvSpPr>
            <p:cNvPr id="14" name="CaixaDeTexto 21"/>
            <p:cNvSpPr txBox="1">
              <a:spLocks noChangeArrowheads="1"/>
            </p:cNvSpPr>
            <p:nvPr/>
          </p:nvSpPr>
          <p:spPr bwMode="auto">
            <a:xfrm>
              <a:off x="217549" y="1726464"/>
              <a:ext cx="2796988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dirty="0">
                  <a:solidFill>
                    <a:srgbClr val="C00000"/>
                  </a:solidFill>
                </a:rPr>
                <a:t>Se definirmos </a:t>
              </a:r>
            </a:p>
            <a:p>
              <a:pPr algn="ctr"/>
              <a:r>
                <a:rPr lang="pt-BR" sz="1400" dirty="0">
                  <a:solidFill>
                    <a:srgbClr val="C00000"/>
                  </a:solidFill>
                </a:rPr>
                <a:t>IC como incremento corrente e</a:t>
              </a:r>
            </a:p>
            <a:p>
              <a:pPr algn="ctr"/>
              <a:r>
                <a:rPr lang="pt-BR" sz="1400" dirty="0">
                  <a:solidFill>
                    <a:srgbClr val="C00000"/>
                  </a:solidFill>
                </a:rPr>
                <a:t>IM como incremento médio ...</a:t>
              </a: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90863" y="3562350"/>
              <a:ext cx="4319587" cy="3090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2" name="CaixaDeTexto 1"/>
          <p:cNvSpPr txBox="1"/>
          <p:nvPr/>
        </p:nvSpPr>
        <p:spPr>
          <a:xfrm>
            <a:off x="0" y="-1644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5">
                    <a:lumMod val="50000"/>
                  </a:schemeClr>
                </a:solidFill>
              </a:rPr>
              <a:t>A matemática ajuda a responder perguntas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0149" y="818733"/>
            <a:ext cx="4319587" cy="2978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5" name="Grupo 14"/>
          <p:cNvGrpSpPr/>
          <p:nvPr/>
        </p:nvGrpSpPr>
        <p:grpSpPr>
          <a:xfrm>
            <a:off x="2067720" y="2647533"/>
            <a:ext cx="5167966" cy="3686175"/>
            <a:chOff x="318434" y="2428875"/>
            <a:chExt cx="5167966" cy="3686175"/>
          </a:xfrm>
        </p:grpSpPr>
        <p:grpSp>
          <p:nvGrpSpPr>
            <p:cNvPr id="16" name="Grupo 18"/>
            <p:cNvGrpSpPr>
              <a:grpSpLocks/>
            </p:cNvGrpSpPr>
            <p:nvPr/>
          </p:nvGrpSpPr>
          <p:grpSpPr bwMode="auto">
            <a:xfrm>
              <a:off x="4476750" y="2428875"/>
              <a:ext cx="1009650" cy="3686175"/>
              <a:chOff x="4476750" y="2428875"/>
              <a:chExt cx="1009650" cy="3686175"/>
            </a:xfrm>
          </p:grpSpPr>
          <p:cxnSp>
            <p:nvCxnSpPr>
              <p:cNvPr id="18" name="Conector reto 17"/>
              <p:cNvCxnSpPr/>
              <p:nvPr/>
            </p:nvCxnSpPr>
            <p:spPr bwMode="auto">
              <a:xfrm rot="5400000">
                <a:off x="3067050" y="4314825"/>
                <a:ext cx="3600450" cy="0"/>
              </a:xfrm>
              <a:prstGeom prst="line">
                <a:avLst/>
              </a:prstGeom>
              <a:solidFill>
                <a:schemeClr val="bg2"/>
              </a:solidFill>
              <a:ln w="19050" cap="flat" cmpd="sng" algn="ctr">
                <a:solidFill>
                  <a:schemeClr val="accent5">
                    <a:lumMod val="75000"/>
                  </a:schemeClr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" name="CaixaDeTexto 18"/>
              <p:cNvSpPr txBox="1"/>
              <p:nvPr/>
            </p:nvSpPr>
            <p:spPr>
              <a:xfrm>
                <a:off x="4476750" y="3924300"/>
                <a:ext cx="1009650" cy="26193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1100" dirty="0">
                    <a:solidFill>
                      <a:schemeClr val="accent5">
                        <a:lumMod val="75000"/>
                      </a:schemeClr>
                    </a:solidFill>
                  </a:rPr>
                  <a:t>Máximo IC</a:t>
                </a:r>
              </a:p>
            </p:txBody>
          </p:sp>
          <p:sp>
            <p:nvSpPr>
              <p:cNvPr id="20" name="Triângulo retângulo 13"/>
              <p:cNvSpPr>
                <a:spLocks noChangeArrowheads="1"/>
              </p:cNvSpPr>
              <p:nvPr/>
            </p:nvSpPr>
            <p:spPr bwMode="auto">
              <a:xfrm flipH="1">
                <a:off x="4767263" y="2428875"/>
                <a:ext cx="180975" cy="195262"/>
              </a:xfrm>
              <a:prstGeom prst="rtTriangle">
                <a:avLst/>
              </a:prstGeom>
              <a:noFill/>
              <a:ln w="127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endParaRPr lang="pt-BR"/>
              </a:p>
            </p:txBody>
          </p:sp>
        </p:grpSp>
        <p:sp>
          <p:nvSpPr>
            <p:cNvPr id="17" name="CaixaDeTexto 16"/>
            <p:cNvSpPr txBox="1">
              <a:spLocks noChangeArrowheads="1"/>
            </p:cNvSpPr>
            <p:nvPr/>
          </p:nvSpPr>
          <p:spPr bwMode="auto">
            <a:xfrm>
              <a:off x="318434" y="2880389"/>
              <a:ext cx="2653366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dirty="0">
                  <a:solidFill>
                    <a:srgbClr val="C00000"/>
                  </a:solidFill>
                </a:rPr>
                <a:t>... vemos que a taxa de crescimento NÃO é constante!</a:t>
              </a:r>
            </a:p>
            <a:p>
              <a:pPr algn="ctr"/>
              <a:endParaRPr lang="pt-BR" sz="1400" dirty="0">
                <a:solidFill>
                  <a:srgbClr val="C00000"/>
                </a:solidFill>
              </a:endParaRPr>
            </a:p>
            <a:p>
              <a:pPr algn="ctr"/>
              <a:r>
                <a:rPr lang="pt-BR" sz="1400" dirty="0">
                  <a:solidFill>
                    <a:srgbClr val="C00000"/>
                  </a:solidFill>
                </a:rPr>
                <a:t>... vemos também que a taxa de crescimento aumenta, atinge um máximo e diminui.  Isso é natural?</a:t>
              </a:r>
            </a:p>
          </p:txBody>
        </p:sp>
      </p:grpSp>
      <p:sp>
        <p:nvSpPr>
          <p:cNvPr id="21" name="CaixaDeTexto 20"/>
          <p:cNvSpPr txBox="1">
            <a:spLocks noChangeArrowheads="1"/>
          </p:cNvSpPr>
          <p:nvPr/>
        </p:nvSpPr>
        <p:spPr bwMode="auto">
          <a:xfrm>
            <a:off x="9337437" y="3098186"/>
            <a:ext cx="271389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C00000"/>
                </a:solidFill>
              </a:rPr>
              <a:t>Como essas observações nos ajudam a tomar decisões?</a:t>
            </a:r>
          </a:p>
          <a:p>
            <a:pPr algn="ctr"/>
            <a:endParaRPr lang="pt-BR" sz="1400" dirty="0">
              <a:solidFill>
                <a:srgbClr val="C00000"/>
              </a:solidFill>
            </a:endParaRPr>
          </a:p>
          <a:p>
            <a:pPr algn="ctr"/>
            <a:endParaRPr lang="pt-BR" sz="1400" dirty="0">
              <a:solidFill>
                <a:srgbClr val="C00000"/>
              </a:solidFill>
            </a:endParaRPr>
          </a:p>
          <a:p>
            <a:pPr algn="ctr"/>
            <a:r>
              <a:rPr lang="pt-BR" sz="1400" dirty="0">
                <a:solidFill>
                  <a:srgbClr val="C00000"/>
                </a:solidFill>
              </a:rPr>
              <a:t>Como a matemática nos ajuda a estudar essas questões?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2152696" y="2133183"/>
            <a:ext cx="5721165" cy="4200525"/>
            <a:chOff x="403410" y="1914525"/>
            <a:chExt cx="5721165" cy="4200525"/>
          </a:xfrm>
        </p:grpSpPr>
        <p:grpSp>
          <p:nvGrpSpPr>
            <p:cNvPr id="23" name="Grupo 19"/>
            <p:cNvGrpSpPr>
              <a:grpSpLocks/>
            </p:cNvGrpSpPr>
            <p:nvPr/>
          </p:nvGrpSpPr>
          <p:grpSpPr bwMode="auto">
            <a:xfrm>
              <a:off x="4029075" y="1914525"/>
              <a:ext cx="2095500" cy="4200525"/>
              <a:chOff x="4029076" y="1914524"/>
              <a:chExt cx="2095499" cy="4200525"/>
            </a:xfrm>
          </p:grpSpPr>
          <p:cxnSp>
            <p:nvCxnSpPr>
              <p:cNvPr id="25" name="Conector reto 8"/>
              <p:cNvCxnSpPr>
                <a:cxnSpLocks noChangeShapeType="1"/>
              </p:cNvCxnSpPr>
              <p:nvPr/>
            </p:nvCxnSpPr>
            <p:spPr bwMode="auto">
              <a:xfrm rot="5400000">
                <a:off x="3405188" y="4014787"/>
                <a:ext cx="4200525" cy="0"/>
              </a:xfrm>
              <a:prstGeom prst="line">
                <a:avLst/>
              </a:prstGeom>
              <a:noFill/>
              <a:ln w="19050" algn="ctr">
                <a:solidFill>
                  <a:srgbClr val="C00000"/>
                </a:solidFill>
                <a:prstDash val="sysDot"/>
                <a:round/>
                <a:headEnd/>
                <a:tailEnd/>
              </a:ln>
            </p:spPr>
          </p:cxnSp>
          <p:sp>
            <p:nvSpPr>
              <p:cNvPr id="26" name="CaixaDeTexto 12"/>
              <p:cNvSpPr txBox="1">
                <a:spLocks noChangeArrowheads="1"/>
              </p:cNvSpPr>
              <p:nvPr/>
            </p:nvSpPr>
            <p:spPr bwMode="auto">
              <a:xfrm>
                <a:off x="5114925" y="4448175"/>
                <a:ext cx="100965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100" dirty="0">
                    <a:solidFill>
                      <a:srgbClr val="C00000"/>
                    </a:solidFill>
                  </a:rPr>
                  <a:t>Máximo IM</a:t>
                </a:r>
              </a:p>
            </p:txBody>
          </p:sp>
          <p:sp>
            <p:nvSpPr>
              <p:cNvPr id="27" name="Forma livre 17"/>
              <p:cNvSpPr>
                <a:spLocks/>
              </p:cNvSpPr>
              <p:nvPr/>
            </p:nvSpPr>
            <p:spPr bwMode="auto">
              <a:xfrm>
                <a:off x="4029076" y="1914525"/>
                <a:ext cx="1481137" cy="1157287"/>
              </a:xfrm>
              <a:custGeom>
                <a:avLst/>
                <a:gdLst>
                  <a:gd name="T0" fmla="*/ 0 w 1481137"/>
                  <a:gd name="T1" fmla="*/ 1157287 h 1157287"/>
                  <a:gd name="T2" fmla="*/ 1471612 w 1481137"/>
                  <a:gd name="T3" fmla="*/ 0 h 1157287"/>
                  <a:gd name="T4" fmla="*/ 1481137 w 1481137"/>
                  <a:gd name="T5" fmla="*/ 1157287 h 1157287"/>
                  <a:gd name="T6" fmla="*/ 0 w 1481137"/>
                  <a:gd name="T7" fmla="*/ 1157287 h 115728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81137"/>
                  <a:gd name="T13" fmla="*/ 0 h 1157287"/>
                  <a:gd name="T14" fmla="*/ 1481137 w 1481137"/>
                  <a:gd name="T15" fmla="*/ 1157287 h 115728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81137" h="1157287">
                    <a:moveTo>
                      <a:pt x="0" y="1157287"/>
                    </a:moveTo>
                    <a:lnTo>
                      <a:pt x="1471612" y="0"/>
                    </a:lnTo>
                    <a:lnTo>
                      <a:pt x="1481137" y="1157287"/>
                    </a:lnTo>
                    <a:lnTo>
                      <a:pt x="0" y="1157287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rgbClr val="C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endParaRPr lang="pt-BR"/>
              </a:p>
            </p:txBody>
          </p:sp>
        </p:grpSp>
        <p:sp>
          <p:nvSpPr>
            <p:cNvPr id="24" name="Retângulo 23"/>
            <p:cNvSpPr/>
            <p:nvPr/>
          </p:nvSpPr>
          <p:spPr>
            <a:xfrm>
              <a:off x="403410" y="4600042"/>
              <a:ext cx="252000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400" dirty="0">
                  <a:solidFill>
                    <a:srgbClr val="C00000"/>
                  </a:solidFill>
                </a:rPr>
                <a:t>IM será sempre igual a IC quando IM é máximo?</a:t>
              </a:r>
            </a:p>
            <a:p>
              <a:pPr algn="ctr"/>
              <a:endParaRPr lang="pt-BR" sz="1400" dirty="0">
                <a:solidFill>
                  <a:srgbClr val="C00000"/>
                </a:solidFill>
              </a:endParaRPr>
            </a:p>
            <a:p>
              <a:pPr algn="ctr"/>
              <a:r>
                <a:rPr lang="pt-BR" sz="1400" dirty="0">
                  <a:solidFill>
                    <a:srgbClr val="C00000"/>
                  </a:solidFill>
                </a:rPr>
                <a:t>Quando deveríamos colher a biomassa?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569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97855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5">
                    <a:lumMod val="50000"/>
                  </a:schemeClr>
                </a:solidFill>
              </a:rPr>
              <a:t>O ICA, para frações muito pequenas de tempo, é a derivada da função de crescimento</a:t>
            </a:r>
          </a:p>
        </p:txBody>
      </p:sp>
      <p:sp>
        <p:nvSpPr>
          <p:cNvPr id="28" name="CaixaDeTexto 3"/>
          <p:cNvSpPr txBox="1">
            <a:spLocks noChangeArrowheads="1"/>
          </p:cNvSpPr>
          <p:nvPr/>
        </p:nvSpPr>
        <p:spPr bwMode="auto">
          <a:xfrm>
            <a:off x="181299" y="1654132"/>
            <a:ext cx="30798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C00000"/>
                </a:solidFill>
              </a:rPr>
              <a:t>Se definirmos </a:t>
            </a:r>
            <a:r>
              <a:rPr lang="pt-BR" sz="1400" i="1" dirty="0">
                <a:solidFill>
                  <a:srgbClr val="C00000"/>
                </a:solidFill>
              </a:rPr>
              <a:t>B=f(t)</a:t>
            </a:r>
            <a:r>
              <a:rPr lang="pt-BR" sz="1400" dirty="0">
                <a:solidFill>
                  <a:srgbClr val="C00000"/>
                </a:solidFill>
              </a:rPr>
              <a:t>, </a:t>
            </a:r>
            <a:r>
              <a:rPr lang="el-GR" sz="1400" i="1" dirty="0">
                <a:solidFill>
                  <a:srgbClr val="C00000"/>
                </a:solidFill>
              </a:rPr>
              <a:t>Δ</a:t>
            </a:r>
            <a:r>
              <a:rPr lang="pt-BR" sz="1400" i="1" dirty="0">
                <a:solidFill>
                  <a:srgbClr val="C00000"/>
                </a:solidFill>
              </a:rPr>
              <a:t>t</a:t>
            </a:r>
            <a:r>
              <a:rPr lang="pt-BR" sz="1400" dirty="0">
                <a:solidFill>
                  <a:srgbClr val="C00000"/>
                </a:solidFill>
              </a:rPr>
              <a:t> como a variação no tempo, e </a:t>
            </a:r>
            <a:r>
              <a:rPr lang="el-GR" sz="1400" i="1" dirty="0">
                <a:solidFill>
                  <a:srgbClr val="C00000"/>
                </a:solidFill>
              </a:rPr>
              <a:t>Δ</a:t>
            </a:r>
            <a:r>
              <a:rPr lang="pt-BR" sz="1400" i="1" dirty="0">
                <a:solidFill>
                  <a:srgbClr val="C00000"/>
                </a:solidFill>
              </a:rPr>
              <a:t>B como a respectiva variação na biomassa</a:t>
            </a:r>
            <a:r>
              <a:rPr lang="pt-BR" sz="1400" dirty="0">
                <a:solidFill>
                  <a:srgbClr val="C00000"/>
                </a:solidFill>
              </a:rPr>
              <a:t>, temos o quociente diferencial </a:t>
            </a:r>
            <a:r>
              <a:rPr lang="el-GR" sz="1400" i="1" dirty="0">
                <a:solidFill>
                  <a:srgbClr val="C00000"/>
                </a:solidFill>
              </a:rPr>
              <a:t>Δ</a:t>
            </a:r>
            <a:r>
              <a:rPr lang="pt-BR" sz="1400" i="1" dirty="0">
                <a:solidFill>
                  <a:srgbClr val="C00000"/>
                </a:solidFill>
              </a:rPr>
              <a:t>B / </a:t>
            </a:r>
            <a:r>
              <a:rPr lang="el-GR" sz="1400" i="1" dirty="0">
                <a:solidFill>
                  <a:srgbClr val="C00000"/>
                </a:solidFill>
              </a:rPr>
              <a:t>Δ</a:t>
            </a:r>
            <a:r>
              <a:rPr lang="pt-BR" sz="1400" i="1" dirty="0">
                <a:solidFill>
                  <a:srgbClr val="C00000"/>
                </a:solidFill>
              </a:rPr>
              <a:t>t</a:t>
            </a:r>
          </a:p>
        </p:txBody>
      </p:sp>
      <p:sp>
        <p:nvSpPr>
          <p:cNvPr id="29" name="CaixaDeTexto 3"/>
          <p:cNvSpPr txBox="1">
            <a:spLocks noChangeArrowheads="1"/>
          </p:cNvSpPr>
          <p:nvPr/>
        </p:nvSpPr>
        <p:spPr bwMode="auto">
          <a:xfrm>
            <a:off x="3599890" y="1654132"/>
            <a:ext cx="8096810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C00000"/>
                </a:solidFill>
              </a:rPr>
              <a:t>Se </a:t>
            </a:r>
            <a:r>
              <a:rPr lang="el-GR" sz="1400" dirty="0">
                <a:solidFill>
                  <a:srgbClr val="C00000"/>
                </a:solidFill>
              </a:rPr>
              <a:t>Δ</a:t>
            </a:r>
            <a:r>
              <a:rPr lang="pt-BR" sz="1400" dirty="0">
                <a:solidFill>
                  <a:srgbClr val="C00000"/>
                </a:solidFill>
              </a:rPr>
              <a:t>t for uma fração muito pequena de variação no tempo (</a:t>
            </a:r>
            <a:r>
              <a:rPr lang="el-GR" sz="1400" dirty="0">
                <a:solidFill>
                  <a:srgbClr val="C00000"/>
                </a:solidFill>
              </a:rPr>
              <a:t>Δ</a:t>
            </a:r>
            <a:r>
              <a:rPr lang="pt-BR" sz="1400" dirty="0">
                <a:solidFill>
                  <a:srgbClr val="C00000"/>
                </a:solidFill>
              </a:rPr>
              <a:t>t →0), temos que</a:t>
            </a:r>
          </a:p>
          <a:p>
            <a:pPr algn="ctr"/>
            <a:r>
              <a:rPr lang="pt-BR" sz="1400" i="1" dirty="0">
                <a:solidFill>
                  <a:srgbClr val="C00000"/>
                </a:solidFill>
              </a:rPr>
              <a:t>IC = </a:t>
            </a:r>
            <a:r>
              <a:rPr lang="pt-BR" sz="1400" i="1" dirty="0" err="1">
                <a:solidFill>
                  <a:srgbClr val="C00000"/>
                </a:solidFill>
              </a:rPr>
              <a:t>lim</a:t>
            </a:r>
            <a:r>
              <a:rPr lang="pt-BR" sz="1400" i="1" dirty="0">
                <a:solidFill>
                  <a:srgbClr val="C00000"/>
                </a:solidFill>
              </a:rPr>
              <a:t> </a:t>
            </a:r>
            <a:r>
              <a:rPr lang="pt-BR" sz="1400" i="1" baseline="-25000" dirty="0">
                <a:solidFill>
                  <a:srgbClr val="C00000"/>
                </a:solidFill>
              </a:rPr>
              <a:t>(</a:t>
            </a:r>
            <a:r>
              <a:rPr lang="el-GR" sz="1400" i="1" baseline="-25000" dirty="0">
                <a:solidFill>
                  <a:srgbClr val="C00000"/>
                </a:solidFill>
              </a:rPr>
              <a:t>Δ</a:t>
            </a:r>
            <a:r>
              <a:rPr lang="pt-BR" sz="1400" i="1" baseline="-25000" dirty="0">
                <a:solidFill>
                  <a:srgbClr val="C00000"/>
                </a:solidFill>
              </a:rPr>
              <a:t>t →0) </a:t>
            </a:r>
            <a:r>
              <a:rPr lang="el-GR" sz="1400" i="1" dirty="0">
                <a:solidFill>
                  <a:srgbClr val="C00000"/>
                </a:solidFill>
              </a:rPr>
              <a:t>Δ</a:t>
            </a:r>
            <a:r>
              <a:rPr lang="pt-BR" sz="1400" i="1" dirty="0">
                <a:solidFill>
                  <a:srgbClr val="C00000"/>
                </a:solidFill>
              </a:rPr>
              <a:t>B / </a:t>
            </a:r>
            <a:r>
              <a:rPr lang="el-GR" sz="1400" i="1" dirty="0">
                <a:solidFill>
                  <a:srgbClr val="C00000"/>
                </a:solidFill>
              </a:rPr>
              <a:t>Δ</a:t>
            </a:r>
            <a:r>
              <a:rPr lang="pt-BR" sz="1400" i="1" dirty="0">
                <a:solidFill>
                  <a:srgbClr val="C00000"/>
                </a:solidFill>
              </a:rPr>
              <a:t>t = </a:t>
            </a:r>
            <a:r>
              <a:rPr lang="pt-BR" sz="1400" i="1" dirty="0"/>
              <a:t>dB / </a:t>
            </a:r>
            <a:r>
              <a:rPr lang="pt-BR" sz="1400" i="1" dirty="0" err="1"/>
              <a:t>dt</a:t>
            </a:r>
            <a:endParaRPr lang="pt-BR" sz="1400" i="1" dirty="0"/>
          </a:p>
          <a:p>
            <a:pPr algn="ctr"/>
            <a:endParaRPr lang="pt-BR" sz="1400" dirty="0"/>
          </a:p>
          <a:p>
            <a:pPr algn="ctr"/>
            <a:r>
              <a:rPr lang="pt-BR" sz="1400" dirty="0"/>
              <a:t>A famigerada </a:t>
            </a:r>
            <a:r>
              <a:rPr lang="pt-BR" i="1" dirty="0">
                <a:solidFill>
                  <a:srgbClr val="C00000"/>
                </a:solidFill>
                <a:latin typeface="Comic Sans MS" panose="030F0702030302020204" pitchFamily="66" charset="0"/>
              </a:rPr>
              <a:t>derivada</a:t>
            </a:r>
            <a:r>
              <a:rPr lang="pt-BR" sz="1400" dirty="0"/>
              <a:t> ...</a:t>
            </a:r>
          </a:p>
        </p:txBody>
      </p:sp>
      <p:sp>
        <p:nvSpPr>
          <p:cNvPr id="33" name="CaixaDeTexto 3"/>
          <p:cNvSpPr txBox="1">
            <a:spLocks noChangeArrowheads="1"/>
          </p:cNvSpPr>
          <p:nvPr/>
        </p:nvSpPr>
        <p:spPr bwMode="auto">
          <a:xfrm>
            <a:off x="4924317" y="4848670"/>
            <a:ext cx="315109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C00000"/>
                </a:solidFill>
              </a:rPr>
              <a:t>E PARA QUE SERVE ISSO? </a:t>
            </a:r>
          </a:p>
          <a:p>
            <a:pPr algn="ctr"/>
            <a:r>
              <a:rPr lang="pt-BR" sz="1400" dirty="0">
                <a:solidFill>
                  <a:srgbClr val="C00000"/>
                </a:solidFill>
              </a:rPr>
              <a:t>Serve, por exemplo, para monitorar estoques de biomassa e carbono.</a:t>
            </a:r>
          </a:p>
          <a:p>
            <a:pPr algn="ctr"/>
            <a:endParaRPr lang="pt-BR" sz="1400" dirty="0">
              <a:solidFill>
                <a:srgbClr val="C00000"/>
              </a:solidFill>
            </a:endParaRPr>
          </a:p>
          <a:p>
            <a:pPr algn="ctr"/>
            <a:r>
              <a:rPr lang="pt-BR" sz="1400" dirty="0">
                <a:solidFill>
                  <a:srgbClr val="C00000"/>
                </a:solidFill>
              </a:rPr>
              <a:t>Você concorda que a idade ótima para colheita da biomassa ocorre quando IMA é máximo?</a:t>
            </a:r>
          </a:p>
        </p:txBody>
      </p:sp>
      <p:sp>
        <p:nvSpPr>
          <p:cNvPr id="34" name="CaixaDeTexto 3"/>
          <p:cNvSpPr txBox="1">
            <a:spLocks noChangeArrowheads="1"/>
          </p:cNvSpPr>
          <p:nvPr/>
        </p:nvSpPr>
        <p:spPr bwMode="auto">
          <a:xfrm>
            <a:off x="8242300" y="5884509"/>
            <a:ext cx="3454400" cy="954107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Agora temos uma regra interessante para a colheita:</a:t>
            </a:r>
          </a:p>
          <a:p>
            <a:pPr algn="ctr"/>
            <a:r>
              <a:rPr lang="pt-BR" sz="1400" dirty="0"/>
              <a:t>- se IC &gt; IM, tá cedo!</a:t>
            </a:r>
          </a:p>
          <a:p>
            <a:pPr algn="ctr"/>
            <a:r>
              <a:rPr lang="pt-BR" sz="1400" dirty="0"/>
              <a:t>- se IM &gt; IC, tá tarde!</a:t>
            </a:r>
          </a:p>
        </p:txBody>
      </p:sp>
      <p:sp>
        <p:nvSpPr>
          <p:cNvPr id="35" name="CaixaDeTexto 3"/>
          <p:cNvSpPr txBox="1">
            <a:spLocks noChangeArrowheads="1"/>
          </p:cNvSpPr>
          <p:nvPr/>
        </p:nvSpPr>
        <p:spPr bwMode="auto">
          <a:xfrm>
            <a:off x="5430825" y="3668635"/>
            <a:ext cx="21380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C00000"/>
                </a:solidFill>
              </a:rPr>
              <a:t>IMPORTANTE:</a:t>
            </a:r>
          </a:p>
          <a:p>
            <a:pPr algn="ctr"/>
            <a:r>
              <a:rPr lang="pt-BR" sz="1400" dirty="0">
                <a:solidFill>
                  <a:srgbClr val="C00000"/>
                </a:solidFill>
              </a:rPr>
              <a:t>Vamos agora provar que </a:t>
            </a:r>
          </a:p>
          <a:p>
            <a:pPr algn="ctr"/>
            <a:r>
              <a:rPr lang="pt-BR" sz="1400" dirty="0">
                <a:solidFill>
                  <a:srgbClr val="C00000"/>
                </a:solidFill>
              </a:rPr>
              <a:t>IC= IM, </a:t>
            </a:r>
          </a:p>
          <a:p>
            <a:pPr algn="ctr"/>
            <a:r>
              <a:rPr lang="pt-BR" sz="1400" dirty="0">
                <a:solidFill>
                  <a:srgbClr val="C00000"/>
                </a:solidFill>
              </a:rPr>
              <a:t>quando IM é máximo!</a:t>
            </a:r>
          </a:p>
        </p:txBody>
      </p:sp>
      <p:sp>
        <p:nvSpPr>
          <p:cNvPr id="36" name="CaixaDeTexto 3"/>
          <p:cNvSpPr txBox="1">
            <a:spLocks noChangeArrowheads="1"/>
          </p:cNvSpPr>
          <p:nvPr/>
        </p:nvSpPr>
        <p:spPr bwMode="auto">
          <a:xfrm>
            <a:off x="8242300" y="2738269"/>
            <a:ext cx="3454400" cy="30777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C00000"/>
                </a:solidFill>
              </a:rPr>
              <a:t>Prova:</a:t>
            </a:r>
          </a:p>
          <a:p>
            <a:pPr algn="ctr"/>
            <a:r>
              <a:rPr lang="pt-BR" sz="1400" dirty="0">
                <a:solidFill>
                  <a:srgbClr val="C00000"/>
                </a:solidFill>
              </a:rPr>
              <a:t>Se IM é máximo,</a:t>
            </a:r>
          </a:p>
          <a:p>
            <a:pPr algn="ctr"/>
            <a:r>
              <a:rPr lang="pt-BR" sz="1400" i="1" dirty="0">
                <a:solidFill>
                  <a:srgbClr val="C00000"/>
                </a:solidFill>
              </a:rPr>
              <a:t>d IM /</a:t>
            </a:r>
            <a:r>
              <a:rPr lang="pt-BR" sz="1400" i="1" dirty="0" err="1">
                <a:solidFill>
                  <a:srgbClr val="C00000"/>
                </a:solidFill>
              </a:rPr>
              <a:t>dt</a:t>
            </a:r>
            <a:r>
              <a:rPr lang="pt-BR" sz="1400" dirty="0">
                <a:solidFill>
                  <a:srgbClr val="C00000"/>
                </a:solidFill>
              </a:rPr>
              <a:t> = </a:t>
            </a:r>
            <a:r>
              <a:rPr lang="pt-BR" sz="1400" i="1" dirty="0"/>
              <a:t>d(B/t) / </a:t>
            </a:r>
            <a:r>
              <a:rPr lang="pt-BR" sz="1400" i="1" dirty="0" err="1"/>
              <a:t>dt</a:t>
            </a:r>
            <a:r>
              <a:rPr lang="pt-BR" sz="1400" dirty="0">
                <a:solidFill>
                  <a:srgbClr val="C00000"/>
                </a:solidFill>
              </a:rPr>
              <a:t> = 0</a:t>
            </a:r>
          </a:p>
          <a:p>
            <a:pPr algn="ctr"/>
            <a:endParaRPr lang="pt-BR" sz="1400" dirty="0">
              <a:solidFill>
                <a:srgbClr val="C00000"/>
              </a:solidFill>
            </a:endParaRPr>
          </a:p>
          <a:p>
            <a:pPr algn="ctr"/>
            <a:r>
              <a:rPr lang="pt-BR" sz="1400" dirty="0">
                <a:solidFill>
                  <a:srgbClr val="C00000"/>
                </a:solidFill>
              </a:rPr>
              <a:t>lembrando que </a:t>
            </a:r>
            <a:r>
              <a:rPr lang="pt-BR" sz="1400" i="1" dirty="0">
                <a:solidFill>
                  <a:srgbClr val="C00000"/>
                </a:solidFill>
              </a:rPr>
              <a:t>B=f(t) </a:t>
            </a:r>
            <a:r>
              <a:rPr lang="pt-BR" sz="1400" dirty="0">
                <a:solidFill>
                  <a:srgbClr val="C00000"/>
                </a:solidFill>
              </a:rPr>
              <a:t>e que a derivada da divisão de  duas funções</a:t>
            </a:r>
          </a:p>
          <a:p>
            <a:pPr algn="ctr"/>
            <a:r>
              <a:rPr lang="pt-BR" sz="1200" dirty="0">
                <a:solidFill>
                  <a:srgbClr val="C00000"/>
                </a:solidFill>
              </a:rPr>
              <a:t>(u e v, por exemplo, também funções de t)</a:t>
            </a:r>
          </a:p>
          <a:p>
            <a:pPr algn="ctr"/>
            <a:r>
              <a:rPr lang="pt-BR" sz="1400" i="1" dirty="0">
                <a:solidFill>
                  <a:srgbClr val="C00000"/>
                </a:solidFill>
              </a:rPr>
              <a:t>é igual a </a:t>
            </a:r>
          </a:p>
          <a:p>
            <a:pPr algn="ctr"/>
            <a:r>
              <a:rPr lang="pt-BR" sz="1400" i="1" dirty="0">
                <a:solidFill>
                  <a:srgbClr val="C00000"/>
                </a:solidFill>
              </a:rPr>
              <a:t>d(u/v) / </a:t>
            </a:r>
            <a:r>
              <a:rPr lang="pt-BR" sz="1400" i="1" dirty="0" err="1">
                <a:solidFill>
                  <a:srgbClr val="C00000"/>
                </a:solidFill>
              </a:rPr>
              <a:t>dt</a:t>
            </a:r>
            <a:r>
              <a:rPr lang="pt-BR" sz="1400" dirty="0">
                <a:solidFill>
                  <a:srgbClr val="C00000"/>
                </a:solidFill>
              </a:rPr>
              <a:t> = </a:t>
            </a:r>
            <a:r>
              <a:rPr lang="pt-BR" sz="1400" i="1" dirty="0">
                <a:solidFill>
                  <a:srgbClr val="C00000"/>
                </a:solidFill>
              </a:rPr>
              <a:t>(</a:t>
            </a:r>
            <a:r>
              <a:rPr lang="pt-BR" sz="1400" i="1" dirty="0" err="1">
                <a:solidFill>
                  <a:srgbClr val="C00000"/>
                </a:solidFill>
              </a:rPr>
              <a:t>uv</a:t>
            </a:r>
            <a:r>
              <a:rPr lang="pt-BR" sz="1400" i="1" dirty="0">
                <a:solidFill>
                  <a:srgbClr val="C00000"/>
                </a:solidFill>
              </a:rPr>
              <a:t>´-</a:t>
            </a:r>
            <a:r>
              <a:rPr lang="pt-BR" sz="1400" i="1" dirty="0" err="1">
                <a:solidFill>
                  <a:srgbClr val="C00000"/>
                </a:solidFill>
              </a:rPr>
              <a:t>u´v</a:t>
            </a:r>
            <a:r>
              <a:rPr lang="pt-BR" sz="1400" i="1" dirty="0">
                <a:solidFill>
                  <a:srgbClr val="C00000"/>
                </a:solidFill>
              </a:rPr>
              <a:t>)/ v</a:t>
            </a:r>
            <a:r>
              <a:rPr lang="pt-BR" sz="1400" i="1" baseline="30000" dirty="0">
                <a:solidFill>
                  <a:srgbClr val="C00000"/>
                </a:solidFill>
              </a:rPr>
              <a:t>2</a:t>
            </a:r>
            <a:r>
              <a:rPr lang="pt-BR" sz="1400" i="1" dirty="0">
                <a:solidFill>
                  <a:srgbClr val="C00000"/>
                </a:solidFill>
              </a:rPr>
              <a:t>, temos </a:t>
            </a:r>
            <a:endParaRPr lang="pt-BR" sz="1400" dirty="0">
              <a:solidFill>
                <a:srgbClr val="C00000"/>
              </a:solidFill>
            </a:endParaRPr>
          </a:p>
          <a:p>
            <a:pPr algn="ctr"/>
            <a:endParaRPr lang="pt-BR" sz="1400" i="1" dirty="0">
              <a:solidFill>
                <a:srgbClr val="C00000"/>
              </a:solidFill>
            </a:endParaRPr>
          </a:p>
          <a:p>
            <a:pPr algn="ctr"/>
            <a:r>
              <a:rPr lang="pt-BR" sz="1400" i="1" dirty="0">
                <a:solidFill>
                  <a:srgbClr val="C00000"/>
                </a:solidFill>
              </a:rPr>
              <a:t>(V.1) – (</a:t>
            </a:r>
            <a:r>
              <a:rPr lang="pt-BR" sz="1400" i="1" dirty="0" err="1">
                <a:solidFill>
                  <a:srgbClr val="C00000"/>
                </a:solidFill>
              </a:rPr>
              <a:t>dV</a:t>
            </a:r>
            <a:r>
              <a:rPr lang="pt-BR" sz="1400" i="1" dirty="0">
                <a:solidFill>
                  <a:srgbClr val="C00000"/>
                </a:solidFill>
              </a:rPr>
              <a:t>/</a:t>
            </a:r>
            <a:r>
              <a:rPr lang="pt-BR" sz="1400" i="1" dirty="0" err="1">
                <a:solidFill>
                  <a:srgbClr val="C00000"/>
                </a:solidFill>
              </a:rPr>
              <a:t>dt</a:t>
            </a:r>
            <a:r>
              <a:rPr lang="pt-BR" sz="1400" i="1" dirty="0">
                <a:solidFill>
                  <a:srgbClr val="C00000"/>
                </a:solidFill>
              </a:rPr>
              <a:t>) t = 0</a:t>
            </a:r>
          </a:p>
          <a:p>
            <a:pPr algn="ctr"/>
            <a:r>
              <a:rPr lang="pt-BR" sz="1400" i="1" dirty="0">
                <a:solidFill>
                  <a:srgbClr val="C00000"/>
                </a:solidFill>
              </a:rPr>
              <a:t>V = (</a:t>
            </a:r>
            <a:r>
              <a:rPr lang="pt-BR" sz="1400" i="1" dirty="0" err="1">
                <a:solidFill>
                  <a:srgbClr val="C00000"/>
                </a:solidFill>
              </a:rPr>
              <a:t>dV</a:t>
            </a:r>
            <a:r>
              <a:rPr lang="pt-BR" sz="1400" i="1" dirty="0">
                <a:solidFill>
                  <a:srgbClr val="C00000"/>
                </a:solidFill>
              </a:rPr>
              <a:t>/</a:t>
            </a:r>
            <a:r>
              <a:rPr lang="pt-BR" sz="1400" i="1" dirty="0" err="1">
                <a:solidFill>
                  <a:srgbClr val="C00000"/>
                </a:solidFill>
              </a:rPr>
              <a:t>dt</a:t>
            </a:r>
            <a:r>
              <a:rPr lang="pt-BR" sz="1400" i="1" dirty="0">
                <a:solidFill>
                  <a:srgbClr val="C00000"/>
                </a:solidFill>
              </a:rPr>
              <a:t>) t</a:t>
            </a:r>
          </a:p>
          <a:p>
            <a:pPr algn="ctr"/>
            <a:r>
              <a:rPr lang="pt-BR" sz="1400" i="1" dirty="0">
                <a:solidFill>
                  <a:srgbClr val="C00000"/>
                </a:solidFill>
              </a:rPr>
              <a:t>V/t = </a:t>
            </a:r>
            <a:r>
              <a:rPr lang="pt-BR" sz="1400" i="1" dirty="0" err="1">
                <a:solidFill>
                  <a:srgbClr val="C00000"/>
                </a:solidFill>
              </a:rPr>
              <a:t>dV</a:t>
            </a:r>
            <a:r>
              <a:rPr lang="pt-BR" sz="1400" i="1" dirty="0">
                <a:solidFill>
                  <a:srgbClr val="C00000"/>
                </a:solidFill>
              </a:rPr>
              <a:t>/</a:t>
            </a:r>
            <a:r>
              <a:rPr lang="pt-BR" sz="1400" i="1" dirty="0" err="1">
                <a:solidFill>
                  <a:srgbClr val="C00000"/>
                </a:solidFill>
              </a:rPr>
              <a:t>dt</a:t>
            </a:r>
            <a:endParaRPr lang="pt-BR" sz="1400" i="1" dirty="0">
              <a:solidFill>
                <a:srgbClr val="C00000"/>
              </a:solidFill>
            </a:endParaRPr>
          </a:p>
          <a:p>
            <a:pPr algn="ctr"/>
            <a:r>
              <a:rPr lang="pt-BR" sz="1400" dirty="0">
                <a:solidFill>
                  <a:srgbClr val="C00000"/>
                </a:solidFill>
              </a:rPr>
              <a:t>ou seja:            IM = IC</a:t>
            </a:r>
            <a:r>
              <a:rPr lang="pt-BR" sz="1400" i="1" dirty="0">
                <a:solidFill>
                  <a:srgbClr val="C00000"/>
                </a:solidFill>
              </a:rPr>
              <a:t>                c.q.d. !!!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218664" y="2887261"/>
            <a:ext cx="5526741" cy="3741167"/>
            <a:chOff x="218664" y="2887261"/>
            <a:chExt cx="5526741" cy="3741167"/>
          </a:xfrm>
        </p:grpSpPr>
        <p:grpSp>
          <p:nvGrpSpPr>
            <p:cNvPr id="30" name="Grupo 29"/>
            <p:cNvGrpSpPr/>
            <p:nvPr/>
          </p:nvGrpSpPr>
          <p:grpSpPr>
            <a:xfrm>
              <a:off x="218664" y="2887261"/>
              <a:ext cx="5526741" cy="3741167"/>
              <a:chOff x="-1" y="2300852"/>
              <a:chExt cx="5526741" cy="3741167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8889" y="2946019"/>
                <a:ext cx="4327670" cy="3096000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2" name="CaixaDeTexto 3"/>
              <p:cNvSpPr txBox="1">
                <a:spLocks noChangeArrowheads="1"/>
              </p:cNvSpPr>
              <p:nvPr/>
            </p:nvSpPr>
            <p:spPr bwMode="auto">
              <a:xfrm>
                <a:off x="-1" y="2300852"/>
                <a:ext cx="552674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t-BR" sz="1400" dirty="0">
                    <a:solidFill>
                      <a:srgbClr val="C00000"/>
                    </a:solidFill>
                  </a:rPr>
                  <a:t>... que, quando analisada no gráfico, mostra simplesmente como se dá a taxa de crescimento em dado instante!</a:t>
                </a:r>
              </a:p>
            </p:txBody>
          </p:sp>
        </p:grpSp>
        <p:sp>
          <p:nvSpPr>
            <p:cNvPr id="3" name="Retângulo 2"/>
            <p:cNvSpPr/>
            <p:nvPr/>
          </p:nvSpPr>
          <p:spPr>
            <a:xfrm>
              <a:off x="2375070" y="6383215"/>
              <a:ext cx="105507" cy="149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/>
          </p:nvSpPr>
          <p:spPr>
            <a:xfrm>
              <a:off x="2877505" y="6384368"/>
              <a:ext cx="105507" cy="149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71655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/>
      <p:bldP spid="34" grpId="0" animBg="1"/>
      <p:bldP spid="35" grpId="0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36124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5">
                    <a:lumMod val="50000"/>
                  </a:schemeClr>
                </a:solidFill>
              </a:rPr>
              <a:t>Caso 2: como surge o número natural </a:t>
            </a:r>
            <a:r>
              <a:rPr lang="pt-BR" sz="4000" b="1" i="1" dirty="0">
                <a:solidFill>
                  <a:schemeClr val="accent5">
                    <a:lumMod val="50000"/>
                  </a:schemeClr>
                </a:solidFill>
              </a:rPr>
              <a:t>e</a:t>
            </a:r>
            <a:r>
              <a:rPr lang="pt-BR" sz="4000" b="1" dirty="0">
                <a:solidFill>
                  <a:schemeClr val="accent5">
                    <a:lumMod val="50000"/>
                  </a:schemeClr>
                </a:solidFill>
              </a:rPr>
              <a:t> ?</a:t>
            </a:r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-3176" y="2562324"/>
            <a:ext cx="115318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rgbClr val="C00000"/>
                </a:solidFill>
              </a:rPr>
              <a:t>... e surge para expressar aumentos quando os intervalos de tempo são muito pequenos!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-3176" y="3474069"/>
            <a:ext cx="120808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000" rIns="0">
            <a:spAutoFit/>
          </a:bodyPr>
          <a:lstStyle/>
          <a:p>
            <a:r>
              <a:rPr lang="pt-BR" sz="2400" dirty="0">
                <a:solidFill>
                  <a:schemeClr val="accent1">
                    <a:lumMod val="50000"/>
                  </a:schemeClr>
                </a:solidFill>
              </a:rPr>
              <a:t>Assumiremos que a cada intervalo de tempo a taxa de aumento é constante</a:t>
            </a: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-3176" y="4008247"/>
            <a:ext cx="121922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000" rIns="0">
            <a:spAutoFit/>
          </a:bodyPr>
          <a:lstStyle/>
          <a:p>
            <a:r>
              <a:rPr lang="pt-BR" sz="2400" dirty="0">
                <a:solidFill>
                  <a:schemeClr val="accent1">
                    <a:lumMod val="50000"/>
                  </a:schemeClr>
                </a:solidFill>
              </a:rPr>
              <a:t>... e que estaremos estudando variações que ocorrem de forma instantânea em coisas como quantidade, peso, volume, calor, irradiação etc.</a:t>
            </a: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-3176" y="5241957"/>
            <a:ext cx="121922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000" rIns="0">
            <a:spAutoFit/>
          </a:bodyPr>
          <a:lstStyle/>
          <a:p>
            <a:r>
              <a:rPr lang="pt-BR" sz="2000" dirty="0">
                <a:solidFill>
                  <a:schemeClr val="accent6"/>
                </a:solidFill>
              </a:rPr>
              <a:t>Justificaremos assim a importância das funções exponenciais e logarítmicas estudadas em Cálculo. </a:t>
            </a:r>
          </a:p>
        </p:txBody>
      </p:sp>
      <p:sp>
        <p:nvSpPr>
          <p:cNvPr id="8" name="CaixaDeTexto 8"/>
          <p:cNvSpPr txBox="1">
            <a:spLocks noChangeArrowheads="1"/>
          </p:cNvSpPr>
          <p:nvPr/>
        </p:nvSpPr>
        <p:spPr bwMode="auto">
          <a:xfrm>
            <a:off x="-3176" y="5776135"/>
            <a:ext cx="121922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000" rIns="0">
            <a:spAutoFit/>
          </a:bodyPr>
          <a:lstStyle/>
          <a:p>
            <a:r>
              <a:rPr lang="pt-BR" sz="2000" dirty="0">
                <a:solidFill>
                  <a:schemeClr val="accent6"/>
                </a:solidFill>
              </a:rPr>
              <a:t>Entenderemos porque a desintegração radioativa, por exemplo, acaba sendo representada por </a:t>
            </a:r>
            <a:r>
              <a:rPr lang="pt-BR" sz="2000" dirty="0" err="1">
                <a:solidFill>
                  <a:schemeClr val="accent6"/>
                </a:solidFill>
              </a:rPr>
              <a:t>m</a:t>
            </a:r>
            <a:r>
              <a:rPr lang="pt-BR" sz="2000" baseline="-25000" dirty="0" err="1">
                <a:solidFill>
                  <a:schemeClr val="accent6"/>
                </a:solidFill>
              </a:rPr>
              <a:t>t</a:t>
            </a:r>
            <a:r>
              <a:rPr lang="pt-BR" sz="2000" dirty="0">
                <a:solidFill>
                  <a:schemeClr val="accent6"/>
                </a:solidFill>
              </a:rPr>
              <a:t> = m</a:t>
            </a:r>
            <a:r>
              <a:rPr lang="pt-BR" sz="2000" baseline="-25000" dirty="0">
                <a:solidFill>
                  <a:schemeClr val="accent6"/>
                </a:solidFill>
              </a:rPr>
              <a:t>0 </a:t>
            </a:r>
            <a:r>
              <a:rPr lang="pt-BR" sz="2000" dirty="0">
                <a:solidFill>
                  <a:schemeClr val="accent6"/>
                </a:solidFill>
              </a:rPr>
              <a:t>e</a:t>
            </a:r>
            <a:r>
              <a:rPr lang="pt-BR" sz="2000" baseline="30000" dirty="0">
                <a:solidFill>
                  <a:schemeClr val="accent6"/>
                </a:solidFill>
              </a:rPr>
              <a:t>-</a:t>
            </a:r>
            <a:r>
              <a:rPr lang="pt-BR" sz="2000" baseline="30000" dirty="0" err="1">
                <a:solidFill>
                  <a:schemeClr val="accent6"/>
                </a:solidFill>
              </a:rPr>
              <a:t>kt</a:t>
            </a:r>
            <a:r>
              <a:rPr lang="pt-BR" sz="2000" dirty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-3176" y="6310313"/>
            <a:ext cx="121922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2000" rIns="0">
            <a:spAutoFit/>
          </a:bodyPr>
          <a:lstStyle/>
          <a:p>
            <a:r>
              <a:rPr lang="pt-BR" sz="2000" dirty="0">
                <a:solidFill>
                  <a:schemeClr val="accent6"/>
                </a:solidFill>
              </a:rPr>
              <a:t>Veremos o que taxas de crescimento, taxas de juros, número de </a:t>
            </a:r>
            <a:r>
              <a:rPr lang="pt-BR" sz="2000" i="1" dirty="0" err="1">
                <a:solidFill>
                  <a:schemeClr val="accent6"/>
                </a:solidFill>
              </a:rPr>
              <a:t>Neper</a:t>
            </a:r>
            <a:r>
              <a:rPr lang="pt-BR" sz="2000" dirty="0">
                <a:solidFill>
                  <a:schemeClr val="accent6"/>
                </a:solidFill>
              </a:rPr>
              <a:t> e logaritmo </a:t>
            </a:r>
            <a:r>
              <a:rPr lang="pt-BR" sz="2000" i="1" dirty="0" err="1">
                <a:solidFill>
                  <a:schemeClr val="accent6"/>
                </a:solidFill>
              </a:rPr>
              <a:t>neperiano</a:t>
            </a:r>
            <a:r>
              <a:rPr lang="pt-BR" sz="2000" dirty="0">
                <a:solidFill>
                  <a:schemeClr val="accent6"/>
                </a:solidFill>
              </a:rPr>
              <a:t> têm em comum.</a:t>
            </a: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0" y="1688623"/>
            <a:ext cx="12189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C00000"/>
                </a:solidFill>
              </a:rPr>
              <a:t>O número natural </a:t>
            </a:r>
            <a:r>
              <a:rPr lang="pt-BR" sz="2800" i="1" dirty="0">
                <a:solidFill>
                  <a:srgbClr val="C00000"/>
                </a:solidFill>
              </a:rPr>
              <a:t>e</a:t>
            </a:r>
            <a:r>
              <a:rPr lang="pt-BR" sz="2800" dirty="0">
                <a:solidFill>
                  <a:srgbClr val="C00000"/>
                </a:solidFill>
              </a:rPr>
              <a:t> também é conhecido como o número de </a:t>
            </a:r>
            <a:r>
              <a:rPr lang="pt-BR" sz="2800" i="1" dirty="0" err="1">
                <a:solidFill>
                  <a:srgbClr val="C00000"/>
                </a:solidFill>
              </a:rPr>
              <a:t>Neper</a:t>
            </a:r>
            <a:r>
              <a:rPr lang="pt-BR" sz="2800" dirty="0">
                <a:solidFill>
                  <a:srgbClr val="C00000"/>
                </a:solidFill>
              </a:rPr>
              <a:t> </a:t>
            </a:r>
          </a:p>
          <a:p>
            <a:pPr algn="r"/>
            <a:r>
              <a:rPr lang="pt-BR" sz="1400" dirty="0">
                <a:solidFill>
                  <a:srgbClr val="C00000"/>
                </a:solidFill>
              </a:rPr>
              <a:t>(</a:t>
            </a:r>
            <a:r>
              <a:rPr lang="pt-BR" sz="1400" i="1" dirty="0">
                <a:solidFill>
                  <a:srgbClr val="C00000"/>
                </a:solidFill>
                <a:latin typeface="Comic Sans MS" panose="030F0702030302020204" pitchFamily="66" charset="0"/>
              </a:rPr>
              <a:t>sugestão: pesquise quem foi John Napier</a:t>
            </a:r>
            <a:r>
              <a:rPr lang="pt-BR" sz="14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964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1109</TotalTime>
  <Words>1273</Words>
  <Application>Microsoft Office PowerPoint</Application>
  <PresentationFormat>Widescreen</PresentationFormat>
  <Paragraphs>162</Paragraphs>
  <Slides>13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Comic Sans MS</vt:lpstr>
      <vt:lpstr>Palatino Linotype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Luiz Carlos Estraviz Rodriguez</dc:creator>
  <cp:lastModifiedBy>Luiz Carlos Estraviz Rodriguez</cp:lastModifiedBy>
  <cp:revision>71</cp:revision>
  <dcterms:created xsi:type="dcterms:W3CDTF">2014-07-20T15:23:51Z</dcterms:created>
  <dcterms:modified xsi:type="dcterms:W3CDTF">2025-08-06T20:50:44Z</dcterms:modified>
</cp:coreProperties>
</file>