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8" r:id="rId2"/>
    <p:sldId id="273" r:id="rId3"/>
    <p:sldId id="277" r:id="rId4"/>
    <p:sldId id="274" r:id="rId5"/>
    <p:sldId id="275" r:id="rId6"/>
    <p:sldId id="278" r:id="rId7"/>
    <p:sldId id="279" r:id="rId8"/>
    <p:sldId id="280" r:id="rId9"/>
    <p:sldId id="283" r:id="rId10"/>
    <p:sldId id="281" r:id="rId11"/>
    <p:sldId id="282" r:id="rId1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333333"/>
    <a:srgbClr val="FFFFCC"/>
    <a:srgbClr val="0033CC"/>
    <a:srgbClr val="FF9933"/>
    <a:srgbClr val="CC3300"/>
    <a:srgbClr val="0066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840" y="77"/>
      </p:cViewPr>
      <p:guideLst>
        <p:guide orient="horz" pos="2264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1326" y="-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484313" y="9979025"/>
            <a:ext cx="4130675" cy="252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3389" tIns="45877" rIns="93389" bIns="45877" anchor="ctr"/>
          <a:lstStyle>
            <a:lvl1pPr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fld id="{BC160931-4C19-478D-8D6F-492997E6E424}" type="slidenum">
              <a:rPr lang="en-US" sz="900" b="0"/>
              <a:pPr algn="ctr"/>
              <a:t>‹nº›</a:t>
            </a:fld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338221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6575" y="511175"/>
            <a:ext cx="6026150" cy="4519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4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52450" y="5543550"/>
            <a:ext cx="5915025" cy="4065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389" tIns="45877" rIns="93389" bIns="458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Klicken Sie, um die Formate des Vorlagentextes zu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6200" y="9839325"/>
            <a:ext cx="6967538" cy="26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3389" tIns="45877" rIns="93389" bIns="45877">
            <a:spAutoFit/>
          </a:bodyPr>
          <a:lstStyle>
            <a:lvl1pPr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44563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1000" b="0"/>
              <a:t> </a:t>
            </a:r>
            <a:fld id="{F8E4404E-4386-4998-8D5C-62FBD1A181FB}" type="slidenum">
              <a:rPr lang="en-US" sz="1000" b="0"/>
              <a:pPr algn="ctr"/>
              <a:t>‹nº›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44103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n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00050" indent="-11430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u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628650" indent="-114300" algn="l" rtl="0" eaLnBrk="0" fontAlgn="base" hangingPunct="0">
      <a:spcBef>
        <a:spcPct val="0"/>
      </a:spcBef>
      <a:spcAft>
        <a:spcPct val="50000"/>
      </a:spcAft>
      <a:buSzPct val="100000"/>
      <a:buFont typeface="Wingdings" panose="05000000000000000000" pitchFamily="2" charset="2"/>
      <a:buChar char="l"/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9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848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7198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08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118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70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747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16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145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7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12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72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064"/>
          <p:cNvSpPr>
            <a:spLocks noChangeArrowheads="1"/>
          </p:cNvSpPr>
          <p:nvPr/>
        </p:nvSpPr>
        <p:spPr bwMode="auto">
          <a:xfrm>
            <a:off x="0" y="0"/>
            <a:ext cx="2286000" cy="1979613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4" name="Rectangle 2065"/>
          <p:cNvSpPr>
            <a:spLocks noChangeArrowheads="1"/>
          </p:cNvSpPr>
          <p:nvPr/>
        </p:nvSpPr>
        <p:spPr bwMode="auto">
          <a:xfrm>
            <a:off x="2284413" y="0"/>
            <a:ext cx="6856412" cy="1979613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5" name="Rectangle 2078"/>
          <p:cNvSpPr>
            <a:spLocks noChangeArrowheads="1"/>
          </p:cNvSpPr>
          <p:nvPr/>
        </p:nvSpPr>
        <p:spPr bwMode="auto">
          <a:xfrm>
            <a:off x="-14288" y="-14288"/>
            <a:ext cx="561976" cy="395288"/>
          </a:xfrm>
          <a:prstGeom prst="rect">
            <a:avLst/>
          </a:prstGeom>
          <a:solidFill>
            <a:srgbClr val="800080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pic>
        <p:nvPicPr>
          <p:cNvPr id="6" name="Picture 3135" descr="us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4968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Rectangle 2061"/>
          <p:cNvSpPr>
            <a:spLocks noGrp="1" noChangeArrowheads="1"/>
          </p:cNvSpPr>
          <p:nvPr>
            <p:ph type="ctrTitle" sz="quarter"/>
          </p:nvPr>
        </p:nvSpPr>
        <p:spPr>
          <a:xfrm>
            <a:off x="2820988" y="1000125"/>
            <a:ext cx="6156325" cy="963613"/>
          </a:xfrm>
          <a:ln w="9525" algn="ctr"/>
        </p:spPr>
        <p:txBody>
          <a:bodyPr lIns="270000" tIns="45720" rIns="91440" bIns="45720" anchor="t"/>
          <a:lstStyle>
            <a:lvl1pPr>
              <a:defRPr sz="4000"/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0370351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103663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0063" y="114300"/>
            <a:ext cx="2130425" cy="60118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"/>
            <a:ext cx="6240463" cy="60118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924156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3250" y="114300"/>
            <a:ext cx="8377238" cy="381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14194003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7624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09422779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48771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0433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5675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0873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6351563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2874706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/>
          <p:cNvSpPr>
            <a:spLocks noGrp="1" noChangeArrowheads="1"/>
          </p:cNvSpPr>
          <p:nvPr>
            <p:ph type="title"/>
          </p:nvPr>
        </p:nvSpPr>
        <p:spPr bwMode="gray">
          <a:xfrm>
            <a:off x="603250" y="114300"/>
            <a:ext cx="83772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Headline (Arial Black 22pt.)</a:t>
            </a: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596900" cy="5969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96900" y="0"/>
            <a:ext cx="8547100" cy="5969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119063" cy="119063"/>
          </a:xfrm>
          <a:prstGeom prst="rect">
            <a:avLst/>
          </a:prstGeom>
          <a:solidFill>
            <a:srgbClr val="800080"/>
          </a:solidFill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pt-BR">
              <a:latin typeface="Arial" charset="0"/>
            </a:endParaRPr>
          </a:p>
        </p:txBody>
      </p:sp>
      <p:pic>
        <p:nvPicPr>
          <p:cNvPr id="1030" name="Picture 49" descr="usp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4968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0" name="Text Box 56"/>
          <p:cNvSpPr txBox="1">
            <a:spLocks noChangeArrowheads="1"/>
          </p:cNvSpPr>
          <p:nvPr userDrawn="1"/>
        </p:nvSpPr>
        <p:spPr bwMode="auto">
          <a:xfrm>
            <a:off x="8204200" y="6542088"/>
            <a:ext cx="90487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fld id="{F6666ABA-BE28-4C94-A341-096BED197D63}" type="slidenum">
              <a:rPr lang="pt-BR" sz="1200" b="0"/>
              <a:pPr algn="r" eaLnBrk="1" hangingPunct="1">
                <a:spcBef>
                  <a:spcPct val="50000"/>
                </a:spcBef>
              </a:pPr>
              <a:t>‹nº›</a:t>
            </a:fld>
            <a:r>
              <a:rPr lang="pt-BR" sz="1200" b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 Black" pitchFamily="34" charset="0"/>
        </a:defRPr>
      </a:lvl9pPr>
    </p:titleStyle>
    <p:bodyStyle>
      <a:lvl1pPr algn="l" rtl="0" eaLnBrk="0" fontAlgn="base" hangingPunct="0">
        <a:spcBef>
          <a:spcPct val="75000"/>
        </a:spcBef>
        <a:spcAft>
          <a:spcPct val="0"/>
        </a:spcAft>
        <a:buClr>
          <a:schemeClr val="tx1"/>
        </a:buClr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482600" indent="-292100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Font typeface="Wingdings" panose="05000000000000000000" pitchFamily="2" charset="2"/>
        <a:buChar char="n"/>
        <a:defRPr b="1">
          <a:solidFill>
            <a:schemeClr val="tx1"/>
          </a:solidFill>
          <a:latin typeface="+mn-lt"/>
        </a:defRPr>
      </a:lvl2pPr>
      <a:lvl3pPr marL="927100" indent="-234950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SzPct val="80000"/>
        <a:buFont typeface="Wingdings" panose="05000000000000000000" pitchFamily="2" charset="2"/>
        <a:buChar char="u"/>
        <a:defRPr sz="1600" b="1">
          <a:solidFill>
            <a:schemeClr val="tx1"/>
          </a:solidFill>
          <a:latin typeface="+mn-lt"/>
        </a:defRPr>
      </a:lvl3pPr>
      <a:lvl4pPr marL="1311275" indent="-198438" algn="l" rtl="0" eaLnBrk="0" fontAlgn="base" hangingPunct="0">
        <a:spcBef>
          <a:spcPct val="20000"/>
        </a:spcBef>
        <a:spcAft>
          <a:spcPct val="5000"/>
        </a:spcAft>
        <a:buClr>
          <a:schemeClr val="tx1"/>
        </a:buClr>
        <a:buFont typeface="Wingdings" panose="05000000000000000000" pitchFamily="2" charset="2"/>
        <a:buChar char="l"/>
        <a:defRPr sz="14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anose="05000000000000000000" pitchFamily="2" charset="2"/>
        <a:buChar char="l"/>
        <a:defRPr sz="14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"/>
        </a:spcAft>
        <a:buClr>
          <a:srgbClr val="333333"/>
        </a:buClr>
        <a:buSzPct val="85000"/>
        <a:buFont typeface="Wingdings" pitchFamily="2" charset="2"/>
        <a:buChar char="l"/>
        <a:defRPr sz="1400" b="1">
          <a:solidFill>
            <a:srgbClr val="333333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284163" y="2228850"/>
            <a:ext cx="8602662" cy="401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2800" smtClean="0"/>
              <a:t>No último bloco, aprendemos como se origina a curva de oferta da firma.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2800" smtClean="0"/>
              <a:t>Vamos agora explorar o efeito da ação conjunta da oferta e da demanda em um mercado que se caracteriza pela concorrência perfeita.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3597275" algn="l"/>
                <a:tab pos="4057650" algn="l"/>
              </a:tabLst>
            </a:pPr>
            <a:r>
              <a:rPr lang="pt-BR" sz="2800" smtClean="0"/>
              <a:t>Vamos estudar como é determinado preço e a quantidade de equilíbrio nesse mercado.</a:t>
            </a:r>
          </a:p>
        </p:txBody>
      </p:sp>
      <p:sp>
        <p:nvSpPr>
          <p:cNvPr id="3075" name="Rectangle 11"/>
          <p:cNvSpPr>
            <a:spLocks noChangeArrowheads="1"/>
          </p:cNvSpPr>
          <p:nvPr/>
        </p:nvSpPr>
        <p:spPr bwMode="gray">
          <a:xfrm>
            <a:off x="2560638" y="636588"/>
            <a:ext cx="627062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pt-BR" sz="2800"/>
              <a:t>MERCADO: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sz="2800"/>
              <a:t>fatores que afetam oferta e demanda</a:t>
            </a:r>
          </a:p>
        </p:txBody>
      </p:sp>
      <p:sp>
        <p:nvSpPr>
          <p:cNvPr id="3076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8270875" y="0"/>
            <a:ext cx="873125" cy="1905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t-BR" sz="800" smtClean="0">
                <a:solidFill>
                  <a:srgbClr val="FFCC00"/>
                </a:solidFill>
              </a:rPr>
              <a:t>Capa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60363" y="879475"/>
            <a:ext cx="154781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LCF 685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O mercado em equilíbrio</a:t>
            </a:r>
            <a:endParaRPr lang="pt-BR" i="1" smtClean="0">
              <a:solidFill>
                <a:srgbClr val="CC3300"/>
              </a:solidFill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5563" y="955675"/>
            <a:ext cx="9024937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Sem considerar a defasagem de tempo (informação perfeita e imediata), em um determinado instante, as forças de oferta e demanda se ajustam em torno de um mesmo preço e quantidade.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2087563" y="2932113"/>
            <a:ext cx="5481637" cy="2706687"/>
            <a:chOff x="749" y="2067"/>
            <a:chExt cx="4094" cy="2279"/>
          </a:xfrm>
        </p:grpSpPr>
        <p:sp>
          <p:nvSpPr>
            <p:cNvPr id="12310" name="Line 5"/>
            <p:cNvSpPr>
              <a:spLocks noChangeShapeType="1"/>
            </p:cNvSpPr>
            <p:nvPr/>
          </p:nvSpPr>
          <p:spPr bwMode="auto">
            <a:xfrm>
              <a:off x="1409" y="4053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1" name="Line 6"/>
            <p:cNvSpPr>
              <a:spLocks noChangeShapeType="1"/>
            </p:cNvSpPr>
            <p:nvPr/>
          </p:nvSpPr>
          <p:spPr bwMode="auto">
            <a:xfrm flipV="1">
              <a:off x="1409" y="2139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12" name="Text Box 7"/>
            <p:cNvSpPr txBox="1">
              <a:spLocks noChangeArrowheads="1"/>
            </p:cNvSpPr>
            <p:nvPr/>
          </p:nvSpPr>
          <p:spPr bwMode="auto">
            <a:xfrm>
              <a:off x="4615" y="4062"/>
              <a:ext cx="228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2313" name="Text Box 8"/>
            <p:cNvSpPr txBox="1">
              <a:spLocks noChangeArrowheads="1"/>
            </p:cNvSpPr>
            <p:nvPr/>
          </p:nvSpPr>
          <p:spPr bwMode="auto">
            <a:xfrm>
              <a:off x="749" y="2067"/>
              <a:ext cx="6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Preço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192588" y="3132138"/>
            <a:ext cx="2822575" cy="1925637"/>
            <a:chOff x="2375" y="2617"/>
            <a:chExt cx="1778" cy="1213"/>
          </a:xfrm>
        </p:grpSpPr>
        <p:sp>
          <p:nvSpPr>
            <p:cNvPr id="12308" name="Freeform 10"/>
            <p:cNvSpPr>
              <a:spLocks/>
            </p:cNvSpPr>
            <p:nvPr/>
          </p:nvSpPr>
          <p:spPr bwMode="auto">
            <a:xfrm flipH="1"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9" name="Text Box 11"/>
            <p:cNvSpPr txBox="1">
              <a:spLocks noChangeArrowheads="1"/>
            </p:cNvSpPr>
            <p:nvPr/>
          </p:nvSpPr>
          <p:spPr bwMode="auto">
            <a:xfrm>
              <a:off x="3947" y="3618"/>
              <a:ext cx="20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/>
                <a:t>D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192588" y="2946400"/>
            <a:ext cx="2619375" cy="2095500"/>
            <a:chOff x="2375" y="2500"/>
            <a:chExt cx="1650" cy="1320"/>
          </a:xfrm>
        </p:grpSpPr>
        <p:sp>
          <p:nvSpPr>
            <p:cNvPr id="12306" name="Freeform 13"/>
            <p:cNvSpPr>
              <a:spLocks/>
            </p:cNvSpPr>
            <p:nvPr/>
          </p:nvSpPr>
          <p:spPr bwMode="auto">
            <a:xfrm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307" name="Text Box 14"/>
            <p:cNvSpPr txBox="1">
              <a:spLocks noChangeArrowheads="1"/>
            </p:cNvSpPr>
            <p:nvPr/>
          </p:nvSpPr>
          <p:spPr bwMode="auto">
            <a:xfrm>
              <a:off x="3807" y="2500"/>
              <a:ext cx="1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/>
                <a:t>S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81025" y="3495675"/>
            <a:ext cx="7904163" cy="2079625"/>
            <a:chOff x="100" y="2846"/>
            <a:chExt cx="4979" cy="1310"/>
          </a:xfrm>
        </p:grpSpPr>
        <p:sp>
          <p:nvSpPr>
            <p:cNvPr id="12296" name="Line 15"/>
            <p:cNvSpPr>
              <a:spLocks noChangeShapeType="1"/>
            </p:cNvSpPr>
            <p:nvPr/>
          </p:nvSpPr>
          <p:spPr bwMode="auto">
            <a:xfrm>
              <a:off x="3200" y="3536"/>
              <a:ext cx="0" cy="4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297" name="Line 16"/>
            <p:cNvSpPr>
              <a:spLocks noChangeShapeType="1"/>
            </p:cNvSpPr>
            <p:nvPr/>
          </p:nvSpPr>
          <p:spPr bwMode="auto">
            <a:xfrm flipH="1">
              <a:off x="1604" y="3543"/>
              <a:ext cx="15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2298" name="Text Box 17"/>
            <p:cNvSpPr txBox="1">
              <a:spLocks noChangeArrowheads="1"/>
            </p:cNvSpPr>
            <p:nvPr/>
          </p:nvSpPr>
          <p:spPr bwMode="auto">
            <a:xfrm>
              <a:off x="3075" y="3944"/>
              <a:ext cx="2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q*</a:t>
              </a:r>
            </a:p>
          </p:txBody>
        </p:sp>
        <p:sp>
          <p:nvSpPr>
            <p:cNvPr id="12299" name="Text Box 18"/>
            <p:cNvSpPr txBox="1">
              <a:spLocks noChangeArrowheads="1"/>
            </p:cNvSpPr>
            <p:nvPr/>
          </p:nvSpPr>
          <p:spPr bwMode="auto">
            <a:xfrm>
              <a:off x="1384" y="3428"/>
              <a:ext cx="2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p*</a:t>
              </a:r>
            </a:p>
          </p:txBody>
        </p:sp>
        <p:sp>
          <p:nvSpPr>
            <p:cNvPr id="12300" name="Text Box 19"/>
            <p:cNvSpPr txBox="1">
              <a:spLocks noChangeArrowheads="1"/>
            </p:cNvSpPr>
            <p:nvPr/>
          </p:nvSpPr>
          <p:spPr bwMode="auto">
            <a:xfrm>
              <a:off x="4034" y="2939"/>
              <a:ext cx="10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 b="0">
                  <a:solidFill>
                    <a:srgbClr val="CC3300"/>
                  </a:solidFill>
                </a:rPr>
                <a:t>Ponto de equilíbrio</a:t>
              </a:r>
            </a:p>
          </p:txBody>
        </p:sp>
        <p:cxnSp>
          <p:nvCxnSpPr>
            <p:cNvPr id="12301" name="AutoShape 20"/>
            <p:cNvCxnSpPr>
              <a:cxnSpLocks noChangeShapeType="1"/>
              <a:stCxn id="12300" idx="1"/>
              <a:endCxn id="12297" idx="0"/>
            </p:cNvCxnSpPr>
            <p:nvPr/>
          </p:nvCxnSpPr>
          <p:spPr bwMode="auto">
            <a:xfrm rot="10800000" flipV="1">
              <a:off x="3202" y="3035"/>
              <a:ext cx="832" cy="508"/>
            </a:xfrm>
            <a:prstGeom prst="curvedConnector2">
              <a:avLst/>
            </a:prstGeom>
            <a:noFill/>
            <a:ln w="12700">
              <a:solidFill>
                <a:srgbClr val="CC33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2" name="Text Box 21"/>
            <p:cNvSpPr txBox="1">
              <a:spLocks noChangeArrowheads="1"/>
            </p:cNvSpPr>
            <p:nvPr/>
          </p:nvSpPr>
          <p:spPr bwMode="auto">
            <a:xfrm>
              <a:off x="100" y="2846"/>
              <a:ext cx="104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 b="0">
                  <a:solidFill>
                    <a:srgbClr val="CC3300"/>
                  </a:solidFill>
                </a:rPr>
                <a:t>Preço de equilíbrio</a:t>
              </a:r>
            </a:p>
          </p:txBody>
        </p:sp>
        <p:cxnSp>
          <p:nvCxnSpPr>
            <p:cNvPr id="12303" name="AutoShape 22"/>
            <p:cNvCxnSpPr>
              <a:cxnSpLocks noChangeShapeType="1"/>
              <a:stCxn id="12302" idx="3"/>
              <a:endCxn id="12299" idx="1"/>
            </p:cNvCxnSpPr>
            <p:nvPr/>
          </p:nvCxnSpPr>
          <p:spPr bwMode="auto">
            <a:xfrm>
              <a:off x="1145" y="2942"/>
              <a:ext cx="239" cy="592"/>
            </a:xfrm>
            <a:prstGeom prst="curvedConnector3">
              <a:avLst>
                <a:gd name="adj1" fmla="val 49792"/>
              </a:avLst>
            </a:prstGeom>
            <a:noFill/>
            <a:ln w="12700">
              <a:solidFill>
                <a:srgbClr val="CC33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04" name="Text Box 23"/>
            <p:cNvSpPr txBox="1">
              <a:spLocks noChangeArrowheads="1"/>
            </p:cNvSpPr>
            <p:nvPr/>
          </p:nvSpPr>
          <p:spPr bwMode="auto">
            <a:xfrm>
              <a:off x="100" y="3721"/>
              <a:ext cx="11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 b="0">
                  <a:solidFill>
                    <a:srgbClr val="CC3300"/>
                  </a:solidFill>
                </a:rPr>
                <a:t>Q</a:t>
              </a:r>
              <a:r>
                <a:rPr lang="pt-BR" sz="1400" b="0" baseline="30000">
                  <a:solidFill>
                    <a:srgbClr val="CC3300"/>
                  </a:solidFill>
                </a:rPr>
                <a:t>tdade </a:t>
              </a:r>
              <a:r>
                <a:rPr lang="pt-BR" sz="1400" b="0">
                  <a:solidFill>
                    <a:srgbClr val="CC3300"/>
                  </a:solidFill>
                </a:rPr>
                <a:t>de equilíbrio</a:t>
              </a:r>
            </a:p>
          </p:txBody>
        </p:sp>
        <p:cxnSp>
          <p:nvCxnSpPr>
            <p:cNvPr id="12305" name="AutoShape 24"/>
            <p:cNvCxnSpPr>
              <a:cxnSpLocks noChangeShapeType="1"/>
              <a:stCxn id="12304" idx="3"/>
              <a:endCxn id="12298" idx="1"/>
            </p:cNvCxnSpPr>
            <p:nvPr/>
          </p:nvCxnSpPr>
          <p:spPr bwMode="auto">
            <a:xfrm>
              <a:off x="1255" y="3817"/>
              <a:ext cx="1820" cy="233"/>
            </a:xfrm>
            <a:prstGeom prst="curvedConnector3">
              <a:avLst>
                <a:gd name="adj1" fmla="val 49944"/>
              </a:avLst>
            </a:prstGeom>
            <a:noFill/>
            <a:ln w="12700">
              <a:solidFill>
                <a:srgbClr val="CC33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O mercado em equilíbrio</a:t>
            </a:r>
            <a:endParaRPr lang="pt-BR" i="1" smtClean="0">
              <a:solidFill>
                <a:srgbClr val="CC3300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55563" y="955675"/>
            <a:ext cx="9024937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Com defasagem de tempo (teorema da teia de aranha), desequilíbrios entre oferta e demanda são corrigidos e tendem ao equilíbrio, pois o efeito regulador dos preços faz com que cada excesso de oferta seja seguido de uma escassez de oferta, e vice-versa. Se uma variação no preço por excesso de oferta for seguida por uma variação maior devido à escassez de oferta, o efeito pode ser explosivo até que haja um ajuste nas curvas que garanta novo equilíbrio.</a:t>
            </a:r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1698625" y="3132138"/>
            <a:ext cx="5481638" cy="2706687"/>
            <a:chOff x="749" y="2067"/>
            <a:chExt cx="4094" cy="2279"/>
          </a:xfrm>
        </p:grpSpPr>
        <p:sp>
          <p:nvSpPr>
            <p:cNvPr id="13359" name="Line 5"/>
            <p:cNvSpPr>
              <a:spLocks noChangeShapeType="1"/>
            </p:cNvSpPr>
            <p:nvPr/>
          </p:nvSpPr>
          <p:spPr bwMode="auto">
            <a:xfrm>
              <a:off x="1409" y="4053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60" name="Line 6"/>
            <p:cNvSpPr>
              <a:spLocks noChangeShapeType="1"/>
            </p:cNvSpPr>
            <p:nvPr/>
          </p:nvSpPr>
          <p:spPr bwMode="auto">
            <a:xfrm flipV="1">
              <a:off x="1409" y="2139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61" name="Text Box 7"/>
            <p:cNvSpPr txBox="1">
              <a:spLocks noChangeArrowheads="1"/>
            </p:cNvSpPr>
            <p:nvPr/>
          </p:nvSpPr>
          <p:spPr bwMode="auto">
            <a:xfrm>
              <a:off x="4615" y="4062"/>
              <a:ext cx="228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13362" name="Text Box 8"/>
            <p:cNvSpPr txBox="1">
              <a:spLocks noChangeArrowheads="1"/>
            </p:cNvSpPr>
            <p:nvPr/>
          </p:nvSpPr>
          <p:spPr bwMode="auto">
            <a:xfrm>
              <a:off x="749" y="2067"/>
              <a:ext cx="6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Preço</a:t>
              </a:r>
            </a:p>
          </p:txBody>
        </p:sp>
      </p:grpSp>
      <p:grpSp>
        <p:nvGrpSpPr>
          <p:cNvPr id="13317" name="Group 9"/>
          <p:cNvGrpSpPr>
            <a:grpSpLocks/>
          </p:cNvGrpSpPr>
          <p:nvPr/>
        </p:nvGrpSpPr>
        <p:grpSpPr bwMode="auto">
          <a:xfrm>
            <a:off x="3476625" y="3262313"/>
            <a:ext cx="3179763" cy="1982787"/>
            <a:chOff x="2375" y="2617"/>
            <a:chExt cx="1752" cy="1205"/>
          </a:xfrm>
        </p:grpSpPr>
        <p:sp>
          <p:nvSpPr>
            <p:cNvPr id="13357" name="Freeform 10"/>
            <p:cNvSpPr>
              <a:spLocks/>
            </p:cNvSpPr>
            <p:nvPr/>
          </p:nvSpPr>
          <p:spPr bwMode="auto">
            <a:xfrm flipH="1"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8" name="Text Box 11"/>
            <p:cNvSpPr txBox="1">
              <a:spLocks noChangeArrowheads="1"/>
            </p:cNvSpPr>
            <p:nvPr/>
          </p:nvSpPr>
          <p:spPr bwMode="auto">
            <a:xfrm>
              <a:off x="3947" y="3618"/>
              <a:ext cx="18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/>
                <a:t>D</a:t>
              </a:r>
            </a:p>
          </p:txBody>
        </p:sp>
      </p:grpSp>
      <p:grpSp>
        <p:nvGrpSpPr>
          <p:cNvPr id="13318" name="Group 12"/>
          <p:cNvGrpSpPr>
            <a:grpSpLocks/>
          </p:cNvGrpSpPr>
          <p:nvPr/>
        </p:nvGrpSpPr>
        <p:grpSpPr bwMode="auto">
          <a:xfrm>
            <a:off x="3803650" y="3017838"/>
            <a:ext cx="2549525" cy="2224087"/>
            <a:chOff x="2375" y="2500"/>
            <a:chExt cx="1650" cy="1320"/>
          </a:xfrm>
        </p:grpSpPr>
        <p:sp>
          <p:nvSpPr>
            <p:cNvPr id="13355" name="Freeform 13"/>
            <p:cNvSpPr>
              <a:spLocks/>
            </p:cNvSpPr>
            <p:nvPr/>
          </p:nvSpPr>
          <p:spPr bwMode="auto">
            <a:xfrm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6" name="Text Box 14"/>
            <p:cNvSpPr txBox="1">
              <a:spLocks noChangeArrowheads="1"/>
            </p:cNvSpPr>
            <p:nvPr/>
          </p:nvSpPr>
          <p:spPr bwMode="auto">
            <a:xfrm>
              <a:off x="3807" y="2500"/>
              <a:ext cx="205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/>
                <a:t>S</a:t>
              </a:r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4198938" y="4422775"/>
            <a:ext cx="1328737" cy="1298575"/>
            <a:chOff x="2890" y="2660"/>
            <a:chExt cx="837" cy="818"/>
          </a:xfrm>
        </p:grpSpPr>
        <p:sp>
          <p:nvSpPr>
            <p:cNvPr id="13352" name="Line 28"/>
            <p:cNvSpPr>
              <a:spLocks noChangeShapeType="1"/>
            </p:cNvSpPr>
            <p:nvPr/>
          </p:nvSpPr>
          <p:spPr bwMode="auto">
            <a:xfrm>
              <a:off x="3007" y="2660"/>
              <a:ext cx="0" cy="6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3" name="Line 29"/>
            <p:cNvSpPr>
              <a:spLocks noChangeShapeType="1"/>
            </p:cNvSpPr>
            <p:nvPr/>
          </p:nvSpPr>
          <p:spPr bwMode="auto">
            <a:xfrm flipH="1">
              <a:off x="3012" y="2683"/>
              <a:ext cx="71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4" name="Text Box 52"/>
            <p:cNvSpPr txBox="1">
              <a:spLocks noChangeArrowheads="1"/>
            </p:cNvSpPr>
            <p:nvPr/>
          </p:nvSpPr>
          <p:spPr bwMode="auto">
            <a:xfrm>
              <a:off x="2890" y="3286"/>
              <a:ext cx="2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/>
                <a:t>q</a:t>
              </a:r>
              <a:r>
                <a:rPr lang="pt-BR" sz="1400" baseline="-25000"/>
                <a:t>2</a:t>
              </a:r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4586288" y="4465638"/>
            <a:ext cx="1120775" cy="1252537"/>
            <a:chOff x="3134" y="2687"/>
            <a:chExt cx="706" cy="789"/>
          </a:xfrm>
        </p:grpSpPr>
        <p:sp>
          <p:nvSpPr>
            <p:cNvPr id="13349" name="Line 30"/>
            <p:cNvSpPr>
              <a:spLocks noChangeShapeType="1"/>
            </p:cNvSpPr>
            <p:nvPr/>
          </p:nvSpPr>
          <p:spPr bwMode="auto">
            <a:xfrm>
              <a:off x="3732" y="2687"/>
              <a:ext cx="0" cy="6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0" name="Line 31"/>
            <p:cNvSpPr>
              <a:spLocks noChangeShapeType="1"/>
            </p:cNvSpPr>
            <p:nvPr/>
          </p:nvSpPr>
          <p:spPr bwMode="auto">
            <a:xfrm flipH="1">
              <a:off x="3134" y="3038"/>
              <a:ext cx="5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51" name="Text Box 54"/>
            <p:cNvSpPr txBox="1">
              <a:spLocks noChangeArrowheads="1"/>
            </p:cNvSpPr>
            <p:nvPr/>
          </p:nvSpPr>
          <p:spPr bwMode="auto">
            <a:xfrm>
              <a:off x="3618" y="3284"/>
              <a:ext cx="2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/>
                <a:t>q</a:t>
              </a:r>
              <a:r>
                <a:rPr lang="pt-BR" sz="1400" baseline="-25000"/>
                <a:t>3</a:t>
              </a:r>
            </a:p>
          </p:txBody>
        </p:sp>
      </p:grp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4473575" y="4608513"/>
            <a:ext cx="823913" cy="1109662"/>
            <a:chOff x="3063" y="2777"/>
            <a:chExt cx="519" cy="699"/>
          </a:xfrm>
        </p:grpSpPr>
        <p:sp>
          <p:nvSpPr>
            <p:cNvPr id="13341" name="Line 34"/>
            <p:cNvSpPr>
              <a:spLocks noChangeShapeType="1"/>
            </p:cNvSpPr>
            <p:nvPr/>
          </p:nvSpPr>
          <p:spPr bwMode="auto">
            <a:xfrm>
              <a:off x="3570" y="2810"/>
              <a:ext cx="0" cy="1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42" name="Line 35"/>
            <p:cNvSpPr>
              <a:spLocks noChangeShapeType="1"/>
            </p:cNvSpPr>
            <p:nvPr/>
          </p:nvSpPr>
          <p:spPr bwMode="auto">
            <a:xfrm flipH="1">
              <a:off x="3296" y="2978"/>
              <a:ext cx="2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43" name="Line 36"/>
            <p:cNvSpPr>
              <a:spLocks noChangeShapeType="1"/>
            </p:cNvSpPr>
            <p:nvPr/>
          </p:nvSpPr>
          <p:spPr bwMode="auto">
            <a:xfrm>
              <a:off x="3302" y="2875"/>
              <a:ext cx="0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44" name="Line 37"/>
            <p:cNvSpPr>
              <a:spLocks noChangeShapeType="1"/>
            </p:cNvSpPr>
            <p:nvPr/>
          </p:nvSpPr>
          <p:spPr bwMode="auto">
            <a:xfrm flipH="1">
              <a:off x="3308" y="2871"/>
              <a:ext cx="1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grpSp>
          <p:nvGrpSpPr>
            <p:cNvPr id="13345" name="Group 65"/>
            <p:cNvGrpSpPr>
              <a:grpSpLocks/>
            </p:cNvGrpSpPr>
            <p:nvPr/>
          </p:nvGrpSpPr>
          <p:grpSpPr bwMode="auto">
            <a:xfrm>
              <a:off x="3063" y="2777"/>
              <a:ext cx="519" cy="699"/>
              <a:chOff x="3063" y="2777"/>
              <a:chExt cx="519" cy="699"/>
            </a:xfrm>
          </p:grpSpPr>
          <p:sp>
            <p:nvSpPr>
              <p:cNvPr id="13346" name="Line 32"/>
              <p:cNvSpPr>
                <a:spLocks noChangeShapeType="1"/>
              </p:cNvSpPr>
              <p:nvPr/>
            </p:nvSpPr>
            <p:spPr bwMode="auto">
              <a:xfrm>
                <a:off x="3173" y="2777"/>
                <a:ext cx="0" cy="5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47" name="Line 33"/>
              <p:cNvSpPr>
                <a:spLocks noChangeShapeType="1"/>
              </p:cNvSpPr>
              <p:nvPr/>
            </p:nvSpPr>
            <p:spPr bwMode="auto">
              <a:xfrm flipH="1">
                <a:off x="3188" y="2798"/>
                <a:ext cx="39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48" name="Text Box 55"/>
              <p:cNvSpPr txBox="1">
                <a:spLocks noChangeArrowheads="1"/>
              </p:cNvSpPr>
              <p:nvPr/>
            </p:nvSpPr>
            <p:spPr bwMode="auto">
              <a:xfrm>
                <a:off x="3063" y="3284"/>
                <a:ext cx="22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>
                <a:spAutoFit/>
              </a:bodyPr>
              <a:lstStyle>
                <a:lvl1pPr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pt-BR" sz="1400"/>
                  <a:t>q</a:t>
                </a:r>
                <a:r>
                  <a:rPr lang="pt-BR" sz="1400" baseline="-25000"/>
                  <a:t>4</a:t>
                </a:r>
              </a:p>
            </p:txBody>
          </p:sp>
        </p:grp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4381500" y="4457700"/>
            <a:ext cx="1435100" cy="1382713"/>
            <a:chOff x="3011" y="2683"/>
            <a:chExt cx="904" cy="871"/>
          </a:xfrm>
        </p:grpSpPr>
        <p:grpSp>
          <p:nvGrpSpPr>
            <p:cNvPr id="13327" name="Group 50"/>
            <p:cNvGrpSpPr>
              <a:grpSpLocks/>
            </p:cNvGrpSpPr>
            <p:nvPr/>
          </p:nvGrpSpPr>
          <p:grpSpPr bwMode="auto">
            <a:xfrm>
              <a:off x="3011" y="2683"/>
              <a:ext cx="904" cy="415"/>
              <a:chOff x="3011" y="2683"/>
              <a:chExt cx="904" cy="415"/>
            </a:xfrm>
          </p:grpSpPr>
          <p:sp>
            <p:nvSpPr>
              <p:cNvPr id="13330" name="Line 39"/>
              <p:cNvSpPr>
                <a:spLocks noChangeShapeType="1"/>
              </p:cNvSpPr>
              <p:nvPr/>
            </p:nvSpPr>
            <p:spPr bwMode="auto">
              <a:xfrm flipH="1">
                <a:off x="3018" y="3098"/>
                <a:ext cx="897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1" name="Line 40"/>
              <p:cNvSpPr>
                <a:spLocks noChangeShapeType="1"/>
              </p:cNvSpPr>
              <p:nvPr/>
            </p:nvSpPr>
            <p:spPr bwMode="auto">
              <a:xfrm flipV="1">
                <a:off x="3011" y="2683"/>
                <a:ext cx="0" cy="387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2" name="Line 41"/>
              <p:cNvSpPr>
                <a:spLocks noChangeShapeType="1"/>
              </p:cNvSpPr>
              <p:nvPr/>
            </p:nvSpPr>
            <p:spPr bwMode="auto">
              <a:xfrm>
                <a:off x="3033" y="2683"/>
                <a:ext cx="649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3" name="Line 42"/>
              <p:cNvSpPr>
                <a:spLocks noChangeShapeType="1"/>
              </p:cNvSpPr>
              <p:nvPr/>
            </p:nvSpPr>
            <p:spPr bwMode="auto">
              <a:xfrm>
                <a:off x="3732" y="2712"/>
                <a:ext cx="0" cy="314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4" name="Line 43"/>
              <p:cNvSpPr>
                <a:spLocks noChangeShapeType="1"/>
              </p:cNvSpPr>
              <p:nvPr/>
            </p:nvSpPr>
            <p:spPr bwMode="auto">
              <a:xfrm flipH="1">
                <a:off x="3184" y="3040"/>
                <a:ext cx="540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5" name="Line 44"/>
              <p:cNvSpPr>
                <a:spLocks noChangeShapeType="1"/>
              </p:cNvSpPr>
              <p:nvPr/>
            </p:nvSpPr>
            <p:spPr bwMode="auto">
              <a:xfrm flipV="1">
                <a:off x="3177" y="2800"/>
                <a:ext cx="0" cy="226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6" name="Line 45"/>
              <p:cNvSpPr>
                <a:spLocks noChangeShapeType="1"/>
              </p:cNvSpPr>
              <p:nvPr/>
            </p:nvSpPr>
            <p:spPr bwMode="auto">
              <a:xfrm>
                <a:off x="3178" y="2800"/>
                <a:ext cx="357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7" name="Line 46"/>
              <p:cNvSpPr>
                <a:spLocks noChangeShapeType="1"/>
              </p:cNvSpPr>
              <p:nvPr/>
            </p:nvSpPr>
            <p:spPr bwMode="auto">
              <a:xfrm>
                <a:off x="3569" y="2815"/>
                <a:ext cx="0" cy="16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8" name="Line 47"/>
              <p:cNvSpPr>
                <a:spLocks noChangeShapeType="1"/>
              </p:cNvSpPr>
              <p:nvPr/>
            </p:nvSpPr>
            <p:spPr bwMode="auto">
              <a:xfrm flipH="1">
                <a:off x="3298" y="2982"/>
                <a:ext cx="256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39" name="Line 48"/>
              <p:cNvSpPr>
                <a:spLocks noChangeShapeType="1"/>
              </p:cNvSpPr>
              <p:nvPr/>
            </p:nvSpPr>
            <p:spPr bwMode="auto">
              <a:xfrm flipV="1">
                <a:off x="3301" y="2837"/>
                <a:ext cx="0" cy="124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  <p:sp>
            <p:nvSpPr>
              <p:cNvPr id="13340" name="Line 49"/>
              <p:cNvSpPr>
                <a:spLocks noChangeShapeType="1"/>
              </p:cNvSpPr>
              <p:nvPr/>
            </p:nvSpPr>
            <p:spPr bwMode="auto">
              <a:xfrm>
                <a:off x="3309" y="2868"/>
                <a:ext cx="138" cy="0"/>
              </a:xfrm>
              <a:prstGeom prst="line">
                <a:avLst/>
              </a:prstGeom>
              <a:noFill/>
              <a:ln w="25400">
                <a:solidFill>
                  <a:srgbClr val="CC33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000" tIns="46800" rIns="90000" bIns="46800">
                <a:spAutoFit/>
              </a:bodyPr>
              <a:lstStyle/>
              <a:p>
                <a:endParaRPr lang="pt-BR"/>
              </a:p>
            </p:txBody>
          </p:sp>
        </p:grpSp>
        <p:sp>
          <p:nvSpPr>
            <p:cNvPr id="13328" name="Text Box 56"/>
            <p:cNvSpPr txBox="1">
              <a:spLocks noChangeArrowheads="1"/>
            </p:cNvSpPr>
            <p:nvPr/>
          </p:nvSpPr>
          <p:spPr bwMode="auto">
            <a:xfrm>
              <a:off x="3286" y="3342"/>
              <a:ext cx="2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>
                  <a:solidFill>
                    <a:srgbClr val="CC3300"/>
                  </a:solidFill>
                </a:rPr>
                <a:t>q*</a:t>
              </a:r>
            </a:p>
          </p:txBody>
        </p:sp>
        <p:sp>
          <p:nvSpPr>
            <p:cNvPr id="13329" name="Line 59"/>
            <p:cNvSpPr>
              <a:spLocks noChangeShapeType="1"/>
            </p:cNvSpPr>
            <p:nvPr/>
          </p:nvSpPr>
          <p:spPr bwMode="auto">
            <a:xfrm flipV="1">
              <a:off x="3405" y="2909"/>
              <a:ext cx="0" cy="430"/>
            </a:xfrm>
            <a:prstGeom prst="line">
              <a:avLst/>
            </a:prstGeom>
            <a:noFill/>
            <a:ln w="1270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4364038" y="4146550"/>
            <a:ext cx="1635125" cy="1574800"/>
            <a:chOff x="2994" y="2486"/>
            <a:chExt cx="1030" cy="992"/>
          </a:xfrm>
        </p:grpSpPr>
        <p:sp>
          <p:nvSpPr>
            <p:cNvPr id="13324" name="Line 26"/>
            <p:cNvSpPr>
              <a:spLocks noChangeShapeType="1"/>
            </p:cNvSpPr>
            <p:nvPr/>
          </p:nvSpPr>
          <p:spPr bwMode="auto">
            <a:xfrm>
              <a:off x="3916" y="2486"/>
              <a:ext cx="0" cy="85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13325" name="Text Box 51"/>
            <p:cNvSpPr txBox="1">
              <a:spLocks noChangeArrowheads="1"/>
            </p:cNvSpPr>
            <p:nvPr/>
          </p:nvSpPr>
          <p:spPr bwMode="auto">
            <a:xfrm>
              <a:off x="3802" y="3286"/>
              <a:ext cx="2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sz="1400"/>
                <a:t>q</a:t>
              </a:r>
              <a:r>
                <a:rPr lang="pt-BR" sz="1400" baseline="-25000"/>
                <a:t>1</a:t>
              </a:r>
            </a:p>
          </p:txBody>
        </p:sp>
        <p:sp>
          <p:nvSpPr>
            <p:cNvPr id="13326" name="Line 61"/>
            <p:cNvSpPr>
              <a:spLocks noChangeShapeType="1"/>
            </p:cNvSpPr>
            <p:nvPr/>
          </p:nvSpPr>
          <p:spPr bwMode="auto">
            <a:xfrm flipH="1">
              <a:off x="2994" y="3101"/>
              <a:ext cx="93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curva de </a:t>
            </a:r>
            <a:r>
              <a:rPr lang="pt-BR" i="1" smtClean="0">
                <a:solidFill>
                  <a:srgbClr val="CC3300"/>
                </a:solidFill>
              </a:rPr>
              <a:t>Oferta Agregada</a:t>
            </a:r>
          </a:p>
        </p:txBody>
      </p:sp>
      <p:sp>
        <p:nvSpPr>
          <p:cNvPr id="4099" name="Rectangle 100"/>
          <p:cNvSpPr>
            <a:spLocks noChangeArrowheads="1"/>
          </p:cNvSpPr>
          <p:nvPr/>
        </p:nvSpPr>
        <p:spPr bwMode="auto">
          <a:xfrm>
            <a:off x="55563" y="666750"/>
            <a:ext cx="9024937" cy="309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A oferta de todas as firmas operando juntas no mercado resulta na curva de </a:t>
            </a:r>
            <a:r>
              <a:rPr lang="pt-BR" sz="1800" u="sng">
                <a:solidFill>
                  <a:srgbClr val="CC3300"/>
                </a:solidFill>
              </a:rPr>
              <a:t>oferta agregada</a:t>
            </a:r>
            <a:r>
              <a:rPr lang="pt-BR" sz="1800"/>
              <a:t>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Essa curva representa a quantidade de determinado bem ou serviço que os produtores desejam vender em um determinado período.  Considera-se que os produtores são racionais, pois produzem com lucro máximo sob certas restrições de custos de produção.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A curva de oferta agregada mostra a relação entre os preços e as quantidades de determinado produto que as firmas estão dispostas a produzir e vender, por unidade de tempo.  Mostra, em geral, uma relação positiva entre preço e quantidade ofertada.</a:t>
            </a:r>
          </a:p>
        </p:txBody>
      </p:sp>
      <p:grpSp>
        <p:nvGrpSpPr>
          <p:cNvPr id="4100" name="Group 113"/>
          <p:cNvGrpSpPr>
            <a:grpSpLocks/>
          </p:cNvGrpSpPr>
          <p:nvPr/>
        </p:nvGrpSpPr>
        <p:grpSpPr bwMode="auto">
          <a:xfrm>
            <a:off x="1665288" y="3954463"/>
            <a:ext cx="5481637" cy="2706687"/>
            <a:chOff x="749" y="2067"/>
            <a:chExt cx="4094" cy="2279"/>
          </a:xfrm>
        </p:grpSpPr>
        <p:sp>
          <p:nvSpPr>
            <p:cNvPr id="4104" name="Line 103"/>
            <p:cNvSpPr>
              <a:spLocks noChangeShapeType="1"/>
            </p:cNvSpPr>
            <p:nvPr/>
          </p:nvSpPr>
          <p:spPr bwMode="auto">
            <a:xfrm>
              <a:off x="1409" y="4053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4105" name="Line 104"/>
            <p:cNvSpPr>
              <a:spLocks noChangeShapeType="1"/>
            </p:cNvSpPr>
            <p:nvPr/>
          </p:nvSpPr>
          <p:spPr bwMode="auto">
            <a:xfrm flipV="1">
              <a:off x="1409" y="2139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4106" name="Text Box 106"/>
            <p:cNvSpPr txBox="1">
              <a:spLocks noChangeArrowheads="1"/>
            </p:cNvSpPr>
            <p:nvPr/>
          </p:nvSpPr>
          <p:spPr bwMode="auto">
            <a:xfrm>
              <a:off x="4615" y="4062"/>
              <a:ext cx="228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4107" name="Text Box 107"/>
            <p:cNvSpPr txBox="1">
              <a:spLocks noChangeArrowheads="1"/>
            </p:cNvSpPr>
            <p:nvPr/>
          </p:nvSpPr>
          <p:spPr bwMode="auto">
            <a:xfrm>
              <a:off x="749" y="2067"/>
              <a:ext cx="6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Preço</a:t>
              </a:r>
            </a:p>
          </p:txBody>
        </p:sp>
      </p:grpSp>
      <p:grpSp>
        <p:nvGrpSpPr>
          <p:cNvPr id="3" name="Group 115"/>
          <p:cNvGrpSpPr>
            <a:grpSpLocks/>
          </p:cNvGrpSpPr>
          <p:nvPr/>
        </p:nvGrpSpPr>
        <p:grpSpPr bwMode="auto">
          <a:xfrm>
            <a:off x="3770313" y="3968750"/>
            <a:ext cx="2619375" cy="2095500"/>
            <a:chOff x="2375" y="2500"/>
            <a:chExt cx="1650" cy="1320"/>
          </a:xfrm>
        </p:grpSpPr>
        <p:sp>
          <p:nvSpPr>
            <p:cNvPr id="4102" name="Freeform 112"/>
            <p:cNvSpPr>
              <a:spLocks/>
            </p:cNvSpPr>
            <p:nvPr/>
          </p:nvSpPr>
          <p:spPr bwMode="auto">
            <a:xfrm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4103" name="Text Box 114"/>
            <p:cNvSpPr txBox="1">
              <a:spLocks noChangeArrowheads="1"/>
            </p:cNvSpPr>
            <p:nvPr/>
          </p:nvSpPr>
          <p:spPr bwMode="auto">
            <a:xfrm>
              <a:off x="3807" y="2500"/>
              <a:ext cx="1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>
                  <a:solidFill>
                    <a:srgbClr val="CC3300"/>
                  </a:solidFill>
                </a:rPr>
                <a:t>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O que afeta a </a:t>
            </a:r>
            <a:r>
              <a:rPr lang="pt-BR" i="1" smtClean="0">
                <a:solidFill>
                  <a:srgbClr val="CC3300"/>
                </a:solidFill>
              </a:rPr>
              <a:t>Oferta Agregada</a:t>
            </a:r>
            <a:r>
              <a:rPr lang="pt-BR" smtClean="0"/>
              <a:t> ?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563" y="1000125"/>
            <a:ext cx="9024937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2000"/>
              <a:t>Dado que a relação entre quantidade ofertada e preço é positiva, ou seja,</a:t>
            </a:r>
          </a:p>
          <a:p>
            <a:pPr algn="ctr" eaLnBrk="1" hangingPunct="1">
              <a:spcBef>
                <a:spcPct val="40000"/>
              </a:spcBef>
            </a:pPr>
            <a:endParaRPr lang="pt-BR" sz="2000"/>
          </a:p>
          <a:p>
            <a:pPr algn="ctr" eaLnBrk="1" hangingPunct="1">
              <a:spcBef>
                <a:spcPct val="40000"/>
              </a:spcBef>
            </a:pPr>
            <a:r>
              <a:rPr lang="pt-BR" sz="2000" i="1"/>
              <a:t>sendo q</a:t>
            </a:r>
            <a:r>
              <a:rPr lang="pt-BR" sz="2000" i="1" baseline="30000"/>
              <a:t>s </a:t>
            </a:r>
            <a:r>
              <a:rPr lang="pt-BR" sz="2000" i="1"/>
              <a:t> = f (p),</a:t>
            </a:r>
          </a:p>
          <a:p>
            <a:pPr algn="ctr" eaLnBrk="1" hangingPunct="1">
              <a:spcBef>
                <a:spcPct val="40000"/>
              </a:spcBef>
            </a:pPr>
            <a:endParaRPr lang="pt-BR" sz="2000" i="1"/>
          </a:p>
          <a:p>
            <a:pPr algn="ctr" eaLnBrk="1" hangingPunct="1">
              <a:spcBef>
                <a:spcPct val="40000"/>
              </a:spcBef>
            </a:pPr>
            <a:r>
              <a:rPr lang="el-GR" sz="2000" i="1">
                <a:cs typeface="Arial" panose="020B0604020202020204" pitchFamily="34" charset="0"/>
              </a:rPr>
              <a:t>Δ</a:t>
            </a:r>
            <a:r>
              <a:rPr lang="pt-BR" sz="2000" i="1"/>
              <a:t>q</a:t>
            </a:r>
            <a:r>
              <a:rPr lang="pt-BR" sz="2000" i="1" baseline="30000"/>
              <a:t>S</a:t>
            </a:r>
            <a:r>
              <a:rPr lang="pt-BR" sz="2000" i="1"/>
              <a:t> / </a:t>
            </a:r>
            <a:r>
              <a:rPr lang="el-GR" sz="2000" i="1"/>
              <a:t>Δ</a:t>
            </a:r>
            <a:r>
              <a:rPr lang="pt-BR" sz="2000" i="1"/>
              <a:t>p  &gt;  0</a:t>
            </a:r>
            <a:r>
              <a:rPr lang="pt-BR" sz="2000"/>
              <a:t> (Lei Geral da Oferta)</a:t>
            </a:r>
            <a:endParaRPr lang="pt-BR" sz="2000" i="1"/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160338" y="3802063"/>
            <a:ext cx="8761412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173038" indent="-173038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sz="1800"/>
              <a:t>afetam a oferta: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Preços dos fatores e insumos de produção (mão de obra, matéria prima etc.)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Preços de outros bens substitutos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Objetivos e metas do empreendedor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Subsídios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Políticas de garantia de preços mínimos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curva de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63" y="711200"/>
            <a:ext cx="9024937" cy="582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120000"/>
              </a:lnSpc>
              <a:spcBef>
                <a:spcPct val="1000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Existe uma certa simetria entre o comportamento de um produtor e o comportamento de um indivíduo como consumidor.</a:t>
            </a:r>
          </a:p>
          <a:p>
            <a:pPr marL="285750" indent="-285750" eaLnBrk="1" hangingPunct="1">
              <a:lnSpc>
                <a:spcPct val="120000"/>
              </a:lnSpc>
              <a:spcBef>
                <a:spcPct val="1000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O produtor procura distribuir seus recursos entre os fatores de produção de modo a conseguir uma produção de máximo lucro, enquanto o consumidor procura distribuir a sua renda na compra de bens, cujo consumo venha a se traduzir no máximo de satisfação, de bem estar ou de </a:t>
            </a:r>
            <a:r>
              <a:rPr lang="pt-BR" sz="1800" i="1" dirty="0"/>
              <a:t>UTILIDADE</a:t>
            </a:r>
            <a:r>
              <a:rPr lang="pt-BR" sz="1800" dirty="0"/>
              <a:t>.</a:t>
            </a:r>
          </a:p>
          <a:p>
            <a:pPr marL="285750" indent="-285750" eaLnBrk="1" hangingPunct="1">
              <a:lnSpc>
                <a:spcPct val="120000"/>
              </a:lnSpc>
              <a:spcBef>
                <a:spcPct val="1000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A teoria que explica a formação da curva de demanda é chamada Teoria do Consumidor, e foi desenvolvida a partir do momento que se conseguiu expressar de forma satisfatória o conceito de </a:t>
            </a:r>
            <a:r>
              <a:rPr lang="pt-BR" sz="1800" i="1" dirty="0"/>
              <a:t>utilidade</a:t>
            </a:r>
            <a:r>
              <a:rPr lang="pt-BR" sz="1800" dirty="0"/>
              <a:t>.</a:t>
            </a:r>
          </a:p>
          <a:p>
            <a:pPr marL="285750" indent="-285750" eaLnBrk="1" hangingPunct="1">
              <a:lnSpc>
                <a:spcPct val="120000"/>
              </a:lnSpc>
              <a:spcBef>
                <a:spcPct val="1000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Esse conceito é fundamental se o objetivo é responder à questão: que quantidade um indivíduo irá comprar de cada bem?</a:t>
            </a:r>
          </a:p>
          <a:p>
            <a:pPr marL="285750" indent="-285750" eaLnBrk="1" hangingPunct="1">
              <a:lnSpc>
                <a:spcPct val="120000"/>
              </a:lnSpc>
              <a:spcBef>
                <a:spcPct val="100000"/>
              </a:spcBef>
              <a:buFont typeface="Arial" panose="020B0604020202020204" pitchFamily="34" charset="0"/>
              <a:buChar char="•"/>
            </a:pPr>
            <a:r>
              <a:rPr lang="pt-BR" sz="1800" dirty="0"/>
              <a:t>O resultado mais importante dessa teoria é que se consegue demonstrar a relação inversa que existe entre preço e quantidade demandada pela maioria dos produtos num mercado.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curva de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5563" y="955675"/>
            <a:ext cx="902493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A ação de todos os consumidores atuando juntos no mercado resulta na curva de </a:t>
            </a:r>
            <a:r>
              <a:rPr lang="pt-BR" sz="1800" u="sng">
                <a:solidFill>
                  <a:srgbClr val="CC3300"/>
                </a:solidFill>
              </a:rPr>
              <a:t>demanda agregada</a:t>
            </a:r>
            <a:r>
              <a:rPr lang="pt-BR" sz="1800"/>
              <a:t>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A curva de demanda agregada mostra a relação negativa entre o preço e a quantidade que os consumidores estão dispostos a comprar.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Essa curva representa a quantidade máxima de determinado bem ou serviço que os consumidores podem aspirar num dado período, dada a sua renda e os preços no mercado.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1665288" y="3954463"/>
            <a:ext cx="5481637" cy="2706687"/>
            <a:chOff x="749" y="2067"/>
            <a:chExt cx="4094" cy="2279"/>
          </a:xfrm>
        </p:grpSpPr>
        <p:sp>
          <p:nvSpPr>
            <p:cNvPr id="7176" name="Line 5"/>
            <p:cNvSpPr>
              <a:spLocks noChangeShapeType="1"/>
            </p:cNvSpPr>
            <p:nvPr/>
          </p:nvSpPr>
          <p:spPr bwMode="auto">
            <a:xfrm>
              <a:off x="1409" y="4053"/>
              <a:ext cx="33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7177" name="Line 6"/>
            <p:cNvSpPr>
              <a:spLocks noChangeShapeType="1"/>
            </p:cNvSpPr>
            <p:nvPr/>
          </p:nvSpPr>
          <p:spPr bwMode="auto">
            <a:xfrm flipV="1">
              <a:off x="1409" y="2139"/>
              <a:ext cx="0" cy="19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7178" name="Text Box 7"/>
            <p:cNvSpPr txBox="1">
              <a:spLocks noChangeArrowheads="1"/>
            </p:cNvSpPr>
            <p:nvPr/>
          </p:nvSpPr>
          <p:spPr bwMode="auto">
            <a:xfrm>
              <a:off x="4615" y="4062"/>
              <a:ext cx="228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 i="1"/>
                <a:t>q</a:t>
              </a:r>
            </a:p>
          </p:txBody>
        </p:sp>
        <p:sp>
          <p:nvSpPr>
            <p:cNvPr id="7179" name="Text Box 8"/>
            <p:cNvSpPr txBox="1">
              <a:spLocks noChangeArrowheads="1"/>
            </p:cNvSpPr>
            <p:nvPr/>
          </p:nvSpPr>
          <p:spPr bwMode="auto">
            <a:xfrm>
              <a:off x="749" y="2067"/>
              <a:ext cx="651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/>
              <a:r>
                <a:rPr lang="pt-BR"/>
                <a:t>Preço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3770313" y="4154488"/>
            <a:ext cx="2822575" cy="1925637"/>
            <a:chOff x="2375" y="2617"/>
            <a:chExt cx="1778" cy="1213"/>
          </a:xfrm>
        </p:grpSpPr>
        <p:sp>
          <p:nvSpPr>
            <p:cNvPr id="7174" name="Freeform 9"/>
            <p:cNvSpPr>
              <a:spLocks/>
            </p:cNvSpPr>
            <p:nvPr/>
          </p:nvSpPr>
          <p:spPr bwMode="auto">
            <a:xfrm flipH="1">
              <a:off x="2375" y="2617"/>
              <a:ext cx="1650" cy="1203"/>
            </a:xfrm>
            <a:custGeom>
              <a:avLst/>
              <a:gdLst>
                <a:gd name="T0" fmla="*/ 0 w 2252"/>
                <a:gd name="T1" fmla="*/ 1450 h 1450"/>
                <a:gd name="T2" fmla="*/ 803 w 2252"/>
                <a:gd name="T3" fmla="*/ 1255 h 1450"/>
                <a:gd name="T4" fmla="*/ 1541 w 2252"/>
                <a:gd name="T5" fmla="*/ 880 h 1450"/>
                <a:gd name="T6" fmla="*/ 2026 w 2252"/>
                <a:gd name="T7" fmla="*/ 395 h 1450"/>
                <a:gd name="T8" fmla="*/ 2252 w 2252"/>
                <a:gd name="T9" fmla="*/ 0 h 14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2"/>
                <a:gd name="T16" fmla="*/ 0 h 1450"/>
                <a:gd name="T17" fmla="*/ 2252 w 2252"/>
                <a:gd name="T18" fmla="*/ 1450 h 14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2" h="1450">
                  <a:moveTo>
                    <a:pt x="0" y="1450"/>
                  </a:moveTo>
                  <a:cubicBezTo>
                    <a:pt x="273" y="1400"/>
                    <a:pt x="546" y="1350"/>
                    <a:pt x="803" y="1255"/>
                  </a:cubicBezTo>
                  <a:cubicBezTo>
                    <a:pt x="1060" y="1160"/>
                    <a:pt x="1337" y="1023"/>
                    <a:pt x="1541" y="880"/>
                  </a:cubicBezTo>
                  <a:cubicBezTo>
                    <a:pt x="1745" y="737"/>
                    <a:pt x="1908" y="542"/>
                    <a:pt x="2026" y="395"/>
                  </a:cubicBezTo>
                  <a:cubicBezTo>
                    <a:pt x="2144" y="248"/>
                    <a:pt x="2214" y="66"/>
                    <a:pt x="2252" y="0"/>
                  </a:cubicBezTo>
                </a:path>
              </a:pathLst>
            </a:custGeom>
            <a:noFill/>
            <a:ln w="38100" cap="flat" cmpd="sng">
              <a:solidFill>
                <a:srgbClr val="CC33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pt-BR"/>
            </a:p>
          </p:txBody>
        </p:sp>
        <p:sp>
          <p:nvSpPr>
            <p:cNvPr id="7175" name="Text Box 10"/>
            <p:cNvSpPr txBox="1">
              <a:spLocks noChangeArrowheads="1"/>
            </p:cNvSpPr>
            <p:nvPr/>
          </p:nvSpPr>
          <p:spPr bwMode="auto">
            <a:xfrm>
              <a:off x="3947" y="3618"/>
              <a:ext cx="20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pt-BR">
                  <a:solidFill>
                    <a:srgbClr val="CC3300"/>
                  </a:solidFill>
                </a:rPr>
                <a:t>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O que afeta a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  <a:r>
              <a:rPr lang="pt-BR" smtClean="0"/>
              <a:t> ?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00038" y="933450"/>
            <a:ext cx="8572500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2000"/>
              <a:t>Dado que a relação entre quantidade demandada e preço é negativa, ou seja,</a:t>
            </a:r>
          </a:p>
          <a:p>
            <a:pPr algn="ctr" eaLnBrk="1" hangingPunct="1">
              <a:spcBef>
                <a:spcPct val="40000"/>
              </a:spcBef>
            </a:pPr>
            <a:endParaRPr lang="pt-BR" sz="2000"/>
          </a:p>
          <a:p>
            <a:pPr algn="ctr" eaLnBrk="1" hangingPunct="1">
              <a:spcBef>
                <a:spcPct val="40000"/>
              </a:spcBef>
            </a:pPr>
            <a:r>
              <a:rPr lang="pt-BR" sz="2000" i="1"/>
              <a:t>sendo q</a:t>
            </a:r>
            <a:r>
              <a:rPr lang="pt-BR" sz="2000" i="1" baseline="30000"/>
              <a:t>s </a:t>
            </a:r>
            <a:r>
              <a:rPr lang="pt-BR" sz="2000" i="1"/>
              <a:t> = f (p),</a:t>
            </a:r>
          </a:p>
          <a:p>
            <a:pPr algn="ctr" eaLnBrk="1" hangingPunct="1">
              <a:spcBef>
                <a:spcPct val="40000"/>
              </a:spcBef>
            </a:pPr>
            <a:endParaRPr lang="pt-BR" sz="2000" i="1"/>
          </a:p>
          <a:p>
            <a:pPr algn="ctr" eaLnBrk="1" hangingPunct="1">
              <a:spcBef>
                <a:spcPct val="40000"/>
              </a:spcBef>
            </a:pPr>
            <a:r>
              <a:rPr lang="el-GR" sz="2000" i="1">
                <a:cs typeface="Arial" panose="020B0604020202020204" pitchFamily="34" charset="0"/>
              </a:rPr>
              <a:t>Δ</a:t>
            </a:r>
            <a:r>
              <a:rPr lang="pt-BR" sz="2000" i="1"/>
              <a:t>q</a:t>
            </a:r>
            <a:r>
              <a:rPr lang="pt-BR" sz="2000" i="1" baseline="30000"/>
              <a:t>D</a:t>
            </a:r>
            <a:r>
              <a:rPr lang="pt-BR" sz="2000" i="1"/>
              <a:t> / </a:t>
            </a:r>
            <a:r>
              <a:rPr lang="el-GR" sz="2000" i="1"/>
              <a:t>Δ</a:t>
            </a:r>
            <a:r>
              <a:rPr lang="pt-BR" sz="2000" i="1"/>
              <a:t>p  &lt;  0</a:t>
            </a:r>
            <a:r>
              <a:rPr lang="pt-BR" sz="2000"/>
              <a:t> (Lei Geral da Demanda)</a:t>
            </a:r>
            <a:endParaRPr lang="pt-BR" sz="2000" i="1"/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160338" y="3757613"/>
            <a:ext cx="8761412" cy="240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173038" indent="-173038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pt-BR" sz="1800"/>
              <a:t>afetam a demanda: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Tamanho da população, sua concentração e seu crescimento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Riqueza, Renda e sua distribuição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Custo de vida e preços de outros bens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Fatores climáticos e sazonais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Propaganda, hábitos, expectativas, gostos e preferências</a:t>
            </a:r>
          </a:p>
          <a:p>
            <a:pPr eaLnBrk="1" hangingPunct="1">
              <a:lnSpc>
                <a:spcPct val="120000"/>
              </a:lnSpc>
              <a:buFontTx/>
              <a:buChar char="•"/>
            </a:pPr>
            <a:r>
              <a:rPr lang="pt-BR" sz="1800"/>
              <a:t>Facilidades de crédito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A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  <a:r>
              <a:rPr lang="pt-BR" smtClean="0"/>
              <a:t> e sua relação com outros bens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5563" y="844550"/>
            <a:ext cx="9024937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Por que a relação é inversa?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Devido aos efeitos: </a:t>
            </a:r>
            <a:r>
              <a:rPr lang="pt-BR" sz="1800" i="1" u="sng"/>
              <a:t>substituição</a:t>
            </a:r>
            <a:r>
              <a:rPr lang="pt-BR" sz="1800"/>
              <a:t> e </a:t>
            </a:r>
            <a:r>
              <a:rPr lang="pt-BR" sz="1800" i="1" u="sng"/>
              <a:t>renda</a:t>
            </a:r>
            <a:r>
              <a:rPr lang="pt-BR" sz="1800"/>
              <a:t>.</a:t>
            </a:r>
          </a:p>
        </p:txBody>
      </p:sp>
      <p:sp>
        <p:nvSpPr>
          <p:cNvPr id="9220" name="Rectangle 12"/>
          <p:cNvSpPr>
            <a:spLocks noChangeArrowheads="1"/>
          </p:cNvSpPr>
          <p:nvPr/>
        </p:nvSpPr>
        <p:spPr bwMode="auto">
          <a:xfrm>
            <a:off x="241300" y="1808163"/>
            <a:ext cx="8701088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1527175" indent="-1527175" eaLnBrk="0" hangingPunct="0"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527175" algn="l"/>
              </a:tabLs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</a:pPr>
            <a:r>
              <a:rPr lang="pt-BR" sz="1800">
                <a:solidFill>
                  <a:srgbClr val="CC3300"/>
                </a:solidFill>
              </a:rPr>
              <a:t>Substituição</a:t>
            </a:r>
            <a:r>
              <a:rPr lang="pt-BR" sz="1800"/>
              <a:t>:	bem fica mais barato, relativamente aos concorrentes. Portanto, quantidade demandada aumenta.</a:t>
            </a:r>
          </a:p>
          <a:p>
            <a:pPr eaLnBrk="1" hangingPunct="1">
              <a:spcBef>
                <a:spcPct val="40000"/>
              </a:spcBef>
            </a:pPr>
            <a:r>
              <a:rPr lang="pt-BR" sz="1800">
                <a:solidFill>
                  <a:srgbClr val="CC3300"/>
                </a:solidFill>
              </a:rPr>
              <a:t>Renda</a:t>
            </a:r>
            <a:r>
              <a:rPr lang="pt-BR" sz="1800"/>
              <a:t>:	queda de preço leva ao aumento do poder aquisitivo. Portanto, consumidor compra mais e quantidade demandada aumenta.</a:t>
            </a:r>
          </a:p>
        </p:txBody>
      </p:sp>
      <p:sp>
        <p:nvSpPr>
          <p:cNvPr id="291853" name="Rectangle 13"/>
          <p:cNvSpPr>
            <a:spLocks noChangeArrowheads="1"/>
          </p:cNvSpPr>
          <p:nvPr/>
        </p:nvSpPr>
        <p:spPr bwMode="auto">
          <a:xfrm>
            <a:off x="238125" y="3582988"/>
            <a:ext cx="8701088" cy="279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Existe uma relação do preço de um bem com o de outros bens.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Essa relação dá origem a dois conceitos: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 i="1" u="sng"/>
              <a:t>bens substitutos</a:t>
            </a:r>
            <a:r>
              <a:rPr lang="pt-BR" sz="1800"/>
              <a:t> e </a:t>
            </a:r>
            <a:r>
              <a:rPr lang="pt-BR" sz="1800" i="1" u="sng"/>
              <a:t>bens complementares</a:t>
            </a:r>
          </a:p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Bens substitutos</a:t>
            </a:r>
            <a:r>
              <a:rPr lang="pt-BR" sz="1800"/>
              <a:t>: consumo de um bem substitui o consumo do outro</a:t>
            </a:r>
          </a:p>
          <a:p>
            <a:pPr algn="ctr" eaLnBrk="1" hangingPunct="1"/>
            <a:r>
              <a:rPr lang="pt-BR" sz="1800" i="1"/>
              <a:t>sendo q</a:t>
            </a:r>
            <a:r>
              <a:rPr lang="pt-BR" sz="1800" i="1" baseline="30000"/>
              <a:t>A</a:t>
            </a:r>
            <a:r>
              <a:rPr lang="pt-BR" sz="1800" i="1"/>
              <a:t>  = f (p</a:t>
            </a:r>
            <a:r>
              <a:rPr lang="pt-BR" sz="1800" i="1" baseline="-25000"/>
              <a:t>B</a:t>
            </a:r>
            <a:r>
              <a:rPr lang="pt-BR" sz="1800" i="1"/>
              <a:t>)  </a:t>
            </a:r>
            <a:r>
              <a:rPr lang="pt-BR" sz="1800" i="1">
                <a:cs typeface="Arial" panose="020B0604020202020204" pitchFamily="34" charset="0"/>
              </a:rPr>
              <a:t>→  </a:t>
            </a:r>
            <a:r>
              <a:rPr lang="el-GR" sz="1800" i="1"/>
              <a:t>Δ</a:t>
            </a:r>
            <a:r>
              <a:rPr lang="pt-BR" sz="1800" i="1"/>
              <a:t>q</a:t>
            </a:r>
            <a:r>
              <a:rPr lang="pt-BR" sz="1800" i="1" baseline="30000"/>
              <a:t>A</a:t>
            </a:r>
            <a:r>
              <a:rPr lang="pt-BR" sz="1800" i="1"/>
              <a:t> / </a:t>
            </a:r>
            <a:r>
              <a:rPr lang="el-GR" sz="1800" i="1"/>
              <a:t>Δ</a:t>
            </a:r>
            <a:r>
              <a:rPr lang="pt-BR" sz="1800" i="1"/>
              <a:t>p</a:t>
            </a:r>
            <a:r>
              <a:rPr lang="pt-BR" sz="1800" i="1" baseline="-25000"/>
              <a:t>B</a:t>
            </a:r>
            <a:r>
              <a:rPr lang="pt-BR" sz="1800" i="1"/>
              <a:t>  &gt;  0</a:t>
            </a:r>
            <a:endParaRPr lang="pt-BR" sz="1800"/>
          </a:p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Bens complementares</a:t>
            </a:r>
            <a:r>
              <a:rPr lang="pt-BR" sz="1800"/>
              <a:t>: consumo de um bem se dá conjuntamente com outro</a:t>
            </a:r>
          </a:p>
          <a:p>
            <a:pPr algn="ctr" eaLnBrk="1" hangingPunct="1"/>
            <a:r>
              <a:rPr lang="pt-BR" sz="1800" i="1"/>
              <a:t>sendo q</a:t>
            </a:r>
            <a:r>
              <a:rPr lang="pt-BR" sz="1800" i="1" baseline="30000"/>
              <a:t>A</a:t>
            </a:r>
            <a:r>
              <a:rPr lang="pt-BR" sz="1800" i="1"/>
              <a:t>  = f (p</a:t>
            </a:r>
            <a:r>
              <a:rPr lang="pt-BR" sz="1800" i="1" baseline="-25000"/>
              <a:t>B</a:t>
            </a:r>
            <a:r>
              <a:rPr lang="pt-BR" sz="1800" i="1"/>
              <a:t>)  →  </a:t>
            </a:r>
            <a:r>
              <a:rPr lang="el-GR" sz="1800" i="1"/>
              <a:t>Δ</a:t>
            </a:r>
            <a:r>
              <a:rPr lang="pt-BR" sz="1800" i="1"/>
              <a:t>q</a:t>
            </a:r>
            <a:r>
              <a:rPr lang="pt-BR" sz="1800" i="1" baseline="30000"/>
              <a:t>A</a:t>
            </a:r>
            <a:r>
              <a:rPr lang="pt-BR" sz="1800" i="1"/>
              <a:t> / </a:t>
            </a:r>
            <a:r>
              <a:rPr lang="el-GR" sz="1800" i="1"/>
              <a:t>Δ</a:t>
            </a:r>
            <a:r>
              <a:rPr lang="pt-BR" sz="1800" i="1"/>
              <a:t>p</a:t>
            </a:r>
            <a:r>
              <a:rPr lang="pt-BR" sz="1800" i="1" baseline="-25000"/>
              <a:t>B</a:t>
            </a:r>
            <a:r>
              <a:rPr lang="pt-BR" sz="1800" i="1"/>
              <a:t>  &lt;  0</a:t>
            </a:r>
            <a:endParaRPr lang="pt-BR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Relação da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  <a:r>
              <a:rPr lang="pt-BR" smtClean="0"/>
              <a:t> com a Renda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212725" y="1116013"/>
            <a:ext cx="8701088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Existe uma relação do preço de um bem com a renda do consumidor.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/>
              <a:t>Essa relação dá origem a quatro tipos de bens:</a:t>
            </a:r>
          </a:p>
          <a:p>
            <a:pPr algn="ctr" eaLnBrk="1" hangingPunct="1">
              <a:spcBef>
                <a:spcPct val="40000"/>
              </a:spcBef>
            </a:pPr>
            <a:r>
              <a:rPr lang="pt-BR" sz="1800" i="1" u="sng"/>
              <a:t>bem normal</a:t>
            </a:r>
            <a:r>
              <a:rPr lang="pt-BR" sz="1800"/>
              <a:t>, </a:t>
            </a:r>
            <a:r>
              <a:rPr lang="pt-BR" sz="1800" i="1" u="sng"/>
              <a:t>bem inferior</a:t>
            </a:r>
            <a:r>
              <a:rPr lang="pt-BR" sz="1800"/>
              <a:t>, </a:t>
            </a:r>
            <a:r>
              <a:rPr lang="pt-BR" sz="1800" i="1" u="sng"/>
              <a:t>bem de luxo </a:t>
            </a:r>
            <a:r>
              <a:rPr lang="pt-BR" sz="1800"/>
              <a:t> e </a:t>
            </a:r>
            <a:r>
              <a:rPr lang="pt-BR" sz="1800" i="1" u="sng"/>
              <a:t>bem saciado</a:t>
            </a:r>
          </a:p>
          <a:p>
            <a:pPr algn="ctr" eaLnBrk="1" hangingPunct="1">
              <a:spcBef>
                <a:spcPct val="140000"/>
              </a:spcBef>
            </a:pPr>
            <a:r>
              <a:rPr lang="pt-BR" sz="1800"/>
              <a:t>Sendo </a:t>
            </a:r>
            <a:r>
              <a:rPr lang="pt-BR" sz="1800" i="1"/>
              <a:t>q</a:t>
            </a:r>
            <a:r>
              <a:rPr lang="pt-BR" sz="1800" i="1" baseline="30000"/>
              <a:t>D</a:t>
            </a:r>
            <a:r>
              <a:rPr lang="pt-BR" sz="1800" i="1"/>
              <a:t>  = f (R)</a:t>
            </a:r>
            <a:r>
              <a:rPr lang="pt-BR" sz="1800"/>
              <a:t>  e definindo </a:t>
            </a:r>
            <a:r>
              <a:rPr lang="pt-BR" sz="1800" i="1"/>
              <a:t>elasticidade-renda </a:t>
            </a:r>
            <a:r>
              <a:rPr lang="pt-BR" sz="1800"/>
              <a:t>como </a:t>
            </a:r>
            <a:r>
              <a:rPr lang="el-GR" sz="1800" i="1"/>
              <a:t>η</a:t>
            </a:r>
            <a:r>
              <a:rPr lang="pt-BR" sz="1800" i="1"/>
              <a:t> = </a:t>
            </a:r>
            <a:r>
              <a:rPr lang="el-GR" sz="1800" i="1"/>
              <a:t>Δ</a:t>
            </a:r>
            <a:r>
              <a:rPr lang="pt-BR" sz="1800" i="1"/>
              <a:t>%q</a:t>
            </a:r>
            <a:r>
              <a:rPr lang="pt-BR" sz="1800" i="1" baseline="30000"/>
              <a:t>D</a:t>
            </a:r>
            <a:r>
              <a:rPr lang="pt-BR" sz="1800" i="1"/>
              <a:t> / </a:t>
            </a:r>
            <a:r>
              <a:rPr lang="el-GR" sz="1800" i="1"/>
              <a:t>Δ</a:t>
            </a:r>
            <a:r>
              <a:rPr lang="pt-BR" sz="1800" i="1"/>
              <a:t>%R</a:t>
            </a:r>
            <a:r>
              <a:rPr lang="pt-BR" sz="1800"/>
              <a:t>,</a:t>
            </a:r>
          </a:p>
          <a:p>
            <a:pPr algn="ctr" eaLnBrk="1" hangingPunct="1">
              <a:lnSpc>
                <a:spcPct val="0"/>
              </a:lnSpc>
              <a:spcBef>
                <a:spcPct val="100000"/>
              </a:spcBef>
            </a:pPr>
            <a:r>
              <a:rPr lang="pt-BR" sz="1800"/>
              <a:t>tem-se:</a:t>
            </a:r>
            <a:endParaRPr lang="pt-BR" sz="1800">
              <a:solidFill>
                <a:srgbClr val="CC3300"/>
              </a:solidFill>
            </a:endParaRP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212725" y="3502025"/>
            <a:ext cx="870108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Bem normal</a:t>
            </a:r>
            <a:r>
              <a:rPr lang="pt-BR" sz="1800"/>
              <a:t>: consumo </a:t>
            </a:r>
            <a:r>
              <a:rPr lang="pt-BR" sz="1800" i="1">
                <a:solidFill>
                  <a:srgbClr val="CC3300"/>
                </a:solidFill>
              </a:rPr>
              <a:t>aumenta</a:t>
            </a:r>
            <a:r>
              <a:rPr lang="pt-BR" sz="1800" i="1"/>
              <a:t> </a:t>
            </a:r>
            <a:r>
              <a:rPr lang="pt-BR" sz="1800"/>
              <a:t>com o aumento na renda</a:t>
            </a:r>
          </a:p>
          <a:p>
            <a:pPr algn="ctr" eaLnBrk="1" hangingPunct="1"/>
            <a:r>
              <a:rPr lang="el-GR" sz="1800" i="1"/>
              <a:t>η</a:t>
            </a:r>
            <a:r>
              <a:rPr lang="pt-BR" sz="1800"/>
              <a:t>  </a:t>
            </a:r>
            <a:r>
              <a:rPr lang="pt-BR" sz="1800" i="1"/>
              <a:t>&gt;  0  e </a:t>
            </a:r>
            <a:r>
              <a:rPr lang="el-GR" sz="1800" i="1"/>
              <a:t>η</a:t>
            </a:r>
            <a:r>
              <a:rPr lang="pt-BR" sz="1800" i="1"/>
              <a:t>  &lt;  1</a:t>
            </a:r>
            <a:endParaRPr lang="pt-BR" sz="1800"/>
          </a:p>
        </p:txBody>
      </p:sp>
      <p:sp>
        <p:nvSpPr>
          <p:cNvPr id="293895" name="Rectangle 7"/>
          <p:cNvSpPr>
            <a:spLocks noChangeArrowheads="1"/>
          </p:cNvSpPr>
          <p:nvPr/>
        </p:nvSpPr>
        <p:spPr bwMode="auto">
          <a:xfrm>
            <a:off x="212725" y="4214813"/>
            <a:ext cx="8701088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Bem inferior</a:t>
            </a:r>
            <a:r>
              <a:rPr lang="pt-BR" sz="1800"/>
              <a:t>: consumo </a:t>
            </a:r>
            <a:r>
              <a:rPr lang="pt-BR" sz="1800" i="1">
                <a:solidFill>
                  <a:srgbClr val="CC3300"/>
                </a:solidFill>
              </a:rPr>
              <a:t>diminui</a:t>
            </a:r>
            <a:r>
              <a:rPr lang="pt-BR" sz="1800" i="1"/>
              <a:t> </a:t>
            </a:r>
            <a:r>
              <a:rPr lang="pt-BR" sz="1800"/>
              <a:t>com o aumento na renda</a:t>
            </a:r>
          </a:p>
          <a:p>
            <a:pPr algn="ctr" eaLnBrk="1" hangingPunct="1"/>
            <a:r>
              <a:rPr lang="el-GR" sz="1800" i="1"/>
              <a:t>η</a:t>
            </a:r>
            <a:r>
              <a:rPr lang="pt-BR" sz="1800" i="1"/>
              <a:t>  &lt;  0</a:t>
            </a:r>
          </a:p>
        </p:txBody>
      </p:sp>
      <p:sp>
        <p:nvSpPr>
          <p:cNvPr id="293896" name="Rectangle 8"/>
          <p:cNvSpPr>
            <a:spLocks noChangeArrowheads="1"/>
          </p:cNvSpPr>
          <p:nvPr/>
        </p:nvSpPr>
        <p:spPr bwMode="auto">
          <a:xfrm>
            <a:off x="212725" y="4927600"/>
            <a:ext cx="87010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Bem de luxo</a:t>
            </a:r>
            <a:r>
              <a:rPr lang="pt-BR" sz="1800"/>
              <a:t>: consumo </a:t>
            </a:r>
            <a:r>
              <a:rPr lang="pt-BR" sz="1800" i="1">
                <a:solidFill>
                  <a:srgbClr val="CC3300"/>
                </a:solidFill>
              </a:rPr>
              <a:t>aumenta mais que proporcionalmente</a:t>
            </a:r>
            <a:r>
              <a:rPr lang="pt-BR" sz="1800" i="1"/>
              <a:t> </a:t>
            </a:r>
            <a:r>
              <a:rPr lang="pt-BR" sz="1800"/>
              <a:t>com a renda</a:t>
            </a:r>
          </a:p>
          <a:p>
            <a:pPr algn="ctr" eaLnBrk="1" hangingPunct="1"/>
            <a:r>
              <a:rPr lang="el-GR" sz="1800" i="1"/>
              <a:t>η</a:t>
            </a:r>
            <a:r>
              <a:rPr lang="pt-BR" sz="1800" i="1"/>
              <a:t>  &gt;  1</a:t>
            </a:r>
            <a:endParaRPr lang="pt-BR" sz="1800"/>
          </a:p>
        </p:txBody>
      </p:sp>
      <p:sp>
        <p:nvSpPr>
          <p:cNvPr id="293897" name="Rectangle 9"/>
          <p:cNvSpPr>
            <a:spLocks noChangeArrowheads="1"/>
          </p:cNvSpPr>
          <p:nvPr/>
        </p:nvSpPr>
        <p:spPr bwMode="auto">
          <a:xfrm>
            <a:off x="212725" y="5607050"/>
            <a:ext cx="870108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Bem saciado</a:t>
            </a:r>
            <a:r>
              <a:rPr lang="pt-BR" sz="1800"/>
              <a:t>: consumo permanece inalterado com o aumento na renda</a:t>
            </a:r>
          </a:p>
          <a:p>
            <a:pPr algn="ctr" eaLnBrk="1" hangingPunct="1"/>
            <a:r>
              <a:rPr lang="el-GR" sz="1800" i="1"/>
              <a:t>η</a:t>
            </a:r>
            <a:r>
              <a:rPr lang="pt-BR" sz="1800" i="1"/>
              <a:t>  = 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38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4" grpId="0"/>
      <p:bldP spid="293895" grpId="0"/>
      <p:bldP spid="293896" grpId="0"/>
      <p:bldP spid="2938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>
                <a:solidFill>
                  <a:schemeClr val="hlink"/>
                </a:solidFill>
              </a:rPr>
              <a:t>Elasticidade-preço da </a:t>
            </a:r>
            <a:r>
              <a:rPr lang="pt-BR" i="1" smtClean="0">
                <a:solidFill>
                  <a:srgbClr val="CC3300"/>
                </a:solidFill>
              </a:rPr>
              <a:t>Demanda Agregada</a:t>
            </a:r>
            <a:endParaRPr lang="pt-BR" smtClean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92088" y="1393825"/>
            <a:ext cx="8701087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40000"/>
              </a:spcBef>
            </a:pPr>
            <a:r>
              <a:rPr lang="pt-BR" sz="1800"/>
              <a:t>Utiliza-se o conceito de elasticidade-preço da demanda (</a:t>
            </a:r>
            <a:r>
              <a:rPr lang="el-GR" sz="1800" i="1">
                <a:cs typeface="Arial" panose="020B0604020202020204" pitchFamily="34" charset="0"/>
              </a:rPr>
              <a:t>ε</a:t>
            </a:r>
            <a:r>
              <a:rPr lang="pt-BR" sz="1800"/>
              <a:t>) para se estudar o efeito sobre a quantidade demandada caso ocorram variações no preço. </a:t>
            </a:r>
          </a:p>
          <a:p>
            <a:pPr algn="ctr" eaLnBrk="1" hangingPunct="1">
              <a:spcBef>
                <a:spcPct val="140000"/>
              </a:spcBef>
            </a:pPr>
            <a:r>
              <a:rPr lang="pt-BR" sz="1800"/>
              <a:t>Sendo </a:t>
            </a:r>
            <a:r>
              <a:rPr lang="pt-BR" sz="1800" i="1"/>
              <a:t>q</a:t>
            </a:r>
            <a:r>
              <a:rPr lang="pt-BR" sz="1800" i="1" baseline="30000"/>
              <a:t>D</a:t>
            </a:r>
            <a:r>
              <a:rPr lang="pt-BR" sz="1800" i="1"/>
              <a:t>  = f (p)</a:t>
            </a:r>
            <a:r>
              <a:rPr lang="pt-BR" sz="1800"/>
              <a:t>  e </a:t>
            </a:r>
            <a:r>
              <a:rPr lang="pt-BR" sz="1800" i="1"/>
              <a:t>elasticidade-preço </a:t>
            </a:r>
            <a:r>
              <a:rPr lang="el-GR" sz="1800" i="1"/>
              <a:t>ε</a:t>
            </a:r>
            <a:r>
              <a:rPr lang="pt-BR" sz="1800" i="1"/>
              <a:t> = </a:t>
            </a:r>
            <a:r>
              <a:rPr lang="el-GR" sz="1800" i="1"/>
              <a:t>Δ</a:t>
            </a:r>
            <a:r>
              <a:rPr lang="pt-BR" sz="1800" i="1"/>
              <a:t>%q</a:t>
            </a:r>
            <a:r>
              <a:rPr lang="pt-BR" sz="1800" i="1" baseline="30000"/>
              <a:t>D</a:t>
            </a:r>
            <a:r>
              <a:rPr lang="pt-BR" sz="1800" i="1"/>
              <a:t> / </a:t>
            </a:r>
            <a:r>
              <a:rPr lang="el-GR" sz="1800" i="1"/>
              <a:t>Δ</a:t>
            </a:r>
            <a:r>
              <a:rPr lang="pt-BR" sz="1800" i="1"/>
              <a:t>%p</a:t>
            </a:r>
            <a:r>
              <a:rPr lang="pt-BR" sz="1800"/>
              <a:t>, tem-se:</a:t>
            </a:r>
            <a:endParaRPr lang="pt-BR" sz="1800">
              <a:solidFill>
                <a:srgbClr val="CC3300"/>
              </a:solidFill>
            </a:endParaRP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92088" y="2955925"/>
            <a:ext cx="870108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90000"/>
              </a:spcBef>
            </a:pPr>
            <a:r>
              <a:rPr lang="pt-BR" sz="1800">
                <a:solidFill>
                  <a:srgbClr val="CC3300"/>
                </a:solidFill>
              </a:rPr>
              <a:t>demanda elástica</a:t>
            </a:r>
            <a:r>
              <a:rPr lang="pt-BR" sz="1800"/>
              <a:t> quando um aumento de, por exemplo, 10% no preço reduz em mais de 10% a quantidade demandada.</a:t>
            </a:r>
          </a:p>
          <a:p>
            <a:pPr algn="ctr" eaLnBrk="1" hangingPunct="1"/>
            <a:r>
              <a:rPr lang="el-GR" sz="1800" i="1"/>
              <a:t>ε</a:t>
            </a:r>
            <a:r>
              <a:rPr lang="pt-BR" sz="1800" i="1"/>
              <a:t> &gt;  1</a:t>
            </a:r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192088" y="4049713"/>
            <a:ext cx="8701087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800">
                <a:solidFill>
                  <a:srgbClr val="CC3300"/>
                </a:solidFill>
              </a:rPr>
              <a:t>elasticidade-preço unitária</a:t>
            </a:r>
            <a:r>
              <a:rPr lang="pt-BR" sz="1800"/>
              <a:t> se o aumento percentual no preço reduz for igual à variação percentual na quantidade demandada.</a:t>
            </a:r>
          </a:p>
          <a:p>
            <a:pPr algn="ctr" eaLnBrk="1" hangingPunct="1"/>
            <a:r>
              <a:rPr lang="el-GR" sz="1800" i="1"/>
              <a:t>ε</a:t>
            </a:r>
            <a:r>
              <a:rPr lang="pt-BR" sz="1800" i="1"/>
              <a:t> =  1</a:t>
            </a:r>
            <a:endParaRPr lang="pt-BR" sz="1800"/>
          </a:p>
        </p:txBody>
      </p:sp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192088" y="5122863"/>
            <a:ext cx="8701087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800">
                <a:solidFill>
                  <a:srgbClr val="CC3300"/>
                </a:solidFill>
              </a:rPr>
              <a:t>demanda inelástica</a:t>
            </a:r>
            <a:r>
              <a:rPr lang="pt-BR" sz="1800"/>
              <a:t> quando um aumento de, por exemplo, 10% no preço reduzir em menos de 10% a quantidade demandada.</a:t>
            </a:r>
          </a:p>
          <a:p>
            <a:pPr algn="ctr" eaLnBrk="1" hangingPunct="1"/>
            <a:r>
              <a:rPr lang="el-GR" sz="1800" i="1"/>
              <a:t>ε</a:t>
            </a:r>
            <a:r>
              <a:rPr lang="pt-BR" sz="1800" i="1"/>
              <a:t> &lt; 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6" grpId="0"/>
      <p:bldP spid="300037" grpId="0"/>
      <p:bldP spid="300038" grpId="0"/>
    </p:bldLst>
  </p:timing>
</p:sld>
</file>

<file path=ppt/theme/theme1.xml><?xml version="1.0" encoding="utf-8"?>
<a:theme xmlns:a="http://schemas.openxmlformats.org/drawingml/2006/main" name="Template 2003 SAP">
  <a:themeElements>
    <a:clrScheme name="">
      <a:dk1>
        <a:srgbClr val="000000"/>
      </a:dk1>
      <a:lt1>
        <a:srgbClr val="FFFFFF"/>
      </a:lt1>
      <a:dk2>
        <a:srgbClr val="333333"/>
      </a:dk2>
      <a:lt2>
        <a:srgbClr val="B2B2B2"/>
      </a:lt2>
      <a:accent1>
        <a:srgbClr val="F0A000"/>
      </a:accent1>
      <a:accent2>
        <a:srgbClr val="4D4D4D"/>
      </a:accent2>
      <a:accent3>
        <a:srgbClr val="FFFFFF"/>
      </a:accent3>
      <a:accent4>
        <a:srgbClr val="000000"/>
      </a:accent4>
      <a:accent5>
        <a:srgbClr val="F6CDAA"/>
      </a:accent5>
      <a:accent6>
        <a:srgbClr val="454545"/>
      </a:accent6>
      <a:hlink>
        <a:srgbClr val="003366"/>
      </a:hlink>
      <a:folHlink>
        <a:srgbClr val="777777"/>
      </a:folHlink>
    </a:clrScheme>
    <a:fontScheme name="Template 2003 SAP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2003 SA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003 SA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003 SA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Settings\lcerodri\My Documents\My Projects\Athena\SAP\Template 2003 SAP.pot</Template>
  <TotalTime>4177</TotalTime>
  <Words>1084</Words>
  <Application>Microsoft Office PowerPoint</Application>
  <PresentationFormat>Apresentação na tela (4:3)</PresentationFormat>
  <Paragraphs>109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Wingdings</vt:lpstr>
      <vt:lpstr>Template 2003 SAP</vt:lpstr>
      <vt:lpstr>Capa</vt:lpstr>
      <vt:lpstr>A curva de Oferta Agregada</vt:lpstr>
      <vt:lpstr>O que afeta a Oferta Agregada ?</vt:lpstr>
      <vt:lpstr>A curva de Demanda Agregada</vt:lpstr>
      <vt:lpstr>A curva de Demanda Agregada</vt:lpstr>
      <vt:lpstr>O que afeta a Demanda Agregada ?</vt:lpstr>
      <vt:lpstr>A Demanda Agregada e sua relação com outros bens</vt:lpstr>
      <vt:lpstr>Relação da Demanda Agregada com a Renda</vt:lpstr>
      <vt:lpstr>Elasticidade-preço da Demanda Agregada</vt:lpstr>
      <vt:lpstr>O mercado em equilíbrio</vt:lpstr>
      <vt:lpstr>O mercado em equilíbrio</vt:lpstr>
    </vt:vector>
  </TitlesOfParts>
  <Company>Esalq/USP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 e desafios dos processos de gestão florestal</dc:title>
  <dc:creator>Economia Florestal - LCF/ESALQ</dc:creator>
  <cp:lastModifiedBy>Luiz Carlos Estraviz Rodriguez</cp:lastModifiedBy>
  <cp:revision>192</cp:revision>
  <dcterms:created xsi:type="dcterms:W3CDTF">2003-07-28T20:40:37Z</dcterms:created>
  <dcterms:modified xsi:type="dcterms:W3CDTF">2014-04-22T15:26:11Z</dcterms:modified>
</cp:coreProperties>
</file>