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00"/>
    <a:srgbClr val="EFF6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4660"/>
  </p:normalViewPr>
  <p:slideViewPr>
    <p:cSldViewPr snapToGrid="0">
      <p:cViewPr varScale="1">
        <p:scale>
          <a:sx n="141" d="100"/>
          <a:sy n="141" d="100"/>
        </p:scale>
        <p:origin x="424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7642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6508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o.org/forestry/food-security/en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D0C5200-A337-60D2-C84A-A05A4D6BB2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99"/>
          <a:stretch/>
        </p:blipFill>
        <p:spPr>
          <a:xfrm>
            <a:off x="2644776" y="10"/>
            <a:ext cx="9547224" cy="6857990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1F9B6B4-B0C4-45C6-A086-901C960D0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44774" y="0"/>
            <a:ext cx="2756893" cy="6858000"/>
          </a:xfrm>
          <a:custGeom>
            <a:avLst/>
            <a:gdLst>
              <a:gd name="connsiteX0" fmla="*/ 1133870 w 2756893"/>
              <a:gd name="connsiteY0" fmla="*/ 0 h 6858000"/>
              <a:gd name="connsiteX1" fmla="*/ 898082 w 2756893"/>
              <a:gd name="connsiteY1" fmla="*/ 0 h 6858000"/>
              <a:gd name="connsiteX2" fmla="*/ 920668 w 2756893"/>
              <a:gd name="connsiteY2" fmla="*/ 14997 h 6858000"/>
              <a:gd name="connsiteX3" fmla="*/ 2554961 w 2756893"/>
              <a:gd name="connsiteY3" fmla="*/ 3621656 h 6858000"/>
              <a:gd name="connsiteX4" fmla="*/ 641513 w 2756893"/>
              <a:gd name="connsiteY4" fmla="*/ 6374814 h 6858000"/>
              <a:gd name="connsiteX5" fmla="*/ 114086 w 2756893"/>
              <a:gd name="connsiteY5" fmla="*/ 6780599 h 6858000"/>
              <a:gd name="connsiteX6" fmla="*/ 0 w 2756893"/>
              <a:gd name="connsiteY6" fmla="*/ 6858000 h 6858000"/>
              <a:gd name="connsiteX7" fmla="*/ 40637 w 2756893"/>
              <a:gd name="connsiteY7" fmla="*/ 6858000 h 6858000"/>
              <a:gd name="connsiteX8" fmla="*/ 254139 w 2756893"/>
              <a:gd name="connsiteY8" fmla="*/ 6858000 h 6858000"/>
              <a:gd name="connsiteX9" fmla="*/ 365895 w 2756893"/>
              <a:gd name="connsiteY9" fmla="*/ 6780599 h 6858000"/>
              <a:gd name="connsiteX10" fmla="*/ 882543 w 2756893"/>
              <a:gd name="connsiteY10" fmla="*/ 6374814 h 6858000"/>
              <a:gd name="connsiteX11" fmla="*/ 2756893 w 2756893"/>
              <a:gd name="connsiteY11" fmla="*/ 3621656 h 6858000"/>
              <a:gd name="connsiteX12" fmla="*/ 1155994 w 2756893"/>
              <a:gd name="connsiteY12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56893" h="6858000">
                <a:moveTo>
                  <a:pt x="1133870" y="0"/>
                </a:moveTo>
                <a:lnTo>
                  <a:pt x="898082" y="0"/>
                </a:lnTo>
                <a:lnTo>
                  <a:pt x="920668" y="14997"/>
                </a:lnTo>
                <a:cubicBezTo>
                  <a:pt x="1969257" y="754641"/>
                  <a:pt x="2554961" y="2093192"/>
                  <a:pt x="2554961" y="3621656"/>
                </a:cubicBezTo>
                <a:cubicBezTo>
                  <a:pt x="2554961" y="4969131"/>
                  <a:pt x="1606863" y="5602839"/>
                  <a:pt x="641513" y="6374814"/>
                </a:cubicBezTo>
                <a:cubicBezTo>
                  <a:pt x="465717" y="6515397"/>
                  <a:pt x="291531" y="6653108"/>
                  <a:pt x="114086" y="6780599"/>
                </a:cubicBezTo>
                <a:lnTo>
                  <a:pt x="0" y="6858000"/>
                </a:lnTo>
                <a:lnTo>
                  <a:pt x="40637" y="6858000"/>
                </a:lnTo>
                <a:lnTo>
                  <a:pt x="254139" y="6858000"/>
                </a:lnTo>
                <a:lnTo>
                  <a:pt x="365895" y="6780599"/>
                </a:lnTo>
                <a:cubicBezTo>
                  <a:pt x="539713" y="6653108"/>
                  <a:pt x="710340" y="6515397"/>
                  <a:pt x="882543" y="6374814"/>
                </a:cubicBezTo>
                <a:cubicBezTo>
                  <a:pt x="1828168" y="5602839"/>
                  <a:pt x="2756893" y="4969131"/>
                  <a:pt x="2756893" y="3621656"/>
                </a:cubicBezTo>
                <a:cubicBezTo>
                  <a:pt x="2756893" y="2093192"/>
                  <a:pt x="2183157" y="754641"/>
                  <a:pt x="115599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FBCBECF-62BF-0A07-BBCA-809166BE607B}"/>
              </a:ext>
            </a:extLst>
          </p:cNvPr>
          <p:cNvSpPr txBox="1"/>
          <p:nvPr/>
        </p:nvSpPr>
        <p:spPr>
          <a:xfrm>
            <a:off x="188259" y="6139929"/>
            <a:ext cx="5466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LCF0685</a:t>
            </a:r>
          </a:p>
          <a:p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Economia de Recursos Florestais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2525542-5E2C-D187-A78E-160AAD77C8A0}"/>
              </a:ext>
            </a:extLst>
          </p:cNvPr>
          <p:cNvSpPr txBox="1"/>
          <p:nvPr/>
        </p:nvSpPr>
        <p:spPr>
          <a:xfrm>
            <a:off x="3837800" y="2921459"/>
            <a:ext cx="783291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/>
                </a:solidFill>
              </a:rPr>
              <a:t>FLORESTAS</a:t>
            </a:r>
          </a:p>
          <a:p>
            <a:r>
              <a:rPr lang="pt-BR" sz="3200" b="1" dirty="0">
                <a:solidFill>
                  <a:schemeClr val="bg1"/>
                </a:solidFill>
              </a:rPr>
              <a:t>necessidades humanas versus escassez</a:t>
            </a:r>
          </a:p>
        </p:txBody>
      </p:sp>
    </p:spTree>
    <p:extLst>
      <p:ext uri="{BB962C8B-B14F-4D97-AF65-F5344CB8AC3E}">
        <p14:creationId xmlns:p14="http://schemas.microsoft.com/office/powerpoint/2010/main" val="2080161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DB74E9F-49DA-FC99-47F1-25072AB54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6849" y="0"/>
            <a:ext cx="7233312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4DC7D9E-F829-2986-84D1-63DC37AA714F}"/>
              </a:ext>
            </a:extLst>
          </p:cNvPr>
          <p:cNvSpPr txBox="1"/>
          <p:nvPr/>
        </p:nvSpPr>
        <p:spPr>
          <a:xfrm>
            <a:off x="3085699" y="4190565"/>
            <a:ext cx="33492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accent6">
                    <a:lumMod val="75000"/>
                  </a:schemeClr>
                </a:solidFill>
              </a:rPr>
              <a:t>As </a:t>
            </a:r>
            <a:r>
              <a:rPr lang="pt-BR" sz="1200" b="1" dirty="0">
                <a:solidFill>
                  <a:schemeClr val="accent6">
                    <a:lumMod val="75000"/>
                  </a:schemeClr>
                </a:solidFill>
              </a:rPr>
              <a:t>florestas</a:t>
            </a:r>
            <a:r>
              <a:rPr lang="pt-BR" sz="1200" dirty="0">
                <a:solidFill>
                  <a:schemeClr val="accent6">
                    <a:lumMod val="75000"/>
                  </a:schemeClr>
                </a:solidFill>
              </a:rPr>
              <a:t> ocupam </a:t>
            </a:r>
            <a:r>
              <a:rPr lang="pt-BR" sz="1200" b="1" dirty="0">
                <a:solidFill>
                  <a:schemeClr val="accent6">
                    <a:lumMod val="75000"/>
                  </a:schemeClr>
                </a:solidFill>
              </a:rPr>
              <a:t>1/3</a:t>
            </a:r>
            <a:r>
              <a:rPr lang="pt-BR" sz="1200" dirty="0">
                <a:solidFill>
                  <a:schemeClr val="accent6">
                    <a:lumMod val="75000"/>
                  </a:schemeClr>
                </a:solidFill>
              </a:rPr>
              <a:t> das terras no planeta.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86C5E70-A92C-1AB3-A746-14F951BDDA25}"/>
              </a:ext>
            </a:extLst>
          </p:cNvPr>
          <p:cNvSpPr txBox="1"/>
          <p:nvPr/>
        </p:nvSpPr>
        <p:spPr>
          <a:xfrm>
            <a:off x="4452748" y="486490"/>
            <a:ext cx="3838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accent6">
                    <a:lumMod val="75000"/>
                  </a:schemeClr>
                </a:solidFill>
              </a:rPr>
              <a:t>Manejo Florestal Sustentável</a:t>
            </a:r>
          </a:p>
          <a:p>
            <a:pPr algn="ctr"/>
            <a:r>
              <a:rPr lang="pt-BR" sz="1400" dirty="0"/>
              <a:t>para </a:t>
            </a:r>
            <a:r>
              <a:rPr lang="pt-BR" sz="1400" b="1" dirty="0"/>
              <a:t>segurança alimentar</a:t>
            </a:r>
            <a:r>
              <a:rPr lang="pt-BR" sz="1400" dirty="0"/>
              <a:t> e </a:t>
            </a:r>
            <a:r>
              <a:rPr lang="pt-BR" sz="1400" b="1" dirty="0"/>
              <a:t>nutrição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F1AC094-983B-559A-F343-5DFBBFF801A2}"/>
              </a:ext>
            </a:extLst>
          </p:cNvPr>
          <p:cNvSpPr txBox="1"/>
          <p:nvPr/>
        </p:nvSpPr>
        <p:spPr>
          <a:xfrm>
            <a:off x="2531659" y="4672785"/>
            <a:ext cx="24361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 dirty="0">
                <a:solidFill>
                  <a:schemeClr val="accent6">
                    <a:lumMod val="75000"/>
                  </a:schemeClr>
                </a:solidFill>
              </a:rPr>
              <a:t>1/3</a:t>
            </a:r>
            <a:r>
              <a:rPr lang="pt-BR" sz="105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1050" dirty="0"/>
              <a:t>da </a:t>
            </a:r>
            <a:r>
              <a:rPr lang="pt-BR" sz="1050" b="1" dirty="0">
                <a:solidFill>
                  <a:schemeClr val="accent6">
                    <a:lumMod val="75000"/>
                  </a:schemeClr>
                </a:solidFill>
              </a:rPr>
              <a:t>população global</a:t>
            </a:r>
            <a:r>
              <a:rPr lang="pt-BR" sz="105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1050" dirty="0"/>
              <a:t>depende de recursos e serviços com origem florestal, como alimentos, lenha, medicamentos, emprego e renda.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1FB93D7-F1A4-E233-6D26-DAF23FD74657}"/>
              </a:ext>
            </a:extLst>
          </p:cNvPr>
          <p:cNvSpPr txBox="1"/>
          <p:nvPr/>
        </p:nvSpPr>
        <p:spPr>
          <a:xfrm>
            <a:off x="1828804" y="5472692"/>
            <a:ext cx="3500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Atualmente, estima-se uma perda líquida de</a:t>
            </a:r>
          </a:p>
          <a:p>
            <a:r>
              <a:rPr lang="pt-BR" sz="1200" b="1" dirty="0">
                <a:solidFill>
                  <a:schemeClr val="accent6">
                    <a:lumMod val="75000"/>
                  </a:schemeClr>
                </a:solidFill>
              </a:rPr>
              <a:t>3,3 milhões de hectares</a:t>
            </a:r>
            <a:r>
              <a:rPr lang="pt-BR" sz="1200" dirty="0"/>
              <a:t> por ano, sendo a maioria – cerca de 80% – por conversão para Agricultura.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64B6329A-0852-8927-8D36-19CFF1A7430D}"/>
              </a:ext>
            </a:extLst>
          </p:cNvPr>
          <p:cNvGrpSpPr/>
          <p:nvPr/>
        </p:nvGrpSpPr>
        <p:grpSpPr>
          <a:xfrm>
            <a:off x="3338015" y="5891393"/>
            <a:ext cx="7791733" cy="480117"/>
            <a:chOff x="3338015" y="5891393"/>
            <a:chExt cx="7791733" cy="480117"/>
          </a:xfrm>
        </p:grpSpPr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7D5FC026-4E62-8EDF-4EFF-0BFCC15CB166}"/>
                </a:ext>
              </a:extLst>
            </p:cNvPr>
            <p:cNvSpPr txBox="1"/>
            <p:nvPr/>
          </p:nvSpPr>
          <p:spPr>
            <a:xfrm>
              <a:off x="6900898" y="5891393"/>
              <a:ext cx="422885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100" dirty="0"/>
                <a:t>... </a:t>
              </a:r>
              <a:r>
                <a:rPr lang="pt-BR" sz="1100" b="1" dirty="0">
                  <a:solidFill>
                    <a:schemeClr val="accent6">
                      <a:lumMod val="75000"/>
                    </a:schemeClr>
                  </a:solidFill>
                </a:rPr>
                <a:t>mais de 20 países</a:t>
              </a:r>
              <a:r>
                <a:rPr lang="pt-BR" sz="1100" dirty="0"/>
                <a:t> alcançaram níveis de </a:t>
              </a:r>
              <a:r>
                <a:rPr lang="pt-BR" sz="1100" b="1" dirty="0">
                  <a:solidFill>
                    <a:schemeClr val="accent6">
                      <a:lumMod val="75000"/>
                    </a:schemeClr>
                  </a:solidFill>
                </a:rPr>
                <a:t>segurança alimentar</a:t>
              </a:r>
              <a:r>
                <a:rPr lang="pt-BR" sz="1100" dirty="0"/>
                <a:t> enquanto </a:t>
              </a:r>
              <a:r>
                <a:rPr lang="pt-BR" sz="1100" b="1" dirty="0">
                  <a:solidFill>
                    <a:schemeClr val="accent6">
                      <a:lumMod val="75000"/>
                    </a:schemeClr>
                  </a:solidFill>
                </a:rPr>
                <a:t>mantiveram ou aumentaram a cobertura florestal.</a:t>
              </a: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82288CF1-A108-1249-441F-DC30ED245302}"/>
                </a:ext>
              </a:extLst>
            </p:cNvPr>
            <p:cNvSpPr txBox="1"/>
            <p:nvPr/>
          </p:nvSpPr>
          <p:spPr>
            <a:xfrm>
              <a:off x="3338015" y="6094511"/>
              <a:ext cx="609713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200" b="1" dirty="0">
                  <a:solidFill>
                    <a:schemeClr val="accent6">
                      <a:lumMod val="75000"/>
                    </a:schemeClr>
                  </a:solidFill>
                </a:rPr>
                <a:t>Mas isso pode mudar ...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320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E6E35-A710-B537-9DB2-CF9FF7F57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C1830BAA-F81C-F84C-8C27-9C118FA5B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352" y="0"/>
            <a:ext cx="5740912" cy="6858000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EAB76707-B5DF-87B8-90F5-994BD9EA1C21}"/>
              </a:ext>
            </a:extLst>
          </p:cNvPr>
          <p:cNvSpPr txBox="1"/>
          <p:nvPr/>
        </p:nvSpPr>
        <p:spPr>
          <a:xfrm>
            <a:off x="3196438" y="135356"/>
            <a:ext cx="29586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b="1" dirty="0">
                <a:solidFill>
                  <a:schemeClr val="accent6">
                    <a:lumMod val="75000"/>
                  </a:schemeClr>
                </a:solidFill>
              </a:rPr>
              <a:t>As florestas e as 4 dimensões</a:t>
            </a:r>
          </a:p>
          <a:p>
            <a:pPr algn="ctr"/>
            <a:r>
              <a:rPr lang="pt-BR" sz="1500" b="1" dirty="0">
                <a:solidFill>
                  <a:schemeClr val="accent6">
                    <a:lumMod val="75000"/>
                  </a:schemeClr>
                </a:solidFill>
              </a:rPr>
              <a:t>da segurança alimentar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6BB551E3-822F-7CDA-9027-C121C4028293}"/>
              </a:ext>
            </a:extLst>
          </p:cNvPr>
          <p:cNvSpPr txBox="1"/>
          <p:nvPr/>
        </p:nvSpPr>
        <p:spPr>
          <a:xfrm>
            <a:off x="2266278" y="1267104"/>
            <a:ext cx="47941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accent6">
                    <a:lumMod val="75000"/>
                  </a:schemeClr>
                </a:solidFill>
              </a:rPr>
              <a:t> Disponibilidade          Acesso                    Utilização           Estabilidade</a:t>
            </a:r>
            <a:endParaRPr lang="pt-BR" sz="105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6223079D-136F-B45A-466F-C7DE69A4A3C4}"/>
              </a:ext>
            </a:extLst>
          </p:cNvPr>
          <p:cNvSpPr txBox="1"/>
          <p:nvPr/>
        </p:nvSpPr>
        <p:spPr>
          <a:xfrm>
            <a:off x="2302540" y="1679089"/>
            <a:ext cx="1513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Disponibilidade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63E99A3D-B743-0FE2-2BB2-F87E1FEE94FB}"/>
              </a:ext>
            </a:extLst>
          </p:cNvPr>
          <p:cNvGrpSpPr/>
          <p:nvPr/>
        </p:nvGrpSpPr>
        <p:grpSpPr>
          <a:xfrm>
            <a:off x="1405984" y="2121853"/>
            <a:ext cx="6649572" cy="2116299"/>
            <a:chOff x="2622176" y="2121853"/>
            <a:chExt cx="6649572" cy="2116299"/>
          </a:xfrm>
        </p:grpSpPr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557AB55F-1CA5-5819-C515-DDD2BEC547B0}"/>
                </a:ext>
              </a:extLst>
            </p:cNvPr>
            <p:cNvSpPr txBox="1"/>
            <p:nvPr/>
          </p:nvSpPr>
          <p:spPr>
            <a:xfrm>
              <a:off x="2622176" y="2299160"/>
              <a:ext cx="247491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dirty="0"/>
                <a:t>Os serviços ecossistêmicos sustentam a agricultura e a produção pesqueira.</a:t>
              </a:r>
            </a:p>
            <a:p>
              <a:endParaRPr lang="pt-BR" sz="1200" dirty="0"/>
            </a:p>
            <a:p>
              <a:r>
                <a:rPr lang="pt-BR" sz="1200" dirty="0"/>
                <a:t>As florestas são uma rica fonte de castanhas, raízes, sementes, cogumelos, insetos, mel e caça, proporcionando nutrientes essências para milhões de pessoas no mundo.</a:t>
              </a:r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5C2D85AF-3924-B171-EE0F-42E37F5C9F71}"/>
                </a:ext>
              </a:extLst>
            </p:cNvPr>
            <p:cNvSpPr txBox="1"/>
            <p:nvPr/>
          </p:nvSpPr>
          <p:spPr>
            <a:xfrm>
              <a:off x="7671227" y="2121853"/>
              <a:ext cx="1600521" cy="1277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100" dirty="0"/>
                <a:t>Estudos recentes mostram que a dieta de crianças que vivem próximo a florestas é melhor do que aquelas vivendo em paisagens menos florestadas.</a:t>
              </a:r>
            </a:p>
          </p:txBody>
        </p:sp>
      </p:grp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B2C84BED-A5D0-1FA4-9CCD-4074A107D616}"/>
              </a:ext>
            </a:extLst>
          </p:cNvPr>
          <p:cNvSpPr txBox="1"/>
          <p:nvPr/>
        </p:nvSpPr>
        <p:spPr>
          <a:xfrm>
            <a:off x="2556741" y="5606584"/>
            <a:ext cx="15050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dirty="0"/>
              <a:t>O setor florestal gera uma gama de benefícios econômicos, como emprego e renda familiar. Isso gera maior consumo de alimento e, consequentemente, maior segurança alimentar.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83E86AAD-346F-CAB3-F476-F1723CE3DC37}"/>
              </a:ext>
            </a:extLst>
          </p:cNvPr>
          <p:cNvSpPr txBox="1"/>
          <p:nvPr/>
        </p:nvSpPr>
        <p:spPr>
          <a:xfrm>
            <a:off x="4144454" y="5624913"/>
            <a:ext cx="15050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dirty="0"/>
              <a:t>A receita global anual com produção madeireira, como tábuas, painéis, celulose e papel atinge os US$ 600 bilhões, e mais US$ 112 bilhões derivados da produção informal de produtos florestais.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5121B37E-FED4-B91A-ECAE-291094BBDDDC}"/>
              </a:ext>
            </a:extLst>
          </p:cNvPr>
          <p:cNvSpPr txBox="1"/>
          <p:nvPr/>
        </p:nvSpPr>
        <p:spPr>
          <a:xfrm>
            <a:off x="5732167" y="5619308"/>
            <a:ext cx="15050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dirty="0"/>
              <a:t>Convertidas para emprego equivalente em tempo-integral, são mais de 50 milhões de pessoas beneficiadas. A população beneficiada pela posse de florestas alcança os 30 milhões de pessoas.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8D4A6072-5865-1C44-5399-77AB0B28AD9E}"/>
              </a:ext>
            </a:extLst>
          </p:cNvPr>
          <p:cNvSpPr txBox="1"/>
          <p:nvPr/>
        </p:nvSpPr>
        <p:spPr>
          <a:xfrm>
            <a:off x="6085647" y="4187991"/>
            <a:ext cx="1378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Acesso</a:t>
            </a:r>
          </a:p>
        </p:txBody>
      </p: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D68F1A28-25C6-6CCE-67E1-17193E176A7B}"/>
              </a:ext>
            </a:extLst>
          </p:cNvPr>
          <p:cNvGrpSpPr/>
          <p:nvPr/>
        </p:nvGrpSpPr>
        <p:grpSpPr>
          <a:xfrm>
            <a:off x="8129067" y="66986"/>
            <a:ext cx="4010547" cy="6716132"/>
            <a:chOff x="8129067" y="66986"/>
            <a:chExt cx="4010547" cy="6716132"/>
          </a:xfrm>
        </p:grpSpPr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A9642506-0058-D9F0-038D-029D9A94A3CA}"/>
                </a:ext>
              </a:extLst>
            </p:cNvPr>
            <p:cNvGrpSpPr/>
            <p:nvPr/>
          </p:nvGrpSpPr>
          <p:grpSpPr>
            <a:xfrm>
              <a:off x="8129067" y="66986"/>
              <a:ext cx="4010547" cy="6716132"/>
              <a:chOff x="8181453" y="107522"/>
              <a:chExt cx="4010547" cy="6716132"/>
            </a:xfrm>
          </p:grpSpPr>
          <p:pic>
            <p:nvPicPr>
              <p:cNvPr id="4" name="Imagem 3">
                <a:extLst>
                  <a:ext uri="{FF2B5EF4-FFF2-40B4-BE49-F238E27FC236}">
                    <a16:creationId xmlns:a16="http://schemas.microsoft.com/office/drawing/2014/main" id="{905E5FD6-61E4-EFB5-3AC7-8B5A854DE5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181453" y="4936338"/>
                <a:ext cx="4010547" cy="1887316"/>
              </a:xfrm>
              <a:prstGeom prst="rect">
                <a:avLst/>
              </a:prstGeom>
            </p:spPr>
          </p:pic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4681EF62-1449-67DD-A643-F061874EEA21}"/>
                  </a:ext>
                </a:extLst>
              </p:cNvPr>
              <p:cNvSpPr txBox="1"/>
              <p:nvPr/>
            </p:nvSpPr>
            <p:spPr>
              <a:xfrm>
                <a:off x="8632918" y="3458674"/>
                <a:ext cx="3162113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1200" i="1" dirty="0"/>
                  <a:t>A participação indústria brasileira de base florestal no PIB da superou a de máquinas e equipamentos (1,1%), subindo para o 5° lugar, atrás apenas das atividades de construção civil (5%), eletricidade, gás, água, esgoto e limpeza urbana (2,6%), alimentos e bebidas (2%), petróleo e gás (1,9%).</a:t>
                </a:r>
              </a:p>
            </p:txBody>
          </p:sp>
          <p:grpSp>
            <p:nvGrpSpPr>
              <p:cNvPr id="17" name="Agrupar 16">
                <a:extLst>
                  <a:ext uri="{FF2B5EF4-FFF2-40B4-BE49-F238E27FC236}">
                    <a16:creationId xmlns:a16="http://schemas.microsoft.com/office/drawing/2014/main" id="{969AAE69-FFB2-1448-1143-522EEB3C4699}"/>
                  </a:ext>
                </a:extLst>
              </p:cNvPr>
              <p:cNvGrpSpPr/>
              <p:nvPr/>
            </p:nvGrpSpPr>
            <p:grpSpPr>
              <a:xfrm>
                <a:off x="8894524" y="2399432"/>
                <a:ext cx="2482896" cy="841212"/>
                <a:chOff x="8894524" y="2399432"/>
                <a:chExt cx="2482896" cy="841212"/>
              </a:xfrm>
            </p:grpSpPr>
            <p:pic>
              <p:nvPicPr>
                <p:cNvPr id="8" name="Imagem 7">
                  <a:extLst>
                    <a:ext uri="{FF2B5EF4-FFF2-40B4-BE49-F238E27FC236}">
                      <a16:creationId xmlns:a16="http://schemas.microsoft.com/office/drawing/2014/main" id="{959DFFAB-5436-523B-669E-44834989EC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0378472" y="2442688"/>
                  <a:ext cx="998948" cy="754700"/>
                </a:xfrm>
                <a:prstGeom prst="rect">
                  <a:avLst/>
                </a:prstGeom>
              </p:spPr>
            </p:pic>
            <p:pic>
              <p:nvPicPr>
                <p:cNvPr id="10" name="Imagem 9">
                  <a:extLst>
                    <a:ext uri="{FF2B5EF4-FFF2-40B4-BE49-F238E27FC236}">
                      <a16:creationId xmlns:a16="http://schemas.microsoft.com/office/drawing/2014/main" id="{A0DADD86-2E48-A863-D0D2-8F4DD576B3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894524" y="2399432"/>
                  <a:ext cx="994676" cy="841212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m 12">
                <a:extLst>
                  <a:ext uri="{FF2B5EF4-FFF2-40B4-BE49-F238E27FC236}">
                    <a16:creationId xmlns:a16="http://schemas.microsoft.com/office/drawing/2014/main" id="{05F89620-495E-1E26-721F-31BCEC5C25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56338" y="107522"/>
                <a:ext cx="1559269" cy="2199241"/>
              </a:xfrm>
              <a:prstGeom prst="rect">
                <a:avLst/>
              </a:prstGeom>
            </p:spPr>
          </p:pic>
        </p:grp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18BB33A4-3857-496C-FCD0-CD62FC544B8B}"/>
                </a:ext>
              </a:extLst>
            </p:cNvPr>
            <p:cNvSpPr txBox="1"/>
            <p:nvPr/>
          </p:nvSpPr>
          <p:spPr>
            <a:xfrm rot="18855313">
              <a:off x="8140191" y="979896"/>
              <a:ext cx="11283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>
                  <a:solidFill>
                    <a:schemeClr val="accent6">
                      <a:lumMod val="75000"/>
                    </a:schemeClr>
                  </a:solidFill>
                </a:rPr>
                <a:t>No Brasil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74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FD2C8-84F2-2077-D36D-FC9A8A8D5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2130094-2CE5-A236-60A0-D5BA943DA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415" y="941"/>
            <a:ext cx="5837220" cy="6858000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57B179EC-DA62-43DA-AA41-A9EAF9192E80}"/>
              </a:ext>
            </a:extLst>
          </p:cNvPr>
          <p:cNvSpPr txBox="1"/>
          <p:nvPr/>
        </p:nvSpPr>
        <p:spPr>
          <a:xfrm>
            <a:off x="1399603" y="1849007"/>
            <a:ext cx="17805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/>
              <a:t>Os ecossistemas florestais sustentáveis são essenciais</a:t>
            </a:r>
          </a:p>
          <a:p>
            <a:r>
              <a:rPr lang="pt-BR" sz="900" dirty="0"/>
              <a:t>para uma agricultura.</a:t>
            </a:r>
          </a:p>
          <a:p>
            <a:endParaRPr lang="pt-BR" sz="900" dirty="0"/>
          </a:p>
          <a:p>
            <a:r>
              <a:rPr lang="pt-BR" sz="900" dirty="0"/>
              <a:t>Os alimentos originários de árvores e florestas oferecem segurança em momentos de necessidade, como resultado de variações nas estações, nas colheitas ou por conflitos.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34246CD-5281-B545-C3E2-BAAD46DCF1E2}"/>
              </a:ext>
            </a:extLst>
          </p:cNvPr>
          <p:cNvSpPr txBox="1"/>
          <p:nvPr/>
        </p:nvSpPr>
        <p:spPr>
          <a:xfrm>
            <a:off x="1369911" y="133702"/>
            <a:ext cx="1378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Utilização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74F7D4B-B435-8D36-2DBD-0BAF2DAFF10C}"/>
              </a:ext>
            </a:extLst>
          </p:cNvPr>
          <p:cNvSpPr txBox="1"/>
          <p:nvPr/>
        </p:nvSpPr>
        <p:spPr>
          <a:xfrm>
            <a:off x="5166465" y="1452414"/>
            <a:ext cx="13782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Estabilidade</a:t>
            </a:r>
          </a:p>
          <a:p>
            <a:pPr algn="ctr"/>
            <a:r>
              <a:rPr lang="pt-BR" sz="800" b="1" dirty="0">
                <a:solidFill>
                  <a:schemeClr val="bg1"/>
                </a:solidFill>
              </a:rPr>
              <a:t>ao longo do tempo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B5E3153-5C11-D286-F7FE-4CE8F6968B4B}"/>
              </a:ext>
            </a:extLst>
          </p:cNvPr>
          <p:cNvSpPr txBox="1"/>
          <p:nvPr/>
        </p:nvSpPr>
        <p:spPr>
          <a:xfrm>
            <a:off x="395733" y="669187"/>
            <a:ext cx="26150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>
                <a:solidFill>
                  <a:schemeClr val="accent6">
                    <a:lumMod val="75000"/>
                  </a:schemeClr>
                </a:solidFill>
              </a:rPr>
              <a:t>A lenha é uma das principais fontes de energia para o cozimento dos alimentos</a:t>
            </a:r>
            <a:r>
              <a:rPr lang="pt-BR" sz="1000" dirty="0"/>
              <a:t>. O cozimento libera as proteínas digeríveis e melhora a assimilação de certos micronutrientes, tornando os alimentos mais nutritivos.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6EE37A8-77F8-AC8D-35D2-9B23F8F2199E}"/>
              </a:ext>
            </a:extLst>
          </p:cNvPr>
          <p:cNvSpPr txBox="1"/>
          <p:nvPr/>
        </p:nvSpPr>
        <p:spPr>
          <a:xfrm>
            <a:off x="5067503" y="659503"/>
            <a:ext cx="1648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000" b="1" dirty="0">
                <a:solidFill>
                  <a:schemeClr val="accent6">
                    <a:lumMod val="75000"/>
                  </a:schemeClr>
                </a:solidFill>
              </a:rPr>
              <a:t>2,4 bilhões de pessoas </a:t>
            </a:r>
            <a:r>
              <a:rPr lang="pt-BR" sz="1000" dirty="0"/>
              <a:t>no mundo, ou seja 1 a cada 3, usam lenha para cozinhar e esterilizar água.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FC036E9-E035-83A9-2E92-B959AEF5D4E7}"/>
              </a:ext>
            </a:extLst>
          </p:cNvPr>
          <p:cNvSpPr txBox="1"/>
          <p:nvPr/>
        </p:nvSpPr>
        <p:spPr>
          <a:xfrm>
            <a:off x="4863674" y="1874268"/>
            <a:ext cx="1487590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dirty="0"/>
              <a:t>As bacias hidrográficas florestadas e pântanos abastecem 75% das captações de água fresca para consumo doméstico, agrícola, industrial e das necessidades ecológicas que tornam viáveis a vida no planeta.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65885D3-4448-EEE9-3C51-8F7E3085885E}"/>
              </a:ext>
            </a:extLst>
          </p:cNvPr>
          <p:cNvSpPr txBox="1"/>
          <p:nvPr/>
        </p:nvSpPr>
        <p:spPr>
          <a:xfrm>
            <a:off x="2821133" y="3153002"/>
            <a:ext cx="377337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dirty="0"/>
              <a:t>Quando manejadas de maneira sustentável, as florestas podem absorver cerca de </a:t>
            </a:r>
            <a:r>
              <a:rPr lang="pt-BR" sz="900" b="1" dirty="0">
                <a:solidFill>
                  <a:schemeClr val="accent6">
                    <a:lumMod val="75000"/>
                  </a:schemeClr>
                </a:solidFill>
              </a:rPr>
              <a:t>10%</a:t>
            </a:r>
            <a:r>
              <a:rPr lang="pt-BR" sz="900" dirty="0"/>
              <a:t> das emissões  globais de carbono, mitigando assim as mudanças do clima e os impactos da produção de alimentos.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E78A73B-7D20-049D-BD9D-39853E8486AA}"/>
              </a:ext>
            </a:extLst>
          </p:cNvPr>
          <p:cNvSpPr txBox="1"/>
          <p:nvPr/>
        </p:nvSpPr>
        <p:spPr>
          <a:xfrm>
            <a:off x="2927923" y="2234358"/>
            <a:ext cx="7792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800" b="1" dirty="0">
                <a:solidFill>
                  <a:schemeClr val="accent6">
                    <a:lumMod val="75000"/>
                  </a:schemeClr>
                </a:solidFill>
              </a:rPr>
              <a:t>Fixação de carbono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01DF478-2D65-7F88-B46E-290A9E728183}"/>
              </a:ext>
            </a:extLst>
          </p:cNvPr>
          <p:cNvSpPr txBox="1"/>
          <p:nvPr/>
        </p:nvSpPr>
        <p:spPr>
          <a:xfrm>
            <a:off x="4211120" y="2220846"/>
            <a:ext cx="8432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800" b="1" dirty="0">
                <a:solidFill>
                  <a:schemeClr val="accent6">
                    <a:lumMod val="75000"/>
                  </a:schemeClr>
                </a:solidFill>
              </a:rPr>
              <a:t>Proteção</a:t>
            </a:r>
          </a:p>
          <a:p>
            <a:pPr algn="ctr"/>
            <a:r>
              <a:rPr lang="pt-BR" sz="800" b="1" dirty="0">
                <a:solidFill>
                  <a:schemeClr val="accent6">
                    <a:lumMod val="75000"/>
                  </a:schemeClr>
                </a:solidFill>
              </a:rPr>
              <a:t>de habitats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5B9AFBE-D858-8046-6EE5-AB9BB0EB2E7D}"/>
              </a:ext>
            </a:extLst>
          </p:cNvPr>
          <p:cNvSpPr txBox="1"/>
          <p:nvPr/>
        </p:nvSpPr>
        <p:spPr>
          <a:xfrm>
            <a:off x="2875990" y="2839350"/>
            <a:ext cx="9053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800" b="1" dirty="0">
                <a:solidFill>
                  <a:schemeClr val="accent6">
                    <a:lumMod val="75000"/>
                  </a:schemeClr>
                </a:solidFill>
              </a:rPr>
              <a:t>Conservação</a:t>
            </a:r>
          </a:p>
          <a:p>
            <a:pPr algn="ctr"/>
            <a:r>
              <a:rPr lang="pt-BR" sz="800" b="1" dirty="0">
                <a:solidFill>
                  <a:schemeClr val="accent6">
                    <a:lumMod val="75000"/>
                  </a:schemeClr>
                </a:solidFill>
              </a:rPr>
              <a:t>do solo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80EA49E-8799-FD8E-772F-423A2DF5CC5B}"/>
              </a:ext>
            </a:extLst>
          </p:cNvPr>
          <p:cNvSpPr txBox="1"/>
          <p:nvPr/>
        </p:nvSpPr>
        <p:spPr>
          <a:xfrm>
            <a:off x="4175675" y="2850556"/>
            <a:ext cx="9053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800" b="1" dirty="0">
                <a:solidFill>
                  <a:schemeClr val="accent6">
                    <a:lumMod val="75000"/>
                  </a:schemeClr>
                </a:solidFill>
              </a:rPr>
              <a:t>Ciclo</a:t>
            </a:r>
          </a:p>
          <a:p>
            <a:pPr algn="ctr"/>
            <a:r>
              <a:rPr lang="pt-BR" sz="800" b="1" dirty="0">
                <a:solidFill>
                  <a:schemeClr val="accent6">
                    <a:lumMod val="75000"/>
                  </a:schemeClr>
                </a:solidFill>
              </a:rPr>
              <a:t>da água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948C7C35-B37A-C10E-3E72-A5A796961E73}"/>
              </a:ext>
            </a:extLst>
          </p:cNvPr>
          <p:cNvSpPr/>
          <p:nvPr/>
        </p:nvSpPr>
        <p:spPr>
          <a:xfrm>
            <a:off x="1572061" y="4203439"/>
            <a:ext cx="310806" cy="1715387"/>
          </a:xfrm>
          <a:prstGeom prst="rect">
            <a:avLst/>
          </a:prstGeom>
          <a:solidFill>
            <a:srgbClr val="EFF6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029BA934-9C7E-426C-1957-FE781F21D2C0}"/>
              </a:ext>
            </a:extLst>
          </p:cNvPr>
          <p:cNvSpPr txBox="1"/>
          <p:nvPr/>
        </p:nvSpPr>
        <p:spPr>
          <a:xfrm>
            <a:off x="983745" y="3778197"/>
            <a:ext cx="5817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chemeClr val="accent6">
                    <a:lumMod val="75000"/>
                  </a:schemeClr>
                </a:solidFill>
              </a:rPr>
              <a:t>A gestão florestal sustentável contribui para a segurança alimentar e nutricional </a:t>
            </a:r>
            <a:r>
              <a:rPr lang="pt-BR" sz="1000" dirty="0"/>
              <a:t>em todo o mundo e poderia melhorar ainda mais se fossem adotadas medidas prioritárias que:</a:t>
            </a: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EE3A8945-D837-32DC-4717-261BF950A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4519" y="4056693"/>
            <a:ext cx="5184603" cy="207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kumimoji="0" lang="pt-BR" altLang="pt-B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</a:pPr>
            <a:r>
              <a:rPr lang="pt-BR" altLang="pt-BR" sz="800" dirty="0">
                <a:latin typeface="Arial" panose="020B0604020202020204" pitchFamily="34" charset="0"/>
              </a:rPr>
              <a:t>c</a:t>
            </a:r>
            <a:r>
              <a:rPr kumimoji="0" lang="pt-BR" altLang="pt-BR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oncedam segurança à posse da terra e das florestas, bem como um acesso equitativo aos recursos; </a:t>
            </a: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</a:pPr>
            <a:r>
              <a:rPr lang="pt-BR" altLang="pt-BR" sz="800" dirty="0">
                <a:latin typeface="Arial" panose="020B0604020202020204" pitchFamily="34" charset="0"/>
              </a:rPr>
              <a:t>r</a:t>
            </a:r>
            <a:r>
              <a:rPr kumimoji="0" lang="pt-BR" altLang="pt-BR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econheçam a contribuição das florestas para a segurança alimentar e a nutrição, e a integrem nas políticas florestais; </a:t>
            </a: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</a:pPr>
            <a:r>
              <a:rPr lang="pt-BR" altLang="pt-BR" sz="800" dirty="0">
                <a:latin typeface="Arial" panose="020B0604020202020204" pitchFamily="34" charset="0"/>
              </a:rPr>
              <a:t>a</a:t>
            </a:r>
            <a:r>
              <a:rPr kumimoji="0" lang="pt-BR" altLang="pt-BR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primorem a harmonização das políticas relacionadas à segurança alimentar e à nutrição nos setores da agricultura, atividade florestal, pecuária, pesca, energia, mineração e outros setores pertinentes; </a:t>
            </a: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</a:pPr>
            <a:r>
              <a:rPr lang="pt-BR" altLang="pt-BR" sz="800" dirty="0">
                <a:latin typeface="Arial" panose="020B0604020202020204" pitchFamily="34" charset="0"/>
              </a:rPr>
              <a:t>a</a:t>
            </a:r>
            <a:r>
              <a:rPr kumimoji="0" lang="pt-BR" altLang="pt-BR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umentem o acesso dos pequenos produtores agrícolas e florestais, e de suas organizações, à capacitação para desenvolver competências empresariais, ao crédito, à tecnologia, aos serviços de extensão e aos seguros; </a:t>
            </a: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</a:pPr>
            <a:r>
              <a:rPr lang="pt-BR" altLang="pt-BR" sz="800" dirty="0">
                <a:latin typeface="Arial" panose="020B0604020202020204" pitchFamily="34" charset="0"/>
              </a:rPr>
              <a:t>i</a:t>
            </a:r>
            <a:r>
              <a:rPr kumimoji="0" lang="pt-BR" altLang="pt-BR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ntegrem a igualdade de gênero na formulação, aplicação e avaliação das políticas florestais pertinentes e nas estratégias de investimento; </a:t>
            </a: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</a:pPr>
            <a:r>
              <a:rPr lang="pt-BR" altLang="pt-BR" sz="800" dirty="0">
                <a:latin typeface="Arial" panose="020B0604020202020204" pitchFamily="34" charset="0"/>
              </a:rPr>
              <a:t>r</a:t>
            </a:r>
            <a:r>
              <a:rPr kumimoji="0" lang="pt-BR" altLang="pt-BR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eforcem a coleta e a divulgação oportuna de dados relevantes para a formulação de políticas relacionadas à contribuição das florestas e das árvores para a segurança alimentar e a nutrição. </a:t>
            </a:r>
          </a:p>
        </p:txBody>
      </p: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7312391A-4F7A-123E-9B31-081B05ED7F77}"/>
              </a:ext>
            </a:extLst>
          </p:cNvPr>
          <p:cNvGrpSpPr/>
          <p:nvPr/>
        </p:nvGrpSpPr>
        <p:grpSpPr>
          <a:xfrm>
            <a:off x="6892559" y="1060511"/>
            <a:ext cx="5345987" cy="3333111"/>
            <a:chOff x="6892559" y="1060511"/>
            <a:chExt cx="5345987" cy="3333111"/>
          </a:xfrm>
        </p:grpSpPr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A2D758BC-8747-A113-EBCA-BA1BDF7EEF09}"/>
                </a:ext>
              </a:extLst>
            </p:cNvPr>
            <p:cNvSpPr txBox="1"/>
            <p:nvPr/>
          </p:nvSpPr>
          <p:spPr>
            <a:xfrm>
              <a:off x="6898310" y="3008627"/>
              <a:ext cx="5340236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buFont typeface="+mj-lt"/>
                <a:buAutoNum type="arabicPeriod"/>
              </a:pPr>
              <a:r>
                <a:rPr lang="pt-BR" sz="1400" dirty="0"/>
                <a:t>Prevenção e controle do desmatamento (</a:t>
              </a:r>
              <a:r>
                <a:rPr lang="pt-BR" sz="1400" dirty="0" err="1"/>
                <a:t>PPCDAm</a:t>
              </a:r>
              <a:r>
                <a:rPr lang="pt-BR" sz="1400" dirty="0"/>
                <a:t>)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pt-BR" sz="1400" dirty="0"/>
                <a:t>Metas de Biodiversidade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pt-BR" sz="1400" dirty="0"/>
                <a:t>Plano Clima e Estratégias Nacionais de Mitigação e Adaptação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pt-BR" sz="1400" dirty="0"/>
                <a:t>Nova NDC brasileira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pt-BR" sz="1400" dirty="0"/>
                <a:t>Novo </a:t>
              </a:r>
              <a:r>
                <a:rPr lang="pt-BR" sz="1400" dirty="0" err="1"/>
                <a:t>Planaveg</a:t>
              </a:r>
              <a:endParaRPr lang="pt-BR" sz="1400" dirty="0"/>
            </a:p>
            <a:p>
              <a:pPr marL="342900" indent="-342900">
                <a:buFont typeface="+mj-lt"/>
                <a:buAutoNum type="arabicPeriod"/>
              </a:pPr>
              <a:r>
                <a:rPr lang="pt-BR" sz="1400" dirty="0"/>
                <a:t>Estratégia Nacional de </a:t>
              </a:r>
              <a:r>
                <a:rPr lang="pt-BR" sz="1400" dirty="0" err="1"/>
                <a:t>Bioeoconomia</a:t>
              </a:r>
              <a:endParaRPr lang="pt-BR" sz="1400" dirty="0"/>
            </a:p>
          </p:txBody>
        </p:sp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C4DF1CB7-A03F-557E-D6CA-9BB50314FA0F}"/>
                </a:ext>
              </a:extLst>
            </p:cNvPr>
            <p:cNvSpPr txBox="1"/>
            <p:nvPr/>
          </p:nvSpPr>
          <p:spPr>
            <a:xfrm rot="20293244">
              <a:off x="6892559" y="1060511"/>
              <a:ext cx="53190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>
                  <a:solidFill>
                    <a:schemeClr val="accent6">
                      <a:lumMod val="75000"/>
                    </a:schemeClr>
                  </a:solidFill>
                </a:rPr>
                <a:t>Como o Brasil está se articulando nesse sentido?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183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8" grpId="0"/>
      <p:bldP spid="10" grpId="0"/>
      <p:bldP spid="15" grpId="0"/>
      <p:bldP spid="16" grpId="0" uiExpand="1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Agrupar 7">
            <a:extLst>
              <a:ext uri="{FF2B5EF4-FFF2-40B4-BE49-F238E27FC236}">
                <a16:creationId xmlns:a16="http://schemas.microsoft.com/office/drawing/2014/main" id="{F6BA34F8-6EAB-234C-08C9-D2E9C9FCB126}"/>
              </a:ext>
            </a:extLst>
          </p:cNvPr>
          <p:cNvGrpSpPr/>
          <p:nvPr/>
        </p:nvGrpSpPr>
        <p:grpSpPr>
          <a:xfrm>
            <a:off x="127835" y="42598"/>
            <a:ext cx="2472361" cy="3007461"/>
            <a:chOff x="618885" y="83137"/>
            <a:chExt cx="2472361" cy="3007461"/>
          </a:xfrm>
        </p:grpSpPr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id="{D77D1043-E079-38EA-C928-6B224A5AF40C}"/>
                </a:ext>
              </a:extLst>
            </p:cNvPr>
            <p:cNvSpPr txBox="1"/>
            <p:nvPr/>
          </p:nvSpPr>
          <p:spPr>
            <a:xfrm>
              <a:off x="618885" y="83137"/>
              <a:ext cx="2472361" cy="5232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 sz="1400" dirty="0"/>
                <a:t>Prevenção e controle</a:t>
              </a:r>
            </a:p>
            <a:p>
              <a:pPr algn="ctr"/>
              <a:r>
                <a:rPr lang="pt-BR" sz="1400" dirty="0"/>
                <a:t>do desmatamento (</a:t>
              </a:r>
              <a:r>
                <a:rPr lang="pt-BR" sz="1400" dirty="0" err="1"/>
                <a:t>PPCDAm</a:t>
              </a:r>
              <a:r>
                <a:rPr lang="pt-BR" sz="1400" dirty="0"/>
                <a:t>)</a:t>
              </a:r>
            </a:p>
          </p:txBody>
        </p:sp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id="{B4619CB5-16CD-70A9-A638-EF7F0C3CC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6962" y="628947"/>
              <a:ext cx="1736206" cy="2461651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CC085E68-F05F-DC1E-7E8F-F226AC78E756}"/>
              </a:ext>
            </a:extLst>
          </p:cNvPr>
          <p:cNvGrpSpPr/>
          <p:nvPr/>
        </p:nvGrpSpPr>
        <p:grpSpPr>
          <a:xfrm>
            <a:off x="2552611" y="672040"/>
            <a:ext cx="3042438" cy="2662635"/>
            <a:chOff x="5469054" y="1305485"/>
            <a:chExt cx="3042438" cy="2662635"/>
          </a:xfrm>
        </p:grpSpPr>
        <p:pic>
          <p:nvPicPr>
            <p:cNvPr id="30" name="Imagem 29">
              <a:extLst>
                <a:ext uri="{FF2B5EF4-FFF2-40B4-BE49-F238E27FC236}">
                  <a16:creationId xmlns:a16="http://schemas.microsoft.com/office/drawing/2014/main" id="{4D8844C2-FEF8-4528-C357-49458C693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69054" y="1592019"/>
              <a:ext cx="3042438" cy="2376101"/>
            </a:xfrm>
            <a:prstGeom prst="rect">
              <a:avLst/>
            </a:prstGeom>
          </p:spPr>
        </p:pic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04A54EF8-651A-EBA3-796D-3FE87435424D}"/>
                </a:ext>
              </a:extLst>
            </p:cNvPr>
            <p:cNvSpPr txBox="1"/>
            <p:nvPr/>
          </p:nvSpPr>
          <p:spPr>
            <a:xfrm>
              <a:off x="5469054" y="1305485"/>
              <a:ext cx="3042438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 sz="1400" dirty="0"/>
                <a:t>Metas Nacionais de Biodiversidade</a:t>
              </a:r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C0F0D0B3-33C1-C92E-7AF4-9D7CEAD7E41D}"/>
              </a:ext>
            </a:extLst>
          </p:cNvPr>
          <p:cNvGrpSpPr/>
          <p:nvPr/>
        </p:nvGrpSpPr>
        <p:grpSpPr>
          <a:xfrm>
            <a:off x="497696" y="3154653"/>
            <a:ext cx="1732638" cy="3638159"/>
            <a:chOff x="6983900" y="368280"/>
            <a:chExt cx="1732638" cy="3638159"/>
          </a:xfrm>
        </p:grpSpPr>
        <p:pic>
          <p:nvPicPr>
            <p:cNvPr id="34" name="Imagem 33">
              <a:extLst>
                <a:ext uri="{FF2B5EF4-FFF2-40B4-BE49-F238E27FC236}">
                  <a16:creationId xmlns:a16="http://schemas.microsoft.com/office/drawing/2014/main" id="{13EEBEF4-7D7B-F4A7-39B3-3DAB98DC8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83900" y="1544789"/>
              <a:ext cx="1732638" cy="2461650"/>
            </a:xfrm>
            <a:prstGeom prst="rect">
              <a:avLst/>
            </a:prstGeom>
          </p:spPr>
        </p:pic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F6D2BDC8-BC71-DF3A-B7D1-97767C17E97F}"/>
                </a:ext>
              </a:extLst>
            </p:cNvPr>
            <p:cNvSpPr txBox="1"/>
            <p:nvPr/>
          </p:nvSpPr>
          <p:spPr>
            <a:xfrm>
              <a:off x="6983900" y="368280"/>
              <a:ext cx="1732638" cy="116955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 sz="1400" dirty="0"/>
                <a:t>Plano Clima e Estratégias Nacionais de Mitigação e Adaptação</a:t>
              </a:r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5D61B554-D03B-82CD-6A9F-076A32C0AC31}"/>
              </a:ext>
            </a:extLst>
          </p:cNvPr>
          <p:cNvGrpSpPr/>
          <p:nvPr/>
        </p:nvGrpSpPr>
        <p:grpSpPr>
          <a:xfrm>
            <a:off x="5809718" y="882315"/>
            <a:ext cx="2567943" cy="3081661"/>
            <a:chOff x="3875960" y="3395858"/>
            <a:chExt cx="2567943" cy="3081661"/>
          </a:xfrm>
        </p:grpSpPr>
        <p:pic>
          <p:nvPicPr>
            <p:cNvPr id="32" name="Imagem 31">
              <a:extLst>
                <a:ext uri="{FF2B5EF4-FFF2-40B4-BE49-F238E27FC236}">
                  <a16:creationId xmlns:a16="http://schemas.microsoft.com/office/drawing/2014/main" id="{39134C39-6C5E-BC80-216B-9317F0F09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75960" y="3722725"/>
              <a:ext cx="2567943" cy="2754794"/>
            </a:xfrm>
            <a:prstGeom prst="rect">
              <a:avLst/>
            </a:prstGeom>
          </p:spPr>
        </p:pic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B8A3CD5A-72D6-0553-53F1-06321385E150}"/>
                </a:ext>
              </a:extLst>
            </p:cNvPr>
            <p:cNvSpPr txBox="1"/>
            <p:nvPr/>
          </p:nvSpPr>
          <p:spPr>
            <a:xfrm>
              <a:off x="3875960" y="3395858"/>
              <a:ext cx="2567943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 sz="1400" dirty="0"/>
                <a:t>Nova NDC brasileira</a:t>
              </a:r>
            </a:p>
          </p:txBody>
        </p: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A0FBF003-B4D2-C19D-9270-5C9C78ABAA9E}"/>
              </a:ext>
            </a:extLst>
          </p:cNvPr>
          <p:cNvGrpSpPr/>
          <p:nvPr/>
        </p:nvGrpSpPr>
        <p:grpSpPr>
          <a:xfrm>
            <a:off x="3058460" y="4011646"/>
            <a:ext cx="4759362" cy="2781166"/>
            <a:chOff x="7398349" y="4054314"/>
            <a:chExt cx="4759362" cy="2781166"/>
          </a:xfrm>
        </p:grpSpPr>
        <p:grpSp>
          <p:nvGrpSpPr>
            <p:cNvPr id="24" name="Agrupar 23">
              <a:extLst>
                <a:ext uri="{FF2B5EF4-FFF2-40B4-BE49-F238E27FC236}">
                  <a16:creationId xmlns:a16="http://schemas.microsoft.com/office/drawing/2014/main" id="{A97E3AF1-98D5-5042-BEBB-A5F5EDFEA4FC}"/>
                </a:ext>
              </a:extLst>
            </p:cNvPr>
            <p:cNvGrpSpPr/>
            <p:nvPr/>
          </p:nvGrpSpPr>
          <p:grpSpPr>
            <a:xfrm>
              <a:off x="7398349" y="4373829"/>
              <a:ext cx="4759362" cy="2461651"/>
              <a:chOff x="7111739" y="4279234"/>
              <a:chExt cx="4759362" cy="2461651"/>
            </a:xfrm>
          </p:grpSpPr>
          <p:pic>
            <p:nvPicPr>
              <p:cNvPr id="20" name="Imagem 19">
                <a:extLst>
                  <a:ext uri="{FF2B5EF4-FFF2-40B4-BE49-F238E27FC236}">
                    <a16:creationId xmlns:a16="http://schemas.microsoft.com/office/drawing/2014/main" id="{64305EEC-2F0E-2A51-25E2-B4761E8130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111739" y="4279234"/>
                <a:ext cx="1751534" cy="2461651"/>
              </a:xfrm>
              <a:prstGeom prst="rect">
                <a:avLst/>
              </a:prstGeom>
            </p:spPr>
          </p:pic>
          <p:pic>
            <p:nvPicPr>
              <p:cNvPr id="23" name="Imagem 22">
                <a:extLst>
                  <a:ext uri="{FF2B5EF4-FFF2-40B4-BE49-F238E27FC236}">
                    <a16:creationId xmlns:a16="http://schemas.microsoft.com/office/drawing/2014/main" id="{A2C24D4C-433A-4E43-E93B-A45E4887E2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63272" y="4279234"/>
                <a:ext cx="3007829" cy="2461650"/>
              </a:xfrm>
              <a:prstGeom prst="rect">
                <a:avLst/>
              </a:prstGeom>
            </p:spPr>
          </p:pic>
        </p:grp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281A84F6-7D03-D8FF-D4B8-DE3F19A2B06A}"/>
                </a:ext>
              </a:extLst>
            </p:cNvPr>
            <p:cNvSpPr txBox="1"/>
            <p:nvPr/>
          </p:nvSpPr>
          <p:spPr>
            <a:xfrm>
              <a:off x="7398349" y="4054314"/>
              <a:ext cx="4759362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 sz="1400" dirty="0"/>
                <a:t>Novo </a:t>
              </a:r>
              <a:r>
                <a:rPr lang="pt-BR" sz="1400" dirty="0" err="1"/>
                <a:t>Planaveg</a:t>
              </a:r>
              <a:endParaRPr lang="pt-BR" sz="1400" dirty="0"/>
            </a:p>
          </p:txBody>
        </p:sp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FF463D9D-AC1B-400E-F630-607E593A6C7E}"/>
              </a:ext>
            </a:extLst>
          </p:cNvPr>
          <p:cNvGrpSpPr/>
          <p:nvPr/>
        </p:nvGrpSpPr>
        <p:grpSpPr>
          <a:xfrm>
            <a:off x="8643721" y="2799343"/>
            <a:ext cx="3349381" cy="2329143"/>
            <a:chOff x="8778853" y="2963570"/>
            <a:chExt cx="3349381" cy="2329143"/>
          </a:xfrm>
        </p:grpSpPr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3C62E214-2DBB-0FB7-6569-6312AF3BD084}"/>
                </a:ext>
              </a:extLst>
            </p:cNvPr>
            <p:cNvSpPr txBox="1"/>
            <p:nvPr/>
          </p:nvSpPr>
          <p:spPr>
            <a:xfrm>
              <a:off x="8778853" y="2963570"/>
              <a:ext cx="3313324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 sz="1400" dirty="0"/>
                <a:t>Estratégia Nacional de </a:t>
              </a:r>
              <a:r>
                <a:rPr lang="pt-BR" sz="1400" dirty="0" err="1"/>
                <a:t>Bioeoconomia</a:t>
              </a:r>
              <a:endParaRPr lang="pt-BR" sz="1400" dirty="0"/>
            </a:p>
          </p:txBody>
        </p:sp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15251C4C-CE04-BFBA-61B2-165233893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781080" y="3271347"/>
              <a:ext cx="3347154" cy="20213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160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573C86-81EA-7A22-776B-BE2DC66A5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B832C5C-2B97-5E2E-685B-C2533B34C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265" y="0"/>
            <a:ext cx="753147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6483569-BD3D-DBF7-A1F8-CB3FDBFDD1F4}"/>
              </a:ext>
            </a:extLst>
          </p:cNvPr>
          <p:cNvSpPr txBox="1"/>
          <p:nvPr/>
        </p:nvSpPr>
        <p:spPr>
          <a:xfrm>
            <a:off x="2837784" y="2524072"/>
            <a:ext cx="6459358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1600" dirty="0"/>
              <a:t>Em todo o mundo, </a:t>
            </a:r>
            <a:r>
              <a:rPr lang="pt-BR" sz="1600" b="1" dirty="0">
                <a:solidFill>
                  <a:srgbClr val="CCCC00"/>
                </a:solidFill>
              </a:rPr>
              <a:t>815 milhões de pessoas</a:t>
            </a:r>
            <a:r>
              <a:rPr lang="pt-BR" sz="1600" dirty="0"/>
              <a:t> passam fome diariamente.</a:t>
            </a:r>
          </a:p>
          <a:p>
            <a:pPr algn="ctr">
              <a:spcAft>
                <a:spcPts val="600"/>
              </a:spcAft>
            </a:pPr>
            <a:r>
              <a:rPr lang="pt-BR" sz="1600" dirty="0"/>
              <a:t>Esse número poderia ser reduzido por meio da adoção e aplicação mais amplas da gestão florestal sustentável como um componente-chave da gestão integrada do território.</a:t>
            </a:r>
          </a:p>
          <a:p>
            <a:pPr algn="ctr">
              <a:spcAft>
                <a:spcPts val="600"/>
              </a:spcAft>
            </a:pPr>
            <a:r>
              <a:rPr lang="pt-BR" sz="1600" dirty="0"/>
              <a:t>Isso resultaria em serviços ecossistêmicos mais protegidos, uma produção de alimentos mais sustentável e o aumento da segurança alimentar e da nutrição para todos.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E46B6AD-474D-79C0-5896-B1468A7CE815}"/>
              </a:ext>
            </a:extLst>
          </p:cNvPr>
          <p:cNvSpPr txBox="1"/>
          <p:nvPr/>
        </p:nvSpPr>
        <p:spPr>
          <a:xfrm>
            <a:off x="3274723" y="6105775"/>
            <a:ext cx="65730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hlinkClick r:id="rId3"/>
              </a:rPr>
              <a:t>https://www.fao.org/forestry/food-security/en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159270857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854</Words>
  <Application>Microsoft Office PowerPoint</Application>
  <PresentationFormat>Widescreen</PresentationFormat>
  <Paragraphs>70</Paragraphs>
  <Slides>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</vt:i4>
      </vt:variant>
    </vt:vector>
  </HeadingPairs>
  <TitlesOfParts>
    <vt:vector size="9" baseType="lpstr">
      <vt:lpstr>Meiryo</vt:lpstr>
      <vt:lpstr>Arial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Luiz Carlos Estraviz Rodriguez</dc:creator>
  <cp:lastModifiedBy>Luiz Carlos Estraviz Rodriguez</cp:lastModifiedBy>
  <cp:revision>8</cp:revision>
  <dcterms:created xsi:type="dcterms:W3CDTF">2025-02-24T18:54:03Z</dcterms:created>
  <dcterms:modified xsi:type="dcterms:W3CDTF">2025-02-25T02:00:06Z</dcterms:modified>
</cp:coreProperties>
</file>