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82" r:id="rId4"/>
    <p:sldId id="258" r:id="rId5"/>
    <p:sldId id="283" r:id="rId6"/>
    <p:sldId id="259" r:id="rId7"/>
    <p:sldId id="275" r:id="rId8"/>
    <p:sldId id="260" r:id="rId9"/>
    <p:sldId id="276" r:id="rId10"/>
    <p:sldId id="261" r:id="rId11"/>
    <p:sldId id="262" r:id="rId12"/>
    <p:sldId id="263" r:id="rId13"/>
    <p:sldId id="280" r:id="rId14"/>
    <p:sldId id="281" r:id="rId15"/>
    <p:sldId id="264" r:id="rId16"/>
    <p:sldId id="279" r:id="rId17"/>
    <p:sldId id="278" r:id="rId18"/>
    <p:sldId id="265" r:id="rId19"/>
    <p:sldId id="277" r:id="rId20"/>
    <p:sldId id="266" r:id="rId21"/>
    <p:sldId id="268" r:id="rId22"/>
    <p:sldId id="270" r:id="rId23"/>
    <p:sldId id="271" r:id="rId24"/>
    <p:sldId id="273" r:id="rId25"/>
    <p:sldId id="274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>
        <p:scale>
          <a:sx n="82" d="100"/>
          <a:sy n="82" d="100"/>
        </p:scale>
        <p:origin x="-1152" y="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90BF2-E617-40AC-8424-C26844BC5115}" type="datetimeFigureOut">
              <a:rPr lang="pt-BR" smtClean="0"/>
              <a:pPr/>
              <a:t>14/03/2013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551EB-C496-4F4B-A8A6-5888C11AB4A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73505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DED6-43C4-4D0B-BC73-24268AC2193D}" type="datetimeFigureOut">
              <a:rPr lang="pt-BR" smtClean="0"/>
              <a:pPr/>
              <a:t>14/03/2013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4D92-5FFE-4AF5-AB9A-B23D0F234B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3320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DED6-43C4-4D0B-BC73-24268AC2193D}" type="datetimeFigureOut">
              <a:rPr lang="pt-BR" smtClean="0"/>
              <a:pPr/>
              <a:t>14/03/2013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4D92-5FFE-4AF5-AB9A-B23D0F234B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6847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DED6-43C4-4D0B-BC73-24268AC2193D}" type="datetimeFigureOut">
              <a:rPr lang="pt-BR" smtClean="0"/>
              <a:pPr/>
              <a:t>14/03/2013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4D92-5FFE-4AF5-AB9A-B23D0F234B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0875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DED6-43C4-4D0B-BC73-24268AC2193D}" type="datetimeFigureOut">
              <a:rPr lang="pt-BR" smtClean="0"/>
              <a:pPr/>
              <a:t>14/03/2013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4D92-5FFE-4AF5-AB9A-B23D0F234B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02511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DED6-43C4-4D0B-BC73-24268AC2193D}" type="datetimeFigureOut">
              <a:rPr lang="pt-BR" smtClean="0"/>
              <a:pPr/>
              <a:t>14/03/2013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4D92-5FFE-4AF5-AB9A-B23D0F234B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5900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DED6-43C4-4D0B-BC73-24268AC2193D}" type="datetimeFigureOut">
              <a:rPr lang="pt-BR" smtClean="0"/>
              <a:pPr/>
              <a:t>14/03/2013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4D92-5FFE-4AF5-AB9A-B23D0F234B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98401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DED6-43C4-4D0B-BC73-24268AC2193D}" type="datetimeFigureOut">
              <a:rPr lang="pt-BR" smtClean="0"/>
              <a:pPr/>
              <a:t>14/03/2013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4D92-5FFE-4AF5-AB9A-B23D0F234B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8460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DED6-43C4-4D0B-BC73-24268AC2193D}" type="datetimeFigureOut">
              <a:rPr lang="pt-BR" smtClean="0"/>
              <a:pPr/>
              <a:t>14/03/2013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4D92-5FFE-4AF5-AB9A-B23D0F234B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51024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DED6-43C4-4D0B-BC73-24268AC2193D}" type="datetimeFigureOut">
              <a:rPr lang="pt-BR" smtClean="0"/>
              <a:pPr/>
              <a:t>14/03/2013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4D92-5FFE-4AF5-AB9A-B23D0F234B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61782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DED6-43C4-4D0B-BC73-24268AC2193D}" type="datetimeFigureOut">
              <a:rPr lang="pt-BR" smtClean="0"/>
              <a:pPr/>
              <a:t>14/03/2013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4D92-5FFE-4AF5-AB9A-B23D0F234B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3490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DED6-43C4-4D0B-BC73-24268AC2193D}" type="datetimeFigureOut">
              <a:rPr lang="pt-BR" smtClean="0"/>
              <a:pPr/>
              <a:t>14/03/2013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4D92-5FFE-4AF5-AB9A-B23D0F234B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8010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3DED6-43C4-4D0B-BC73-24268AC2193D}" type="datetimeFigureOut">
              <a:rPr lang="pt-BR" smtClean="0"/>
              <a:pPr/>
              <a:t>14/03/2013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74D92-5FFE-4AF5-AB9A-B23D0F234B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46046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Educa%C3%A7%C3%A3o_na_R%C3%BAssia" TargetMode="External"/><Relationship Id="rId2" Type="http://schemas.openxmlformats.org/officeDocument/2006/relationships/hyperlink" Target="http://www.aliancarussa.com/index.php?option=com_content&amp;view=article&amp;id=46&amp;Itemid=5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ladaweb.com/pedagogia/jonh-dewey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/>
              <a:t>HISTÓRIA DA EDUCAÇÃO BRASILEIRA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4347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3600" dirty="0"/>
              <a:t>5</a:t>
            </a:r>
            <a:r>
              <a:rPr lang="pt-BR" sz="3600" baseline="30000" dirty="0"/>
              <a:t>o</a:t>
            </a:r>
            <a:r>
              <a:rPr lang="pt-BR" sz="3600" dirty="0"/>
              <a:t> Período – 1894 a 1920 – Ainda no modelo agrário comercial exportador dependente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pt-BR" sz="2000" dirty="0" smtClean="0"/>
              <a:t>Nesse período a sociedade brasileira se caracterizava pelo combate ao </a:t>
            </a:r>
            <a:r>
              <a:rPr lang="pt-BR" sz="2000" dirty="0" err="1" smtClean="0"/>
              <a:t>florianismo</a:t>
            </a:r>
            <a:r>
              <a:rPr lang="pt-BR" sz="2000" dirty="0" smtClean="0"/>
              <a:t>, que era:</a:t>
            </a:r>
          </a:p>
          <a:p>
            <a:r>
              <a:rPr lang="pt-BR" sz="2000" dirty="0" smtClean="0"/>
              <a:t>1 – afastar do poder o componente militar que nele representava a camada média;</a:t>
            </a:r>
          </a:p>
          <a:p>
            <a:r>
              <a:rPr lang="pt-BR" sz="2000" dirty="0" smtClean="0"/>
              <a:t>2 – utilizar o novo regime (republicano) para alcançar antigos fins (atendimento dos interesses da camada senhorial).</a:t>
            </a:r>
          </a:p>
          <a:p>
            <a:r>
              <a:rPr lang="pt-BR" sz="2000" dirty="0" smtClean="0"/>
              <a:t>Considerando-se as reformas de 1915 e 1925, o problema do analfabetismo não pôde ser solucionado, ficando muito longe disso, já que aumentou em números absolutos e, em 1920, 65% da população de 15 anos e mais era analfabeta.</a:t>
            </a:r>
          </a:p>
          <a:p>
            <a:r>
              <a:rPr lang="pt-BR" sz="2000" dirty="0" smtClean="0"/>
              <a:t>Continuou a ser dada pouca atenção à formação do magistério, não foram organizados cursos para a formação do magistério secundário e os critérios de seleção para professores de nível superior não eram suficientes.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76340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3600" dirty="0"/>
              <a:t>6</a:t>
            </a:r>
            <a:r>
              <a:rPr lang="pt-BR" sz="3600" baseline="30000" dirty="0"/>
              <a:t>o</a:t>
            </a:r>
            <a:r>
              <a:rPr lang="pt-BR" sz="3600" dirty="0"/>
              <a:t> Período – 1920 a 1937 - Nova crise do modelo agrário comercial exportador dependente e início da estruturação do modelo nacional desenvolvimentista com base na industrialização</a:t>
            </a:r>
            <a:br>
              <a:rPr lang="pt-BR" sz="3600" dirty="0"/>
            </a:b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/>
          </a:bodyPr>
          <a:lstStyle/>
          <a:p>
            <a:r>
              <a:rPr lang="pt-BR" sz="2000" b="1" dirty="0" smtClean="0"/>
              <a:t>Fase anterior à revolução de 30</a:t>
            </a:r>
          </a:p>
          <a:p>
            <a:r>
              <a:rPr lang="pt-BR" sz="2000" dirty="0" smtClean="0"/>
              <a:t>Para o ensino de grau médio, o objetivo propagado era o desenvolvimento, a organização envolvendo múltiplos tipos de cursos e integrado o primário e superior. Para este, defendiam a organização universitária, visando o atendimento das necessidades profissionais e de pesquisa, e a criação da faculdade de filosofia e letras.</a:t>
            </a:r>
          </a:p>
          <a:p>
            <a:endParaRPr lang="pt-BR" sz="2000" dirty="0" smtClean="0"/>
          </a:p>
          <a:p>
            <a:r>
              <a:rPr lang="pt-BR" sz="2000" b="1" dirty="0" smtClean="0"/>
              <a:t>Fase posterior à revolução de 30</a:t>
            </a:r>
          </a:p>
          <a:p>
            <a:r>
              <a:rPr lang="pt-BR" sz="2000" dirty="0" smtClean="0"/>
              <a:t>Neste período o aspecto positivo está no fato de ter levado os educadores a diagnosticar as deficiências na estrutura escolar brasileira e a denunciá-las categórica e permanentemente.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161056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/>
              <a:t>7</a:t>
            </a:r>
            <a:r>
              <a:rPr lang="pt-BR" sz="3600" baseline="30000" dirty="0"/>
              <a:t>o</a:t>
            </a:r>
            <a:r>
              <a:rPr lang="pt-BR" sz="3600" dirty="0"/>
              <a:t> Período –  1937 a 1955 - O modelo nacional desenvolvimentista com base na industrialização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pt-BR" sz="2400" dirty="0"/>
              <a:t>Getúlio Tomou uma série de medidas que visaram a formação de uma política educacional de alcance nacional, como: </a:t>
            </a:r>
          </a:p>
          <a:p>
            <a:pPr fontAlgn="base"/>
            <a:r>
              <a:rPr lang="pt-BR" sz="2400" dirty="0"/>
              <a:t>Criação de órgãos educacionais: 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pt-BR" sz="2600" dirty="0"/>
              <a:t>Instituto Nacional de Estudos Pedagógicos - INEP - 1938 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pt-BR" sz="2600" dirty="0"/>
              <a:t>Serviço nacional de radiodifusão educativa - 1939 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pt-BR" sz="2600" dirty="0"/>
              <a:t>Serviço Nacional de Aprendizagem Industrial - SENAI - 1942 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pt-BR" sz="2600" dirty="0"/>
              <a:t>Serviço Nacional de Aprendizagem Comercial - SENAC - 1942 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pt-BR" sz="2600" dirty="0"/>
              <a:t>Conselho Nacional de Pesquisas - CNP - 1951 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pt-BR" sz="2600" dirty="0"/>
              <a:t>Campanha Nacional de Aperfeiçoamento de Pessoal de </a:t>
            </a:r>
            <a:r>
              <a:rPr lang="pt-BR" sz="2600" dirty="0" err="1"/>
              <a:t>Nivel</a:t>
            </a:r>
            <a:r>
              <a:rPr lang="pt-BR" sz="2600" dirty="0"/>
              <a:t> Superior - CAPES - 1951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1923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641"/>
            <a:ext cx="8229600" cy="5544615"/>
          </a:xfrm>
        </p:spPr>
        <p:txBody>
          <a:bodyPr>
            <a:normAutofit lnSpcReduction="10000"/>
          </a:bodyPr>
          <a:lstStyle/>
          <a:p>
            <a:pPr fontAlgn="base"/>
            <a:r>
              <a:rPr lang="pt-BR" sz="2000" dirty="0"/>
              <a:t>Inicio de um anteprojeto de lei de diretrizes e bases da educação em 1948, somente tornado lei de fato 13 anos depois, em 1961. </a:t>
            </a:r>
          </a:p>
          <a:p>
            <a:pPr fontAlgn="base"/>
            <a:r>
              <a:rPr lang="pt-BR" sz="2000" dirty="0"/>
              <a:t>Tabela 1: Tabela referente ao ensino fundamental de 35 a 45.</a:t>
            </a:r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  <a:p>
            <a:pPr fontAlgn="base"/>
            <a:r>
              <a:rPr lang="pt-BR" sz="2000" dirty="0" smtClean="0"/>
              <a:t>Constante </a:t>
            </a:r>
            <a:r>
              <a:rPr lang="pt-BR" sz="2000" dirty="0"/>
              <a:t>aumento no numero de alunos do sistema de ensino. </a:t>
            </a:r>
          </a:p>
          <a:p>
            <a:pPr fontAlgn="base"/>
            <a:r>
              <a:rPr lang="pt-BR" sz="2000" dirty="0" smtClean="0"/>
              <a:t>54</a:t>
            </a:r>
            <a:r>
              <a:rPr lang="pt-BR" sz="2000" dirty="0"/>
              <a:t>% da população em idade escolar em 1935 e 26% em 1955, continuava sem escola. </a:t>
            </a:r>
          </a:p>
          <a:p>
            <a:pPr fontAlgn="base"/>
            <a:r>
              <a:rPr lang="pt-BR" sz="2000" dirty="0" smtClean="0"/>
              <a:t>Somente </a:t>
            </a:r>
            <a:r>
              <a:rPr lang="pt-BR" sz="2000" dirty="0"/>
              <a:t>cerca de 10% dos matriculados no 1o ano se matriculam no 4o ano. </a:t>
            </a:r>
          </a:p>
          <a:p>
            <a:pPr fontAlgn="base"/>
            <a:r>
              <a:rPr lang="pt-BR" sz="2000" dirty="0" smtClean="0"/>
              <a:t>Somente </a:t>
            </a:r>
            <a:r>
              <a:rPr lang="pt-BR" sz="2000" dirty="0"/>
              <a:t>cerce de 10% a 20% dos alunos que iniciaram os estudos no 1o ano, concluem-nos 4 anos depois.</a:t>
            </a:r>
          </a:p>
          <a:p>
            <a:pPr marL="0" indent="0">
              <a:buNone/>
            </a:pPr>
            <a:endParaRPr lang="pt-BR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84024824"/>
              </p:ext>
            </p:extLst>
          </p:nvPr>
        </p:nvGraphicFramePr>
        <p:xfrm>
          <a:off x="1187624" y="1340768"/>
          <a:ext cx="6502400" cy="2059305"/>
        </p:xfrm>
        <a:graphic>
          <a:graphicData uri="http://schemas.openxmlformats.org/drawingml/2006/table">
            <a:tbl>
              <a:tblPr/>
              <a:tblGrid>
                <a:gridCol w="1574800"/>
                <a:gridCol w="1574800"/>
                <a:gridCol w="1574800"/>
                <a:gridCol w="17780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Matrícula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1935 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1945 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1955 </a:t>
                      </a:r>
                      <a:endParaRPr lang="pt-BR" sz="400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Geral 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2.413.594 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3.238.940 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4.545.630  </a:t>
                      </a:r>
                      <a:endParaRPr lang="pt-BR" sz="4000"/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1º ano 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1.389.771 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1.758.465 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2.424.690  </a:t>
                      </a:r>
                      <a:endParaRPr lang="pt-BR" sz="4000"/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4º ano 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143.085 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260.811 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399.632  </a:t>
                      </a:r>
                      <a:endParaRPr lang="pt-BR" sz="4000"/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Conclusão 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180.506 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287.852 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505.864 </a:t>
                      </a:r>
                      <a:endParaRPr lang="pt-BR" sz="4000" dirty="0"/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7920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25790029"/>
              </p:ext>
            </p:extLst>
          </p:nvPr>
        </p:nvGraphicFramePr>
        <p:xfrm>
          <a:off x="107504" y="549801"/>
          <a:ext cx="8928991" cy="1583055"/>
        </p:xfrm>
        <a:graphic>
          <a:graphicData uri="http://schemas.openxmlformats.org/drawingml/2006/table">
            <a:tbl>
              <a:tblPr/>
              <a:tblGrid>
                <a:gridCol w="2088231"/>
                <a:gridCol w="2520280"/>
                <a:gridCol w="2088233"/>
                <a:gridCol w="223224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Ensino médio no Brasil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Unidades escolares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Pessoal docente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Matrícula efetiva  </a:t>
                      </a:r>
                      <a:endParaRPr lang="pt-BR" sz="400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1935 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1806 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17.243 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164.399  </a:t>
                      </a:r>
                      <a:endParaRPr lang="pt-BR" sz="4000"/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1955 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5698 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73.885 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752.106 </a:t>
                      </a:r>
                      <a:endParaRPr lang="pt-BR" sz="4000" dirty="0"/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9810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3600" dirty="0"/>
              <a:t>8</a:t>
            </a:r>
            <a:r>
              <a:rPr lang="pt-BR" sz="3600" baseline="30000" dirty="0"/>
              <a:t>o</a:t>
            </a:r>
            <a:r>
              <a:rPr lang="pt-BR" sz="3600" dirty="0"/>
              <a:t> Período –  1955 a 1968 – Crise no modelo nacional desenvolvimentista com base na industrialização e implantação do modelo associado de desenvolvimento econômico</a:t>
            </a:r>
            <a:br>
              <a:rPr lang="pt-BR" sz="3600" dirty="0"/>
            </a:b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Autofit/>
          </a:bodyPr>
          <a:lstStyle/>
          <a:p>
            <a:r>
              <a:rPr lang="pt-BR" sz="2400" dirty="0"/>
              <a:t>Período iniciado após o suicídio de Getúlio em 1954. Em 1955 Juscelino Kubitschek e seu vice João Goulart foram eleitos para a presidência. JK iniciou o programa "50 anos em 5", construindo estradas, Brasília e infraestrutura energética. O desenvolvimento industrial tinha como objetivo </a:t>
            </a:r>
            <a:r>
              <a:rPr lang="pt-BR" sz="2400" dirty="0" smtClean="0"/>
              <a:t>criar uma </a:t>
            </a:r>
            <a:r>
              <a:rPr lang="pt-BR" sz="2400" dirty="0"/>
              <a:t>indústria interna produtora de bens de consumo duráveis, evitando a necessidade de importações. A industrialização foi feita, principalmente com empresas estrangeiras que montaram suas fábricas aqui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422430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Espaço Reservado para Conteúdo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7752170"/>
              </p:ext>
            </p:extLst>
          </p:nvPr>
        </p:nvGraphicFramePr>
        <p:xfrm>
          <a:off x="179512" y="154004"/>
          <a:ext cx="8784976" cy="4211100"/>
        </p:xfrm>
        <a:graphic>
          <a:graphicData uri="http://schemas.openxmlformats.org/drawingml/2006/table">
            <a:tbl>
              <a:tblPr/>
              <a:tblGrid>
                <a:gridCol w="2016224"/>
                <a:gridCol w="1944216"/>
                <a:gridCol w="1656184"/>
                <a:gridCol w="2016224"/>
                <a:gridCol w="1152128"/>
              </a:tblGrid>
              <a:tr h="72008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Ensino Primário </a:t>
                      </a:r>
                    </a:p>
                  </a:txBody>
                  <a:tcPr marL="52901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1955 </a:t>
                      </a:r>
                    </a:p>
                  </a:txBody>
                  <a:tcPr marL="52901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1965 </a:t>
                      </a:r>
                    </a:p>
                  </a:txBody>
                  <a:tcPr marL="52901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Número índice </a:t>
                      </a:r>
                    </a:p>
                  </a:txBody>
                  <a:tcPr marL="52901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2901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76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Pessoal Docente </a:t>
                      </a:r>
                    </a:p>
                  </a:txBody>
                  <a:tcPr marL="52901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141.956 </a:t>
                      </a:r>
                    </a:p>
                  </a:txBody>
                  <a:tcPr marL="52901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351.466 </a:t>
                      </a:r>
                    </a:p>
                  </a:txBody>
                  <a:tcPr marL="52901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100 </a:t>
                      </a:r>
                    </a:p>
                  </a:txBody>
                  <a:tcPr marL="52901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247 </a:t>
                      </a:r>
                    </a:p>
                  </a:txBody>
                  <a:tcPr marL="52901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Matricula geral </a:t>
                      </a:r>
                    </a:p>
                  </a:txBody>
                  <a:tcPr marL="52901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4.545.630 </a:t>
                      </a:r>
                    </a:p>
                  </a:txBody>
                  <a:tcPr marL="52901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9.923.183 </a:t>
                      </a:r>
                    </a:p>
                  </a:txBody>
                  <a:tcPr marL="52901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100 </a:t>
                      </a:r>
                    </a:p>
                  </a:txBody>
                  <a:tcPr marL="52901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218 </a:t>
                      </a:r>
                    </a:p>
                  </a:txBody>
                  <a:tcPr marL="52901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05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Matricula 1o ano </a:t>
                      </a:r>
                    </a:p>
                  </a:txBody>
                  <a:tcPr marL="52901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2.424.690 </a:t>
                      </a:r>
                    </a:p>
                  </a:txBody>
                  <a:tcPr marL="52901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4.949.815 </a:t>
                      </a:r>
                    </a:p>
                  </a:txBody>
                  <a:tcPr marL="52901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100 </a:t>
                      </a:r>
                    </a:p>
                  </a:txBody>
                  <a:tcPr marL="52901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204 </a:t>
                      </a:r>
                    </a:p>
                  </a:txBody>
                  <a:tcPr marL="52901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Matricula 4o ano </a:t>
                      </a:r>
                    </a:p>
                  </a:txBody>
                  <a:tcPr marL="52901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399.632 </a:t>
                      </a:r>
                    </a:p>
                  </a:txBody>
                  <a:tcPr marL="52901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1.007.882 </a:t>
                      </a:r>
                    </a:p>
                  </a:txBody>
                  <a:tcPr marL="52901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100 </a:t>
                      </a:r>
                    </a:p>
                  </a:txBody>
                  <a:tcPr marL="52901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252 </a:t>
                      </a:r>
                    </a:p>
                  </a:txBody>
                  <a:tcPr marL="52901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75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Conclusão </a:t>
                      </a:r>
                    </a:p>
                  </a:txBody>
                  <a:tcPr marL="52901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505.864 </a:t>
                      </a:r>
                    </a:p>
                  </a:txBody>
                  <a:tcPr marL="52901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1.063.804 </a:t>
                      </a:r>
                    </a:p>
                  </a:txBody>
                  <a:tcPr marL="52901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Aprovação na 4a série </a:t>
                      </a:r>
                    </a:p>
                  </a:txBody>
                  <a:tcPr marL="52901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2901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65088332"/>
              </p:ext>
            </p:extLst>
          </p:nvPr>
        </p:nvGraphicFramePr>
        <p:xfrm>
          <a:off x="179512" y="4509120"/>
          <a:ext cx="6048672" cy="1866900"/>
        </p:xfrm>
        <a:graphic>
          <a:graphicData uri="http://schemas.openxmlformats.org/drawingml/2006/table">
            <a:tbl>
              <a:tblPr/>
              <a:tblGrid>
                <a:gridCol w="2088232"/>
                <a:gridCol w="1872208"/>
                <a:gridCol w="2088232"/>
              </a:tblGrid>
              <a:tr h="66675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Ensino médio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Pessoal docente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Matricula geral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1955 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73.885 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828.097 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1965 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144.943 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2.154.430 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1970 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308.552 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4.086.073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7226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87208" cy="796950"/>
          </a:xfrm>
        </p:spPr>
        <p:txBody>
          <a:bodyPr>
            <a:normAutofit/>
          </a:bodyPr>
          <a:lstStyle/>
          <a:p>
            <a:r>
              <a:rPr lang="pt-BR" sz="2800" b="1" u="sng" dirty="0" smtClean="0"/>
              <a:t>História da educação na Inglaterra</a:t>
            </a:r>
            <a:endParaRPr lang="pt-BR" sz="2800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616624"/>
          </a:xfrm>
        </p:spPr>
        <p:txBody>
          <a:bodyPr>
            <a:normAutofit fontScale="92500" lnSpcReduction="20000"/>
          </a:bodyPr>
          <a:lstStyle/>
          <a:p>
            <a:r>
              <a:rPr lang="pt-BR" sz="2200" dirty="0" smtClean="0"/>
              <a:t>A Inglaterra é o lar mais antigo de escolas existentes dentre os países de idioma Inglês: </a:t>
            </a:r>
            <a:r>
              <a:rPr lang="pt-BR" sz="2200" dirty="0" err="1" smtClean="0"/>
              <a:t>The</a:t>
            </a:r>
            <a:r>
              <a:rPr lang="pt-BR" sz="2200" dirty="0" smtClean="0"/>
              <a:t> </a:t>
            </a:r>
            <a:r>
              <a:rPr lang="pt-BR" sz="2200" dirty="0" err="1" smtClean="0"/>
              <a:t>King's</a:t>
            </a:r>
            <a:r>
              <a:rPr lang="pt-BR" sz="2200" dirty="0" smtClean="0"/>
              <a:t> </a:t>
            </a:r>
            <a:r>
              <a:rPr lang="pt-BR" sz="2200" dirty="0" err="1" smtClean="0"/>
              <a:t>School</a:t>
            </a:r>
            <a:r>
              <a:rPr lang="pt-BR" sz="2200" dirty="0" smtClean="0"/>
              <a:t>, </a:t>
            </a:r>
            <a:r>
              <a:rPr lang="pt-BR" sz="2200" dirty="0" err="1" smtClean="0"/>
              <a:t>Canterbury</a:t>
            </a:r>
            <a:r>
              <a:rPr lang="pt-BR" sz="2200" dirty="0" smtClean="0"/>
              <a:t> e </a:t>
            </a:r>
            <a:r>
              <a:rPr lang="pt-BR" sz="2200" dirty="0" err="1" smtClean="0"/>
              <a:t>The</a:t>
            </a:r>
            <a:r>
              <a:rPr lang="pt-BR" sz="2200" dirty="0" smtClean="0"/>
              <a:t> </a:t>
            </a:r>
            <a:r>
              <a:rPr lang="pt-BR" sz="2200" dirty="0" err="1" smtClean="0"/>
              <a:t>King's</a:t>
            </a:r>
            <a:r>
              <a:rPr lang="pt-BR" sz="2200" dirty="0" smtClean="0"/>
              <a:t> </a:t>
            </a:r>
            <a:r>
              <a:rPr lang="pt-BR" sz="2200" dirty="0" err="1" smtClean="0"/>
              <a:t>School</a:t>
            </a:r>
            <a:r>
              <a:rPr lang="pt-BR" sz="2200" dirty="0" smtClean="0"/>
              <a:t>, </a:t>
            </a:r>
            <a:r>
              <a:rPr lang="pt-BR" sz="2200" dirty="0" err="1" smtClean="0"/>
              <a:t>Rochester</a:t>
            </a:r>
            <a:r>
              <a:rPr lang="pt-BR" sz="2200" dirty="0" smtClean="0"/>
              <a:t>, acredita-se terem sido fundadas no século 6 e 7, respectivamente. Pelo menos oito escolas existentes na Inglaterra foram fundadas no primeiro milênio. </a:t>
            </a:r>
          </a:p>
          <a:p>
            <a:r>
              <a:rPr lang="pt-BR" sz="2200" dirty="0" smtClean="0"/>
              <a:t>A Inglaterra também é casa das duas universidades mais antigas dentre os países de idioma inglês: Oxford </a:t>
            </a:r>
            <a:r>
              <a:rPr lang="pt-BR" sz="2200" dirty="0" err="1" smtClean="0"/>
              <a:t>University</a:t>
            </a:r>
            <a:r>
              <a:rPr lang="pt-BR" sz="2200" dirty="0" smtClean="0"/>
              <a:t> (século 12) e Cambridge </a:t>
            </a:r>
            <a:r>
              <a:rPr lang="pt-BR" sz="2200" dirty="0" err="1" smtClean="0"/>
              <a:t>University</a:t>
            </a:r>
            <a:r>
              <a:rPr lang="pt-BR" sz="2200" dirty="0" smtClean="0"/>
              <a:t> </a:t>
            </a:r>
            <a:r>
              <a:rPr lang="pt-BR" sz="2200" dirty="0" smtClean="0"/>
              <a:t>(</a:t>
            </a:r>
            <a:r>
              <a:rPr lang="pt-BR" sz="2200" dirty="0" smtClean="0"/>
              <a:t>século 13</a:t>
            </a:r>
            <a:r>
              <a:rPr lang="pt-BR" sz="2200" dirty="0" smtClean="0"/>
              <a:t>). </a:t>
            </a:r>
            <a:r>
              <a:rPr lang="pt-BR" sz="2200" dirty="0" smtClean="0"/>
              <a:t>Existem hoje mais de 90 universidades em Inglaterra.</a:t>
            </a:r>
          </a:p>
          <a:p>
            <a:r>
              <a:rPr lang="pt-BR" sz="2200" dirty="0" smtClean="0"/>
              <a:t>A educação nacional foi visivelmente robusta na primeira metade do século XX e havia uma tendência rumo à profissionalização e à especialização.</a:t>
            </a:r>
          </a:p>
          <a:p>
            <a:r>
              <a:rPr lang="pt-BR" sz="2200" dirty="0" smtClean="0"/>
              <a:t>A construção de um sistema de educação pública, nas primeiras décadas do século XX permitiu a expansão da educação secundária para além de um grupo de uma diminuta elite e o crescimento da educação técnica e avançada.</a:t>
            </a:r>
          </a:p>
          <a:p>
            <a:r>
              <a:rPr lang="pt-BR" sz="2200" dirty="0" smtClean="0"/>
              <a:t>As escolas são de dois tipos principais: escolas estaduais financiados através do recolhimento fiscal e grátis para todos, e as escolas privadas (também conhecido como escolas "públicas" ou "independentes") financiada através de taxas.</a:t>
            </a:r>
          </a:p>
          <a:p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688632"/>
          </a:xfrm>
        </p:spPr>
        <p:txBody>
          <a:bodyPr>
            <a:normAutofit/>
          </a:bodyPr>
          <a:lstStyle/>
          <a:p>
            <a:r>
              <a:rPr lang="pt-BR" sz="2400" b="1" i="1" dirty="0"/>
              <a:t>Educação primária e secundária na </a:t>
            </a:r>
            <a:r>
              <a:rPr lang="pt-BR" sz="2400" b="1" i="1" dirty="0" smtClean="0"/>
              <a:t>Inglaterra</a:t>
            </a:r>
            <a:endParaRPr lang="pt-BR" sz="2400" b="1" dirty="0"/>
          </a:p>
          <a:p>
            <a:pPr marL="0" indent="0">
              <a:buNone/>
            </a:pPr>
            <a:r>
              <a:rPr lang="pt-BR" sz="2400" dirty="0"/>
              <a:t>O sistema de ensino na Inglaterra está dividido em educação primária, secundária e superior. </a:t>
            </a:r>
            <a:endParaRPr lang="pt-BR" sz="2400" dirty="0" smtClean="0"/>
          </a:p>
          <a:p>
            <a:pPr>
              <a:buFont typeface="+mj-lt"/>
              <a:buAutoNum type="arabicPeriod"/>
            </a:pPr>
            <a:r>
              <a:rPr lang="pt-BR" sz="2400" dirty="0" smtClean="0"/>
              <a:t>A partir de 18 meses - </a:t>
            </a:r>
            <a:r>
              <a:rPr lang="pt-BR" sz="2400" dirty="0"/>
              <a:t>“Play </a:t>
            </a:r>
            <a:r>
              <a:rPr lang="pt-BR" sz="2400" dirty="0" err="1"/>
              <a:t>Group</a:t>
            </a:r>
            <a:r>
              <a:rPr lang="pt-BR" sz="2400" dirty="0"/>
              <a:t>” ou “</a:t>
            </a:r>
            <a:r>
              <a:rPr lang="pt-BR" sz="2400" dirty="0" err="1"/>
              <a:t>Pre</a:t>
            </a:r>
            <a:r>
              <a:rPr lang="pt-BR" sz="2400" dirty="0"/>
              <a:t> </a:t>
            </a:r>
            <a:r>
              <a:rPr lang="pt-BR" sz="2400" dirty="0" err="1"/>
              <a:t>School</a:t>
            </a:r>
            <a:r>
              <a:rPr lang="pt-BR" sz="2400" dirty="0" smtClean="0"/>
              <a:t>”</a:t>
            </a:r>
          </a:p>
          <a:p>
            <a:pPr>
              <a:buFont typeface="+mj-lt"/>
              <a:buAutoNum type="arabicPeriod"/>
            </a:pPr>
            <a:r>
              <a:rPr lang="pt-BR" sz="2400" dirty="0" smtClean="0"/>
              <a:t>A partir dos 5 anos – frequência escolar obrigatória, até os 16 anos.</a:t>
            </a:r>
          </a:p>
          <a:p>
            <a:pPr>
              <a:buFont typeface="+mj-lt"/>
              <a:buAutoNum type="arabicPeriod"/>
            </a:pPr>
            <a:r>
              <a:rPr lang="pt-BR" sz="2400" dirty="0" smtClean="0"/>
              <a:t>Entre 4 e 11 anos - </a:t>
            </a:r>
            <a:r>
              <a:rPr lang="pt-BR" sz="2400" dirty="0" err="1"/>
              <a:t>Primary</a:t>
            </a:r>
            <a:r>
              <a:rPr lang="pt-BR" sz="2400" dirty="0"/>
              <a:t> </a:t>
            </a:r>
            <a:r>
              <a:rPr lang="pt-BR" sz="2400" dirty="0" err="1" smtClean="0"/>
              <a:t>School</a:t>
            </a:r>
            <a:r>
              <a:rPr lang="pt-BR" sz="2400" dirty="0" smtClean="0"/>
              <a:t> (</a:t>
            </a:r>
            <a:r>
              <a:rPr lang="pt-BR" sz="2400" dirty="0"/>
              <a:t>Artes, Geografia, História, </a:t>
            </a:r>
            <a:r>
              <a:rPr lang="pt-BR" sz="2400" dirty="0" smtClean="0"/>
              <a:t>Línguas, </a:t>
            </a:r>
            <a:r>
              <a:rPr lang="pt-BR" sz="2400" dirty="0"/>
              <a:t>Literatura, Música, Matemática, Educação Moral e Cívica, Ciências e “</a:t>
            </a:r>
            <a:r>
              <a:rPr lang="pt-BR" sz="2400" dirty="0" err="1"/>
              <a:t>Other</a:t>
            </a:r>
            <a:r>
              <a:rPr lang="pt-BR" sz="2400" dirty="0"/>
              <a:t> </a:t>
            </a:r>
            <a:r>
              <a:rPr lang="pt-BR" sz="2400" dirty="0" err="1"/>
              <a:t>Subjets</a:t>
            </a:r>
            <a:r>
              <a:rPr lang="pt-BR" sz="2400" dirty="0" smtClean="0"/>
              <a:t>”)</a:t>
            </a:r>
          </a:p>
          <a:p>
            <a:pPr>
              <a:buFont typeface="+mj-lt"/>
              <a:buAutoNum type="arabicPeriod"/>
            </a:pPr>
            <a:r>
              <a:rPr lang="pt-BR" sz="2400" dirty="0" smtClean="0"/>
              <a:t>De 11 a 16 anos – </a:t>
            </a:r>
            <a:r>
              <a:rPr lang="pt-BR" sz="2400" dirty="0" err="1" smtClean="0"/>
              <a:t>Secondary</a:t>
            </a:r>
            <a:r>
              <a:rPr lang="pt-BR" sz="2400" dirty="0" smtClean="0"/>
              <a:t> </a:t>
            </a:r>
            <a:r>
              <a:rPr lang="pt-BR" sz="2400" dirty="0" err="1" smtClean="0"/>
              <a:t>School</a:t>
            </a:r>
            <a:r>
              <a:rPr lang="pt-BR" sz="2400" dirty="0" smtClean="0"/>
              <a:t> (</a:t>
            </a:r>
            <a:r>
              <a:rPr lang="pt-BR" sz="2400" dirty="0"/>
              <a:t>Artes, Administração de negócios, Cidadania, </a:t>
            </a:r>
            <a:r>
              <a:rPr lang="pt-BR" sz="2400" dirty="0" smtClean="0"/>
              <a:t>Design </a:t>
            </a:r>
            <a:r>
              <a:rPr lang="pt-BR" sz="2400" dirty="0"/>
              <a:t>e Tecnologia, Inglês e mais uma língua a sua escolha, Geografia, </a:t>
            </a:r>
            <a:r>
              <a:rPr lang="pt-BR" sz="2400" dirty="0" smtClean="0"/>
              <a:t>Historia, Computação, </a:t>
            </a:r>
            <a:r>
              <a:rPr lang="pt-BR" sz="2400" dirty="0"/>
              <a:t>Música, Matemática, Educação Física, Religião, Ed. Moral e Cívica, Ciências e “</a:t>
            </a:r>
            <a:r>
              <a:rPr lang="pt-BR" sz="2400" dirty="0" err="1"/>
              <a:t>Other</a:t>
            </a:r>
            <a:r>
              <a:rPr lang="pt-BR" sz="2400" dirty="0"/>
              <a:t> </a:t>
            </a:r>
            <a:r>
              <a:rPr lang="pt-BR" sz="2400" dirty="0" err="1"/>
              <a:t>Subjets</a:t>
            </a:r>
            <a:r>
              <a:rPr lang="pt-BR" sz="2400" dirty="0" smtClean="0"/>
              <a:t>” )</a:t>
            </a:r>
          </a:p>
          <a:p>
            <a:pPr>
              <a:buFont typeface="+mj-lt"/>
              <a:buAutoNum type="arabicPeriod"/>
            </a:pPr>
            <a:endParaRPr lang="pt-BR" sz="1700" dirty="0"/>
          </a:p>
          <a:p>
            <a:pPr>
              <a:buFont typeface="+mj-lt"/>
              <a:buAutoNum type="arabicPeriod"/>
            </a:pP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xmlns="" val="370891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40871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t-BR" sz="2400" b="1" i="1" dirty="0" smtClean="0"/>
              <a:t>Escolas secundárias</a:t>
            </a:r>
          </a:p>
          <a:p>
            <a:pPr marL="0" indent="0">
              <a:buNone/>
            </a:pPr>
            <a:r>
              <a:rPr lang="pt-BR" sz="2400" dirty="0" smtClean="0"/>
              <a:t>Na Inglaterra as crianças passam da escola primária para a secundária aos 11 anos, quando são transferidas para o 7º ano. Nesse ponto os pais geralmente podem optar entre uma variedade enorme de escolas para seus filhos.</a:t>
            </a:r>
          </a:p>
          <a:p>
            <a:pPr marL="0" indent="0">
              <a:buNone/>
            </a:pPr>
            <a:endParaRPr lang="pt-BR" sz="2400" b="1" dirty="0" smtClean="0"/>
          </a:p>
          <a:p>
            <a:pPr marL="0" indent="0">
              <a:buNone/>
            </a:pPr>
            <a:r>
              <a:rPr lang="pt-BR" sz="2400" b="1" dirty="0" smtClean="0"/>
              <a:t>Escolas públicas</a:t>
            </a:r>
            <a:endParaRPr lang="pt-BR" sz="2400" dirty="0" smtClean="0"/>
          </a:p>
          <a:p>
            <a:pPr>
              <a:buFont typeface="+mj-lt"/>
              <a:buAutoNum type="arabicPeriod"/>
            </a:pPr>
            <a:r>
              <a:rPr lang="pt-BR" sz="2400" b="1" u="sng" dirty="0" err="1" smtClean="0"/>
              <a:t>Compréensives</a:t>
            </a:r>
            <a:r>
              <a:rPr lang="pt-BR" sz="2400" b="1" dirty="0" smtClean="0"/>
              <a:t> </a:t>
            </a:r>
            <a:r>
              <a:rPr lang="pt-BR" sz="2400" dirty="0" smtClean="0"/>
              <a:t>- São escolas não seletivas. </a:t>
            </a:r>
          </a:p>
          <a:p>
            <a:pPr>
              <a:buFont typeface="+mj-lt"/>
              <a:buAutoNum type="arabicPeriod"/>
            </a:pPr>
            <a:r>
              <a:rPr lang="pt-BR" sz="2400" b="1" u="sng" dirty="0" smtClean="0"/>
              <a:t>Academies</a:t>
            </a:r>
            <a:r>
              <a:rPr lang="pt-BR" sz="2400" dirty="0" smtClean="0"/>
              <a:t> - São escolas financiadas pelo estado, mas estabelecidas e administradas por patrocinadores.</a:t>
            </a:r>
          </a:p>
          <a:p>
            <a:pPr>
              <a:buFont typeface="+mj-lt"/>
              <a:buAutoNum type="arabicPeriod"/>
            </a:pPr>
            <a:r>
              <a:rPr lang="pt-BR" sz="2400" b="1" u="sng" dirty="0" err="1" smtClean="0"/>
              <a:t>Grammar</a:t>
            </a:r>
            <a:r>
              <a:rPr lang="pt-BR" sz="2400" b="1" u="sng" dirty="0" smtClean="0"/>
              <a:t> </a:t>
            </a:r>
            <a:r>
              <a:rPr lang="pt-BR" sz="2400" b="1" u="sng" dirty="0" err="1" smtClean="0"/>
              <a:t>Schools</a:t>
            </a:r>
            <a:r>
              <a:rPr lang="pt-BR" sz="2400" u="sng" dirty="0" smtClean="0"/>
              <a:t> </a:t>
            </a:r>
            <a:r>
              <a:rPr lang="pt-BR" sz="2400" b="1" dirty="0" smtClean="0"/>
              <a:t>- </a:t>
            </a:r>
            <a:r>
              <a:rPr lang="pt-BR" sz="2400" dirty="0" smtClean="0"/>
              <a:t>São escolas públicas que selecionam seus alunos com base na capacidade acadêmica.</a:t>
            </a:r>
          </a:p>
          <a:p>
            <a:pPr marL="0" indent="0" fontAlgn="t">
              <a:buNone/>
            </a:pPr>
            <a:r>
              <a:rPr lang="pt-BR" sz="2400" b="1" dirty="0" smtClean="0"/>
              <a:t>Escolas particulares</a:t>
            </a:r>
            <a:endParaRPr lang="pt-BR" sz="2400" dirty="0" smtClean="0"/>
          </a:p>
          <a:p>
            <a:pPr fontAlgn="t"/>
            <a:r>
              <a:rPr lang="pt-BR" sz="2400" dirty="0" smtClean="0"/>
              <a:t> </a:t>
            </a:r>
            <a:r>
              <a:rPr lang="pt-BR" sz="2400" b="1" i="1" dirty="0" err="1" smtClean="0"/>
              <a:t>Independent</a:t>
            </a:r>
            <a:r>
              <a:rPr lang="pt-BR" sz="2400" b="1" i="1" dirty="0" smtClean="0"/>
              <a:t> </a:t>
            </a:r>
            <a:r>
              <a:rPr lang="pt-BR" sz="2400" b="1" i="1" dirty="0" err="1" smtClean="0"/>
              <a:t>schools</a:t>
            </a:r>
            <a:r>
              <a:rPr lang="pt-BR" sz="2400" b="1" dirty="0" smtClean="0"/>
              <a:t> </a:t>
            </a:r>
            <a:r>
              <a:rPr lang="pt-BR" sz="2400" dirty="0" smtClean="0"/>
              <a:t>são escolas particulares que definem seus próprios critérios de admissão e não são obrigadas a seguir o Currículo Nacional.</a:t>
            </a:r>
          </a:p>
          <a:p>
            <a:pPr fontAlgn="t"/>
            <a:r>
              <a:rPr lang="pt-BR" sz="2400" dirty="0" smtClean="0"/>
              <a:t>Muitas das melhores escolas do país são particulares, mas o fato de ser particular não garante que uma escola seja boa. </a:t>
            </a:r>
          </a:p>
        </p:txBody>
      </p:sp>
    </p:spTree>
    <p:extLst>
      <p:ext uri="{BB962C8B-B14F-4D97-AF65-F5344CB8AC3E}">
        <p14:creationId xmlns:p14="http://schemas.microsoft.com/office/powerpoint/2010/main" xmlns="" val="415424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Autofit/>
          </a:bodyPr>
          <a:lstStyle/>
          <a:p>
            <a:r>
              <a:rPr lang="pt-BR" sz="3200" dirty="0"/>
              <a:t>1</a:t>
            </a:r>
            <a:r>
              <a:rPr lang="pt-BR" sz="3200" baseline="30000" dirty="0"/>
              <a:t>o</a:t>
            </a:r>
            <a:r>
              <a:rPr lang="pt-BR" sz="3200" dirty="0"/>
              <a:t> Período – 1549 a 1808 – Consolidação do modelo agrário exportador dependente</a:t>
            </a:r>
            <a:br>
              <a:rPr lang="pt-BR" sz="3200" dirty="0"/>
            </a:br>
            <a:r>
              <a:rPr lang="pt-BR" sz="3200" dirty="0"/>
              <a:t>Colonial: fase jesuítica e pombalina.</a:t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5040560"/>
          </a:xfrm>
        </p:spPr>
        <p:txBody>
          <a:bodyPr>
            <a:normAutofit fontScale="62500" lnSpcReduction="20000"/>
          </a:bodyPr>
          <a:lstStyle/>
          <a:p>
            <a:r>
              <a:rPr lang="pt-BR" dirty="0"/>
              <a:t>A organização escolar no </a:t>
            </a:r>
            <a:r>
              <a:rPr lang="pt-BR" dirty="0" smtClean="0"/>
              <a:t>B</a:t>
            </a:r>
            <a:r>
              <a:rPr lang="pt-BR" dirty="0" smtClean="0"/>
              <a:t>rasil colônia está </a:t>
            </a:r>
            <a:r>
              <a:rPr lang="pt-BR" dirty="0"/>
              <a:t>estreitamente vinculada a </a:t>
            </a:r>
            <a:r>
              <a:rPr lang="pt-BR" dirty="0" smtClean="0"/>
              <a:t>política </a:t>
            </a:r>
            <a:r>
              <a:rPr lang="pt-BR" dirty="0"/>
              <a:t>colonizadora dos portugueses</a:t>
            </a:r>
          </a:p>
          <a:p>
            <a:r>
              <a:rPr lang="pt-BR" dirty="0"/>
              <a:t>Primeiro plano educacional elaborado por padre Manoel de </a:t>
            </a:r>
            <a:r>
              <a:rPr lang="pt-BR" dirty="0" smtClean="0"/>
              <a:t>Nóbrega </a:t>
            </a:r>
            <a:r>
              <a:rPr lang="pt-BR" dirty="0"/>
              <a:t>tinha como objetivo catequisar e instruir os indígenas e os filhos dos colonos, uma vez </a:t>
            </a:r>
            <a:r>
              <a:rPr lang="pt-BR" dirty="0" smtClean="0"/>
              <a:t>que, </a:t>
            </a:r>
            <a:r>
              <a:rPr lang="pt-BR" dirty="0"/>
              <a:t>os jesuítas eram os únicos que tinham como profissão educar.</a:t>
            </a:r>
          </a:p>
          <a:p>
            <a:r>
              <a:rPr lang="pt-BR" dirty="0"/>
              <a:t>	Plano de estudo: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aprendizado </a:t>
            </a:r>
            <a:r>
              <a:rPr lang="pt-BR" dirty="0"/>
              <a:t>do português, doutrina </a:t>
            </a:r>
            <a:r>
              <a:rPr lang="pt-BR" dirty="0" smtClean="0"/>
              <a:t>cristã, </a:t>
            </a:r>
            <a:r>
              <a:rPr lang="pt-BR" dirty="0"/>
              <a:t>leitura e escrita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em </a:t>
            </a:r>
            <a:r>
              <a:rPr lang="pt-BR" dirty="0"/>
              <a:t>caráter opcional, canto orfeônico e de musica instrumental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aprendizado </a:t>
            </a:r>
            <a:r>
              <a:rPr lang="pt-BR" dirty="0"/>
              <a:t>profissional e agrícola OU aula de </a:t>
            </a:r>
            <a:r>
              <a:rPr lang="pt-BR" dirty="0" smtClean="0"/>
              <a:t>gramática </a:t>
            </a:r>
            <a:r>
              <a:rPr lang="pt-BR" dirty="0"/>
              <a:t>e viagem a Europa</a:t>
            </a:r>
          </a:p>
          <a:p>
            <a:r>
              <a:rPr lang="pt-BR" dirty="0"/>
              <a:t>Este plano </a:t>
            </a:r>
            <a:r>
              <a:rPr lang="pt-BR" dirty="0" smtClean="0"/>
              <a:t>educacional </a:t>
            </a:r>
            <a:r>
              <a:rPr lang="pt-BR" dirty="0"/>
              <a:t>vigorou durante o período de 1570 a </a:t>
            </a:r>
            <a:r>
              <a:rPr lang="pt-BR" dirty="0" smtClean="0"/>
              <a:t>1759</a:t>
            </a:r>
          </a:p>
          <a:p>
            <a:r>
              <a:rPr lang="pt-BR" dirty="0"/>
              <a:t>Em 1759 foi criado o cargo de diretor geral dos estudos, que determinava a prestação de exames para todos professores, proibia o ensino </a:t>
            </a:r>
            <a:r>
              <a:rPr lang="pt-BR" dirty="0" smtClean="0"/>
              <a:t>público </a:t>
            </a:r>
            <a:r>
              <a:rPr lang="pt-BR" dirty="0"/>
              <a:t>ou particular sem autorização do diretor.</a:t>
            </a:r>
          </a:p>
          <a:p>
            <a:r>
              <a:rPr lang="pt-BR" dirty="0"/>
              <a:t>O ensino secundário passou de “humanidades” para aulas separadas de: latim, grego e filosofia </a:t>
            </a:r>
            <a:r>
              <a:rPr lang="pt-BR" dirty="0" smtClean="0"/>
              <a:t>retórica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6836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39077377"/>
              </p:ext>
            </p:extLst>
          </p:nvPr>
        </p:nvGraphicFramePr>
        <p:xfrm>
          <a:off x="179512" y="116632"/>
          <a:ext cx="8856984" cy="5316413"/>
        </p:xfrm>
        <a:graphic>
          <a:graphicData uri="http://schemas.openxmlformats.org/drawingml/2006/table">
            <a:tbl>
              <a:tblPr/>
              <a:tblGrid>
                <a:gridCol w="768780"/>
                <a:gridCol w="1569592"/>
                <a:gridCol w="768780"/>
                <a:gridCol w="5749832"/>
              </a:tblGrid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Idade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Nivel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Teste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3-4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Foundation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4-5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5-6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Key 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stage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6-7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Testes Nacionais a Inglês e Matemática (SAT’s - Standard Assessment Tests)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7-8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Testes opcionais a Inglês e Matemática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8-9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Key 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stage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Testes opcionais a Inglês e Matemática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9-10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Testes opcionais a Inglês e Matemática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10-11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Testes Nacionais a Inglês, Matemática e Ciências (SAT’s)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11-12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Testes de progresso e opcionais a Inglês e Matemática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12-13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Key 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stage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Testes opcionais a Inglês e Matemática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13-14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Testes Nacionais a Inglês, Matemática e Ciências (SAT’s)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14-15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Algumas crianças fazem GCSEs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15-16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GCSEs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(General 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Certificate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Secundary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Education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),</a:t>
                      </a:r>
                      <a:b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GNVQs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(General 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National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Vocational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Qualification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 ou </a:t>
                      </a:r>
                      <a:b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outra qualificação nacional.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1043608" y="4643844"/>
            <a:ext cx="1372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Key Stage 4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142549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8712968" cy="1470025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                                  </a:t>
            </a:r>
            <a:r>
              <a:rPr lang="pt-BR" sz="2800" b="1" u="sng" dirty="0" smtClean="0"/>
              <a:t>História da educação na Rússia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>Segundo </a:t>
            </a:r>
            <a:r>
              <a:rPr lang="pt-BR" sz="2400" dirty="0"/>
              <a:t>o censo nacional russo de 1897, somente 29% dos homens eram alfabetizados e 13% das mulheres, mas em lugares como Tadjiquistão, </a:t>
            </a:r>
            <a:r>
              <a:rPr lang="pt-BR" sz="2400" dirty="0" err="1"/>
              <a:t>Kirguizia</a:t>
            </a:r>
            <a:r>
              <a:rPr lang="pt-BR" sz="2400" dirty="0"/>
              <a:t> e Uzbequistão o total de analfabetos chegava a 98% da população</a:t>
            </a:r>
            <a:r>
              <a:rPr lang="pt-BR" sz="2400" dirty="0" smtClean="0"/>
              <a:t>.</a:t>
            </a: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0" y="2708920"/>
            <a:ext cx="8892480" cy="3661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itchFamily="34" charset="0"/>
              <a:buChar char="•"/>
              <a:defRPr/>
            </a:pPr>
            <a:r>
              <a:rPr lang="pt-BR" sz="2400" dirty="0" smtClean="0">
                <a:solidFill>
                  <a:schemeClr val="tx1"/>
                </a:solidFill>
              </a:rPr>
              <a:t>Haviam Basicamente 2 tipo de escola:</a:t>
            </a:r>
            <a:endParaRPr lang="pt-BR" sz="2400" dirty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  <a:defRPr/>
            </a:pPr>
            <a:r>
              <a:rPr lang="pt-BR" sz="2400" dirty="0" smtClean="0">
                <a:solidFill>
                  <a:schemeClr val="tx1"/>
                </a:solidFill>
              </a:rPr>
              <a:t>as de propriedades de alguns setores da grande burguesia nas áreas urbanas, como por exemplo as escolas dos trabalhadores ferroviários</a:t>
            </a:r>
          </a:p>
          <a:p>
            <a:pPr marL="457200" indent="-457200" algn="l">
              <a:buFont typeface="+mj-lt"/>
              <a:buAutoNum type="arabicPeriod"/>
              <a:defRPr/>
            </a:pPr>
            <a:r>
              <a:rPr lang="pt-BR" sz="2400" dirty="0" smtClean="0">
                <a:solidFill>
                  <a:schemeClr val="tx1"/>
                </a:solidFill>
              </a:rPr>
              <a:t>as de propriedade da igreja que controlavam maciçamente a instrução popular sendo que o objetivo dessas escolas paroquiais eram passar os dogmas religiosos em suma, além de noções de leitura, escrita e matemática básica.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928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404813"/>
            <a:ext cx="8229600" cy="6119812"/>
          </a:xfrm>
        </p:spPr>
        <p:txBody>
          <a:bodyPr>
            <a:normAutofit/>
          </a:bodyPr>
          <a:lstStyle/>
          <a:p>
            <a:r>
              <a:rPr lang="pt-BR" sz="2400" dirty="0" smtClean="0"/>
              <a:t>Diante dessa realidade, </a:t>
            </a:r>
            <a:r>
              <a:rPr lang="pt-BR" sz="2400" dirty="0" err="1" smtClean="0"/>
              <a:t>Constantin</a:t>
            </a:r>
            <a:r>
              <a:rPr lang="pt-BR" sz="2400" dirty="0" smtClean="0"/>
              <a:t> </a:t>
            </a:r>
            <a:r>
              <a:rPr lang="pt-BR" sz="2400" dirty="0" err="1" smtClean="0"/>
              <a:t>Dimitrievitch</a:t>
            </a:r>
            <a:r>
              <a:rPr lang="pt-BR" sz="2400" dirty="0" smtClean="0"/>
              <a:t> </a:t>
            </a:r>
            <a:r>
              <a:rPr lang="pt-BR" sz="2400" dirty="0" err="1" smtClean="0"/>
              <a:t>Ushinski</a:t>
            </a:r>
            <a:r>
              <a:rPr lang="pt-BR" sz="2400" dirty="0" smtClean="0"/>
              <a:t> é o primeiro pedagogo a levantar a questão de um ensino nacional </a:t>
            </a:r>
            <a:r>
              <a:rPr lang="pt-BR" sz="2400" dirty="0" smtClean="0"/>
              <a:t>laico </a:t>
            </a:r>
            <a:r>
              <a:rPr lang="pt-BR" sz="2400" dirty="0" smtClean="0"/>
              <a:t>e desvinculado da igreja.</a:t>
            </a:r>
          </a:p>
          <a:p>
            <a:endParaRPr lang="pt-BR" sz="2400" dirty="0" smtClean="0"/>
          </a:p>
          <a:p>
            <a:r>
              <a:rPr lang="pt-BR" sz="2400" dirty="0" err="1" smtClean="0"/>
              <a:t>Uchinski</a:t>
            </a:r>
            <a:r>
              <a:rPr lang="pt-BR" sz="2400" dirty="0" smtClean="0"/>
              <a:t> desejava uma educação baseada na cultura popular e nas tradições regionais russas ou não, ministradas na língua materna de cada povo. Isso influenciou </a:t>
            </a:r>
            <a:r>
              <a:rPr lang="pt-BR" sz="2400" dirty="0" err="1" smtClean="0"/>
              <a:t>Tolstoi</a:t>
            </a:r>
            <a:r>
              <a:rPr lang="pt-BR" sz="2400" dirty="0" smtClean="0"/>
              <a:t>, conhecido entre outras obras por “Guerra e Paz”.</a:t>
            </a:r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400" dirty="0" smtClean="0"/>
              <a:t>A 100 km de Moscou, </a:t>
            </a:r>
            <a:r>
              <a:rPr lang="pt-BR" sz="2400" dirty="0" err="1" smtClean="0"/>
              <a:t>Tolstoi</a:t>
            </a:r>
            <a:r>
              <a:rPr lang="pt-BR" sz="2400" dirty="0" smtClean="0"/>
              <a:t> abre uma escola para os filhos de seus colonos, gratuita, porém não obrigatória, criando inclusive um livro ABC em 4 volumes contendo noções científicas e contos populares.</a:t>
            </a:r>
          </a:p>
          <a:p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61534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8336"/>
            <a:ext cx="8229600" cy="666936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400" dirty="0" smtClean="0"/>
              <a:t>Após </a:t>
            </a:r>
            <a:r>
              <a:rPr lang="pt-BR" sz="2400" dirty="0"/>
              <a:t>isto outros educadores se engajaram na luta de instrução publica, como </a:t>
            </a:r>
            <a:r>
              <a:rPr lang="pt-BR" sz="2400" dirty="0" err="1"/>
              <a:t>Piotr</a:t>
            </a:r>
            <a:r>
              <a:rPr lang="pt-BR" sz="2400" dirty="0"/>
              <a:t> </a:t>
            </a:r>
            <a:r>
              <a:rPr lang="pt-BR" sz="2400" dirty="0" err="1"/>
              <a:t>Frantsevitch</a:t>
            </a:r>
            <a:r>
              <a:rPr lang="pt-BR" sz="2400" dirty="0"/>
              <a:t> </a:t>
            </a:r>
            <a:r>
              <a:rPr lang="pt-BR" sz="2400" dirty="0" err="1"/>
              <a:t>Lesgaft</a:t>
            </a:r>
            <a:r>
              <a:rPr lang="pt-BR" sz="2400" dirty="0"/>
              <a:t> que foi o fundador de educação física científica </a:t>
            </a:r>
            <a:r>
              <a:rPr lang="pt-BR" sz="2400" dirty="0" smtClean="0"/>
              <a:t>russa. Em seguida com </a:t>
            </a:r>
            <a:r>
              <a:rPr lang="pt-BR" sz="2400" dirty="0"/>
              <a:t>influencias das </a:t>
            </a:r>
            <a:r>
              <a:rPr lang="pt-BR" sz="2400" dirty="0" err="1"/>
              <a:t>idéias</a:t>
            </a:r>
            <a:r>
              <a:rPr lang="pt-BR" sz="2400" dirty="0"/>
              <a:t> educacionais que circulavam nos EUA e na Europa, três grandes educadores conseguiriam sobrepujar as concepções czaristas, </a:t>
            </a:r>
            <a:r>
              <a:rPr lang="pt-BR" sz="2400" dirty="0" err="1"/>
              <a:t>Alexandr</a:t>
            </a:r>
            <a:r>
              <a:rPr lang="pt-BR" sz="2400" dirty="0"/>
              <a:t> </a:t>
            </a:r>
            <a:r>
              <a:rPr lang="pt-BR" sz="2400" dirty="0" err="1"/>
              <a:t>Zelenko</a:t>
            </a:r>
            <a:r>
              <a:rPr lang="pt-BR" sz="2400" dirty="0"/>
              <a:t>, Louise K. </a:t>
            </a:r>
            <a:r>
              <a:rPr lang="pt-BR" sz="2400" dirty="0" err="1"/>
              <a:t>Shleger</a:t>
            </a:r>
            <a:r>
              <a:rPr lang="pt-BR" sz="2400" dirty="0"/>
              <a:t> e Stanislav T. </a:t>
            </a:r>
            <a:r>
              <a:rPr lang="pt-BR" sz="2400" dirty="0" err="1"/>
              <a:t>Chatski</a:t>
            </a:r>
            <a:r>
              <a:rPr lang="pt-BR" sz="240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2400" dirty="0"/>
          </a:p>
          <a:p>
            <a:pPr>
              <a:defRPr/>
            </a:pPr>
            <a:r>
              <a:rPr lang="pt-BR" sz="2400" dirty="0"/>
              <a:t>Após a revolução russa de 1917, a URSS intensificou o ensino em massa, visando a corrida tecnológica que perduraria quase todo o século XX. </a:t>
            </a:r>
          </a:p>
          <a:p>
            <a:pPr>
              <a:defRPr/>
            </a:pPr>
            <a:endParaRPr lang="pt-BR" sz="2400" dirty="0"/>
          </a:p>
          <a:p>
            <a:pPr>
              <a:defRPr/>
            </a:pPr>
            <a:r>
              <a:rPr lang="pt-BR" sz="2400" dirty="0"/>
              <a:t>Segundo o último censo de 2002, cerca de 15,94% da população russa tem educação universitária completa, o que equivale 22 milhões e 700 mil russos. 49% da população tem educação técnica, o que equivale a 70 milhões e 200 mil habitantes.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426007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505450"/>
          </a:xfrm>
        </p:spPr>
        <p:txBody>
          <a:bodyPr>
            <a:normAutofit/>
          </a:bodyPr>
          <a:lstStyle/>
          <a:p>
            <a:r>
              <a:rPr lang="pt-BR" sz="2400" dirty="0" smtClean="0"/>
              <a:t>A qualidade da educação na Federação Russa é um legado dos tempos socialistas, com tradições sérias e profundas. O país tem um dos sistemas educacionais mais sólidos e acessíveis do mundo, sendo referência em diversas áreas do conhecimento, especialmente na área de ciências naturais e exatas.</a:t>
            </a:r>
          </a:p>
          <a:p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24556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Bibliografia</a:t>
            </a:r>
            <a:r>
              <a:rPr lang="pt-BR" dirty="0" smtClean="0"/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RIBEIRO, M. L. S. História da educação brasileira. 12ª edição, Cortez Editora.</a:t>
            </a:r>
            <a:endParaRPr lang="pt-BR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u="sng" dirty="0">
                <a:hlinkClick r:id="rId2"/>
              </a:rPr>
              <a:t>http://www.aliancarussa.com/index.php?option=com_content&amp;view=article&amp;id=46&amp;Itemid=59</a:t>
            </a:r>
            <a:r>
              <a:rPr lang="pt-BR" dirty="0"/>
              <a:t>    acessado em </a:t>
            </a:r>
            <a:r>
              <a:rPr lang="pt-BR" dirty="0" smtClean="0"/>
              <a:t>11/03/2013</a:t>
            </a:r>
            <a:endParaRPr lang="pt-BR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u="sng" dirty="0">
                <a:hlinkClick r:id="rId3"/>
              </a:rPr>
              <a:t>http://pt.wikipedia.org/wiki/Educa%C3%A7%C3%A3o_na_R%C3%BAssia</a:t>
            </a:r>
            <a:r>
              <a:rPr lang="pt-BR" dirty="0"/>
              <a:t>  acessado em </a:t>
            </a:r>
            <a:r>
              <a:rPr lang="pt-BR" dirty="0" smtClean="0"/>
              <a:t>11/03/2013</a:t>
            </a:r>
            <a:endParaRPr lang="pt-BR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u="sng" dirty="0">
                <a:hlinkClick r:id="rId4"/>
              </a:rPr>
              <a:t>http://www.coladaweb.com/pedagogia/jonh-dewey</a:t>
            </a:r>
            <a:r>
              <a:rPr lang="pt-BR" dirty="0"/>
              <a:t>    acessado em 11/03/2013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O prelúdio da Educação Russa no período </a:t>
            </a:r>
            <a:r>
              <a:rPr lang="pt-BR" dirty="0" err="1"/>
              <a:t>pré</a:t>
            </a:r>
            <a:r>
              <a:rPr lang="pt-BR" dirty="0"/>
              <a:t> revolucionário a 1917 - Revista Eletrônica Arma da Crítica – Ano 2 – Número especial – Dezembro </a:t>
            </a:r>
            <a:r>
              <a:rPr lang="pt-BR" dirty="0" smtClean="0"/>
              <a:t>2010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http://loginstyle.com/sistema-educacional-na-inglaterra/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http://filhos-bilingues.blogspot.com.br/2010/10/o-papel-das-escolinhas-no-aprendizado.html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pt-BR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1569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36750" y="116632"/>
            <a:ext cx="5270500" cy="597666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1704531" y="6108440"/>
            <a:ext cx="57349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1200" dirty="0"/>
              <a:t>Fonte: RIBEIRO, M. L. S. História da educação brasileira. 12ª edição, Cortez Editora. </a:t>
            </a:r>
            <a:r>
              <a:rPr lang="pt-BR" sz="1200" dirty="0" err="1"/>
              <a:t>Pg</a:t>
            </a:r>
            <a:r>
              <a:rPr lang="pt-BR" sz="1200" dirty="0"/>
              <a:t> 24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5934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Autofit/>
          </a:bodyPr>
          <a:lstStyle/>
          <a:p>
            <a:r>
              <a:rPr lang="pt-BR" sz="3200" dirty="0"/>
              <a:t>2</a:t>
            </a:r>
            <a:r>
              <a:rPr lang="pt-BR" sz="3200" baseline="30000" dirty="0"/>
              <a:t>o</a:t>
            </a:r>
            <a:r>
              <a:rPr lang="pt-BR" sz="3200" dirty="0"/>
              <a:t> Período – 1808 a 1850 – Crise do modelo </a:t>
            </a:r>
            <a:r>
              <a:rPr lang="pt-BR" sz="3200" dirty="0" smtClean="0"/>
              <a:t>agrário-exportador </a:t>
            </a:r>
            <a:r>
              <a:rPr lang="pt-BR" sz="3200" dirty="0"/>
              <a:t>dependente e início do modelo </a:t>
            </a:r>
            <a:r>
              <a:rPr lang="pt-BR" sz="3200" dirty="0" smtClean="0"/>
              <a:t>agrário-comercial </a:t>
            </a:r>
            <a:r>
              <a:rPr lang="pt-BR" sz="3200" dirty="0"/>
              <a:t>exportador </a:t>
            </a:r>
            <a:r>
              <a:rPr lang="pt-BR" sz="3200" dirty="0" smtClean="0"/>
              <a:t>dependente.</a:t>
            </a:r>
            <a:r>
              <a:rPr lang="pt-BR" sz="3200" dirty="0"/>
              <a:t/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204864"/>
            <a:ext cx="8229600" cy="4525963"/>
          </a:xfrm>
        </p:spPr>
        <p:txBody>
          <a:bodyPr>
            <a:noAutofit/>
          </a:bodyPr>
          <a:lstStyle/>
          <a:p>
            <a:r>
              <a:rPr lang="pt-BR" sz="2400" b="1" dirty="0"/>
              <a:t>1808</a:t>
            </a:r>
            <a:r>
              <a:rPr lang="pt-BR" sz="2400" dirty="0"/>
              <a:t> </a:t>
            </a:r>
            <a:r>
              <a:rPr lang="pt-BR" sz="2400" b="1" dirty="0"/>
              <a:t>–</a:t>
            </a:r>
            <a:r>
              <a:rPr lang="pt-BR" sz="2400" dirty="0"/>
              <a:t> criação da academia real de marinha e em 1810 </a:t>
            </a:r>
            <a:r>
              <a:rPr lang="pt-BR" sz="2400" dirty="0" smtClean="0"/>
              <a:t>criação </a:t>
            </a:r>
            <a:r>
              <a:rPr lang="pt-BR" sz="2400" dirty="0"/>
              <a:t>da academia real militar</a:t>
            </a:r>
          </a:p>
          <a:p>
            <a:r>
              <a:rPr lang="pt-BR" sz="2400" dirty="0"/>
              <a:t>O principal objetivo era a formação de oficiais, engenheiros civis e militares.</a:t>
            </a:r>
          </a:p>
          <a:p>
            <a:r>
              <a:rPr lang="pt-BR" sz="2400" dirty="0"/>
              <a:t>Criação do curso de cirurgia e economia (Bahia), instalado no Hospital Militar, e os cursos de cirurgia e anatomia no Rio.</a:t>
            </a:r>
          </a:p>
          <a:p>
            <a:r>
              <a:rPr lang="pt-BR" sz="2400" b="1" dirty="0"/>
              <a:t>1812 – </a:t>
            </a:r>
            <a:r>
              <a:rPr lang="pt-BR" sz="2400" dirty="0"/>
              <a:t>foi criada a escola de serralheiros, oficiais de lima e espingardeiros (MG</a:t>
            </a:r>
            <a:r>
              <a:rPr lang="pt-BR" sz="2400" dirty="0" smtClean="0"/>
              <a:t>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313751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>
            <a:normAutofit/>
          </a:bodyPr>
          <a:lstStyle/>
          <a:p>
            <a:r>
              <a:rPr lang="pt-BR" sz="2400" dirty="0"/>
              <a:t>Na Bahia foi criado o curso de agricultura, com estudos em botânica e jardim botânico, o curso de química (1817), abrangendo química industrial, geologia e mineralogia e por fim o curso de desenho técnico (1818). No Rio em 1812 foi criado o laboratório de química e o curso de agricultura</a:t>
            </a:r>
            <a:r>
              <a:rPr lang="pt-BR" sz="2400" dirty="0" smtClean="0"/>
              <a:t>.</a:t>
            </a:r>
          </a:p>
          <a:p>
            <a:r>
              <a:rPr lang="pt-BR" sz="2400" dirty="0" smtClean="0"/>
              <a:t>Tais </a:t>
            </a:r>
            <a:r>
              <a:rPr lang="pt-BR" sz="2400" dirty="0"/>
              <a:t>cursos representam o </a:t>
            </a:r>
            <a:r>
              <a:rPr lang="pt-BR" sz="2400" dirty="0" smtClean="0"/>
              <a:t>início </a:t>
            </a:r>
            <a:r>
              <a:rPr lang="pt-BR" sz="2400" dirty="0"/>
              <a:t>do nível superior de ensino no Brasil.</a:t>
            </a:r>
          </a:p>
          <a:p>
            <a:r>
              <a:rPr lang="pt-BR" sz="2400" b="1" dirty="0"/>
              <a:t>1835 (Niterói), 1836 (Bahia), 1845 (Ceara), 1846(São Paulo)- </a:t>
            </a:r>
            <a:r>
              <a:rPr lang="pt-BR" sz="2400" dirty="0"/>
              <a:t>são criadas as primeiras escolas normais buscando uma melhora no preparo dos docentes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210177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3º período  1850-1870  - Consolidação do modelo </a:t>
            </a:r>
            <a:r>
              <a:rPr lang="pt-BR" sz="3200" dirty="0" smtClean="0"/>
              <a:t>agrário-comercial </a:t>
            </a:r>
            <a:r>
              <a:rPr lang="pt-BR" sz="3200" dirty="0"/>
              <a:t>exportador dependente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pt-BR" sz="2400" dirty="0" smtClean="0"/>
              <a:t>Década de 1850 – </a:t>
            </a:r>
            <a:r>
              <a:rPr lang="pt-BR" sz="2400" dirty="0"/>
              <a:t>apontada como uma época de férteis </a:t>
            </a:r>
            <a:r>
              <a:rPr lang="pt-BR" sz="2400" dirty="0" smtClean="0"/>
              <a:t>realizações, restrita em sua maioria ao município da Corte devido </a:t>
            </a:r>
            <a:r>
              <a:rPr lang="pt-BR" sz="2400" dirty="0" smtClean="0"/>
              <a:t>às </a:t>
            </a:r>
            <a:r>
              <a:rPr lang="pt-BR" sz="2400" dirty="0" smtClean="0"/>
              <a:t>leis em vigor.</a:t>
            </a:r>
          </a:p>
          <a:p>
            <a:endParaRPr lang="pt-BR" sz="2400" dirty="0"/>
          </a:p>
          <a:p>
            <a:r>
              <a:rPr lang="pt-BR" sz="2400" b="1" dirty="0" smtClean="0"/>
              <a:t>1854 - </a:t>
            </a:r>
            <a:r>
              <a:rPr lang="pt-BR" sz="2400" dirty="0" smtClean="0"/>
              <a:t>Criação </a:t>
            </a:r>
            <a:r>
              <a:rPr lang="pt-BR" sz="2400" dirty="0"/>
              <a:t>da Inspetoria Geral da Instrução Primária e Secundária do Município da </a:t>
            </a:r>
            <a:r>
              <a:rPr lang="pt-BR" sz="2400" dirty="0" smtClean="0"/>
              <a:t>Corte.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>Estabelecimento </a:t>
            </a:r>
            <a:r>
              <a:rPr lang="pt-BR" sz="2400" dirty="0"/>
              <a:t>das normas para o exercícios da liberdade de ensino e de um sistema de preparação do professor </a:t>
            </a:r>
            <a:r>
              <a:rPr lang="pt-BR" sz="2400" dirty="0" smtClean="0"/>
              <a:t>primário.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>Reformulação </a:t>
            </a:r>
            <a:r>
              <a:rPr lang="pt-BR" sz="2400" dirty="0"/>
              <a:t>dos estatutos do Colégio de </a:t>
            </a:r>
            <a:r>
              <a:rPr lang="pt-BR" sz="2400" dirty="0" smtClean="0"/>
              <a:t>Preparatórios.</a:t>
            </a:r>
            <a:r>
              <a:rPr lang="pt-BR" sz="2400" dirty="0"/>
              <a:t> </a:t>
            </a:r>
            <a:br>
              <a:rPr lang="pt-BR" sz="2400" dirty="0"/>
            </a:br>
            <a:r>
              <a:rPr lang="pt-BR" sz="2400" dirty="0" smtClean="0"/>
              <a:t>Criou-se </a:t>
            </a:r>
            <a:r>
              <a:rPr lang="pt-BR" sz="2400" dirty="0"/>
              <a:t>na Corte o ensino para cegos e 1856 surdos e mudos. 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45613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r>
              <a:rPr lang="pt-BR" sz="3400" b="1" dirty="0" smtClean="0"/>
              <a:t>1855 - </a:t>
            </a:r>
            <a:r>
              <a:rPr lang="pt-BR" sz="3400" dirty="0" smtClean="0"/>
              <a:t>Reformulação dos estatutos da Academia de Belas Artes</a:t>
            </a:r>
            <a:br>
              <a:rPr lang="pt-BR" sz="3400" dirty="0" smtClean="0"/>
            </a:br>
            <a:r>
              <a:rPr lang="pt-BR" sz="3400" dirty="0" smtClean="0"/>
              <a:t>Reorganização do Conservatório de Música e reformulação dos estatutos da Aula de Comércio da Corte. </a:t>
            </a:r>
            <a:br>
              <a:rPr lang="pt-BR" sz="3400" dirty="0" smtClean="0"/>
            </a:br>
            <a:r>
              <a:rPr lang="pt-BR" sz="3400" dirty="0" smtClean="0"/>
              <a:t>Os cursos superiores eram cursos isolados e com preocupações profissionalizantes estreitas, onde a </a:t>
            </a:r>
            <a:r>
              <a:rPr lang="pt-BR" sz="3400" dirty="0" smtClean="0"/>
              <a:t>prática </a:t>
            </a:r>
            <a:r>
              <a:rPr lang="pt-BR" sz="3400" dirty="0" smtClean="0"/>
              <a:t>e a teoria são completamente desvinculados. </a:t>
            </a:r>
            <a:br>
              <a:rPr lang="pt-BR" sz="3400" dirty="0" smtClean="0"/>
            </a:br>
            <a:r>
              <a:rPr lang="pt-BR" sz="3400" dirty="0" smtClean="0"/>
              <a:t>Faltavam instituições que se dedicassem à pesquisa científica e aos estudos filosóficos metódicos</a:t>
            </a:r>
            <a:br>
              <a:rPr lang="pt-BR" sz="3400" dirty="0" smtClean="0"/>
            </a:br>
            <a:r>
              <a:rPr lang="pt-BR" sz="3400" dirty="0" smtClean="0"/>
              <a:t>Não se instituiu um plano nacional de fiscalização das escolas </a:t>
            </a:r>
            <a:r>
              <a:rPr lang="pt-BR" sz="3400" dirty="0" smtClean="0"/>
              <a:t>primárias </a:t>
            </a:r>
            <a:r>
              <a:rPr lang="pt-BR" sz="3400" dirty="0" smtClean="0"/>
              <a:t>e </a:t>
            </a:r>
            <a:r>
              <a:rPr lang="pt-BR" sz="3400" dirty="0" smtClean="0"/>
              <a:t>secundárias</a:t>
            </a:r>
            <a:r>
              <a:rPr lang="pt-BR" sz="3400" dirty="0" smtClean="0"/>
              <a:t>. A instituição </a:t>
            </a:r>
            <a:r>
              <a:rPr lang="pt-BR" sz="3400" dirty="0" smtClean="0"/>
              <a:t>primária </a:t>
            </a:r>
            <a:r>
              <a:rPr lang="pt-BR" sz="3400" dirty="0" smtClean="0"/>
              <a:t>continuou constituída de aulas de leitura, escrita e </a:t>
            </a:r>
            <a:r>
              <a:rPr lang="pt-BR" sz="3400" dirty="0" smtClean="0"/>
              <a:t>cálculo</a:t>
            </a:r>
            <a:r>
              <a:rPr lang="pt-BR" sz="3400" dirty="0" smtClean="0"/>
              <a:t>. Pressupõe que cerca de um </a:t>
            </a:r>
            <a:r>
              <a:rPr lang="pt-BR" sz="3400" dirty="0" smtClean="0"/>
              <a:t>décimo </a:t>
            </a:r>
            <a:r>
              <a:rPr lang="pt-BR" sz="3400" dirty="0" smtClean="0"/>
              <a:t>da população a ser atendida o era realmente.</a:t>
            </a:r>
          </a:p>
          <a:p>
            <a:r>
              <a:rPr lang="pt-BR" sz="3400" b="1" dirty="0" smtClean="0"/>
              <a:t>1862 - </a:t>
            </a:r>
            <a:r>
              <a:rPr lang="pt-BR" sz="3400" dirty="0" smtClean="0"/>
              <a:t>É</a:t>
            </a:r>
            <a:r>
              <a:rPr lang="pt-BR" sz="3400" dirty="0" smtClean="0"/>
              <a:t> </a:t>
            </a:r>
            <a:r>
              <a:rPr lang="pt-BR" sz="3400" dirty="0" smtClean="0"/>
              <a:t>feita uma reforma acentuando os estudos literários. Com a de 1870, voltam os conhecimentos científicos a ter importância. Nas reformas de 1878 e 1881 e no decreto de 1888 estas diferentes tendências se repetem.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9052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3600" dirty="0"/>
              <a:t>4º período  1870-1894 - Crise do modelo agrário comercial exportador dependente e tentativa de incentivo a industrialização.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Neste período, a organização escolar é atingida não só pelas críticas às deficiências constatadas como também pela proposição e até decretação de reforma</a:t>
            </a:r>
            <a:r>
              <a:rPr lang="pt-BR" sz="2400" dirty="0" smtClean="0"/>
              <a:t>.</a:t>
            </a:r>
          </a:p>
          <a:p>
            <a:endParaRPr lang="pt-BR" sz="2400" dirty="0"/>
          </a:p>
          <a:p>
            <a:r>
              <a:rPr lang="pt-BR" sz="2400" b="1" dirty="0"/>
              <a:t>1879</a:t>
            </a:r>
            <a:r>
              <a:rPr lang="pt-BR" sz="2400" dirty="0"/>
              <a:t> </a:t>
            </a:r>
            <a:r>
              <a:rPr lang="pt-BR" sz="2400" dirty="0" smtClean="0"/>
              <a:t>- É </a:t>
            </a:r>
            <a:r>
              <a:rPr lang="pt-BR" sz="2400" dirty="0"/>
              <a:t>decretada a reforma Leôncio de Carvalho</a:t>
            </a:r>
            <a:r>
              <a:rPr lang="pt-BR" sz="2400" dirty="0" smtClean="0"/>
              <a:t>.</a:t>
            </a:r>
            <a:r>
              <a:rPr lang="pt-BR" sz="2400" dirty="0"/>
              <a:t> </a:t>
            </a:r>
            <a:br>
              <a:rPr lang="pt-BR" sz="2400" dirty="0"/>
            </a:br>
            <a:r>
              <a:rPr lang="pt-BR" sz="2400" dirty="0" smtClean="0"/>
              <a:t>      a</a:t>
            </a:r>
            <a:r>
              <a:rPr lang="pt-BR" sz="2400" dirty="0"/>
              <a:t>) Liberdade de ensino </a:t>
            </a:r>
            <a:br>
              <a:rPr lang="pt-BR" sz="2400" dirty="0"/>
            </a:br>
            <a:r>
              <a:rPr lang="pt-BR" sz="2400" dirty="0" smtClean="0"/>
              <a:t>      b</a:t>
            </a:r>
            <a:r>
              <a:rPr lang="pt-BR" sz="2400" dirty="0"/>
              <a:t>) o exercícios do magistério era incompatível com o de cargos públicos </a:t>
            </a:r>
            <a:r>
              <a:rPr lang="pt-BR" sz="2400" dirty="0" smtClean="0"/>
              <a:t>administrativos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>      c</a:t>
            </a:r>
            <a:r>
              <a:rPr lang="pt-BR" sz="2400" dirty="0"/>
              <a:t>) liberdade de </a:t>
            </a:r>
            <a:r>
              <a:rPr lang="pt-BR" sz="2400" dirty="0" smtClean="0"/>
              <a:t>frequência.</a:t>
            </a:r>
            <a:r>
              <a:rPr lang="pt-BR" sz="2400" dirty="0"/>
              <a:t>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Aparecimento </a:t>
            </a:r>
            <a:r>
              <a:rPr lang="pt-BR" sz="2400" dirty="0"/>
              <a:t>do ensino feminino em nível </a:t>
            </a:r>
            <a:r>
              <a:rPr lang="pt-BR" sz="2400" dirty="0" smtClean="0"/>
              <a:t>secundário, </a:t>
            </a:r>
            <a:r>
              <a:rPr lang="pt-BR" sz="2400" dirty="0"/>
              <a:t>como resultado da iniciativa particular</a:t>
            </a:r>
            <a:r>
              <a:rPr lang="pt-B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78738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4525963"/>
          </a:xfrm>
        </p:spPr>
        <p:txBody>
          <a:bodyPr>
            <a:normAutofit/>
          </a:bodyPr>
          <a:lstStyle/>
          <a:p>
            <a:r>
              <a:rPr lang="pt-BR" sz="2600" b="1" dirty="0" smtClean="0"/>
              <a:t>1890 - </a:t>
            </a:r>
            <a:r>
              <a:rPr lang="pt-BR" sz="2600" dirty="0" smtClean="0"/>
              <a:t> Reforma </a:t>
            </a:r>
            <a:r>
              <a:rPr lang="pt-BR" sz="2600" dirty="0" err="1" smtClean="0"/>
              <a:t>Benjámin</a:t>
            </a:r>
            <a:r>
              <a:rPr lang="pt-BR" sz="2600" dirty="0" smtClean="0"/>
              <a:t> Constant – liberdade e laicidade do ensino e gratuidade da escola </a:t>
            </a:r>
            <a:r>
              <a:rPr lang="pt-BR" sz="2600" dirty="0" smtClean="0"/>
              <a:t>primária</a:t>
            </a:r>
            <a:r>
              <a:rPr lang="pt-BR" sz="2600" dirty="0" smtClean="0"/>
              <a:t>. </a:t>
            </a:r>
            <a:br>
              <a:rPr lang="pt-BR" sz="2600" dirty="0" smtClean="0"/>
            </a:br>
            <a:r>
              <a:rPr lang="pt-BR" sz="2600" dirty="0" smtClean="0"/>
              <a:t>Acréscimo de matérias </a:t>
            </a:r>
            <a:r>
              <a:rPr lang="pt-BR" sz="2600" dirty="0" smtClean="0"/>
              <a:t>científicas </a:t>
            </a:r>
            <a:r>
              <a:rPr lang="pt-BR" sz="2600" dirty="0" smtClean="0"/>
              <a:t>à</a:t>
            </a:r>
            <a:r>
              <a:rPr lang="pt-BR" sz="2600" dirty="0" smtClean="0"/>
              <a:t>s </a:t>
            </a:r>
            <a:r>
              <a:rPr lang="pt-BR" sz="2600" dirty="0" smtClean="0"/>
              <a:t>tradicionais.</a:t>
            </a:r>
          </a:p>
          <a:p>
            <a:r>
              <a:rPr lang="pt-BR" sz="2600" b="1" dirty="0" smtClean="0"/>
              <a:t>1893 - </a:t>
            </a:r>
            <a:r>
              <a:rPr lang="pt-BR" sz="2600" dirty="0" smtClean="0"/>
              <a:t>Modificação visando uma distribuição mais proporcional das matérias do Ginásio Nacional com ampliação da parte literária, anteriormente sacrificada.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5275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1793</Words>
  <Application>Microsoft Office PowerPoint</Application>
  <PresentationFormat>Apresentação na tela (4:3)</PresentationFormat>
  <Paragraphs>243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Tema do Office</vt:lpstr>
      <vt:lpstr>HISTÓRIA DA EDUCAÇÃO BRASILEIRA </vt:lpstr>
      <vt:lpstr>1o Período – 1549 a 1808 – Consolidação do modelo agrário exportador dependente Colonial: fase jesuítica e pombalina. </vt:lpstr>
      <vt:lpstr>Slide 3</vt:lpstr>
      <vt:lpstr>2o Período – 1808 a 1850 – Crise do modelo agrário-exportador dependente e início do modelo agrário-comercial exportador dependente. </vt:lpstr>
      <vt:lpstr>Slide 5</vt:lpstr>
      <vt:lpstr>3º período  1850-1870  - Consolidação do modelo agrário-comercial exportador dependente</vt:lpstr>
      <vt:lpstr>Slide 7</vt:lpstr>
      <vt:lpstr>4º período  1870-1894 - Crise do modelo agrário comercial exportador dependente e tentativa de incentivo a industrialização. </vt:lpstr>
      <vt:lpstr>Slide 9</vt:lpstr>
      <vt:lpstr>5o Período – 1894 a 1920 – Ainda no modelo agrário comercial exportador dependente </vt:lpstr>
      <vt:lpstr>6o Período – 1920 a 1937 - Nova crise do modelo agrário comercial exportador dependente e início da estruturação do modelo nacional desenvolvimentista com base na industrialização </vt:lpstr>
      <vt:lpstr>7o Período –  1937 a 1955 - O modelo nacional desenvolvimentista com base na industrialização </vt:lpstr>
      <vt:lpstr>Slide 13</vt:lpstr>
      <vt:lpstr>Slide 14</vt:lpstr>
      <vt:lpstr>8o Período –  1955 a 1968 – Crise no modelo nacional desenvolvimentista com base na industrialização e implantação do modelo associado de desenvolvimento econômico </vt:lpstr>
      <vt:lpstr>Slide 16</vt:lpstr>
      <vt:lpstr>História da educação na Inglaterra</vt:lpstr>
      <vt:lpstr>Slide 18</vt:lpstr>
      <vt:lpstr>Slide 19</vt:lpstr>
      <vt:lpstr>Slide 20</vt:lpstr>
      <vt:lpstr>                                   História da educação na Rússia  Segundo o censo nacional russo de 1897, somente 29% dos homens eram alfabetizados e 13% das mulheres, mas em lugares como Tadjiquistão, Kirguizia e Uzbequistão o total de analfabetos chegava a 98% da população. 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HISTÓRIA DA EDUCAÇÃO BRASILEIRA</dc:title>
  <dc:creator>Junior</dc:creator>
  <cp:lastModifiedBy>Thiago</cp:lastModifiedBy>
  <cp:revision>34</cp:revision>
  <dcterms:created xsi:type="dcterms:W3CDTF">2013-03-13T17:28:55Z</dcterms:created>
  <dcterms:modified xsi:type="dcterms:W3CDTF">2013-03-14T10:20:33Z</dcterms:modified>
</cp:coreProperties>
</file>