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1" r:id="rId13"/>
    <p:sldId id="268" r:id="rId14"/>
    <p:sldId id="269" r:id="rId15"/>
    <p:sldId id="271" r:id="rId16"/>
    <p:sldId id="270" r:id="rId17"/>
    <p:sldId id="272" r:id="rId18"/>
    <p:sldId id="279" r:id="rId19"/>
    <p:sldId id="282" r:id="rId20"/>
    <p:sldId id="276" r:id="rId21"/>
    <p:sldId id="280" r:id="rId22"/>
    <p:sldId id="277" r:id="rId23"/>
    <p:sldId id="275" r:id="rId24"/>
    <p:sldId id="278" r:id="rId25"/>
    <p:sldId id="281" r:id="rId26"/>
    <p:sldId id="273" r:id="rId27"/>
    <p:sldId id="274" r:id="rId28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0000"/>
    <a:srgbClr val="FFFFCC"/>
    <a:srgbClr val="CCFFFF"/>
    <a:srgbClr val="CCFF99"/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858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2C9E849D-C464-4034-A7F3-53DCA4F58E0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746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4A67457D-03C6-4F8F-9ABD-B0829ACD98C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805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11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283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020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341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677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390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510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407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47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130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7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7936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7504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8753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8690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6342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5960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9570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3853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9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20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83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632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862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832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7457D-03C6-4F8F-9ABD-B0829ACD98C0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13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21362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2136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08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838200"/>
            <a:ext cx="508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Folhas.jpg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6517" y="6248400"/>
            <a:ext cx="1037801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7196667" y="6299411"/>
            <a:ext cx="41486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000" b="1" dirty="0">
                <a:solidFill>
                  <a:srgbClr val="000099"/>
                </a:solidFill>
                <a:latin typeface="Arial" charset="0"/>
              </a:rPr>
              <a:t>Luiz Carlos E. Rodriguez </a:t>
            </a:r>
            <a:r>
              <a:rPr lang="pt-BR" sz="1800" b="1" dirty="0" smtClean="0">
                <a:solidFill>
                  <a:srgbClr val="000099"/>
                </a:solidFill>
                <a:latin typeface="Arial" charset="0"/>
              </a:rPr>
              <a:t>ESALQ/USP</a:t>
            </a:r>
            <a:endParaRPr lang="pt-BR" sz="18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914400" y="6346760"/>
            <a:ext cx="582506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err="1">
                <a:solidFill>
                  <a:srgbClr val="000099"/>
                </a:solidFill>
                <a:latin typeface="Arial" charset="0"/>
              </a:rPr>
              <a:t>Matem</a:t>
            </a:r>
            <a:r>
              <a:rPr lang="pt-BR" sz="1200" b="1" dirty="0">
                <a:solidFill>
                  <a:srgbClr val="000099"/>
                </a:solidFill>
                <a:latin typeface="Arial" charset="0"/>
              </a:rPr>
              <a:t>ática Financeira e Avaliação de Projetos Florestais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0363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pic>
        <p:nvPicPr>
          <p:cNvPr id="1034" name="Picture 10" descr="Folhas.jpg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4401" y="193675"/>
            <a:ext cx="1037801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66939" y="104775"/>
            <a:ext cx="1824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>
                <a:solidFill>
                  <a:srgbClr val="000099"/>
                </a:solidFill>
                <a:latin typeface="Arial" charset="0"/>
              </a:rPr>
              <a:t>JUROS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95600" y="1514475"/>
            <a:ext cx="6477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69913" lvl="1">
              <a:spcBef>
                <a:spcPct val="50000"/>
              </a:spcBef>
              <a:buFontTx/>
              <a:buChar char="•"/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	Simples </a:t>
            </a:r>
            <a:r>
              <a:rPr lang="pt-BR" b="1" i="1">
                <a:solidFill>
                  <a:srgbClr val="000099"/>
                </a:solidFill>
                <a:latin typeface="Arial" charset="0"/>
              </a:rPr>
              <a:t>versus</a:t>
            </a:r>
            <a:r>
              <a:rPr lang="pt-BR" b="1">
                <a:solidFill>
                  <a:srgbClr val="000099"/>
                </a:solidFill>
                <a:latin typeface="Arial" charset="0"/>
              </a:rPr>
              <a:t> Compostos</a:t>
            </a:r>
          </a:p>
          <a:p>
            <a:pPr marL="569913" lvl="1">
              <a:spcBef>
                <a:spcPct val="50000"/>
              </a:spcBef>
            </a:pPr>
            <a:endParaRPr lang="pt-BR" b="1">
              <a:solidFill>
                <a:srgbClr val="000099"/>
              </a:solidFill>
              <a:latin typeface="Arial" charset="0"/>
            </a:endParaRPr>
          </a:p>
          <a:p>
            <a:pPr marL="569913" lvl="1">
              <a:spcBef>
                <a:spcPct val="50000"/>
              </a:spcBef>
              <a:buFontTx/>
              <a:buChar char="•"/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	Componentes da taxa de juros</a:t>
            </a:r>
          </a:p>
          <a:p>
            <a:pPr marL="569913" lvl="1">
              <a:spcBef>
                <a:spcPct val="50000"/>
              </a:spcBef>
            </a:pPr>
            <a:endParaRPr lang="pt-BR" b="1">
              <a:solidFill>
                <a:srgbClr val="000099"/>
              </a:solidFill>
              <a:latin typeface="Arial" charset="0"/>
            </a:endParaRPr>
          </a:p>
          <a:p>
            <a:pPr marL="569913" lvl="1">
              <a:spcBef>
                <a:spcPct val="50000"/>
              </a:spcBef>
              <a:buFontTx/>
              <a:buChar char="•"/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	Linha de tempo</a:t>
            </a:r>
          </a:p>
          <a:p>
            <a:pPr marL="569913" lvl="1">
              <a:spcBef>
                <a:spcPct val="50000"/>
              </a:spcBef>
            </a:pPr>
            <a:endParaRPr lang="pt-BR" b="1">
              <a:solidFill>
                <a:srgbClr val="000099"/>
              </a:solidFill>
              <a:latin typeface="Arial" charset="0"/>
            </a:endParaRPr>
          </a:p>
          <a:p>
            <a:pPr marL="569913" lvl="1">
              <a:spcBef>
                <a:spcPct val="50000"/>
              </a:spcBef>
              <a:buFontTx/>
              <a:buChar char="•"/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	Fórmulas básicas de juros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Séries de Pagamentos Periódicas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1928814" y="3759201"/>
            <a:ext cx="8178801" cy="1243013"/>
            <a:chOff x="404813" y="3759200"/>
            <a:chExt cx="8178801" cy="1243013"/>
          </a:xfrm>
        </p:grpSpPr>
        <p:grpSp>
          <p:nvGrpSpPr>
            <p:cNvPr id="3" name="Grupo 2"/>
            <p:cNvGrpSpPr/>
            <p:nvPr/>
          </p:nvGrpSpPr>
          <p:grpSpPr>
            <a:xfrm>
              <a:off x="2276476" y="3916363"/>
              <a:ext cx="6307138" cy="1085850"/>
              <a:chOff x="2276476" y="3916363"/>
              <a:chExt cx="6307138" cy="1085850"/>
            </a:xfrm>
          </p:grpSpPr>
          <p:sp>
            <p:nvSpPr>
              <p:cNvPr id="12292" name="Text Box 4"/>
              <p:cNvSpPr txBox="1">
                <a:spLocks noChangeArrowheads="1"/>
              </p:cNvSpPr>
              <p:nvPr/>
            </p:nvSpPr>
            <p:spPr bwMode="auto">
              <a:xfrm>
                <a:off x="2276476" y="4311651"/>
                <a:ext cx="395288" cy="336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2293" name="Text Box 5"/>
              <p:cNvSpPr txBox="1">
                <a:spLocks noChangeArrowheads="1"/>
              </p:cNvSpPr>
              <p:nvPr/>
            </p:nvSpPr>
            <p:spPr bwMode="auto">
              <a:xfrm>
                <a:off x="2657476" y="4311651"/>
                <a:ext cx="927100" cy="33655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2294" name="Text Box 6"/>
              <p:cNvSpPr txBox="1">
                <a:spLocks noChangeArrowheads="1"/>
              </p:cNvSpPr>
              <p:nvPr/>
            </p:nvSpPr>
            <p:spPr bwMode="auto">
              <a:xfrm>
                <a:off x="3495676" y="4311651"/>
                <a:ext cx="395288" cy="336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t</a:t>
                </a:r>
              </a:p>
            </p:txBody>
          </p:sp>
          <p:sp>
            <p:nvSpPr>
              <p:cNvPr id="12295" name="Text Box 7"/>
              <p:cNvSpPr txBox="1">
                <a:spLocks noChangeArrowheads="1"/>
              </p:cNvSpPr>
              <p:nvPr/>
            </p:nvSpPr>
            <p:spPr bwMode="auto">
              <a:xfrm>
                <a:off x="3863976" y="4311651"/>
                <a:ext cx="555625" cy="33655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2296" name="Text Box 8"/>
              <p:cNvSpPr txBox="1">
                <a:spLocks noChangeArrowheads="1"/>
              </p:cNvSpPr>
              <p:nvPr/>
            </p:nvSpPr>
            <p:spPr bwMode="auto">
              <a:xfrm>
                <a:off x="4700589" y="4311651"/>
                <a:ext cx="709613" cy="336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(n-2)t</a:t>
                </a:r>
              </a:p>
            </p:txBody>
          </p:sp>
          <p:sp>
            <p:nvSpPr>
              <p:cNvPr id="12297" name="Text Box 9"/>
              <p:cNvSpPr txBox="1">
                <a:spLocks noChangeArrowheads="1"/>
              </p:cNvSpPr>
              <p:nvPr/>
            </p:nvSpPr>
            <p:spPr bwMode="auto">
              <a:xfrm>
                <a:off x="5373689" y="4311651"/>
                <a:ext cx="927100" cy="33655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2298" name="Text Box 10"/>
              <p:cNvSpPr txBox="1">
                <a:spLocks noChangeArrowheads="1"/>
              </p:cNvSpPr>
              <p:nvPr/>
            </p:nvSpPr>
            <p:spPr bwMode="auto">
              <a:xfrm>
                <a:off x="6300789" y="4311651"/>
                <a:ext cx="749300" cy="336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(n-1)t</a:t>
                </a:r>
              </a:p>
            </p:txBody>
          </p:sp>
          <p:sp>
            <p:nvSpPr>
              <p:cNvPr id="12299" name="Text Box 11"/>
              <p:cNvSpPr txBox="1">
                <a:spLocks noChangeArrowheads="1"/>
              </p:cNvSpPr>
              <p:nvPr/>
            </p:nvSpPr>
            <p:spPr bwMode="auto">
              <a:xfrm>
                <a:off x="7050089" y="4311651"/>
                <a:ext cx="927100" cy="336550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2300" name="Text Box 12"/>
              <p:cNvSpPr txBox="1">
                <a:spLocks noChangeArrowheads="1"/>
              </p:cNvSpPr>
              <p:nvPr/>
            </p:nvSpPr>
            <p:spPr bwMode="auto">
              <a:xfrm>
                <a:off x="7977189" y="4311651"/>
                <a:ext cx="606425" cy="33655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b="1">
                    <a:solidFill>
                      <a:srgbClr val="000099"/>
                    </a:solidFill>
                    <a:latin typeface="Arial" charset="0"/>
                  </a:rPr>
                  <a:t>nt</a:t>
                </a:r>
              </a:p>
            </p:txBody>
          </p:sp>
          <p:sp>
            <p:nvSpPr>
              <p:cNvPr id="12301" name="Line 13"/>
              <p:cNvSpPr>
                <a:spLocks noChangeShapeType="1"/>
              </p:cNvSpPr>
              <p:nvPr/>
            </p:nvSpPr>
            <p:spPr bwMode="auto">
              <a:xfrm flipV="1">
                <a:off x="4405314" y="3916363"/>
                <a:ext cx="152400" cy="38100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2" name="Line 14"/>
              <p:cNvSpPr>
                <a:spLocks noChangeShapeType="1"/>
              </p:cNvSpPr>
              <p:nvPr/>
            </p:nvSpPr>
            <p:spPr bwMode="auto">
              <a:xfrm flipV="1">
                <a:off x="4562476" y="4621213"/>
                <a:ext cx="152400" cy="38100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03" name="Line 15"/>
              <p:cNvSpPr>
                <a:spLocks noChangeShapeType="1"/>
              </p:cNvSpPr>
              <p:nvPr/>
            </p:nvSpPr>
            <p:spPr bwMode="auto">
              <a:xfrm>
                <a:off x="4557714" y="3944938"/>
                <a:ext cx="0" cy="103663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404813" y="4292600"/>
              <a:ext cx="6365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Ano</a:t>
              </a:r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404813" y="3759200"/>
              <a:ext cx="25669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Pagamentos anuais:</a:t>
              </a:r>
            </a:p>
          </p:txBody>
        </p:sp>
      </p:grp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5029201" y="3749676"/>
            <a:ext cx="4848225" cy="396875"/>
            <a:chOff x="2208" y="2544"/>
            <a:chExt cx="3054" cy="250"/>
          </a:xfrm>
        </p:grpSpPr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2208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3051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4080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5070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2270125" y="685801"/>
            <a:ext cx="231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Valor futuro (V</a:t>
            </a:r>
            <a:r>
              <a:rPr lang="pt-BR" sz="2000" b="1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 b="1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grpSp>
        <p:nvGrpSpPr>
          <p:cNvPr id="12350" name="Group 62"/>
          <p:cNvGrpSpPr>
            <a:grpSpLocks/>
          </p:cNvGrpSpPr>
          <p:nvPr/>
        </p:nvGrpSpPr>
        <p:grpSpPr bwMode="auto">
          <a:xfrm>
            <a:off x="7913688" y="3292476"/>
            <a:ext cx="1981200" cy="804863"/>
            <a:chOff x="4025" y="2074"/>
            <a:chExt cx="1248" cy="507"/>
          </a:xfrm>
        </p:grpSpPr>
        <p:sp>
          <p:nvSpPr>
            <p:cNvPr id="12328" name="Text Box 40"/>
            <p:cNvSpPr txBox="1">
              <a:spLocks noChangeArrowheads="1"/>
            </p:cNvSpPr>
            <p:nvPr/>
          </p:nvSpPr>
          <p:spPr bwMode="auto">
            <a:xfrm>
              <a:off x="4025" y="2074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  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29" name="Freeform 41"/>
            <p:cNvSpPr>
              <a:spLocks/>
            </p:cNvSpPr>
            <p:nvPr/>
          </p:nvSpPr>
          <p:spPr bwMode="auto">
            <a:xfrm>
              <a:off x="4169" y="2208"/>
              <a:ext cx="336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44" y="48"/>
                </a:cxn>
                <a:cxn ang="0">
                  <a:pos x="336" y="0"/>
                </a:cxn>
              </a:cxnLst>
              <a:rect l="0" t="0" r="r" b="b"/>
              <a:pathLst>
                <a:path w="336" h="192">
                  <a:moveTo>
                    <a:pt x="0" y="192"/>
                  </a:moveTo>
                  <a:cubicBezTo>
                    <a:pt x="44" y="136"/>
                    <a:pt x="88" y="80"/>
                    <a:pt x="144" y="48"/>
                  </a:cubicBezTo>
                  <a:cubicBezTo>
                    <a:pt x="200" y="16"/>
                    <a:pt x="312" y="32"/>
                    <a:pt x="336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4099" y="243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2349" name="Group 61"/>
          <p:cNvGrpSpPr>
            <a:grpSpLocks/>
          </p:cNvGrpSpPr>
          <p:nvPr/>
        </p:nvGrpSpPr>
        <p:grpSpPr bwMode="auto">
          <a:xfrm>
            <a:off x="6407150" y="2835276"/>
            <a:ext cx="3487738" cy="1279525"/>
            <a:chOff x="3076" y="1786"/>
            <a:chExt cx="2197" cy="806"/>
          </a:xfrm>
        </p:grpSpPr>
        <p:sp>
          <p:nvSpPr>
            <p:cNvPr id="12333" name="Text Box 45"/>
            <p:cNvSpPr txBox="1">
              <a:spLocks noChangeArrowheads="1"/>
            </p:cNvSpPr>
            <p:nvPr/>
          </p:nvSpPr>
          <p:spPr bwMode="auto">
            <a:xfrm>
              <a:off x="4313" y="178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2t    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34" name="Freeform 46"/>
            <p:cNvSpPr>
              <a:spLocks/>
            </p:cNvSpPr>
            <p:nvPr/>
          </p:nvSpPr>
          <p:spPr bwMode="auto">
            <a:xfrm>
              <a:off x="3161" y="1920"/>
              <a:ext cx="1296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432" y="144"/>
                </a:cxn>
                <a:cxn ang="0">
                  <a:pos x="1296" y="0"/>
                </a:cxn>
              </a:cxnLst>
              <a:rect l="0" t="0" r="r" b="b"/>
              <a:pathLst>
                <a:path w="1296" h="480">
                  <a:moveTo>
                    <a:pt x="0" y="480"/>
                  </a:moveTo>
                  <a:cubicBezTo>
                    <a:pt x="108" y="352"/>
                    <a:pt x="216" y="224"/>
                    <a:pt x="432" y="144"/>
                  </a:cubicBezTo>
                  <a:cubicBezTo>
                    <a:pt x="648" y="64"/>
                    <a:pt x="1152" y="16"/>
                    <a:pt x="1296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5" name="Rectangle 47"/>
            <p:cNvSpPr>
              <a:spLocks noChangeArrowheads="1"/>
            </p:cNvSpPr>
            <p:nvPr/>
          </p:nvSpPr>
          <p:spPr bwMode="auto">
            <a:xfrm>
              <a:off x="3076" y="244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2351" name="Group 63"/>
          <p:cNvGrpSpPr>
            <a:grpSpLocks/>
          </p:cNvGrpSpPr>
          <p:nvPr/>
        </p:nvGrpSpPr>
        <p:grpSpPr bwMode="auto">
          <a:xfrm>
            <a:off x="3798889" y="1295400"/>
            <a:ext cx="6086475" cy="573088"/>
            <a:chOff x="1433" y="816"/>
            <a:chExt cx="3834" cy="361"/>
          </a:xfrm>
        </p:grpSpPr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1920" y="816"/>
              <a:ext cx="28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...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nt-t</a:t>
              </a:r>
            </a:p>
          </p:txBody>
        </p:sp>
        <p:sp>
          <p:nvSpPr>
            <p:cNvPr id="12338" name="Line 50"/>
            <p:cNvSpPr>
              <a:spLocks noChangeShapeType="1"/>
            </p:cNvSpPr>
            <p:nvPr/>
          </p:nvSpPr>
          <p:spPr bwMode="auto">
            <a:xfrm>
              <a:off x="1475" y="1177"/>
              <a:ext cx="3792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2339" name="Text Box 51"/>
            <p:cNvSpPr txBox="1">
              <a:spLocks noChangeArrowheads="1"/>
            </p:cNvSpPr>
            <p:nvPr/>
          </p:nvSpPr>
          <p:spPr bwMode="auto">
            <a:xfrm>
              <a:off x="1433" y="816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</a:t>
              </a:r>
              <a:endParaRPr lang="pt-BR" sz="2000" baseline="30000">
                <a:solidFill>
                  <a:srgbClr val="000099"/>
                </a:solidFill>
                <a:latin typeface="Arial" charset="0"/>
              </a:endParaRPr>
            </a:p>
          </p:txBody>
        </p:sp>
      </p:grpSp>
      <p:grpSp>
        <p:nvGrpSpPr>
          <p:cNvPr id="12348" name="Group 60"/>
          <p:cNvGrpSpPr>
            <a:grpSpLocks/>
          </p:cNvGrpSpPr>
          <p:nvPr/>
        </p:nvGrpSpPr>
        <p:grpSpPr bwMode="auto">
          <a:xfrm>
            <a:off x="5059363" y="2016126"/>
            <a:ext cx="4864100" cy="2093913"/>
            <a:chOff x="2227" y="1270"/>
            <a:chExt cx="3064" cy="1319"/>
          </a:xfrm>
        </p:grpSpPr>
        <p:sp>
          <p:nvSpPr>
            <p:cNvPr id="12341" name="Text Box 53"/>
            <p:cNvSpPr txBox="1">
              <a:spLocks noChangeArrowheads="1"/>
            </p:cNvSpPr>
            <p:nvPr/>
          </p:nvSpPr>
          <p:spPr bwMode="auto">
            <a:xfrm>
              <a:off x="5003" y="1489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...</a:t>
              </a:r>
            </a:p>
          </p:txBody>
        </p:sp>
        <p:sp>
          <p:nvSpPr>
            <p:cNvPr id="12343" name="Text Box 55"/>
            <p:cNvSpPr txBox="1">
              <a:spLocks noChangeArrowheads="1"/>
            </p:cNvSpPr>
            <p:nvPr/>
          </p:nvSpPr>
          <p:spPr bwMode="auto">
            <a:xfrm>
              <a:off x="4265" y="1270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nt-t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2344" name="Freeform 56"/>
            <p:cNvSpPr>
              <a:spLocks/>
            </p:cNvSpPr>
            <p:nvPr/>
          </p:nvSpPr>
          <p:spPr bwMode="auto">
            <a:xfrm>
              <a:off x="2297" y="1440"/>
              <a:ext cx="2160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288"/>
                </a:cxn>
                <a:cxn ang="0">
                  <a:pos x="2160" y="0"/>
                </a:cxn>
              </a:cxnLst>
              <a:rect l="0" t="0" r="r" b="b"/>
              <a:pathLst>
                <a:path w="2160" h="960">
                  <a:moveTo>
                    <a:pt x="0" y="960"/>
                  </a:moveTo>
                  <a:cubicBezTo>
                    <a:pt x="156" y="704"/>
                    <a:pt x="312" y="448"/>
                    <a:pt x="672" y="288"/>
                  </a:cubicBezTo>
                  <a:cubicBezTo>
                    <a:pt x="1032" y="128"/>
                    <a:pt x="1992" y="72"/>
                    <a:pt x="2160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2227" y="244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9572625" y="3752851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endParaRPr lang="pt-BR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Séries de Pagamentos Periódicas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19400" y="1295401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    </a:t>
            </a:r>
            <a:r>
              <a:rPr lang="pt-BR" sz="2000" baseline="30000">
                <a:solidFill>
                  <a:srgbClr val="6699FF"/>
                </a:solidFill>
                <a:latin typeface="Arial" charset="0"/>
              </a:rPr>
              <a:t>     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  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t  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2t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+ ... 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nt-t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70125" y="685801"/>
            <a:ext cx="231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Valor futuro (V</a:t>
            </a:r>
            <a:r>
              <a:rPr lang="pt-BR" sz="2000" b="1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 b="1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309814" y="1676401"/>
            <a:ext cx="6910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800">
                <a:solidFill>
                  <a:srgbClr val="000099"/>
                </a:solidFill>
                <a:latin typeface="Arial" charset="0"/>
              </a:rPr>
              <a:t>Multiplicando por (1+i) </a:t>
            </a:r>
            <a:r>
              <a:rPr lang="pt-BR" sz="1800" baseline="30000">
                <a:solidFill>
                  <a:srgbClr val="000099"/>
                </a:solidFill>
                <a:latin typeface="Arial" charset="0"/>
              </a:rPr>
              <a:t>t</a:t>
            </a:r>
            <a:r>
              <a:rPr lang="pt-BR" sz="1800">
                <a:solidFill>
                  <a:srgbClr val="000099"/>
                </a:solidFill>
                <a:latin typeface="Arial" charset="0"/>
              </a:rPr>
              <a:t>, e subtraindo as expressões resultantes:</a:t>
            </a:r>
          </a:p>
        </p:txBody>
      </p:sp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1995488" y="2057400"/>
            <a:ext cx="6877050" cy="533400"/>
            <a:chOff x="297" y="1296"/>
            <a:chExt cx="4332" cy="336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7" y="1296"/>
              <a:ext cx="4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3t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...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</a:t>
              </a: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480" y="1632"/>
              <a:ext cx="4149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438400" y="2667001"/>
            <a:ext cx="336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(1+i)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 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-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-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456880" y="3184526"/>
            <a:ext cx="3567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[(1+i)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 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–1]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[(1+i)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nt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– 1]</a:t>
            </a:r>
            <a:endParaRPr lang="pt-BR" sz="2000">
              <a:solidFill>
                <a:srgbClr val="6699FF"/>
              </a:solidFill>
              <a:latin typeface="Arial" charset="0"/>
            </a:endParaRPr>
          </a:p>
        </p:txBody>
      </p:sp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3657601" y="3581400"/>
            <a:ext cx="2352675" cy="852488"/>
            <a:chOff x="1344" y="2256"/>
            <a:chExt cx="1482" cy="537"/>
          </a:xfrm>
        </p:grpSpPr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344" y="2256"/>
              <a:ext cx="1482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1344" y="2294"/>
              <a:ext cx="14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i="1" baseline="-25000">
                  <a:solidFill>
                    <a:srgbClr val="000099"/>
                  </a:solidFill>
                  <a:latin typeface="Arial" charset="0"/>
                </a:rPr>
                <a:t>nt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 i="1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[(1+i) 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 1]</a:t>
              </a:r>
              <a:endParaRPr lang="pt-BR" sz="2000" i="1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1815" y="2544"/>
              <a:ext cx="96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1680" y="2543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[(1+i)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–1]</a:t>
              </a:r>
            </a:p>
          </p:txBody>
        </p:sp>
      </p:grp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2209800" y="4619626"/>
            <a:ext cx="7772400" cy="485775"/>
            <a:chOff x="432" y="2910"/>
            <a:chExt cx="4896" cy="306"/>
          </a:xfrm>
        </p:grpSpPr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432" y="2910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473" y="2966"/>
              <a:ext cx="16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Valor presente (V</a:t>
              </a:r>
              <a:r>
                <a:rPr lang="pt-BR" sz="20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)</a:t>
              </a:r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295526" y="5167314"/>
            <a:ext cx="1819275" cy="777875"/>
            <a:chOff x="144" y="3255"/>
            <a:chExt cx="1146" cy="490"/>
          </a:xfrm>
        </p:grpSpPr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930" y="3255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1</a:t>
              </a:r>
              <a:endParaRPr lang="pt-BR" sz="2000" baseline="-25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780" y="3496"/>
              <a:ext cx="51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735" y="3495"/>
              <a:ext cx="5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</a:t>
              </a:r>
              <a:endParaRPr lang="pt-BR" sz="2000" baseline="30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>
              <a:off x="144" y="336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nt</a:t>
              </a:r>
            </a:p>
          </p:txBody>
        </p:sp>
      </p:grpSp>
      <p:grpSp>
        <p:nvGrpSpPr>
          <p:cNvPr id="14360" name="Group 24"/>
          <p:cNvGrpSpPr>
            <a:grpSpLocks/>
          </p:cNvGrpSpPr>
          <p:nvPr/>
        </p:nvGrpSpPr>
        <p:grpSpPr bwMode="auto">
          <a:xfrm>
            <a:off x="4086225" y="5165725"/>
            <a:ext cx="2857500" cy="793750"/>
            <a:chOff x="1614" y="3254"/>
            <a:chExt cx="1800" cy="500"/>
          </a:xfrm>
        </p:grpSpPr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1728" y="3254"/>
              <a:ext cx="10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[(1+i)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– 1]</a:t>
              </a:r>
              <a:endParaRPr lang="pt-BR" sz="2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1812" y="3504"/>
              <a:ext cx="960" cy="1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1824" y="3503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[(1+i)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–1]</a:t>
              </a:r>
            </a:p>
          </p:txBody>
        </p:sp>
        <p:sp>
          <p:nvSpPr>
            <p:cNvPr id="14364" name="Text Box 28"/>
            <p:cNvSpPr txBox="1">
              <a:spLocks noChangeArrowheads="1"/>
            </p:cNvSpPr>
            <p:nvPr/>
          </p:nvSpPr>
          <p:spPr bwMode="auto">
            <a:xfrm>
              <a:off x="3054" y="3264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1</a:t>
              </a:r>
              <a:endParaRPr lang="pt-BR" sz="2000" baseline="-25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65" name="Line 29"/>
            <p:cNvSpPr>
              <a:spLocks noChangeShapeType="1"/>
            </p:cNvSpPr>
            <p:nvPr/>
          </p:nvSpPr>
          <p:spPr bwMode="auto">
            <a:xfrm>
              <a:off x="2904" y="3505"/>
              <a:ext cx="51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2859" y="3504"/>
              <a:ext cx="5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nt</a:t>
              </a:r>
              <a:endParaRPr lang="pt-BR" sz="2000" baseline="30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1614" y="3369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=</a:t>
              </a:r>
            </a:p>
          </p:txBody>
        </p:sp>
      </p:grpSp>
      <p:grpSp>
        <p:nvGrpSpPr>
          <p:cNvPr id="14368" name="Group 32"/>
          <p:cNvGrpSpPr>
            <a:grpSpLocks/>
          </p:cNvGrpSpPr>
          <p:nvPr/>
        </p:nvGrpSpPr>
        <p:grpSpPr bwMode="auto">
          <a:xfrm>
            <a:off x="7086600" y="5167314"/>
            <a:ext cx="2547938" cy="839787"/>
            <a:chOff x="3504" y="3255"/>
            <a:chExt cx="1605" cy="529"/>
          </a:xfrm>
        </p:grpSpPr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3504" y="3255"/>
              <a:ext cx="1584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3552" y="3293"/>
              <a:ext cx="14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i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=  </a:t>
              </a:r>
              <a:r>
                <a:rPr lang="pt-BR" sz="2000" i="1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[(1+i) 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 1]</a:t>
              </a:r>
              <a:endParaRPr lang="pt-BR" sz="2000" i="1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3936" y="3543"/>
              <a:ext cx="1104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372" name="Text Box 36"/>
            <p:cNvSpPr txBox="1">
              <a:spLocks noChangeArrowheads="1"/>
            </p:cNvSpPr>
            <p:nvPr/>
          </p:nvSpPr>
          <p:spPr bwMode="auto">
            <a:xfrm>
              <a:off x="3717" y="3534"/>
              <a:ext cx="13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[(1+i)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–1] 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nt</a:t>
              </a:r>
            </a:p>
          </p:txBody>
        </p:sp>
      </p:grpSp>
      <p:grpSp>
        <p:nvGrpSpPr>
          <p:cNvPr id="14373" name="Group 37"/>
          <p:cNvGrpSpPr>
            <a:grpSpLocks/>
          </p:cNvGrpSpPr>
          <p:nvPr/>
        </p:nvGrpSpPr>
        <p:grpSpPr bwMode="auto">
          <a:xfrm>
            <a:off x="9564689" y="3838575"/>
            <a:ext cx="496887" cy="1968500"/>
            <a:chOff x="5065" y="2418"/>
            <a:chExt cx="313" cy="1240"/>
          </a:xfrm>
        </p:grpSpPr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5067" y="3408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(7)</a:t>
              </a:r>
            </a:p>
          </p:txBody>
        </p:sp>
        <p:sp>
          <p:nvSpPr>
            <p:cNvPr id="14375" name="Text Box 39"/>
            <p:cNvSpPr txBox="1">
              <a:spLocks noChangeArrowheads="1"/>
            </p:cNvSpPr>
            <p:nvPr/>
          </p:nvSpPr>
          <p:spPr bwMode="auto">
            <a:xfrm>
              <a:off x="5065" y="2418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(6)</a:t>
              </a:r>
            </a:p>
          </p:txBody>
        </p:sp>
      </p:grpSp>
      <p:grpSp>
        <p:nvGrpSpPr>
          <p:cNvPr id="14388" name="Group 52"/>
          <p:cNvGrpSpPr>
            <a:grpSpLocks/>
          </p:cNvGrpSpPr>
          <p:nvPr/>
        </p:nvGrpSpPr>
        <p:grpSpPr bwMode="auto">
          <a:xfrm>
            <a:off x="3670301" y="1312863"/>
            <a:ext cx="5116513" cy="1219200"/>
            <a:chOff x="1352" y="827"/>
            <a:chExt cx="3223" cy="768"/>
          </a:xfrm>
        </p:grpSpPr>
        <p:sp>
          <p:nvSpPr>
            <p:cNvPr id="14378" name="Line 42"/>
            <p:cNvSpPr>
              <a:spLocks noChangeShapeType="1"/>
            </p:cNvSpPr>
            <p:nvPr/>
          </p:nvSpPr>
          <p:spPr bwMode="auto">
            <a:xfrm flipV="1">
              <a:off x="1422" y="1370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79" name="Line 43"/>
            <p:cNvSpPr>
              <a:spLocks noChangeShapeType="1"/>
            </p:cNvSpPr>
            <p:nvPr/>
          </p:nvSpPr>
          <p:spPr bwMode="auto">
            <a:xfrm flipV="1">
              <a:off x="2127" y="1355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0" name="Line 44"/>
            <p:cNvSpPr>
              <a:spLocks noChangeShapeType="1"/>
            </p:cNvSpPr>
            <p:nvPr/>
          </p:nvSpPr>
          <p:spPr bwMode="auto">
            <a:xfrm flipV="1">
              <a:off x="2884" y="1370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1" name="Line 45"/>
            <p:cNvSpPr>
              <a:spLocks noChangeShapeType="1"/>
            </p:cNvSpPr>
            <p:nvPr/>
          </p:nvSpPr>
          <p:spPr bwMode="auto">
            <a:xfrm flipV="1">
              <a:off x="2167" y="886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2" name="Line 46"/>
            <p:cNvSpPr>
              <a:spLocks noChangeShapeType="1"/>
            </p:cNvSpPr>
            <p:nvPr/>
          </p:nvSpPr>
          <p:spPr bwMode="auto">
            <a:xfrm flipV="1">
              <a:off x="2891" y="886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3" name="Line 47"/>
            <p:cNvSpPr>
              <a:spLocks noChangeShapeType="1"/>
            </p:cNvSpPr>
            <p:nvPr/>
          </p:nvSpPr>
          <p:spPr bwMode="auto">
            <a:xfrm flipV="1">
              <a:off x="3962" y="890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4" name="Line 48"/>
            <p:cNvSpPr>
              <a:spLocks noChangeShapeType="1"/>
            </p:cNvSpPr>
            <p:nvPr/>
          </p:nvSpPr>
          <p:spPr bwMode="auto">
            <a:xfrm flipV="1">
              <a:off x="3445" y="1348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5" name="Line 49"/>
            <p:cNvSpPr>
              <a:spLocks noChangeShapeType="1"/>
            </p:cNvSpPr>
            <p:nvPr/>
          </p:nvSpPr>
          <p:spPr bwMode="auto">
            <a:xfrm flipV="1">
              <a:off x="3467" y="864"/>
              <a:ext cx="4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6" name="Oval 50"/>
            <p:cNvSpPr>
              <a:spLocks noChangeArrowheads="1"/>
            </p:cNvSpPr>
            <p:nvPr/>
          </p:nvSpPr>
          <p:spPr bwMode="auto">
            <a:xfrm>
              <a:off x="1352" y="827"/>
              <a:ext cx="528" cy="240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87" name="Oval 51"/>
            <p:cNvSpPr>
              <a:spLocks noChangeArrowheads="1"/>
            </p:cNvSpPr>
            <p:nvPr/>
          </p:nvSpPr>
          <p:spPr bwMode="auto">
            <a:xfrm>
              <a:off x="3881" y="1270"/>
              <a:ext cx="694" cy="325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utoUpdateAnimBg="0"/>
      <p:bldP spid="143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Séries Perpétuas</a:t>
            </a:r>
            <a:r>
              <a:rPr lang="pt-BR" b="1">
                <a:solidFill>
                  <a:srgbClr val="000099"/>
                </a:solidFill>
                <a:latin typeface="Arial" charset="0"/>
              </a:rPr>
              <a:t>   (Valor Presente)</a:t>
            </a:r>
          </a:p>
        </p:txBody>
      </p:sp>
      <p:grpSp>
        <p:nvGrpSpPr>
          <p:cNvPr id="8412" name="Group 220"/>
          <p:cNvGrpSpPr>
            <a:grpSpLocks/>
          </p:cNvGrpSpPr>
          <p:nvPr/>
        </p:nvGrpSpPr>
        <p:grpSpPr bwMode="auto">
          <a:xfrm>
            <a:off x="9669464" y="1770063"/>
            <a:ext cx="496887" cy="3040062"/>
            <a:chOff x="5131" y="1115"/>
            <a:chExt cx="313" cy="1915"/>
          </a:xfrm>
        </p:grpSpPr>
        <p:sp>
          <p:nvSpPr>
            <p:cNvPr id="8363" name="Text Box 171"/>
            <p:cNvSpPr txBox="1">
              <a:spLocks noChangeArrowheads="1"/>
            </p:cNvSpPr>
            <p:nvPr/>
          </p:nvSpPr>
          <p:spPr bwMode="auto">
            <a:xfrm>
              <a:off x="5131" y="2780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(9)</a:t>
              </a:r>
            </a:p>
          </p:txBody>
        </p:sp>
        <p:sp>
          <p:nvSpPr>
            <p:cNvPr id="8364" name="Text Box 172"/>
            <p:cNvSpPr txBox="1">
              <a:spLocks noChangeArrowheads="1"/>
            </p:cNvSpPr>
            <p:nvPr/>
          </p:nvSpPr>
          <p:spPr bwMode="auto">
            <a:xfrm>
              <a:off x="5133" y="1115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(8)</a:t>
              </a:r>
            </a:p>
          </p:txBody>
        </p:sp>
      </p:grpSp>
      <p:sp>
        <p:nvSpPr>
          <p:cNvPr id="8372" name="Text Box 180"/>
          <p:cNvSpPr txBox="1">
            <a:spLocks noChangeArrowheads="1"/>
          </p:cNvSpPr>
          <p:nvPr/>
        </p:nvSpPr>
        <p:spPr bwMode="auto">
          <a:xfrm>
            <a:off x="2057400" y="938214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Anual:</a:t>
            </a:r>
          </a:p>
        </p:txBody>
      </p:sp>
      <p:grpSp>
        <p:nvGrpSpPr>
          <p:cNvPr id="8413" name="Group 221"/>
          <p:cNvGrpSpPr>
            <a:grpSpLocks/>
          </p:cNvGrpSpPr>
          <p:nvPr/>
        </p:nvGrpSpPr>
        <p:grpSpPr bwMode="auto">
          <a:xfrm>
            <a:off x="1990726" y="1600201"/>
            <a:ext cx="5267325" cy="804863"/>
            <a:chOff x="294" y="1008"/>
            <a:chExt cx="3318" cy="507"/>
          </a:xfrm>
        </p:grpSpPr>
        <p:grpSp>
          <p:nvGrpSpPr>
            <p:cNvPr id="8400" name="Group 208"/>
            <p:cNvGrpSpPr>
              <a:grpSpLocks/>
            </p:cNvGrpSpPr>
            <p:nvPr/>
          </p:nvGrpSpPr>
          <p:grpSpPr bwMode="auto">
            <a:xfrm>
              <a:off x="2211" y="1016"/>
              <a:ext cx="1401" cy="499"/>
              <a:chOff x="2256" y="1016"/>
              <a:chExt cx="1401" cy="499"/>
            </a:xfrm>
          </p:grpSpPr>
          <p:sp>
            <p:nvSpPr>
              <p:cNvPr id="8375" name="Text Box 183"/>
              <p:cNvSpPr txBox="1">
                <a:spLocks noChangeArrowheads="1"/>
              </p:cNvSpPr>
              <p:nvPr/>
            </p:nvSpPr>
            <p:spPr bwMode="auto">
              <a:xfrm>
                <a:off x="2256" y="1016"/>
                <a:ext cx="140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pt-BR" sz="2000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= </a:t>
                </a:r>
                <a:r>
                  <a:rPr lang="pt-BR" sz="200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[(1+i) 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  <a:cs typeface="Times New Roman" charset="0"/>
                    <a:sym typeface="Symbol" pitchFamily="18" charset="2"/>
                  </a:rPr>
                  <a:t>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</a:p>
            </p:txBody>
          </p:sp>
          <p:sp>
            <p:nvSpPr>
              <p:cNvPr id="8376" name="Line 184"/>
              <p:cNvSpPr>
                <a:spLocks noChangeShapeType="1"/>
              </p:cNvSpPr>
              <p:nvPr/>
            </p:nvSpPr>
            <p:spPr bwMode="auto">
              <a:xfrm>
                <a:off x="2667" y="1266"/>
                <a:ext cx="96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377" name="Text Box 185"/>
              <p:cNvSpPr txBox="1">
                <a:spLocks noChangeArrowheads="1"/>
              </p:cNvSpPr>
              <p:nvPr/>
            </p:nvSpPr>
            <p:spPr bwMode="auto">
              <a:xfrm>
                <a:off x="2742" y="1265"/>
                <a:ext cx="67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i (1+i) 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  <a:cs typeface="Times New Roman" charset="0"/>
                    <a:sym typeface="Symbol" pitchFamily="18" charset="2"/>
                  </a:rPr>
                  <a:t>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</p:grpSp>
        <p:sp>
          <p:nvSpPr>
            <p:cNvPr id="8378" name="Text Box 186"/>
            <p:cNvSpPr txBox="1">
              <a:spLocks noChangeArrowheads="1"/>
            </p:cNvSpPr>
            <p:nvPr/>
          </p:nvSpPr>
          <p:spPr bwMode="auto">
            <a:xfrm>
              <a:off x="294" y="1008"/>
              <a:ext cx="19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De (5) podemos dizer que</a:t>
              </a:r>
            </a:p>
          </p:txBody>
        </p:sp>
      </p:grpSp>
      <p:grpSp>
        <p:nvGrpSpPr>
          <p:cNvPr id="8394" name="Group 202"/>
          <p:cNvGrpSpPr>
            <a:grpSpLocks/>
          </p:cNvGrpSpPr>
          <p:nvPr/>
        </p:nvGrpSpPr>
        <p:grpSpPr bwMode="auto">
          <a:xfrm>
            <a:off x="6096000" y="1657351"/>
            <a:ext cx="990600" cy="676275"/>
            <a:chOff x="2979" y="1044"/>
            <a:chExt cx="624" cy="426"/>
          </a:xfrm>
        </p:grpSpPr>
        <p:sp>
          <p:nvSpPr>
            <p:cNvPr id="8382" name="Line 190"/>
            <p:cNvSpPr>
              <a:spLocks noChangeShapeType="1"/>
            </p:cNvSpPr>
            <p:nvPr/>
          </p:nvSpPr>
          <p:spPr bwMode="auto">
            <a:xfrm flipV="1">
              <a:off x="2979" y="1044"/>
              <a:ext cx="624" cy="1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8383" name="Line 191"/>
            <p:cNvSpPr>
              <a:spLocks noChangeShapeType="1"/>
            </p:cNvSpPr>
            <p:nvPr/>
          </p:nvSpPr>
          <p:spPr bwMode="auto">
            <a:xfrm flipV="1">
              <a:off x="2994" y="1341"/>
              <a:ext cx="480" cy="1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410" name="Group 218"/>
          <p:cNvGrpSpPr>
            <a:grpSpLocks/>
          </p:cNvGrpSpPr>
          <p:nvPr/>
        </p:nvGrpSpPr>
        <p:grpSpPr bwMode="auto">
          <a:xfrm>
            <a:off x="7772400" y="1552575"/>
            <a:ext cx="1828800" cy="839788"/>
            <a:chOff x="3936" y="978"/>
            <a:chExt cx="1152" cy="529"/>
          </a:xfrm>
        </p:grpSpPr>
        <p:sp>
          <p:nvSpPr>
            <p:cNvPr id="8409" name="Rectangle 217"/>
            <p:cNvSpPr>
              <a:spLocks noChangeArrowheads="1"/>
            </p:cNvSpPr>
            <p:nvPr/>
          </p:nvSpPr>
          <p:spPr bwMode="auto">
            <a:xfrm>
              <a:off x="3936" y="978"/>
              <a:ext cx="1152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8401" name="Group 209"/>
            <p:cNvGrpSpPr>
              <a:grpSpLocks/>
            </p:cNvGrpSpPr>
            <p:nvPr/>
          </p:nvGrpSpPr>
          <p:grpSpPr bwMode="auto">
            <a:xfrm>
              <a:off x="3984" y="1008"/>
              <a:ext cx="624" cy="499"/>
              <a:chOff x="3984" y="1008"/>
              <a:chExt cx="624" cy="499"/>
            </a:xfrm>
          </p:grpSpPr>
          <p:sp>
            <p:nvSpPr>
              <p:cNvPr id="8384" name="Text Box 192"/>
              <p:cNvSpPr txBox="1">
                <a:spLocks noChangeArrowheads="1"/>
              </p:cNvSpPr>
              <p:nvPr/>
            </p:nvSpPr>
            <p:spPr bwMode="auto">
              <a:xfrm>
                <a:off x="3984" y="1008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pt-BR" sz="2000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 =  </a:t>
                </a:r>
                <a:r>
                  <a:rPr lang="pt-BR" sz="2000" i="1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endParaRPr lang="pt-BR" sz="2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8385" name="Line 193"/>
              <p:cNvSpPr>
                <a:spLocks noChangeShapeType="1"/>
              </p:cNvSpPr>
              <p:nvPr/>
            </p:nvSpPr>
            <p:spPr bwMode="auto">
              <a:xfrm>
                <a:off x="4416" y="1258"/>
                <a:ext cx="162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386" name="Text Box 194"/>
              <p:cNvSpPr txBox="1">
                <a:spLocks noChangeArrowheads="1"/>
              </p:cNvSpPr>
              <p:nvPr/>
            </p:nvSpPr>
            <p:spPr bwMode="auto">
              <a:xfrm>
                <a:off x="4428" y="1257"/>
                <a:ext cx="14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i</a:t>
                </a:r>
                <a:endParaRPr lang="pt-BR" sz="2000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8414" name="Group 222"/>
          <p:cNvGrpSpPr>
            <a:grpSpLocks/>
          </p:cNvGrpSpPr>
          <p:nvPr/>
        </p:nvGrpSpPr>
        <p:grpSpPr bwMode="auto">
          <a:xfrm>
            <a:off x="2071689" y="4246563"/>
            <a:ext cx="5614987" cy="779462"/>
            <a:chOff x="345" y="2675"/>
            <a:chExt cx="3537" cy="491"/>
          </a:xfrm>
        </p:grpSpPr>
        <p:grpSp>
          <p:nvGrpSpPr>
            <p:cNvPr id="8402" name="Group 210"/>
            <p:cNvGrpSpPr>
              <a:grpSpLocks/>
            </p:cNvGrpSpPr>
            <p:nvPr/>
          </p:nvGrpSpPr>
          <p:grpSpPr bwMode="auto">
            <a:xfrm>
              <a:off x="2253" y="2675"/>
              <a:ext cx="1629" cy="491"/>
              <a:chOff x="2253" y="2675"/>
              <a:chExt cx="1629" cy="491"/>
            </a:xfrm>
          </p:grpSpPr>
          <p:sp>
            <p:nvSpPr>
              <p:cNvPr id="8356" name="Text Box 164"/>
              <p:cNvSpPr txBox="1">
                <a:spLocks noChangeArrowheads="1"/>
              </p:cNvSpPr>
              <p:nvPr/>
            </p:nvSpPr>
            <p:spPr bwMode="auto">
              <a:xfrm>
                <a:off x="2253" y="2675"/>
                <a:ext cx="14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pt-BR" sz="2000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=  </a:t>
                </a:r>
                <a:r>
                  <a:rPr lang="pt-BR" sz="200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[(1+i) 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  <a:cs typeface="Times New Roman" charset="0"/>
                    <a:sym typeface="Symbol" pitchFamily="18" charset="2"/>
                  </a:rPr>
                  <a:t>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</a:p>
            </p:txBody>
          </p:sp>
          <p:sp>
            <p:nvSpPr>
              <p:cNvPr id="8357" name="Line 165"/>
              <p:cNvSpPr>
                <a:spLocks noChangeShapeType="1"/>
              </p:cNvSpPr>
              <p:nvPr/>
            </p:nvSpPr>
            <p:spPr bwMode="auto">
              <a:xfrm>
                <a:off x="2637" y="2925"/>
                <a:ext cx="1203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8358" name="Text Box 166"/>
              <p:cNvSpPr txBox="1">
                <a:spLocks noChangeArrowheads="1"/>
              </p:cNvSpPr>
              <p:nvPr/>
            </p:nvSpPr>
            <p:spPr bwMode="auto">
              <a:xfrm>
                <a:off x="2568" y="2916"/>
                <a:ext cx="13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[(1+i)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</a:rPr>
                  <a:t> t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–1] (1+i) 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  <a:cs typeface="Times New Roman" charset="0"/>
                    <a:sym typeface="Symbol" pitchFamily="18" charset="2"/>
                  </a:rPr>
                  <a:t></a:t>
                </a:r>
              </a:p>
            </p:txBody>
          </p:sp>
        </p:grpSp>
        <p:sp>
          <p:nvSpPr>
            <p:cNvPr id="8389" name="Text Box 197"/>
            <p:cNvSpPr txBox="1">
              <a:spLocks noChangeArrowheads="1"/>
            </p:cNvSpPr>
            <p:nvPr/>
          </p:nvSpPr>
          <p:spPr bwMode="auto">
            <a:xfrm>
              <a:off x="345" y="2678"/>
              <a:ext cx="19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De (7) podemos dizer que</a:t>
              </a:r>
            </a:p>
          </p:txBody>
        </p:sp>
      </p:grpSp>
      <p:grpSp>
        <p:nvGrpSpPr>
          <p:cNvPr id="8393" name="Group 201"/>
          <p:cNvGrpSpPr>
            <a:grpSpLocks/>
          </p:cNvGrpSpPr>
          <p:nvPr/>
        </p:nvGrpSpPr>
        <p:grpSpPr bwMode="auto">
          <a:xfrm>
            <a:off x="6215064" y="4305301"/>
            <a:ext cx="1328737" cy="633413"/>
            <a:chOff x="3465" y="2235"/>
            <a:chExt cx="837" cy="399"/>
          </a:xfrm>
        </p:grpSpPr>
        <p:sp>
          <p:nvSpPr>
            <p:cNvPr id="8391" name="Line 199"/>
            <p:cNvSpPr>
              <a:spLocks noChangeShapeType="1"/>
            </p:cNvSpPr>
            <p:nvPr/>
          </p:nvSpPr>
          <p:spPr bwMode="auto">
            <a:xfrm flipV="1">
              <a:off x="3465" y="2235"/>
              <a:ext cx="624" cy="16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8392" name="Line 200"/>
            <p:cNvSpPr>
              <a:spLocks noChangeShapeType="1"/>
            </p:cNvSpPr>
            <p:nvPr/>
          </p:nvSpPr>
          <p:spPr bwMode="auto">
            <a:xfrm flipV="1">
              <a:off x="3822" y="2505"/>
              <a:ext cx="480" cy="1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417" name="Group 225"/>
          <p:cNvGrpSpPr>
            <a:grpSpLocks/>
          </p:cNvGrpSpPr>
          <p:nvPr/>
        </p:nvGrpSpPr>
        <p:grpSpPr bwMode="auto">
          <a:xfrm>
            <a:off x="7772400" y="4252914"/>
            <a:ext cx="1828800" cy="852487"/>
            <a:chOff x="3936" y="2679"/>
            <a:chExt cx="1152" cy="537"/>
          </a:xfrm>
        </p:grpSpPr>
        <p:grpSp>
          <p:nvGrpSpPr>
            <p:cNvPr id="8416" name="Group 224"/>
            <p:cNvGrpSpPr>
              <a:grpSpLocks/>
            </p:cNvGrpSpPr>
            <p:nvPr/>
          </p:nvGrpSpPr>
          <p:grpSpPr bwMode="auto">
            <a:xfrm>
              <a:off x="3936" y="2679"/>
              <a:ext cx="1152" cy="537"/>
              <a:chOff x="3936" y="2679"/>
              <a:chExt cx="1152" cy="537"/>
            </a:xfrm>
          </p:grpSpPr>
          <p:grpSp>
            <p:nvGrpSpPr>
              <p:cNvPr id="8411" name="Group 219"/>
              <p:cNvGrpSpPr>
                <a:grpSpLocks/>
              </p:cNvGrpSpPr>
              <p:nvPr/>
            </p:nvGrpSpPr>
            <p:grpSpPr bwMode="auto">
              <a:xfrm>
                <a:off x="3936" y="2679"/>
                <a:ext cx="1152" cy="537"/>
                <a:chOff x="3936" y="2679"/>
                <a:chExt cx="1152" cy="537"/>
              </a:xfrm>
            </p:grpSpPr>
            <p:sp>
              <p:nvSpPr>
                <p:cNvPr id="8405" name="Rectangle 213"/>
                <p:cNvSpPr>
                  <a:spLocks noChangeArrowheads="1"/>
                </p:cNvSpPr>
                <p:nvPr/>
              </p:nvSpPr>
              <p:spPr bwMode="auto">
                <a:xfrm>
                  <a:off x="3936" y="2688"/>
                  <a:ext cx="1152" cy="528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8397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3936" y="2679"/>
                  <a:ext cx="86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t-BR" sz="2000" i="1">
                      <a:solidFill>
                        <a:srgbClr val="000099"/>
                      </a:solidFill>
                      <a:latin typeface="Arial" charset="0"/>
                    </a:rPr>
                    <a:t>V</a:t>
                  </a:r>
                  <a:r>
                    <a:rPr lang="pt-BR" sz="2000" i="1" baseline="-25000">
                      <a:solidFill>
                        <a:srgbClr val="000099"/>
                      </a:solidFill>
                      <a:latin typeface="Arial" charset="0"/>
                    </a:rPr>
                    <a:t>0</a:t>
                  </a:r>
                  <a:r>
                    <a:rPr lang="pt-BR" sz="2000" i="1">
                      <a:solidFill>
                        <a:srgbClr val="000099"/>
                      </a:solidFill>
                      <a:latin typeface="Arial" charset="0"/>
                    </a:rPr>
                    <a:t> =      </a:t>
                  </a:r>
                  <a:r>
                    <a:rPr lang="pt-BR" sz="2000" i="1">
                      <a:solidFill>
                        <a:srgbClr val="6699FF"/>
                      </a:solidFill>
                      <a:latin typeface="Arial" charset="0"/>
                    </a:rPr>
                    <a:t>a</a:t>
                  </a:r>
                  <a:endParaRPr lang="pt-BR" sz="2000" i="1">
                    <a:solidFill>
                      <a:srgbClr val="000099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8398" name="Line 206"/>
              <p:cNvSpPr>
                <a:spLocks noChangeShapeType="1"/>
              </p:cNvSpPr>
              <p:nvPr/>
            </p:nvSpPr>
            <p:spPr bwMode="auto">
              <a:xfrm>
                <a:off x="4320" y="2929"/>
                <a:ext cx="72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8399" name="Text Box 207"/>
            <p:cNvSpPr txBox="1">
              <a:spLocks noChangeArrowheads="1"/>
            </p:cNvSpPr>
            <p:nvPr/>
          </p:nvSpPr>
          <p:spPr bwMode="auto">
            <a:xfrm>
              <a:off x="4272" y="2928"/>
              <a:ext cx="8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[(1+i)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 t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–1]</a:t>
              </a:r>
            </a:p>
          </p:txBody>
        </p:sp>
      </p:grpSp>
      <p:grpSp>
        <p:nvGrpSpPr>
          <p:cNvPr id="8415" name="Group 223"/>
          <p:cNvGrpSpPr>
            <a:grpSpLocks/>
          </p:cNvGrpSpPr>
          <p:nvPr/>
        </p:nvGrpSpPr>
        <p:grpSpPr bwMode="auto">
          <a:xfrm>
            <a:off x="2057400" y="3028951"/>
            <a:ext cx="8077200" cy="720725"/>
            <a:chOff x="336" y="1908"/>
            <a:chExt cx="5088" cy="454"/>
          </a:xfrm>
        </p:grpSpPr>
        <p:sp>
          <p:nvSpPr>
            <p:cNvPr id="8326" name="Line 134"/>
            <p:cNvSpPr>
              <a:spLocks noChangeShapeType="1"/>
            </p:cNvSpPr>
            <p:nvPr/>
          </p:nvSpPr>
          <p:spPr bwMode="auto">
            <a:xfrm>
              <a:off x="357" y="1908"/>
              <a:ext cx="50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8403" name="Text Box 211"/>
            <p:cNvSpPr txBox="1">
              <a:spLocks noChangeArrowheads="1"/>
            </p:cNvSpPr>
            <p:nvPr/>
          </p:nvSpPr>
          <p:spPr bwMode="auto">
            <a:xfrm>
              <a:off x="336" y="2112"/>
              <a:ext cx="9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Periódica: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28723" name="Group 51"/>
          <p:cNvGrpSpPr>
            <a:grpSpLocks/>
          </p:cNvGrpSpPr>
          <p:nvPr/>
        </p:nvGrpSpPr>
        <p:grpSpPr bwMode="auto">
          <a:xfrm>
            <a:off x="2286000" y="1600200"/>
            <a:ext cx="7848600" cy="838200"/>
            <a:chOff x="480" y="912"/>
            <a:chExt cx="4944" cy="528"/>
          </a:xfrm>
        </p:grpSpPr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2928" y="912"/>
              <a:ext cx="2496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2000" b="1">
                  <a:latin typeface="Arial" charset="0"/>
                </a:rPr>
                <a:t>VPL </a:t>
              </a:r>
              <a:r>
                <a:rPr lang="pt-BR" b="1" baseline="-25000">
                  <a:latin typeface="Arial" charset="0"/>
                </a:rPr>
                <a:t>i</a:t>
              </a:r>
              <a:r>
                <a:rPr lang="pt-BR" sz="2000" b="1">
                  <a:latin typeface="Arial" charset="0"/>
                </a:rPr>
                <a:t> = VP receitas - VP custos</a:t>
              </a:r>
              <a:endParaRPr lang="pt-BR" sz="2000">
                <a:latin typeface="Times New Roman" charset="0"/>
              </a:endParaRPr>
            </a:p>
          </p:txBody>
        </p:sp>
        <p:sp>
          <p:nvSpPr>
            <p:cNvPr id="28712" name="Text Box 40"/>
            <p:cNvSpPr txBox="1">
              <a:spLocks noChangeArrowheads="1"/>
            </p:cNvSpPr>
            <p:nvPr/>
          </p:nvSpPr>
          <p:spPr bwMode="auto">
            <a:xfrm>
              <a:off x="480" y="1036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Valor Presente Líquido:</a:t>
              </a:r>
            </a:p>
          </p:txBody>
        </p:sp>
      </p:grp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4956176" y="838201"/>
            <a:ext cx="2271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Mais conhecidos</a:t>
            </a:r>
          </a:p>
        </p:txBody>
      </p:sp>
      <p:grpSp>
        <p:nvGrpSpPr>
          <p:cNvPr id="28722" name="Group 50"/>
          <p:cNvGrpSpPr>
            <a:grpSpLocks/>
          </p:cNvGrpSpPr>
          <p:nvPr/>
        </p:nvGrpSpPr>
        <p:grpSpPr bwMode="auto">
          <a:xfrm>
            <a:off x="2286000" y="3276600"/>
            <a:ext cx="7848600" cy="838200"/>
            <a:chOff x="480" y="1776"/>
            <a:chExt cx="4944" cy="528"/>
          </a:xfrm>
        </p:grpSpPr>
        <p:sp>
          <p:nvSpPr>
            <p:cNvPr id="28713" name="Text Box 41"/>
            <p:cNvSpPr txBox="1">
              <a:spLocks noChangeArrowheads="1"/>
            </p:cNvSpPr>
            <p:nvPr/>
          </p:nvSpPr>
          <p:spPr bwMode="auto">
            <a:xfrm>
              <a:off x="480" y="1920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Razão Benefício/Custo:</a:t>
              </a:r>
            </a:p>
          </p:txBody>
        </p:sp>
        <p:sp>
          <p:nvSpPr>
            <p:cNvPr id="28719" name="Rectangle 47"/>
            <p:cNvSpPr>
              <a:spLocks noChangeArrowheads="1"/>
            </p:cNvSpPr>
            <p:nvPr/>
          </p:nvSpPr>
          <p:spPr bwMode="auto">
            <a:xfrm>
              <a:off x="2928" y="1776"/>
              <a:ext cx="2496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2000" b="1">
                  <a:latin typeface="Arial" charset="0"/>
                </a:rPr>
                <a:t>B/C </a:t>
              </a:r>
              <a:r>
                <a:rPr lang="pt-BR" b="1" baseline="-25000">
                  <a:latin typeface="Arial" charset="0"/>
                </a:rPr>
                <a:t>i</a:t>
              </a:r>
              <a:r>
                <a:rPr lang="pt-BR" sz="2000" b="1">
                  <a:latin typeface="Arial" charset="0"/>
                </a:rPr>
                <a:t> = VP receitas / VP custos</a:t>
              </a:r>
              <a:endParaRPr lang="pt-BR" sz="2000">
                <a:latin typeface="Times New Roman" charset="0"/>
              </a:endParaRPr>
            </a:p>
          </p:txBody>
        </p:sp>
      </p:grpSp>
      <p:grpSp>
        <p:nvGrpSpPr>
          <p:cNvPr id="28721" name="Group 49"/>
          <p:cNvGrpSpPr>
            <a:grpSpLocks/>
          </p:cNvGrpSpPr>
          <p:nvPr/>
        </p:nvGrpSpPr>
        <p:grpSpPr bwMode="auto">
          <a:xfrm>
            <a:off x="2286000" y="4953000"/>
            <a:ext cx="7848600" cy="838200"/>
            <a:chOff x="480" y="2640"/>
            <a:chExt cx="4944" cy="528"/>
          </a:xfrm>
        </p:grpSpPr>
        <p:sp>
          <p:nvSpPr>
            <p:cNvPr id="28716" name="Text Box 44"/>
            <p:cNvSpPr txBox="1">
              <a:spLocks noChangeArrowheads="1"/>
            </p:cNvSpPr>
            <p:nvPr/>
          </p:nvSpPr>
          <p:spPr bwMode="auto">
            <a:xfrm>
              <a:off x="480" y="2784"/>
              <a:ext cx="2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Taxa Interna de Retorno (TIR):</a:t>
              </a:r>
            </a:p>
          </p:txBody>
        </p:sp>
        <p:sp>
          <p:nvSpPr>
            <p:cNvPr id="28720" name="Rectangle 48"/>
            <p:cNvSpPr>
              <a:spLocks noChangeArrowheads="1"/>
            </p:cNvSpPr>
            <p:nvPr/>
          </p:nvSpPr>
          <p:spPr bwMode="auto">
            <a:xfrm>
              <a:off x="2928" y="2640"/>
              <a:ext cx="2496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2000" b="1">
                  <a:latin typeface="Arial" charset="0"/>
                </a:rPr>
                <a:t>VP </a:t>
              </a:r>
              <a:r>
                <a:rPr lang="pt-BR" b="1" baseline="-25000">
                  <a:latin typeface="Arial" charset="0"/>
                </a:rPr>
                <a:t>i*</a:t>
              </a:r>
              <a:r>
                <a:rPr lang="pt-BR" sz="2000" b="1">
                  <a:latin typeface="Arial" charset="0"/>
                </a:rPr>
                <a:t> receitas = VP </a:t>
              </a:r>
              <a:r>
                <a:rPr lang="pt-BR" b="1" baseline="-25000">
                  <a:latin typeface="Arial" charset="0"/>
                </a:rPr>
                <a:t>i*</a:t>
              </a:r>
              <a:r>
                <a:rPr lang="pt-BR" sz="2000" b="1">
                  <a:latin typeface="Arial" charset="0"/>
                </a:rPr>
                <a:t> custos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70" name="Group 1198"/>
          <p:cNvGrpSpPr>
            <a:grpSpLocks/>
          </p:cNvGrpSpPr>
          <p:nvPr/>
        </p:nvGrpSpPr>
        <p:grpSpPr bwMode="auto">
          <a:xfrm>
            <a:off x="3335338" y="2244725"/>
            <a:ext cx="4572000" cy="3740150"/>
            <a:chOff x="1008" y="1456"/>
            <a:chExt cx="2880" cy="2356"/>
          </a:xfrm>
        </p:grpSpPr>
        <p:sp>
          <p:nvSpPr>
            <p:cNvPr id="29865" name="Line 1193"/>
            <p:cNvSpPr>
              <a:spLocks noChangeShapeType="1"/>
            </p:cNvSpPr>
            <p:nvPr/>
          </p:nvSpPr>
          <p:spPr bwMode="auto">
            <a:xfrm>
              <a:off x="1008" y="1824"/>
              <a:ext cx="288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63" name="Line 1191"/>
            <p:cNvSpPr>
              <a:spLocks noChangeShapeType="1"/>
            </p:cNvSpPr>
            <p:nvPr/>
          </p:nvSpPr>
          <p:spPr bwMode="auto">
            <a:xfrm flipV="1">
              <a:off x="2426" y="1824"/>
              <a:ext cx="0" cy="1776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64" name="Text Box 1192"/>
            <p:cNvSpPr txBox="1">
              <a:spLocks noChangeArrowheads="1"/>
            </p:cNvSpPr>
            <p:nvPr/>
          </p:nvSpPr>
          <p:spPr bwMode="auto">
            <a:xfrm>
              <a:off x="1904" y="3600"/>
              <a:ext cx="8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 b="1">
                  <a:latin typeface="Arial" charset="0"/>
                </a:rPr>
                <a:t>TIR = 9,68%</a:t>
              </a:r>
              <a:endParaRPr lang="pt-BR" sz="2000" b="1">
                <a:latin typeface="Arial" charset="0"/>
              </a:endParaRPr>
            </a:p>
          </p:txBody>
        </p:sp>
        <p:sp>
          <p:nvSpPr>
            <p:cNvPr id="29866" name="Text Box 1194"/>
            <p:cNvSpPr txBox="1">
              <a:spLocks noChangeArrowheads="1"/>
            </p:cNvSpPr>
            <p:nvPr/>
          </p:nvSpPr>
          <p:spPr bwMode="auto">
            <a:xfrm>
              <a:off x="1433" y="1458"/>
              <a:ext cx="58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>
                  <a:solidFill>
                    <a:schemeClr val="folHlink"/>
                  </a:solidFill>
                  <a:latin typeface="Arial" charset="0"/>
                </a:rPr>
                <a:t> </a:t>
              </a:r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B/C &gt; 1</a:t>
              </a:r>
            </a:p>
            <a:p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VPL &gt; 0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29867" name="Text Box 1195"/>
            <p:cNvSpPr txBox="1">
              <a:spLocks noChangeArrowheads="1"/>
            </p:cNvSpPr>
            <p:nvPr/>
          </p:nvSpPr>
          <p:spPr bwMode="auto">
            <a:xfrm>
              <a:off x="2921" y="1456"/>
              <a:ext cx="58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>
                  <a:solidFill>
                    <a:schemeClr val="folHlink"/>
                  </a:solidFill>
                  <a:latin typeface="Arial" charset="0"/>
                </a:rPr>
                <a:t> </a:t>
              </a:r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B/C &lt; 1</a:t>
              </a:r>
            </a:p>
            <a:p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VPL &lt; 0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29868" name="Text Box 1196"/>
            <p:cNvSpPr txBox="1">
              <a:spLocks noChangeArrowheads="1"/>
            </p:cNvSpPr>
            <p:nvPr/>
          </p:nvSpPr>
          <p:spPr bwMode="auto">
            <a:xfrm>
              <a:off x="2146" y="1623"/>
              <a:ext cx="5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>
                  <a:solidFill>
                    <a:schemeClr val="folHlink"/>
                  </a:solidFill>
                  <a:latin typeface="Arial" charset="0"/>
                </a:rPr>
                <a:t> </a:t>
              </a:r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B/C = 1</a:t>
              </a:r>
              <a:endParaRPr lang="pt-BR">
                <a:latin typeface="Times New Roman" charset="0"/>
              </a:endParaRPr>
            </a:p>
          </p:txBody>
        </p:sp>
      </p:grpSp>
      <p:sp>
        <p:nvSpPr>
          <p:cNvPr id="29721" name="Text Box 1049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29854" name="Group 1182"/>
          <p:cNvGrpSpPr>
            <a:grpSpLocks/>
          </p:cNvGrpSpPr>
          <p:nvPr/>
        </p:nvGrpSpPr>
        <p:grpSpPr bwMode="auto">
          <a:xfrm>
            <a:off x="2332039" y="768351"/>
            <a:ext cx="7551737" cy="1249363"/>
            <a:chOff x="619" y="594"/>
            <a:chExt cx="4757" cy="787"/>
          </a:xfrm>
        </p:grpSpPr>
        <p:sp>
          <p:nvSpPr>
            <p:cNvPr id="29772" name="Text Box 1100"/>
            <p:cNvSpPr txBox="1">
              <a:spLocks noChangeArrowheads="1"/>
            </p:cNvSpPr>
            <p:nvPr/>
          </p:nvSpPr>
          <p:spPr bwMode="auto">
            <a:xfrm>
              <a:off x="619" y="859"/>
              <a:ext cx="8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>
                  <a:latin typeface="Arial" charset="0"/>
                </a:rPr>
                <a:t>Projeto A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29751" name="Text Box 1079"/>
            <p:cNvSpPr txBox="1">
              <a:spLocks noChangeArrowheads="1"/>
            </p:cNvSpPr>
            <p:nvPr/>
          </p:nvSpPr>
          <p:spPr bwMode="auto">
            <a:xfrm>
              <a:off x="2247" y="115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400</a:t>
              </a:r>
            </a:p>
          </p:txBody>
        </p:sp>
        <p:sp>
          <p:nvSpPr>
            <p:cNvPr id="29752" name="Text Box 1080"/>
            <p:cNvSpPr txBox="1">
              <a:spLocks noChangeArrowheads="1"/>
            </p:cNvSpPr>
            <p:nvPr/>
          </p:nvSpPr>
          <p:spPr bwMode="auto">
            <a:xfrm>
              <a:off x="2897" y="115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29756" name="Text Box 1084"/>
            <p:cNvSpPr txBox="1">
              <a:spLocks noChangeArrowheads="1"/>
            </p:cNvSpPr>
            <p:nvPr/>
          </p:nvSpPr>
          <p:spPr bwMode="auto">
            <a:xfrm>
              <a:off x="4782" y="594"/>
              <a:ext cx="5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6.600</a:t>
              </a:r>
            </a:p>
          </p:txBody>
        </p:sp>
        <p:sp>
          <p:nvSpPr>
            <p:cNvPr id="29759" name="Text Box 1087"/>
            <p:cNvSpPr txBox="1">
              <a:spLocks noChangeArrowheads="1"/>
            </p:cNvSpPr>
            <p:nvPr/>
          </p:nvSpPr>
          <p:spPr bwMode="auto">
            <a:xfrm>
              <a:off x="2400" y="864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29760" name="Text Box 1088"/>
            <p:cNvSpPr txBox="1">
              <a:spLocks noChangeArrowheads="1"/>
            </p:cNvSpPr>
            <p:nvPr/>
          </p:nvSpPr>
          <p:spPr bwMode="auto">
            <a:xfrm>
              <a:off x="2589" y="864"/>
              <a:ext cx="450" cy="231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9761" name="Text Box 1089"/>
            <p:cNvSpPr txBox="1">
              <a:spLocks noChangeArrowheads="1"/>
            </p:cNvSpPr>
            <p:nvPr/>
          </p:nvSpPr>
          <p:spPr bwMode="auto">
            <a:xfrm>
              <a:off x="3039" y="864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29762" name="Text Box 1090"/>
            <p:cNvSpPr txBox="1">
              <a:spLocks noChangeArrowheads="1"/>
            </p:cNvSpPr>
            <p:nvPr/>
          </p:nvSpPr>
          <p:spPr bwMode="auto">
            <a:xfrm>
              <a:off x="3237" y="864"/>
              <a:ext cx="450" cy="231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9763" name="Text Box 1091"/>
            <p:cNvSpPr txBox="1">
              <a:spLocks noChangeArrowheads="1"/>
            </p:cNvSpPr>
            <p:nvPr/>
          </p:nvSpPr>
          <p:spPr bwMode="auto">
            <a:xfrm>
              <a:off x="3683" y="864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9764" name="Text Box 1092"/>
            <p:cNvSpPr txBox="1">
              <a:spLocks noChangeArrowheads="1"/>
            </p:cNvSpPr>
            <p:nvPr/>
          </p:nvSpPr>
          <p:spPr bwMode="auto">
            <a:xfrm>
              <a:off x="3881" y="864"/>
              <a:ext cx="450" cy="231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9766" name="Text Box 1094"/>
            <p:cNvSpPr txBox="1">
              <a:spLocks noChangeArrowheads="1"/>
            </p:cNvSpPr>
            <p:nvPr/>
          </p:nvSpPr>
          <p:spPr bwMode="auto">
            <a:xfrm>
              <a:off x="4535" y="864"/>
              <a:ext cx="450" cy="231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9767" name="Text Box 1095"/>
            <p:cNvSpPr txBox="1">
              <a:spLocks noChangeArrowheads="1"/>
            </p:cNvSpPr>
            <p:nvPr/>
          </p:nvSpPr>
          <p:spPr bwMode="auto">
            <a:xfrm>
              <a:off x="4896" y="864"/>
              <a:ext cx="277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30</a:t>
              </a:r>
            </a:p>
          </p:txBody>
        </p:sp>
        <p:sp>
          <p:nvSpPr>
            <p:cNvPr id="29768" name="Text Box 1096"/>
            <p:cNvSpPr txBox="1">
              <a:spLocks noChangeArrowheads="1"/>
            </p:cNvSpPr>
            <p:nvPr/>
          </p:nvSpPr>
          <p:spPr bwMode="auto">
            <a:xfrm>
              <a:off x="1417" y="86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latin typeface="Arial" charset="0"/>
                </a:rPr>
                <a:t>(meses)</a:t>
              </a:r>
            </a:p>
          </p:txBody>
        </p:sp>
        <p:sp>
          <p:nvSpPr>
            <p:cNvPr id="29796" name="Text Box 1124"/>
            <p:cNvSpPr txBox="1">
              <a:spLocks noChangeArrowheads="1"/>
            </p:cNvSpPr>
            <p:nvPr/>
          </p:nvSpPr>
          <p:spPr bwMode="auto">
            <a:xfrm>
              <a:off x="4128" y="599"/>
              <a:ext cx="5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200</a:t>
              </a:r>
            </a:p>
          </p:txBody>
        </p:sp>
        <p:sp>
          <p:nvSpPr>
            <p:cNvPr id="29765" name="Text Box 1093"/>
            <p:cNvSpPr txBox="1">
              <a:spLocks noChangeArrowheads="1"/>
            </p:cNvSpPr>
            <p:nvPr/>
          </p:nvSpPr>
          <p:spPr bwMode="auto">
            <a:xfrm>
              <a:off x="4287" y="864"/>
              <a:ext cx="321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15</a:t>
              </a:r>
            </a:p>
          </p:txBody>
        </p:sp>
      </p:grpSp>
      <p:grpSp>
        <p:nvGrpSpPr>
          <p:cNvPr id="29874" name="Group 1202"/>
          <p:cNvGrpSpPr>
            <a:grpSpLocks/>
          </p:cNvGrpSpPr>
          <p:nvPr/>
        </p:nvGrpSpPr>
        <p:grpSpPr bwMode="auto">
          <a:xfrm>
            <a:off x="2957514" y="2116139"/>
            <a:ext cx="6321425" cy="4097337"/>
            <a:chOff x="914" y="1355"/>
            <a:chExt cx="3982" cy="2581"/>
          </a:xfrm>
        </p:grpSpPr>
        <p:sp>
          <p:nvSpPr>
            <p:cNvPr id="29855" name="Line 1183"/>
            <p:cNvSpPr>
              <a:spLocks noChangeShapeType="1"/>
            </p:cNvSpPr>
            <p:nvPr/>
          </p:nvSpPr>
          <p:spPr bwMode="auto">
            <a:xfrm flipV="1">
              <a:off x="1152" y="1372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56" name="Line 1184"/>
            <p:cNvSpPr>
              <a:spLocks noChangeShapeType="1"/>
            </p:cNvSpPr>
            <p:nvPr/>
          </p:nvSpPr>
          <p:spPr bwMode="auto">
            <a:xfrm>
              <a:off x="1152" y="3580"/>
              <a:ext cx="36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58" name="Line 1186"/>
            <p:cNvSpPr>
              <a:spLocks noChangeShapeType="1"/>
            </p:cNvSpPr>
            <p:nvPr/>
          </p:nvSpPr>
          <p:spPr bwMode="auto">
            <a:xfrm flipV="1">
              <a:off x="1248" y="3292"/>
              <a:ext cx="3408" cy="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59" name="Line 1187"/>
            <p:cNvSpPr>
              <a:spLocks noChangeShapeType="1"/>
            </p:cNvSpPr>
            <p:nvPr/>
          </p:nvSpPr>
          <p:spPr bwMode="auto">
            <a:xfrm flipH="1">
              <a:off x="1942" y="2591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60" name="Line 1188"/>
            <p:cNvSpPr>
              <a:spLocks noChangeShapeType="1"/>
            </p:cNvSpPr>
            <p:nvPr/>
          </p:nvSpPr>
          <p:spPr bwMode="auto">
            <a:xfrm flipH="1">
              <a:off x="3696" y="3030"/>
              <a:ext cx="240" cy="24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57" name="Freeform 1185"/>
            <p:cNvSpPr>
              <a:spLocks/>
            </p:cNvSpPr>
            <p:nvPr/>
          </p:nvSpPr>
          <p:spPr bwMode="auto">
            <a:xfrm>
              <a:off x="1502" y="1804"/>
              <a:ext cx="2736" cy="16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8" y="1008"/>
                </a:cxn>
                <a:cxn ang="0">
                  <a:pos x="2688" y="1200"/>
                </a:cxn>
              </a:cxnLst>
              <a:rect l="0" t="0" r="r" b="b"/>
              <a:pathLst>
                <a:path w="2688" h="1208">
                  <a:moveTo>
                    <a:pt x="0" y="0"/>
                  </a:moveTo>
                  <a:cubicBezTo>
                    <a:pt x="160" y="404"/>
                    <a:pt x="320" y="808"/>
                    <a:pt x="768" y="1008"/>
                  </a:cubicBezTo>
                  <a:cubicBezTo>
                    <a:pt x="1216" y="1208"/>
                    <a:pt x="2352" y="1208"/>
                    <a:pt x="2688" y="120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61" name="Text Box 1189"/>
            <p:cNvSpPr txBox="1">
              <a:spLocks noChangeArrowheads="1"/>
            </p:cNvSpPr>
            <p:nvPr/>
          </p:nvSpPr>
          <p:spPr bwMode="auto">
            <a:xfrm>
              <a:off x="2164" y="2389"/>
              <a:ext cx="9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>
                  <a:latin typeface="Arial" charset="0"/>
                </a:rPr>
                <a:t>VP receitas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29862" name="Text Box 1190"/>
            <p:cNvSpPr txBox="1">
              <a:spLocks noChangeArrowheads="1"/>
            </p:cNvSpPr>
            <p:nvPr/>
          </p:nvSpPr>
          <p:spPr bwMode="auto">
            <a:xfrm>
              <a:off x="3885" y="2839"/>
              <a:ext cx="8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>
                  <a:solidFill>
                    <a:srgbClr val="FF0000"/>
                  </a:solidFill>
                  <a:latin typeface="Arial" charset="0"/>
                </a:rPr>
                <a:t>VP custos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29872" name="Text Box 1200"/>
            <p:cNvSpPr txBox="1">
              <a:spLocks noChangeArrowheads="1"/>
            </p:cNvSpPr>
            <p:nvPr/>
          </p:nvSpPr>
          <p:spPr bwMode="auto">
            <a:xfrm>
              <a:off x="4004" y="3570"/>
              <a:ext cx="8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latin typeface="Arial" charset="0"/>
                </a:rPr>
                <a:t>Taxa mínima </a:t>
              </a:r>
            </a:p>
            <a:p>
              <a:pPr algn="ctr"/>
              <a:r>
                <a:rPr lang="pt-BR" sz="1600">
                  <a:latin typeface="Arial" charset="0"/>
                </a:rPr>
                <a:t>aceitável (%)</a:t>
              </a:r>
            </a:p>
          </p:txBody>
        </p:sp>
        <p:sp>
          <p:nvSpPr>
            <p:cNvPr id="29873" name="Text Box 1201"/>
            <p:cNvSpPr txBox="1">
              <a:spLocks noChangeArrowheads="1"/>
            </p:cNvSpPr>
            <p:nvPr/>
          </p:nvSpPr>
          <p:spPr bwMode="auto">
            <a:xfrm rot="-5400000">
              <a:off x="449" y="1820"/>
              <a:ext cx="11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latin typeface="Arial" charset="0"/>
                </a:rPr>
                <a:t>Valor presente ($)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26"/>
          <p:cNvSpPr txBox="1">
            <a:spLocks noChangeArrowheads="1"/>
          </p:cNvSpPr>
          <p:nvPr/>
        </p:nvSpPr>
        <p:spPr bwMode="auto">
          <a:xfrm>
            <a:off x="2209800" y="1050926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99"/>
                </a:solidFill>
                <a:latin typeface="Arial" charset="0"/>
              </a:rPr>
              <a:t>Inconsistências ao classificar projetos podem surgir devido: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48" name="Text Box 1028"/>
          <p:cNvSpPr txBox="1">
            <a:spLocks noChangeArrowheads="1"/>
          </p:cNvSpPr>
          <p:nvPr/>
        </p:nvSpPr>
        <p:spPr bwMode="auto">
          <a:xfrm>
            <a:off x="2514600" y="1905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Diferentes horizontes</a:t>
            </a:r>
          </a:p>
        </p:txBody>
      </p:sp>
      <p:sp>
        <p:nvSpPr>
          <p:cNvPr id="31749" name="Text Box 1029"/>
          <p:cNvSpPr txBox="1">
            <a:spLocks noChangeArrowheads="1"/>
          </p:cNvSpPr>
          <p:nvPr/>
        </p:nvSpPr>
        <p:spPr bwMode="auto">
          <a:xfrm>
            <a:off x="2514600" y="2895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Múltiplas TIRs</a:t>
            </a:r>
          </a:p>
        </p:txBody>
      </p:sp>
      <p:sp>
        <p:nvSpPr>
          <p:cNvPr id="31750" name="Text Box 1030"/>
          <p:cNvSpPr txBox="1">
            <a:spLocks noChangeArrowheads="1"/>
          </p:cNvSpPr>
          <p:nvPr/>
        </p:nvSpPr>
        <p:spPr bwMode="auto">
          <a:xfrm>
            <a:off x="2514600" y="38862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Desproporcionalidade entre projetos</a:t>
            </a:r>
          </a:p>
        </p:txBody>
      </p:sp>
      <p:sp>
        <p:nvSpPr>
          <p:cNvPr id="31751" name="Text Box 1031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1752" name="Text Box 1032"/>
          <p:cNvSpPr txBox="1">
            <a:spLocks noChangeArrowheads="1"/>
          </p:cNvSpPr>
          <p:nvPr/>
        </p:nvSpPr>
        <p:spPr bwMode="auto">
          <a:xfrm>
            <a:off x="2514600" y="4876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387350" algn="l"/>
              </a:tabLst>
            </a:pPr>
            <a:r>
              <a:rPr lang="pt-BR" b="1">
                <a:latin typeface="Arial" charset="0"/>
              </a:rPr>
              <a:t>À natureza de certos fluxos de caixa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  <p:bldP spid="31749" grpId="0" autoUpdateAnimBg="0"/>
      <p:bldP spid="31750" grpId="0" autoUpdateAnimBg="0"/>
      <p:bldP spid="3175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0775" name="Group 55"/>
          <p:cNvGrpSpPr>
            <a:grpSpLocks/>
          </p:cNvGrpSpPr>
          <p:nvPr/>
        </p:nvGrpSpPr>
        <p:grpSpPr bwMode="auto">
          <a:xfrm>
            <a:off x="4408488" y="914400"/>
            <a:ext cx="5649912" cy="2133600"/>
            <a:chOff x="1193" y="432"/>
            <a:chExt cx="3559" cy="1344"/>
          </a:xfrm>
        </p:grpSpPr>
        <p:grpSp>
          <p:nvGrpSpPr>
            <p:cNvPr id="30774" name="Group 54"/>
            <p:cNvGrpSpPr>
              <a:grpSpLocks/>
            </p:cNvGrpSpPr>
            <p:nvPr/>
          </p:nvGrpSpPr>
          <p:grpSpPr bwMode="auto">
            <a:xfrm>
              <a:off x="3660" y="432"/>
              <a:ext cx="1092" cy="234"/>
              <a:chOff x="3660" y="432"/>
              <a:chExt cx="1092" cy="234"/>
            </a:xfrm>
          </p:grpSpPr>
          <p:sp>
            <p:nvSpPr>
              <p:cNvPr id="30754" name="Text Box 34"/>
              <p:cNvSpPr txBox="1">
                <a:spLocks noChangeArrowheads="1"/>
              </p:cNvSpPr>
              <p:nvPr/>
            </p:nvSpPr>
            <p:spPr bwMode="auto">
              <a:xfrm>
                <a:off x="4231" y="432"/>
                <a:ext cx="5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6.600</a:t>
                </a:r>
              </a:p>
            </p:txBody>
          </p:sp>
          <p:sp>
            <p:nvSpPr>
              <p:cNvPr id="30766" name="Text Box 46"/>
              <p:cNvSpPr txBox="1">
                <a:spLocks noChangeArrowheads="1"/>
              </p:cNvSpPr>
              <p:nvPr/>
            </p:nvSpPr>
            <p:spPr bwMode="auto">
              <a:xfrm>
                <a:off x="3660" y="435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200</a:t>
                </a:r>
              </a:p>
            </p:txBody>
          </p:sp>
        </p:grpSp>
        <p:grpSp>
          <p:nvGrpSpPr>
            <p:cNvPr id="30773" name="Group 53"/>
            <p:cNvGrpSpPr>
              <a:grpSpLocks/>
            </p:cNvGrpSpPr>
            <p:nvPr/>
          </p:nvGrpSpPr>
          <p:grpSpPr bwMode="auto">
            <a:xfrm>
              <a:off x="1193" y="604"/>
              <a:ext cx="3559" cy="1172"/>
              <a:chOff x="1193" y="609"/>
              <a:chExt cx="3559" cy="1172"/>
            </a:xfrm>
          </p:grpSpPr>
          <p:sp>
            <p:nvSpPr>
              <p:cNvPr id="30723" name="Text Box 3"/>
              <p:cNvSpPr txBox="1">
                <a:spLocks noChangeArrowheads="1"/>
              </p:cNvSpPr>
              <p:nvPr/>
            </p:nvSpPr>
            <p:spPr bwMode="auto">
              <a:xfrm>
                <a:off x="1193" y="1328"/>
                <a:ext cx="8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 b="1">
                    <a:solidFill>
                      <a:schemeClr val="accent1"/>
                    </a:solidFill>
                    <a:latin typeface="Arial" charset="0"/>
                  </a:rPr>
                  <a:t>Projeto B</a:t>
                </a:r>
                <a:endParaRPr lang="pt-BR">
                  <a:latin typeface="Times New Roman" charset="0"/>
                </a:endParaRPr>
              </a:p>
            </p:txBody>
          </p:sp>
          <p:grpSp>
            <p:nvGrpSpPr>
              <p:cNvPr id="30724" name="Group 4"/>
              <p:cNvGrpSpPr>
                <a:grpSpLocks/>
              </p:cNvGrpSpPr>
              <p:nvPr/>
            </p:nvGrpSpPr>
            <p:grpSpPr bwMode="auto">
              <a:xfrm>
                <a:off x="2016" y="1550"/>
                <a:ext cx="2694" cy="231"/>
                <a:chOff x="1335" y="2432"/>
                <a:chExt cx="3081" cy="418"/>
              </a:xfrm>
            </p:grpSpPr>
            <p:sp>
              <p:nvSpPr>
                <p:cNvPr id="3072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35" y="2432"/>
                  <a:ext cx="480" cy="4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pt-BR" sz="1800" b="1">
                      <a:solidFill>
                        <a:srgbClr val="FF0000"/>
                      </a:solidFill>
                      <a:latin typeface="Arial" charset="0"/>
                    </a:rPr>
                    <a:t>400</a:t>
                  </a:r>
                </a:p>
              </p:txBody>
            </p:sp>
            <p:sp>
              <p:nvSpPr>
                <p:cNvPr id="3072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985" y="2432"/>
                  <a:ext cx="479" cy="4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pt-BR" sz="1800" b="1">
                      <a:solidFill>
                        <a:srgbClr val="FF0000"/>
                      </a:solidFill>
                      <a:latin typeface="Arial" charset="0"/>
                    </a:rPr>
                    <a:t>100</a:t>
                  </a:r>
                </a:p>
              </p:txBody>
            </p:sp>
            <p:sp>
              <p:nvSpPr>
                <p:cNvPr id="307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35" y="2432"/>
                  <a:ext cx="480" cy="4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7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85" y="2432"/>
                  <a:ext cx="480" cy="4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7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36" y="2432"/>
                  <a:ext cx="480" cy="4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0730" name="Text Box 10"/>
              <p:cNvSpPr txBox="1">
                <a:spLocks noChangeArrowheads="1"/>
              </p:cNvSpPr>
              <p:nvPr/>
            </p:nvSpPr>
            <p:spPr bwMode="auto">
              <a:xfrm>
                <a:off x="4231" y="1152"/>
                <a:ext cx="5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2500</a:t>
                </a:r>
              </a:p>
            </p:txBody>
          </p:sp>
          <p:sp>
            <p:nvSpPr>
              <p:cNvPr id="30731" name="Text Box 11"/>
              <p:cNvSpPr txBox="1">
                <a:spLocks noChangeArrowheads="1"/>
              </p:cNvSpPr>
              <p:nvPr/>
            </p:nvSpPr>
            <p:spPr bwMode="auto">
              <a:xfrm>
                <a:off x="2149" y="1338"/>
                <a:ext cx="168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30732" name="Text Box 12"/>
              <p:cNvSpPr txBox="1">
                <a:spLocks noChangeArrowheads="1"/>
              </p:cNvSpPr>
              <p:nvPr/>
            </p:nvSpPr>
            <p:spPr bwMode="auto">
              <a:xfrm>
                <a:off x="2316" y="1338"/>
                <a:ext cx="391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33" name="Text Box 13"/>
              <p:cNvSpPr txBox="1">
                <a:spLocks noChangeArrowheads="1"/>
              </p:cNvSpPr>
              <p:nvPr/>
            </p:nvSpPr>
            <p:spPr bwMode="auto">
              <a:xfrm>
                <a:off x="2707" y="1338"/>
                <a:ext cx="169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30734" name="Text Box 14"/>
              <p:cNvSpPr txBox="1">
                <a:spLocks noChangeArrowheads="1"/>
              </p:cNvSpPr>
              <p:nvPr/>
            </p:nvSpPr>
            <p:spPr bwMode="auto">
              <a:xfrm>
                <a:off x="2882" y="1338"/>
                <a:ext cx="392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35" name="Text Box 15"/>
              <p:cNvSpPr txBox="1">
                <a:spLocks noChangeArrowheads="1"/>
              </p:cNvSpPr>
              <p:nvPr/>
            </p:nvSpPr>
            <p:spPr bwMode="auto">
              <a:xfrm>
                <a:off x="3271" y="1338"/>
                <a:ext cx="168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30736" name="Text Box 16"/>
              <p:cNvSpPr txBox="1">
                <a:spLocks noChangeArrowheads="1"/>
              </p:cNvSpPr>
              <p:nvPr/>
            </p:nvSpPr>
            <p:spPr bwMode="auto">
              <a:xfrm>
                <a:off x="3443" y="1338"/>
                <a:ext cx="395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37" name="Text Box 17"/>
              <p:cNvSpPr txBox="1">
                <a:spLocks noChangeArrowheads="1"/>
              </p:cNvSpPr>
              <p:nvPr/>
            </p:nvSpPr>
            <p:spPr bwMode="auto">
              <a:xfrm>
                <a:off x="4014" y="1338"/>
                <a:ext cx="396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38" name="Text Box 18"/>
              <p:cNvSpPr txBox="1">
                <a:spLocks noChangeArrowheads="1"/>
              </p:cNvSpPr>
              <p:nvPr/>
            </p:nvSpPr>
            <p:spPr bwMode="auto">
              <a:xfrm>
                <a:off x="4333" y="1338"/>
                <a:ext cx="280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30</a:t>
                </a:r>
              </a:p>
            </p:txBody>
          </p:sp>
          <p:sp>
            <p:nvSpPr>
              <p:cNvPr id="30742" name="Text Box 22"/>
              <p:cNvSpPr txBox="1">
                <a:spLocks noChangeArrowheads="1"/>
              </p:cNvSpPr>
              <p:nvPr/>
            </p:nvSpPr>
            <p:spPr bwMode="auto">
              <a:xfrm>
                <a:off x="3082" y="1155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1200</a:t>
                </a:r>
              </a:p>
            </p:txBody>
          </p:sp>
          <p:sp>
            <p:nvSpPr>
              <p:cNvPr id="30743" name="Text Box 23"/>
              <p:cNvSpPr txBox="1">
                <a:spLocks noChangeArrowheads="1"/>
              </p:cNvSpPr>
              <p:nvPr/>
            </p:nvSpPr>
            <p:spPr bwMode="auto">
              <a:xfrm>
                <a:off x="2527" y="1155"/>
                <a:ext cx="51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30744" name="Text Box 24"/>
              <p:cNvSpPr txBox="1">
                <a:spLocks noChangeArrowheads="1"/>
              </p:cNvSpPr>
              <p:nvPr/>
            </p:nvSpPr>
            <p:spPr bwMode="auto">
              <a:xfrm>
                <a:off x="3800" y="1338"/>
                <a:ext cx="280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15</a:t>
                </a:r>
              </a:p>
            </p:txBody>
          </p:sp>
          <p:sp>
            <p:nvSpPr>
              <p:cNvPr id="30747" name="Text Box 27"/>
              <p:cNvSpPr txBox="1">
                <a:spLocks noChangeArrowheads="1"/>
              </p:cNvSpPr>
              <p:nvPr/>
            </p:nvSpPr>
            <p:spPr bwMode="auto">
              <a:xfrm>
                <a:off x="1193" y="609"/>
                <a:ext cx="8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 b="1">
                    <a:solidFill>
                      <a:srgbClr val="6699FF"/>
                    </a:solidFill>
                    <a:latin typeface="Arial" charset="0"/>
                  </a:rPr>
                  <a:t>Projeto A</a:t>
                </a:r>
                <a:endParaRPr lang="pt-BR">
                  <a:latin typeface="Times New Roman" charset="0"/>
                </a:endParaRPr>
              </a:p>
            </p:txBody>
          </p:sp>
          <p:grpSp>
            <p:nvGrpSpPr>
              <p:cNvPr id="30748" name="Group 28"/>
              <p:cNvGrpSpPr>
                <a:grpSpLocks/>
              </p:cNvGrpSpPr>
              <p:nvPr/>
            </p:nvGrpSpPr>
            <p:grpSpPr bwMode="auto">
              <a:xfrm>
                <a:off x="2016" y="831"/>
                <a:ext cx="2695" cy="231"/>
                <a:chOff x="1335" y="2433"/>
                <a:chExt cx="3082" cy="419"/>
              </a:xfrm>
            </p:grpSpPr>
            <p:sp>
              <p:nvSpPr>
                <p:cNvPr id="3074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335" y="2433"/>
                  <a:ext cx="480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pt-BR" sz="1800" b="1">
                      <a:solidFill>
                        <a:srgbClr val="FF0000"/>
                      </a:solidFill>
                      <a:latin typeface="Arial" charset="0"/>
                    </a:rPr>
                    <a:t>400</a:t>
                  </a:r>
                </a:p>
              </p:txBody>
            </p:sp>
            <p:sp>
              <p:nvSpPr>
                <p:cNvPr id="3075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985" y="2433"/>
                  <a:ext cx="480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pt-BR" sz="1800" b="1">
                      <a:solidFill>
                        <a:srgbClr val="FF0000"/>
                      </a:solidFill>
                      <a:latin typeface="Arial" charset="0"/>
                    </a:rPr>
                    <a:t>100</a:t>
                  </a:r>
                </a:p>
              </p:txBody>
            </p:sp>
            <p:sp>
              <p:nvSpPr>
                <p:cNvPr id="3075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635" y="2433"/>
                  <a:ext cx="479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75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286" y="2433"/>
                  <a:ext cx="479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75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936" y="2433"/>
                  <a:ext cx="481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endParaRPr lang="pt-BR" sz="1800" b="1">
                    <a:solidFill>
                      <a:srgbClr val="FF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0755" name="Text Box 35"/>
              <p:cNvSpPr txBox="1">
                <a:spLocks noChangeArrowheads="1"/>
              </p:cNvSpPr>
              <p:nvPr/>
            </p:nvSpPr>
            <p:spPr bwMode="auto">
              <a:xfrm>
                <a:off x="2149" y="618"/>
                <a:ext cx="168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30756" name="Text Box 36"/>
              <p:cNvSpPr txBox="1">
                <a:spLocks noChangeArrowheads="1"/>
              </p:cNvSpPr>
              <p:nvPr/>
            </p:nvSpPr>
            <p:spPr bwMode="auto">
              <a:xfrm>
                <a:off x="2316" y="618"/>
                <a:ext cx="391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57" name="Text Box 37"/>
              <p:cNvSpPr txBox="1">
                <a:spLocks noChangeArrowheads="1"/>
              </p:cNvSpPr>
              <p:nvPr/>
            </p:nvSpPr>
            <p:spPr bwMode="auto">
              <a:xfrm>
                <a:off x="2707" y="618"/>
                <a:ext cx="169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30758" name="Text Box 38"/>
              <p:cNvSpPr txBox="1">
                <a:spLocks noChangeArrowheads="1"/>
              </p:cNvSpPr>
              <p:nvPr/>
            </p:nvSpPr>
            <p:spPr bwMode="auto">
              <a:xfrm>
                <a:off x="2882" y="618"/>
                <a:ext cx="392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59" name="Text Box 39"/>
              <p:cNvSpPr txBox="1">
                <a:spLocks noChangeArrowheads="1"/>
              </p:cNvSpPr>
              <p:nvPr/>
            </p:nvSpPr>
            <p:spPr bwMode="auto">
              <a:xfrm>
                <a:off x="3271" y="618"/>
                <a:ext cx="168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30760" name="Text Box 40"/>
              <p:cNvSpPr txBox="1">
                <a:spLocks noChangeArrowheads="1"/>
              </p:cNvSpPr>
              <p:nvPr/>
            </p:nvSpPr>
            <p:spPr bwMode="auto">
              <a:xfrm>
                <a:off x="3443" y="618"/>
                <a:ext cx="395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61" name="Text Box 41"/>
              <p:cNvSpPr txBox="1">
                <a:spLocks noChangeArrowheads="1"/>
              </p:cNvSpPr>
              <p:nvPr/>
            </p:nvSpPr>
            <p:spPr bwMode="auto">
              <a:xfrm>
                <a:off x="4014" y="618"/>
                <a:ext cx="396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30762" name="Text Box 42"/>
              <p:cNvSpPr txBox="1">
                <a:spLocks noChangeArrowheads="1"/>
              </p:cNvSpPr>
              <p:nvPr/>
            </p:nvSpPr>
            <p:spPr bwMode="auto">
              <a:xfrm>
                <a:off x="4333" y="618"/>
                <a:ext cx="280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30</a:t>
                </a:r>
              </a:p>
            </p:txBody>
          </p:sp>
          <p:sp>
            <p:nvSpPr>
              <p:cNvPr id="30769" name="Text Box 49"/>
              <p:cNvSpPr txBox="1">
                <a:spLocks noChangeArrowheads="1"/>
              </p:cNvSpPr>
              <p:nvPr/>
            </p:nvSpPr>
            <p:spPr bwMode="auto">
              <a:xfrm>
                <a:off x="3657" y="1014"/>
                <a:ext cx="5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30770" name="Text Box 50"/>
              <p:cNvSpPr txBox="1">
                <a:spLocks noChangeArrowheads="1"/>
              </p:cNvSpPr>
              <p:nvPr/>
            </p:nvSpPr>
            <p:spPr bwMode="auto">
              <a:xfrm>
                <a:off x="2523" y="1014"/>
                <a:ext cx="5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30771" name="Text Box 51"/>
              <p:cNvSpPr txBox="1">
                <a:spLocks noChangeArrowheads="1"/>
              </p:cNvSpPr>
              <p:nvPr/>
            </p:nvSpPr>
            <p:spPr bwMode="auto">
              <a:xfrm>
                <a:off x="3800" y="618"/>
                <a:ext cx="280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15</a:t>
                </a:r>
              </a:p>
            </p:txBody>
          </p:sp>
        </p:grpSp>
      </p:grpSp>
      <p:grpSp>
        <p:nvGrpSpPr>
          <p:cNvPr id="30804" name="Group 84"/>
          <p:cNvGrpSpPr>
            <a:grpSpLocks/>
          </p:cNvGrpSpPr>
          <p:nvPr/>
        </p:nvGrpSpPr>
        <p:grpSpPr bwMode="auto">
          <a:xfrm>
            <a:off x="1981201" y="2133601"/>
            <a:ext cx="6981825" cy="3895725"/>
            <a:chOff x="480" y="1344"/>
            <a:chExt cx="4398" cy="2454"/>
          </a:xfrm>
        </p:grpSpPr>
        <p:sp>
          <p:nvSpPr>
            <p:cNvPr id="30789" name="Freeform 69"/>
            <p:cNvSpPr>
              <a:spLocks/>
            </p:cNvSpPr>
            <p:nvPr/>
          </p:nvSpPr>
          <p:spPr bwMode="auto">
            <a:xfrm>
              <a:off x="693" y="1739"/>
              <a:ext cx="1920" cy="16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0" y="960"/>
                </a:cxn>
                <a:cxn ang="0">
                  <a:pos x="1920" y="1440"/>
                </a:cxn>
              </a:cxnLst>
              <a:rect l="0" t="0" r="r" b="b"/>
              <a:pathLst>
                <a:path w="1920" h="1440">
                  <a:moveTo>
                    <a:pt x="0" y="0"/>
                  </a:moveTo>
                  <a:cubicBezTo>
                    <a:pt x="200" y="360"/>
                    <a:pt x="400" y="720"/>
                    <a:pt x="720" y="960"/>
                  </a:cubicBezTo>
                  <a:cubicBezTo>
                    <a:pt x="1040" y="1200"/>
                    <a:pt x="1648" y="1416"/>
                    <a:pt x="1920" y="1440"/>
                  </a:cubicBez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85" name="Text Box 65"/>
            <p:cNvSpPr txBox="1">
              <a:spLocks noChangeArrowheads="1"/>
            </p:cNvSpPr>
            <p:nvPr/>
          </p:nvSpPr>
          <p:spPr bwMode="auto">
            <a:xfrm>
              <a:off x="3986" y="3432"/>
              <a:ext cx="8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latin typeface="Arial" charset="0"/>
                </a:rPr>
                <a:t>Taxa mínima </a:t>
              </a:r>
            </a:p>
            <a:p>
              <a:pPr algn="ctr"/>
              <a:r>
                <a:rPr lang="pt-BR" sz="1600">
                  <a:latin typeface="Arial" charset="0"/>
                </a:rPr>
                <a:t>aceitável (%)</a:t>
              </a:r>
            </a:p>
          </p:txBody>
        </p:sp>
        <p:sp>
          <p:nvSpPr>
            <p:cNvPr id="30777" name="Line 57"/>
            <p:cNvSpPr>
              <a:spLocks noChangeShapeType="1"/>
            </p:cNvSpPr>
            <p:nvPr/>
          </p:nvSpPr>
          <p:spPr bwMode="auto">
            <a:xfrm flipV="1">
              <a:off x="687" y="1344"/>
              <a:ext cx="0" cy="20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78" name="Line 58"/>
            <p:cNvSpPr>
              <a:spLocks noChangeShapeType="1"/>
            </p:cNvSpPr>
            <p:nvPr/>
          </p:nvSpPr>
          <p:spPr bwMode="auto">
            <a:xfrm>
              <a:off x="687" y="3441"/>
              <a:ext cx="3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80" name="Line 60"/>
            <p:cNvSpPr>
              <a:spLocks noChangeShapeType="1"/>
            </p:cNvSpPr>
            <p:nvPr/>
          </p:nvSpPr>
          <p:spPr bwMode="auto">
            <a:xfrm flipH="1">
              <a:off x="1119" y="2275"/>
              <a:ext cx="195" cy="22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83" name="Text Box 63"/>
            <p:cNvSpPr txBox="1">
              <a:spLocks noChangeArrowheads="1"/>
            </p:cNvSpPr>
            <p:nvPr/>
          </p:nvSpPr>
          <p:spPr bwMode="auto">
            <a:xfrm>
              <a:off x="1261" y="2112"/>
              <a:ext cx="10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>
                  <a:solidFill>
                    <a:schemeClr val="accent2"/>
                  </a:solidFill>
                  <a:latin typeface="Arial" charset="0"/>
                </a:rPr>
                <a:t>VPL do projeto A</a:t>
              </a:r>
              <a:endParaRPr lang="pt-BR">
                <a:latin typeface="Times New Roman" charset="0"/>
              </a:endParaRPr>
            </a:p>
          </p:txBody>
        </p:sp>
        <p:sp>
          <p:nvSpPr>
            <p:cNvPr id="30786" name="Text Box 66"/>
            <p:cNvSpPr txBox="1">
              <a:spLocks noChangeArrowheads="1"/>
            </p:cNvSpPr>
            <p:nvPr/>
          </p:nvSpPr>
          <p:spPr bwMode="auto">
            <a:xfrm rot="-5400000">
              <a:off x="407" y="1453"/>
              <a:ext cx="3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600">
                  <a:latin typeface="Arial" charset="0"/>
                </a:rPr>
                <a:t>VPL</a:t>
              </a:r>
            </a:p>
          </p:txBody>
        </p:sp>
        <p:sp>
          <p:nvSpPr>
            <p:cNvPr id="30791" name="Freeform 71"/>
            <p:cNvSpPr>
              <a:spLocks/>
            </p:cNvSpPr>
            <p:nvPr/>
          </p:nvSpPr>
          <p:spPr bwMode="auto">
            <a:xfrm>
              <a:off x="695" y="2059"/>
              <a:ext cx="2736" cy="13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4" y="816"/>
                </a:cxn>
                <a:cxn ang="0">
                  <a:pos x="2400" y="1104"/>
                </a:cxn>
              </a:cxnLst>
              <a:rect l="0" t="0" r="r" b="b"/>
              <a:pathLst>
                <a:path w="2400" h="1104">
                  <a:moveTo>
                    <a:pt x="0" y="0"/>
                  </a:moveTo>
                  <a:cubicBezTo>
                    <a:pt x="112" y="316"/>
                    <a:pt x="224" y="632"/>
                    <a:pt x="624" y="816"/>
                  </a:cubicBezTo>
                  <a:cubicBezTo>
                    <a:pt x="1024" y="1000"/>
                    <a:pt x="2096" y="1072"/>
                    <a:pt x="2400" y="1104"/>
                  </a:cubicBezTo>
                </a:path>
              </a:pathLst>
            </a:custGeom>
            <a:noFill/>
            <a:ln w="9525" cap="flat">
              <a:solidFill>
                <a:srgbClr val="339966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93" name="Rectangle 73"/>
            <p:cNvSpPr>
              <a:spLocks noChangeArrowheads="1"/>
            </p:cNvSpPr>
            <p:nvPr/>
          </p:nvSpPr>
          <p:spPr bwMode="auto">
            <a:xfrm>
              <a:off x="2217" y="3422"/>
              <a:ext cx="6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chemeClr val="accent2"/>
                  </a:solidFill>
                  <a:latin typeface="Arial" charset="0"/>
                </a:rPr>
                <a:t>TIR = 9,7%</a:t>
              </a:r>
              <a:endParaRPr lang="pt-BR" sz="1600" b="1">
                <a:latin typeface="Arial" charset="0"/>
              </a:endParaRPr>
            </a:p>
          </p:txBody>
        </p:sp>
        <p:sp>
          <p:nvSpPr>
            <p:cNvPr id="30794" name="Rectangle 74"/>
            <p:cNvSpPr>
              <a:spLocks noChangeArrowheads="1"/>
            </p:cNvSpPr>
            <p:nvPr/>
          </p:nvSpPr>
          <p:spPr bwMode="auto">
            <a:xfrm>
              <a:off x="3044" y="3422"/>
              <a:ext cx="6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solidFill>
                    <a:srgbClr val="008000"/>
                  </a:solidFill>
                  <a:latin typeface="Arial" charset="0"/>
                </a:rPr>
                <a:t>TIR=14,5%</a:t>
              </a:r>
              <a:endParaRPr lang="pt-BR" sz="1600" b="1">
                <a:solidFill>
                  <a:srgbClr val="008000"/>
                </a:solidFill>
                <a:latin typeface="Arial" charset="0"/>
              </a:endParaRPr>
            </a:p>
          </p:txBody>
        </p:sp>
        <p:sp>
          <p:nvSpPr>
            <p:cNvPr id="30795" name="Line 75"/>
            <p:cNvSpPr>
              <a:spLocks noChangeShapeType="1"/>
            </p:cNvSpPr>
            <p:nvPr/>
          </p:nvSpPr>
          <p:spPr bwMode="auto">
            <a:xfrm flipH="1">
              <a:off x="3047" y="3161"/>
              <a:ext cx="195" cy="227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96" name="Text Box 76"/>
            <p:cNvSpPr txBox="1">
              <a:spLocks noChangeArrowheads="1"/>
            </p:cNvSpPr>
            <p:nvPr/>
          </p:nvSpPr>
          <p:spPr bwMode="auto">
            <a:xfrm>
              <a:off x="3189" y="2998"/>
              <a:ext cx="10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>
                  <a:solidFill>
                    <a:srgbClr val="008000"/>
                  </a:solidFill>
                  <a:latin typeface="Arial" charset="0"/>
                </a:rPr>
                <a:t>VPL do projeto B</a:t>
              </a:r>
              <a:endParaRPr lang="pt-BR">
                <a:latin typeface="Times New Roman" charset="0"/>
              </a:endParaRPr>
            </a:p>
          </p:txBody>
        </p:sp>
      </p:grpSp>
      <p:grpSp>
        <p:nvGrpSpPr>
          <p:cNvPr id="30803" name="Group 83"/>
          <p:cNvGrpSpPr>
            <a:grpSpLocks/>
          </p:cNvGrpSpPr>
          <p:nvPr/>
        </p:nvGrpSpPr>
        <p:grpSpPr bwMode="auto">
          <a:xfrm>
            <a:off x="4548189" y="4191001"/>
            <a:ext cx="1792287" cy="1019175"/>
            <a:chOff x="2102" y="2655"/>
            <a:chExt cx="1129" cy="642"/>
          </a:xfrm>
        </p:grpSpPr>
        <p:sp>
          <p:nvSpPr>
            <p:cNvPr id="30799" name="Line 79"/>
            <p:cNvSpPr>
              <a:spLocks noChangeShapeType="1"/>
            </p:cNvSpPr>
            <p:nvPr/>
          </p:nvSpPr>
          <p:spPr bwMode="auto">
            <a:xfrm>
              <a:off x="2123" y="2769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800" name="Rectangle 80"/>
            <p:cNvSpPr>
              <a:spLocks noChangeArrowheads="1"/>
            </p:cNvSpPr>
            <p:nvPr/>
          </p:nvSpPr>
          <p:spPr bwMode="auto">
            <a:xfrm>
              <a:off x="2102" y="2655"/>
              <a:ext cx="112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>
                  <a:latin typeface="Arial" charset="0"/>
                </a:rPr>
                <a:t>Mesmo VPL a 6,3%</a:t>
              </a:r>
              <a:endParaRPr lang="pt-BR" sz="1400" b="1">
                <a:solidFill>
                  <a:schemeClr val="accent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1987550" y="1600200"/>
            <a:ext cx="8147050" cy="838200"/>
            <a:chOff x="292" y="1008"/>
            <a:chExt cx="5132" cy="528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76" y="1008"/>
              <a:ext cx="3648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latin typeface="Arial" charset="0"/>
                </a:rPr>
                <a:t>“Anualidade” de uma série com VP</a:t>
              </a:r>
              <a:r>
                <a:rPr lang="pt-BR" sz="1800" b="1" baseline="-25000">
                  <a:latin typeface="Arial" charset="0"/>
                </a:rPr>
                <a:t> i</a:t>
              </a:r>
              <a:r>
                <a:rPr lang="pt-BR" sz="1800" b="1">
                  <a:latin typeface="Arial" charset="0"/>
                </a:rPr>
                <a:t> = VPL</a:t>
              </a:r>
              <a:r>
                <a:rPr lang="pt-BR" sz="1800" b="1" baseline="-25000">
                  <a:latin typeface="Arial" charset="0"/>
                </a:rPr>
                <a:t> i</a:t>
              </a:r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292" y="1132"/>
              <a:ext cx="13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VPL anualizado:</a:t>
              </a:r>
            </a:p>
          </p:txBody>
        </p:sp>
      </p:grp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66939" y="838201"/>
            <a:ext cx="78174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200" b="1" dirty="0">
                <a:solidFill>
                  <a:srgbClr val="000099"/>
                </a:solidFill>
                <a:latin typeface="Arial" charset="0"/>
              </a:rPr>
              <a:t>Menos conhecidos, mas essenciais para os profissionais da área ambiental, florestal e agrícola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987550" y="3276600"/>
            <a:ext cx="8147050" cy="838200"/>
            <a:chOff x="292" y="2064"/>
            <a:chExt cx="5132" cy="528"/>
          </a:xfrm>
        </p:grpSpPr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292" y="2208"/>
              <a:ext cx="21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Valor Esperado da Terra:</a:t>
              </a:r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2400" y="2064"/>
              <a:ext cx="3024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latin typeface="Arial" charset="0"/>
                </a:rPr>
                <a:t>VP</a:t>
              </a:r>
              <a:r>
                <a:rPr lang="pt-BR" sz="1800" b="1" baseline="-25000">
                  <a:latin typeface="Arial" charset="0"/>
                </a:rPr>
                <a:t>i</a:t>
              </a:r>
              <a:r>
                <a:rPr lang="pt-BR" sz="1800" b="1">
                  <a:latin typeface="Arial" charset="0"/>
                </a:rPr>
                <a:t> de uma série infinita de ciclos</a:t>
              </a:r>
              <a:endParaRPr lang="pt-BR" sz="1800" b="1" baseline="-25000">
                <a:latin typeface="Arial" charset="0"/>
              </a:endParaRPr>
            </a:p>
          </p:txBody>
        </p:sp>
      </p:grpSp>
      <p:grpSp>
        <p:nvGrpSpPr>
          <p:cNvPr id="32785" name="Group 17"/>
          <p:cNvGrpSpPr>
            <a:grpSpLocks/>
          </p:cNvGrpSpPr>
          <p:nvPr/>
        </p:nvGrpSpPr>
        <p:grpSpPr bwMode="auto">
          <a:xfrm>
            <a:off x="1987550" y="4953000"/>
            <a:ext cx="8147050" cy="838200"/>
            <a:chOff x="292" y="3120"/>
            <a:chExt cx="5132" cy="528"/>
          </a:xfrm>
        </p:grpSpPr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292" y="3264"/>
              <a:ext cx="25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Custo Financeiro da Produção:</a:t>
              </a:r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auto">
            <a:xfrm>
              <a:off x="2880" y="3120"/>
              <a:ext cx="2544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latin typeface="Arial" charset="0"/>
                </a:rPr>
                <a:t>(VP</a:t>
              </a:r>
              <a:r>
                <a:rPr lang="pt-BR" sz="1800" b="1" baseline="-25000">
                  <a:latin typeface="Arial" charset="0"/>
                </a:rPr>
                <a:t> i</a:t>
              </a:r>
              <a:r>
                <a:rPr lang="pt-BR" sz="1800" b="1">
                  <a:latin typeface="Arial" charset="0"/>
                </a:rPr>
                <a:t> custos) / (VP </a:t>
              </a:r>
              <a:r>
                <a:rPr lang="pt-BR" sz="1800" b="1" baseline="-25000">
                  <a:latin typeface="Arial" charset="0"/>
                </a:rPr>
                <a:t>i</a:t>
              </a:r>
              <a:r>
                <a:rPr lang="pt-BR" sz="1800" b="1">
                  <a:latin typeface="Arial" charset="0"/>
                </a:rPr>
                <a:t> produção)</a:t>
              </a:r>
              <a:endParaRPr lang="pt-BR" sz="2000" b="1">
                <a:latin typeface="Arial" charset="0"/>
              </a:endParaRPr>
            </a:p>
          </p:txBody>
        </p:sp>
      </p:grpSp>
      <p:sp>
        <p:nvSpPr>
          <p:cNvPr id="13" name="Elipse 12"/>
          <p:cNvSpPr/>
          <p:nvPr/>
        </p:nvSpPr>
        <p:spPr>
          <a:xfrm>
            <a:off x="1559496" y="2790828"/>
            <a:ext cx="9793088" cy="1809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944614" y="1272808"/>
            <a:ext cx="6895803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pt-BR" sz="1600" dirty="0">
                <a:latin typeface="Arial" charset="0"/>
              </a:rPr>
              <a:t>é o valor presente de uma série infinita de </a:t>
            </a:r>
            <a:r>
              <a:rPr lang="pt-BR" sz="1600" i="1" dirty="0" err="1" smtClean="0">
                <a:latin typeface="Arial" charset="0"/>
              </a:rPr>
              <a:t>VFLs</a:t>
            </a:r>
            <a:r>
              <a:rPr lang="pt-BR" sz="1600" baseline="-25000" dirty="0" smtClean="0">
                <a:latin typeface="Arial" charset="0"/>
              </a:rPr>
              <a:t> </a:t>
            </a:r>
            <a:r>
              <a:rPr lang="pt-BR" sz="1600" dirty="0">
                <a:latin typeface="Arial" charset="0"/>
              </a:rPr>
              <a:t>do projeto a uma taxa </a:t>
            </a:r>
            <a:r>
              <a:rPr lang="pt-BR" sz="1600" i="1" dirty="0">
                <a:latin typeface="Arial" charset="0"/>
              </a:rPr>
              <a:t>i</a:t>
            </a:r>
            <a:endParaRPr lang="pt-BR" sz="1600" i="1" baseline="-25000" dirty="0"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991544" y="1461077"/>
            <a:ext cx="868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b="1" i="1" dirty="0">
                <a:solidFill>
                  <a:srgbClr val="000099"/>
                </a:solidFill>
                <a:latin typeface="Arial" charset="0"/>
              </a:rPr>
              <a:t>VET</a:t>
            </a:r>
          </a:p>
        </p:txBody>
      </p:sp>
      <p:sp>
        <p:nvSpPr>
          <p:cNvPr id="165" name="Rectangle 213"/>
          <p:cNvSpPr>
            <a:spLocks noChangeArrowheads="1"/>
          </p:cNvSpPr>
          <p:nvPr/>
        </p:nvSpPr>
        <p:spPr bwMode="auto">
          <a:xfrm>
            <a:off x="5199869" y="4895056"/>
            <a:ext cx="2385292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6" name="Text Box 205"/>
          <p:cNvSpPr txBox="1">
            <a:spLocks noChangeArrowheads="1"/>
          </p:cNvSpPr>
          <p:nvPr/>
        </p:nvSpPr>
        <p:spPr bwMode="auto">
          <a:xfrm>
            <a:off x="5214214" y="4880769"/>
            <a:ext cx="220612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6699FF"/>
                </a:solidFill>
                <a:latin typeface="Arial" charset="0"/>
              </a:rPr>
              <a:t>VET</a:t>
            </a:r>
            <a:r>
              <a:rPr lang="pt-BR" sz="2000" b="1" baseline="-25000" dirty="0" smtClean="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 baseline="-25000" dirty="0" smtClean="0">
                <a:latin typeface="Times New Roman" charset="0"/>
              </a:rPr>
              <a:t> </a:t>
            </a:r>
            <a:r>
              <a:rPr lang="pt-BR" sz="2000" i="1" dirty="0">
                <a:solidFill>
                  <a:srgbClr val="000099"/>
                </a:solidFill>
                <a:latin typeface="Arial" charset="0"/>
              </a:rPr>
              <a:t>=     </a:t>
            </a:r>
            <a:r>
              <a:rPr lang="pt-BR" sz="2000" b="1" dirty="0">
                <a:solidFill>
                  <a:srgbClr val="6699FF"/>
                </a:solidFill>
                <a:latin typeface="Arial" charset="0"/>
              </a:rPr>
              <a:t>VFL</a:t>
            </a:r>
            <a:r>
              <a:rPr lang="pt-BR" sz="2000" b="1" baseline="-25000" dirty="0">
                <a:solidFill>
                  <a:srgbClr val="6699FF"/>
                </a:solidFill>
                <a:latin typeface="Arial" charset="0"/>
              </a:rPr>
              <a:t>A</a:t>
            </a:r>
            <a:endParaRPr lang="pt-BR" sz="2000" b="1" baseline="-250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" name="Line 206"/>
          <p:cNvSpPr>
            <a:spLocks noChangeShapeType="1"/>
          </p:cNvSpPr>
          <p:nvPr/>
        </p:nvSpPr>
        <p:spPr bwMode="auto">
          <a:xfrm flipV="1">
            <a:off x="6091447" y="5277643"/>
            <a:ext cx="1317493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2" name="Text Box 207"/>
          <p:cNvSpPr txBox="1">
            <a:spLocks noChangeArrowheads="1"/>
          </p:cNvSpPr>
          <p:nvPr/>
        </p:nvSpPr>
        <p:spPr bwMode="auto">
          <a:xfrm>
            <a:off x="6034154" y="5311186"/>
            <a:ext cx="1442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000" i="1" dirty="0">
                <a:solidFill>
                  <a:srgbClr val="000099"/>
                </a:solidFill>
                <a:latin typeface="Arial" charset="0"/>
              </a:rPr>
              <a:t>[(1+i)</a:t>
            </a:r>
            <a:r>
              <a:rPr lang="pt-BR" sz="2000" i="1" baseline="300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pt-BR" sz="2000" i="1" baseline="30000" dirty="0">
                <a:solidFill>
                  <a:srgbClr val="C00000"/>
                </a:solidFill>
                <a:latin typeface="Arial" charset="0"/>
              </a:rPr>
              <a:t>n</a:t>
            </a:r>
            <a:r>
              <a:rPr lang="pt-BR" sz="2000" i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pt-BR" sz="2000" i="1" dirty="0">
                <a:solidFill>
                  <a:srgbClr val="000099"/>
                </a:solidFill>
                <a:latin typeface="Arial" charset="0"/>
              </a:rPr>
              <a:t>–1]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1060509" y="2836279"/>
            <a:ext cx="10292150" cy="1388857"/>
            <a:chOff x="911424" y="2836279"/>
            <a:chExt cx="10292150" cy="1388857"/>
          </a:xfrm>
        </p:grpSpPr>
        <p:grpSp>
          <p:nvGrpSpPr>
            <p:cNvPr id="8" name="Grupo 7"/>
            <p:cNvGrpSpPr/>
            <p:nvPr/>
          </p:nvGrpSpPr>
          <p:grpSpPr>
            <a:xfrm>
              <a:off x="911424" y="3236388"/>
              <a:ext cx="8178801" cy="645049"/>
              <a:chOff x="911424" y="3236388"/>
              <a:chExt cx="8178801" cy="645049"/>
            </a:xfrm>
          </p:grpSpPr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2783087" y="3388730"/>
                <a:ext cx="395288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3164087" y="3388730"/>
                <a:ext cx="927100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4002287" y="3388730"/>
                <a:ext cx="395288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4370587" y="3388730"/>
                <a:ext cx="555625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5207200" y="3388730"/>
                <a:ext cx="6858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n-2</a:t>
                </a: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5880300" y="3388730"/>
                <a:ext cx="927100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20" name="Text Box 10"/>
              <p:cNvSpPr txBox="1">
                <a:spLocks noChangeArrowheads="1"/>
              </p:cNvSpPr>
              <p:nvPr/>
            </p:nvSpPr>
            <p:spPr bwMode="auto">
              <a:xfrm>
                <a:off x="6807400" y="3388730"/>
                <a:ext cx="7493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n-1</a:t>
                </a:r>
              </a:p>
            </p:txBody>
          </p:sp>
          <p:sp>
            <p:nvSpPr>
              <p:cNvPr id="21" name="Text Box 11"/>
              <p:cNvSpPr txBox="1">
                <a:spLocks noChangeArrowheads="1"/>
              </p:cNvSpPr>
              <p:nvPr/>
            </p:nvSpPr>
            <p:spPr bwMode="auto">
              <a:xfrm>
                <a:off x="7556700" y="3388730"/>
                <a:ext cx="927100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8483800" y="3388730"/>
                <a:ext cx="606425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23" name="Line 13"/>
              <p:cNvSpPr>
                <a:spLocks noChangeShapeType="1"/>
              </p:cNvSpPr>
              <p:nvPr/>
            </p:nvSpPr>
            <p:spPr bwMode="auto">
              <a:xfrm flipV="1">
                <a:off x="4911925" y="3236388"/>
                <a:ext cx="157162" cy="138053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" name="Line 14"/>
              <p:cNvSpPr>
                <a:spLocks noChangeShapeType="1"/>
              </p:cNvSpPr>
              <p:nvPr/>
            </p:nvSpPr>
            <p:spPr bwMode="auto">
              <a:xfrm flipV="1">
                <a:off x="5069087" y="3755442"/>
                <a:ext cx="152400" cy="125995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" name="Line 15"/>
              <p:cNvSpPr>
                <a:spLocks noChangeShapeType="1"/>
              </p:cNvSpPr>
              <p:nvPr/>
            </p:nvSpPr>
            <p:spPr bwMode="auto">
              <a:xfrm>
                <a:off x="5057975" y="3262734"/>
                <a:ext cx="12700" cy="604416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 Box 16"/>
              <p:cNvSpPr txBox="1">
                <a:spLocks noChangeArrowheads="1"/>
              </p:cNvSpPr>
              <p:nvPr/>
            </p:nvSpPr>
            <p:spPr bwMode="auto">
              <a:xfrm>
                <a:off x="911424" y="3369679"/>
                <a:ext cx="63658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 dirty="0">
                    <a:solidFill>
                      <a:srgbClr val="000099"/>
                    </a:solidFill>
                    <a:latin typeface="Arial" charset="0"/>
                  </a:rPr>
                  <a:t>Ano</a:t>
                </a:r>
              </a:p>
            </p:txBody>
          </p:sp>
        </p:grp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911424" y="2836279"/>
              <a:ext cx="15033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2000" dirty="0" smtClean="0">
                  <a:solidFill>
                    <a:srgbClr val="000099"/>
                  </a:solidFill>
                  <a:latin typeface="Arial" charset="0"/>
                </a:rPr>
                <a:t>Projeto A</a:t>
              </a:r>
              <a:endParaRPr lang="pt-BR" sz="2000" dirty="0">
                <a:solidFill>
                  <a:srgbClr val="000099"/>
                </a:solidFill>
                <a:latin typeface="Arial" charset="0"/>
              </a:endParaRP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2837474" y="2910959"/>
              <a:ext cx="7048964" cy="343386"/>
              <a:chOff x="2837474" y="2910959"/>
              <a:chExt cx="7048964" cy="343386"/>
            </a:xfrm>
          </p:grpSpPr>
          <p:sp>
            <p:nvSpPr>
              <p:cNvPr id="26" name="Text Box 17"/>
              <p:cNvSpPr txBox="1">
                <a:spLocks noChangeArrowheads="1"/>
              </p:cNvSpPr>
              <p:nvPr/>
            </p:nvSpPr>
            <p:spPr bwMode="auto">
              <a:xfrm>
                <a:off x="2837474" y="2915791"/>
                <a:ext cx="100468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</a:rPr>
                  <a:t>Receitas</a:t>
                </a:r>
                <a:endParaRPr lang="pt-BR" sz="1600" dirty="0">
                  <a:solidFill>
                    <a:schemeClr val="accent5">
                      <a:lumMod val="50000"/>
                    </a:schemeClr>
                  </a:solidFill>
                  <a:latin typeface="Arial" charset="0"/>
                </a:endParaRPr>
              </a:p>
            </p:txBody>
          </p:sp>
          <p:cxnSp>
            <p:nvCxnSpPr>
              <p:cNvPr id="6" name="Conector de seta reta 5"/>
              <p:cNvCxnSpPr>
                <a:stCxn id="26" idx="3"/>
              </p:cNvCxnSpPr>
              <p:nvPr/>
            </p:nvCxnSpPr>
            <p:spPr>
              <a:xfrm>
                <a:off x="3842156" y="3085068"/>
                <a:ext cx="5037408" cy="11713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 Box 17"/>
              <p:cNvSpPr txBox="1">
                <a:spLocks noChangeArrowheads="1"/>
              </p:cNvSpPr>
              <p:nvPr/>
            </p:nvSpPr>
            <p:spPr bwMode="auto">
              <a:xfrm>
                <a:off x="8881756" y="2910959"/>
                <a:ext cx="100468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</a:rPr>
                  <a:t>R</a:t>
                </a:r>
                <a:r>
                  <a:rPr lang="pt-BR" sz="1600" b="1" baseline="-25000" dirty="0" smtClean="0">
                    <a:solidFill>
                      <a:schemeClr val="accent5">
                        <a:lumMod val="50000"/>
                      </a:schemeClr>
                    </a:solidFill>
                    <a:latin typeface="Arial" charset="0"/>
                  </a:rPr>
                  <a:t>F</a:t>
                </a:r>
                <a:endParaRPr lang="pt-BR" sz="1600" b="1" baseline="-25000" dirty="0">
                  <a:solidFill>
                    <a:schemeClr val="accent5">
                      <a:lumMod val="50000"/>
                    </a:schemeClr>
                  </a:solidFill>
                  <a:latin typeface="Arial" charset="0"/>
                </a:endParaRPr>
              </a:p>
            </p:txBody>
          </p:sp>
        </p:grpSp>
        <p:grpSp>
          <p:nvGrpSpPr>
            <p:cNvPr id="29" name="Grupo 28"/>
            <p:cNvGrpSpPr/>
            <p:nvPr/>
          </p:nvGrpSpPr>
          <p:grpSpPr>
            <a:xfrm>
              <a:off x="2842343" y="3867150"/>
              <a:ext cx="7041903" cy="357986"/>
              <a:chOff x="2842343" y="3867150"/>
              <a:chExt cx="7041903" cy="357986"/>
            </a:xfrm>
          </p:grpSpPr>
          <p:sp>
            <p:nvSpPr>
              <p:cNvPr id="27" name="Text Box 17"/>
              <p:cNvSpPr txBox="1">
                <a:spLocks noChangeArrowheads="1"/>
              </p:cNvSpPr>
              <p:nvPr/>
            </p:nvSpPr>
            <p:spPr bwMode="auto">
              <a:xfrm>
                <a:off x="2842343" y="3886582"/>
                <a:ext cx="85751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1600" dirty="0" smtClean="0">
                    <a:solidFill>
                      <a:srgbClr val="FF0000"/>
                    </a:solidFill>
                    <a:latin typeface="Arial" charset="0"/>
                  </a:rPr>
                  <a:t>Custos</a:t>
                </a:r>
                <a:endParaRPr lang="pt-BR" sz="1600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  <p:cxnSp>
            <p:nvCxnSpPr>
              <p:cNvPr id="3" name="Conector de seta reta 2"/>
              <p:cNvCxnSpPr>
                <a:stCxn id="27" idx="3"/>
              </p:cNvCxnSpPr>
              <p:nvPr/>
            </p:nvCxnSpPr>
            <p:spPr>
              <a:xfrm flipV="1">
                <a:off x="3699858" y="4036427"/>
                <a:ext cx="5184576" cy="1943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 Box 17"/>
              <p:cNvSpPr txBox="1">
                <a:spLocks noChangeArrowheads="1"/>
              </p:cNvSpPr>
              <p:nvPr/>
            </p:nvSpPr>
            <p:spPr bwMode="auto">
              <a:xfrm>
                <a:off x="8879564" y="3867150"/>
                <a:ext cx="100468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1600" b="1" dirty="0" smtClean="0">
                    <a:solidFill>
                      <a:srgbClr val="FF0000"/>
                    </a:solidFill>
                    <a:latin typeface="Arial" charset="0"/>
                  </a:rPr>
                  <a:t>C</a:t>
                </a:r>
                <a:r>
                  <a:rPr lang="pt-BR" sz="1600" b="1" baseline="-25000" dirty="0" smtClean="0">
                    <a:solidFill>
                      <a:srgbClr val="FF0000"/>
                    </a:solidFill>
                    <a:latin typeface="Arial" charset="0"/>
                  </a:rPr>
                  <a:t>F</a:t>
                </a:r>
                <a:endParaRPr lang="pt-BR" sz="1600" b="1" baseline="-25000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</p:grpSp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9225072" y="3402809"/>
              <a:ext cx="19785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VFL</a:t>
              </a:r>
              <a:r>
                <a:rPr lang="pt-BR" sz="1600" b="1" baseline="-25000" dirty="0" smtClean="0">
                  <a:solidFill>
                    <a:srgbClr val="00B0F0"/>
                  </a:solidFill>
                  <a:latin typeface="Arial" charset="0"/>
                </a:rPr>
                <a:t>A</a:t>
              </a:r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 </a:t>
              </a:r>
              <a:r>
                <a:rPr lang="pt-BR" sz="1600" b="1" dirty="0">
                  <a:solidFill>
                    <a:srgbClr val="00B0F0"/>
                  </a:solidFill>
                  <a:latin typeface="Arial" charset="0"/>
                </a:rPr>
                <a:t>=</a:t>
              </a:r>
              <a:r>
                <a:rPr lang="pt-BR" sz="1600" b="1" dirty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R</a:t>
              </a:r>
              <a:r>
                <a:rPr lang="pt-BR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F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–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rgbClr val="FF0000"/>
                  </a:solidFill>
                  <a:latin typeface="Arial" charset="0"/>
                </a:rPr>
                <a:t>C</a:t>
              </a:r>
              <a:r>
                <a:rPr lang="pt-BR" sz="1600" b="1" baseline="-25000" dirty="0" smtClean="0">
                  <a:solidFill>
                    <a:srgbClr val="FF0000"/>
                  </a:solidFill>
                  <a:latin typeface="Arial" charset="0"/>
                </a:rPr>
                <a:t>F</a:t>
              </a:r>
              <a:endParaRPr lang="pt-BR" sz="1600" b="1" baseline="-25000" dirty="0">
                <a:solidFill>
                  <a:schemeClr val="accent5">
                    <a:lumMod val="50000"/>
                  </a:schemeClr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206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88630" y="790600"/>
            <a:ext cx="6895803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pt-BR" sz="1600" dirty="0">
                <a:latin typeface="Arial" charset="0"/>
              </a:rPr>
              <a:t>é o valor presente de uma série infinita de </a:t>
            </a:r>
            <a:r>
              <a:rPr lang="pt-BR" sz="1600" i="1" dirty="0" err="1">
                <a:latin typeface="Arial" charset="0"/>
              </a:rPr>
              <a:t>VPLs</a:t>
            </a:r>
            <a:r>
              <a:rPr lang="pt-BR" sz="1600" baseline="-25000" dirty="0">
                <a:latin typeface="Arial" charset="0"/>
              </a:rPr>
              <a:t> </a:t>
            </a:r>
            <a:r>
              <a:rPr lang="pt-BR" sz="1600" dirty="0">
                <a:latin typeface="Arial" charset="0"/>
              </a:rPr>
              <a:t>do projeto a uma taxa </a:t>
            </a:r>
            <a:r>
              <a:rPr lang="pt-BR" sz="1600" i="1" dirty="0">
                <a:latin typeface="Arial" charset="0"/>
              </a:rPr>
              <a:t>i</a:t>
            </a:r>
            <a:endParaRPr lang="pt-BR" sz="1600" i="1" baseline="-25000" dirty="0"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135560" y="978869"/>
            <a:ext cx="868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b="1" i="1" dirty="0">
                <a:solidFill>
                  <a:srgbClr val="000099"/>
                </a:solidFill>
                <a:latin typeface="Arial" charset="0"/>
              </a:rPr>
              <a:t>VET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3088630" y="1916832"/>
            <a:ext cx="2385292" cy="852487"/>
            <a:chOff x="6687835" y="2958513"/>
            <a:chExt cx="2385292" cy="852487"/>
          </a:xfrm>
        </p:grpSpPr>
        <p:sp>
          <p:nvSpPr>
            <p:cNvPr id="165" name="Rectangle 213"/>
            <p:cNvSpPr>
              <a:spLocks noChangeArrowheads="1"/>
            </p:cNvSpPr>
            <p:nvPr/>
          </p:nvSpPr>
          <p:spPr bwMode="auto">
            <a:xfrm>
              <a:off x="6687835" y="2972800"/>
              <a:ext cx="2385292" cy="8382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6" name="Text Box 205"/>
            <p:cNvSpPr txBox="1">
              <a:spLocks noChangeArrowheads="1"/>
            </p:cNvSpPr>
            <p:nvPr/>
          </p:nvSpPr>
          <p:spPr bwMode="auto">
            <a:xfrm>
              <a:off x="6702180" y="2958513"/>
              <a:ext cx="2206126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2000" b="1" dirty="0" smtClean="0">
                  <a:solidFill>
                    <a:srgbClr val="6699FF"/>
                  </a:solidFill>
                  <a:latin typeface="Arial" charset="0"/>
                </a:rPr>
                <a:t>VET</a:t>
              </a:r>
              <a:r>
                <a:rPr lang="pt-BR" sz="2000" b="1" baseline="-25000" dirty="0" smtClean="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baseline="-25000" dirty="0" smtClean="0">
                  <a:latin typeface="Times New Roman" charset="0"/>
                </a:rPr>
                <a:t> </a:t>
              </a:r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=     </a:t>
              </a:r>
              <a:r>
                <a:rPr lang="pt-BR" sz="2000" b="1" dirty="0">
                  <a:solidFill>
                    <a:srgbClr val="6699FF"/>
                  </a:solidFill>
                  <a:latin typeface="Arial" charset="0"/>
                </a:rPr>
                <a:t>VFL</a:t>
              </a:r>
              <a:r>
                <a:rPr lang="pt-BR" sz="2000" b="1" baseline="-25000" dirty="0">
                  <a:solidFill>
                    <a:srgbClr val="6699FF"/>
                  </a:solidFill>
                  <a:latin typeface="Arial" charset="0"/>
                </a:rPr>
                <a:t>A</a:t>
              </a:r>
              <a:endParaRPr lang="pt-BR" sz="2000" b="1" baseline="-25000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164" name="Line 206"/>
            <p:cNvSpPr>
              <a:spLocks noChangeShapeType="1"/>
            </p:cNvSpPr>
            <p:nvPr/>
          </p:nvSpPr>
          <p:spPr bwMode="auto">
            <a:xfrm flipV="1">
              <a:off x="7579413" y="3355387"/>
              <a:ext cx="1317493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62" name="Text Box 207"/>
            <p:cNvSpPr txBox="1">
              <a:spLocks noChangeArrowheads="1"/>
            </p:cNvSpPr>
            <p:nvPr/>
          </p:nvSpPr>
          <p:spPr bwMode="auto">
            <a:xfrm>
              <a:off x="7522120" y="3388930"/>
              <a:ext cx="14423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[(1+i)</a:t>
              </a:r>
              <a:r>
                <a:rPr lang="pt-BR" sz="2000" i="1" baseline="30000" dirty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pt-BR" sz="2000" i="1" baseline="30000" dirty="0">
                  <a:solidFill>
                    <a:srgbClr val="C00000"/>
                  </a:solidFill>
                  <a:latin typeface="Arial" charset="0"/>
                </a:rPr>
                <a:t>n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–1]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53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6" name="Group 108"/>
          <p:cNvGrpSpPr>
            <a:grpSpLocks/>
          </p:cNvGrpSpPr>
          <p:nvPr/>
        </p:nvGrpSpPr>
        <p:grpSpPr bwMode="auto">
          <a:xfrm>
            <a:off x="4645025" y="3733800"/>
            <a:ext cx="3195638" cy="781050"/>
            <a:chOff x="1966" y="2164"/>
            <a:chExt cx="2013" cy="492"/>
          </a:xfrm>
        </p:grpSpPr>
        <p:grpSp>
          <p:nvGrpSpPr>
            <p:cNvPr id="2149" name="Group 101"/>
            <p:cNvGrpSpPr>
              <a:grpSpLocks/>
            </p:cNvGrpSpPr>
            <p:nvPr/>
          </p:nvGrpSpPr>
          <p:grpSpPr bwMode="auto">
            <a:xfrm>
              <a:off x="1966" y="2168"/>
              <a:ext cx="453" cy="484"/>
              <a:chOff x="1872" y="1732"/>
              <a:chExt cx="453" cy="484"/>
            </a:xfrm>
          </p:grpSpPr>
          <p:sp>
            <p:nvSpPr>
              <p:cNvPr id="2126" name="Text Box 78"/>
              <p:cNvSpPr txBox="1">
                <a:spLocks noChangeArrowheads="1"/>
              </p:cNvSpPr>
              <p:nvPr/>
            </p:nvSpPr>
            <p:spPr bwMode="auto">
              <a:xfrm>
                <a:off x="1872" y="1732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2" name="Text Box 84"/>
              <p:cNvSpPr txBox="1">
                <a:spLocks noChangeArrowheads="1"/>
              </p:cNvSpPr>
              <p:nvPr/>
            </p:nvSpPr>
            <p:spPr bwMode="auto">
              <a:xfrm>
                <a:off x="1872" y="2004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</a:t>
                </a:r>
                <a:endParaRPr lang="pt-BR" sz="1400" b="1">
                  <a:latin typeface="Arial" charset="0"/>
                </a:endParaRPr>
              </a:p>
            </p:txBody>
          </p:sp>
        </p:grpSp>
        <p:grpSp>
          <p:nvGrpSpPr>
            <p:cNvPr id="2152" name="Group 104"/>
            <p:cNvGrpSpPr>
              <a:grpSpLocks/>
            </p:cNvGrpSpPr>
            <p:nvPr/>
          </p:nvGrpSpPr>
          <p:grpSpPr bwMode="auto">
            <a:xfrm>
              <a:off x="3526" y="2164"/>
              <a:ext cx="453" cy="492"/>
              <a:chOff x="3432" y="1728"/>
              <a:chExt cx="453" cy="492"/>
            </a:xfrm>
          </p:grpSpPr>
          <p:sp>
            <p:nvSpPr>
              <p:cNvPr id="2129" name="Text Box 81"/>
              <p:cNvSpPr txBox="1">
                <a:spLocks noChangeArrowheads="1"/>
              </p:cNvSpPr>
              <p:nvPr/>
            </p:nvSpPr>
            <p:spPr bwMode="auto">
              <a:xfrm>
                <a:off x="3432" y="1728"/>
                <a:ext cx="453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5" name="Text Box 87"/>
              <p:cNvSpPr txBox="1">
                <a:spLocks noChangeArrowheads="1"/>
              </p:cNvSpPr>
              <p:nvPr/>
            </p:nvSpPr>
            <p:spPr bwMode="auto">
              <a:xfrm>
                <a:off x="3432" y="2008"/>
                <a:ext cx="453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</a:t>
                </a:r>
                <a:endParaRPr lang="pt-BR" sz="1400" b="1">
                  <a:latin typeface="Arial" charset="0"/>
                </a:endParaRPr>
              </a:p>
            </p:txBody>
          </p:sp>
        </p:grpSp>
      </p:grpSp>
      <p:grpSp>
        <p:nvGrpSpPr>
          <p:cNvPr id="2158" name="Group 110"/>
          <p:cNvGrpSpPr>
            <a:grpSpLocks/>
          </p:cNvGrpSpPr>
          <p:nvPr/>
        </p:nvGrpSpPr>
        <p:grpSpPr bwMode="auto">
          <a:xfrm>
            <a:off x="5470525" y="3733800"/>
            <a:ext cx="3195638" cy="781050"/>
            <a:chOff x="2486" y="2164"/>
            <a:chExt cx="2013" cy="492"/>
          </a:xfrm>
        </p:grpSpPr>
        <p:grpSp>
          <p:nvGrpSpPr>
            <p:cNvPr id="2150" name="Group 102"/>
            <p:cNvGrpSpPr>
              <a:grpSpLocks/>
            </p:cNvGrpSpPr>
            <p:nvPr/>
          </p:nvGrpSpPr>
          <p:grpSpPr bwMode="auto">
            <a:xfrm>
              <a:off x="2486" y="2168"/>
              <a:ext cx="453" cy="484"/>
              <a:chOff x="2392" y="1732"/>
              <a:chExt cx="453" cy="484"/>
            </a:xfrm>
          </p:grpSpPr>
          <p:sp>
            <p:nvSpPr>
              <p:cNvPr id="2127" name="Text Box 79"/>
              <p:cNvSpPr txBox="1">
                <a:spLocks noChangeArrowheads="1"/>
              </p:cNvSpPr>
              <p:nvPr/>
            </p:nvSpPr>
            <p:spPr bwMode="auto">
              <a:xfrm>
                <a:off x="2392" y="1732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3" name="Text Box 85"/>
              <p:cNvSpPr txBox="1">
                <a:spLocks noChangeArrowheads="1"/>
              </p:cNvSpPr>
              <p:nvPr/>
            </p:nvSpPr>
            <p:spPr bwMode="auto">
              <a:xfrm>
                <a:off x="2392" y="2004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</a:t>
                </a:r>
                <a:endParaRPr lang="pt-BR" sz="1400" b="1">
                  <a:latin typeface="Arial" charset="0"/>
                </a:endParaRPr>
              </a:p>
            </p:txBody>
          </p:sp>
        </p:grpSp>
        <p:grpSp>
          <p:nvGrpSpPr>
            <p:cNvPr id="2153" name="Group 105"/>
            <p:cNvGrpSpPr>
              <a:grpSpLocks/>
            </p:cNvGrpSpPr>
            <p:nvPr/>
          </p:nvGrpSpPr>
          <p:grpSpPr bwMode="auto">
            <a:xfrm>
              <a:off x="4046" y="2164"/>
              <a:ext cx="453" cy="492"/>
              <a:chOff x="3952" y="1728"/>
              <a:chExt cx="453" cy="492"/>
            </a:xfrm>
          </p:grpSpPr>
          <p:sp>
            <p:nvSpPr>
              <p:cNvPr id="2130" name="Text Box 82"/>
              <p:cNvSpPr txBox="1">
                <a:spLocks noChangeArrowheads="1"/>
              </p:cNvSpPr>
              <p:nvPr/>
            </p:nvSpPr>
            <p:spPr bwMode="auto">
              <a:xfrm>
                <a:off x="3952" y="1728"/>
                <a:ext cx="453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110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6" name="Text Box 88"/>
              <p:cNvSpPr txBox="1">
                <a:spLocks noChangeArrowheads="1"/>
              </p:cNvSpPr>
              <p:nvPr/>
            </p:nvSpPr>
            <p:spPr bwMode="auto">
              <a:xfrm>
                <a:off x="3952" y="2008"/>
                <a:ext cx="453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11</a:t>
                </a:r>
                <a:endParaRPr lang="pt-BR" sz="1400" b="1">
                  <a:latin typeface="Arial" charset="0"/>
                </a:endParaRPr>
              </a:p>
            </p:txBody>
          </p:sp>
        </p:grpSp>
      </p:grpSp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6300789" y="3733800"/>
            <a:ext cx="3373437" cy="781050"/>
            <a:chOff x="3009" y="2164"/>
            <a:chExt cx="2125" cy="492"/>
          </a:xfrm>
        </p:grpSpPr>
        <p:grpSp>
          <p:nvGrpSpPr>
            <p:cNvPr id="2151" name="Group 103"/>
            <p:cNvGrpSpPr>
              <a:grpSpLocks/>
            </p:cNvGrpSpPr>
            <p:nvPr/>
          </p:nvGrpSpPr>
          <p:grpSpPr bwMode="auto">
            <a:xfrm>
              <a:off x="3009" y="2168"/>
              <a:ext cx="453" cy="484"/>
              <a:chOff x="2915" y="1732"/>
              <a:chExt cx="453" cy="484"/>
            </a:xfrm>
          </p:grpSpPr>
          <p:sp>
            <p:nvSpPr>
              <p:cNvPr id="2128" name="Text Box 80"/>
              <p:cNvSpPr txBox="1">
                <a:spLocks noChangeArrowheads="1"/>
              </p:cNvSpPr>
              <p:nvPr/>
            </p:nvSpPr>
            <p:spPr bwMode="auto">
              <a:xfrm>
                <a:off x="2915" y="1732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4" name="Text Box 86"/>
              <p:cNvSpPr txBox="1">
                <a:spLocks noChangeArrowheads="1"/>
              </p:cNvSpPr>
              <p:nvPr/>
            </p:nvSpPr>
            <p:spPr bwMode="auto">
              <a:xfrm>
                <a:off x="2915" y="2004"/>
                <a:ext cx="453" cy="212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10</a:t>
                </a:r>
                <a:endParaRPr lang="pt-BR" sz="1400" b="1">
                  <a:latin typeface="Arial" charset="0"/>
                </a:endParaRPr>
              </a:p>
            </p:txBody>
          </p:sp>
        </p:grpSp>
        <p:grpSp>
          <p:nvGrpSpPr>
            <p:cNvPr id="2154" name="Group 106"/>
            <p:cNvGrpSpPr>
              <a:grpSpLocks/>
            </p:cNvGrpSpPr>
            <p:nvPr/>
          </p:nvGrpSpPr>
          <p:grpSpPr bwMode="auto">
            <a:xfrm>
              <a:off x="4569" y="2164"/>
              <a:ext cx="565" cy="492"/>
              <a:chOff x="4475" y="1728"/>
              <a:chExt cx="565" cy="492"/>
            </a:xfrm>
          </p:grpSpPr>
          <p:sp>
            <p:nvSpPr>
              <p:cNvPr id="2131" name="Text Box 83"/>
              <p:cNvSpPr txBox="1">
                <a:spLocks noChangeArrowheads="1"/>
              </p:cNvSpPr>
              <p:nvPr/>
            </p:nvSpPr>
            <p:spPr bwMode="auto">
              <a:xfrm>
                <a:off x="4475" y="1728"/>
                <a:ext cx="565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121,00</a:t>
                </a:r>
                <a:endParaRPr lang="pt-BR" sz="1400" b="1">
                  <a:latin typeface="Arial" charset="0"/>
                </a:endParaRPr>
              </a:p>
            </p:txBody>
          </p:sp>
          <p:sp>
            <p:nvSpPr>
              <p:cNvPr id="2137" name="Text Box 89"/>
              <p:cNvSpPr txBox="1">
                <a:spLocks noChangeArrowheads="1"/>
              </p:cNvSpPr>
              <p:nvPr/>
            </p:nvSpPr>
            <p:spPr bwMode="auto">
              <a:xfrm>
                <a:off x="4475" y="2008"/>
                <a:ext cx="565" cy="21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12,10</a:t>
                </a:r>
                <a:endParaRPr lang="pt-BR" sz="1400" b="1">
                  <a:latin typeface="Arial" charset="0"/>
                </a:endParaRPr>
              </a:p>
            </p:txBody>
          </p:sp>
        </p:grpSp>
      </p:grpSp>
      <p:grpSp>
        <p:nvGrpSpPr>
          <p:cNvPr id="2157" name="Group 109"/>
          <p:cNvGrpSpPr>
            <a:grpSpLocks/>
          </p:cNvGrpSpPr>
          <p:nvPr/>
        </p:nvGrpSpPr>
        <p:grpSpPr bwMode="auto">
          <a:xfrm>
            <a:off x="4645025" y="4610100"/>
            <a:ext cx="3195638" cy="342900"/>
            <a:chOff x="1966" y="2716"/>
            <a:chExt cx="2013" cy="216"/>
          </a:xfrm>
        </p:grpSpPr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1966" y="2716"/>
              <a:ext cx="453" cy="212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110</a:t>
              </a:r>
              <a:endParaRPr lang="pt-BR" sz="1400" b="1">
                <a:latin typeface="Arial" charset="0"/>
              </a:endParaRPr>
            </a:p>
          </p:txBody>
        </p:sp>
        <p:sp>
          <p:nvSpPr>
            <p:cNvPr id="2141" name="Text Box 93"/>
            <p:cNvSpPr txBox="1">
              <a:spLocks noChangeArrowheads="1"/>
            </p:cNvSpPr>
            <p:nvPr/>
          </p:nvSpPr>
          <p:spPr bwMode="auto">
            <a:xfrm>
              <a:off x="3526" y="2720"/>
              <a:ext cx="453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110</a:t>
              </a:r>
              <a:endParaRPr lang="pt-BR" sz="1400" b="1">
                <a:latin typeface="Arial" charset="0"/>
              </a:endParaRPr>
            </a:p>
          </p:txBody>
        </p:sp>
      </p:grpSp>
      <p:grpSp>
        <p:nvGrpSpPr>
          <p:cNvPr id="2159" name="Group 111"/>
          <p:cNvGrpSpPr>
            <a:grpSpLocks/>
          </p:cNvGrpSpPr>
          <p:nvPr/>
        </p:nvGrpSpPr>
        <p:grpSpPr bwMode="auto">
          <a:xfrm>
            <a:off x="5470525" y="4610100"/>
            <a:ext cx="3195638" cy="342900"/>
            <a:chOff x="2486" y="2716"/>
            <a:chExt cx="2013" cy="216"/>
          </a:xfrm>
        </p:grpSpPr>
        <p:sp>
          <p:nvSpPr>
            <p:cNvPr id="2139" name="Text Box 91"/>
            <p:cNvSpPr txBox="1">
              <a:spLocks noChangeArrowheads="1"/>
            </p:cNvSpPr>
            <p:nvPr/>
          </p:nvSpPr>
          <p:spPr bwMode="auto">
            <a:xfrm>
              <a:off x="2486" y="2716"/>
              <a:ext cx="453" cy="212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120</a:t>
              </a:r>
              <a:endParaRPr lang="pt-BR" sz="1400" b="1">
                <a:latin typeface="Arial" charset="0"/>
              </a:endParaRPr>
            </a:p>
          </p:txBody>
        </p:sp>
        <p:sp>
          <p:nvSpPr>
            <p:cNvPr id="2142" name="Text Box 94"/>
            <p:cNvSpPr txBox="1">
              <a:spLocks noChangeArrowheads="1"/>
            </p:cNvSpPr>
            <p:nvPr/>
          </p:nvSpPr>
          <p:spPr bwMode="auto">
            <a:xfrm>
              <a:off x="4046" y="2720"/>
              <a:ext cx="453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121</a:t>
              </a:r>
              <a:endParaRPr lang="pt-BR" sz="1400" b="1">
                <a:latin typeface="Arial" charset="0"/>
              </a:endParaRPr>
            </a:p>
          </p:txBody>
        </p:sp>
      </p:grpSp>
      <p:grpSp>
        <p:nvGrpSpPr>
          <p:cNvPr id="2161" name="Group 113"/>
          <p:cNvGrpSpPr>
            <a:grpSpLocks/>
          </p:cNvGrpSpPr>
          <p:nvPr/>
        </p:nvGrpSpPr>
        <p:grpSpPr bwMode="auto">
          <a:xfrm>
            <a:off x="6300789" y="4610100"/>
            <a:ext cx="3373437" cy="342900"/>
            <a:chOff x="3009" y="2716"/>
            <a:chExt cx="2125" cy="216"/>
          </a:xfrm>
        </p:grpSpPr>
        <p:sp>
          <p:nvSpPr>
            <p:cNvPr id="2140" name="Text Box 92"/>
            <p:cNvSpPr txBox="1">
              <a:spLocks noChangeArrowheads="1"/>
            </p:cNvSpPr>
            <p:nvPr/>
          </p:nvSpPr>
          <p:spPr bwMode="auto">
            <a:xfrm>
              <a:off x="3009" y="2716"/>
              <a:ext cx="453" cy="212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130</a:t>
              </a:r>
              <a:endParaRPr lang="pt-BR" sz="1400" b="1">
                <a:latin typeface="Arial" charset="0"/>
              </a:endParaRPr>
            </a:p>
          </p:txBody>
        </p:sp>
        <p:sp>
          <p:nvSpPr>
            <p:cNvPr id="2143" name="Text Box 95"/>
            <p:cNvSpPr txBox="1">
              <a:spLocks noChangeArrowheads="1"/>
            </p:cNvSpPr>
            <p:nvPr/>
          </p:nvSpPr>
          <p:spPr bwMode="auto">
            <a:xfrm>
              <a:off x="4569" y="2720"/>
              <a:ext cx="565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133,10</a:t>
              </a:r>
              <a:endParaRPr lang="pt-BR" sz="1400" b="1">
                <a:latin typeface="Arial" charset="0"/>
              </a:endParaRPr>
            </a:p>
          </p:txBody>
        </p:sp>
      </p:grpSp>
      <p:grpSp>
        <p:nvGrpSpPr>
          <p:cNvPr id="2148" name="Group 100"/>
          <p:cNvGrpSpPr>
            <a:grpSpLocks/>
          </p:cNvGrpSpPr>
          <p:nvPr/>
        </p:nvGrpSpPr>
        <p:grpSpPr bwMode="auto">
          <a:xfrm>
            <a:off x="2587626" y="2736850"/>
            <a:ext cx="7089775" cy="2216150"/>
            <a:chOff x="576" y="1100"/>
            <a:chExt cx="4466" cy="1396"/>
          </a:xfrm>
        </p:grpSpPr>
        <p:sp>
          <p:nvSpPr>
            <p:cNvPr id="2117" name="Text Box 69"/>
            <p:cNvSpPr txBox="1">
              <a:spLocks noChangeArrowheads="1"/>
            </p:cNvSpPr>
            <p:nvPr/>
          </p:nvSpPr>
          <p:spPr bwMode="auto">
            <a:xfrm>
              <a:off x="1872" y="1104"/>
              <a:ext cx="1496" cy="28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Juros Simples</a:t>
              </a:r>
              <a:endParaRPr lang="pt-BR" sz="1600" b="1">
                <a:latin typeface="Arial" charset="0"/>
              </a:endParaRPr>
            </a:p>
          </p:txBody>
        </p:sp>
        <p:sp>
          <p:nvSpPr>
            <p:cNvPr id="2119" name="Text Box 71"/>
            <p:cNvSpPr txBox="1">
              <a:spLocks noChangeArrowheads="1"/>
            </p:cNvSpPr>
            <p:nvPr/>
          </p:nvSpPr>
          <p:spPr bwMode="auto">
            <a:xfrm>
              <a:off x="1872" y="1456"/>
              <a:ext cx="453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1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20" name="Text Box 72"/>
            <p:cNvSpPr txBox="1">
              <a:spLocks noChangeArrowheads="1"/>
            </p:cNvSpPr>
            <p:nvPr/>
          </p:nvSpPr>
          <p:spPr bwMode="auto">
            <a:xfrm>
              <a:off x="2392" y="1456"/>
              <a:ext cx="453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2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21" name="Text Box 73"/>
            <p:cNvSpPr txBox="1">
              <a:spLocks noChangeArrowheads="1"/>
            </p:cNvSpPr>
            <p:nvPr/>
          </p:nvSpPr>
          <p:spPr bwMode="auto">
            <a:xfrm>
              <a:off x="2915" y="1456"/>
              <a:ext cx="453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3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22" name="Text Box 74"/>
            <p:cNvSpPr txBox="1">
              <a:spLocks noChangeArrowheads="1"/>
            </p:cNvSpPr>
            <p:nvPr/>
          </p:nvSpPr>
          <p:spPr bwMode="auto">
            <a:xfrm>
              <a:off x="3432" y="1100"/>
              <a:ext cx="1610" cy="28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Juros Compostos</a:t>
              </a:r>
              <a:endParaRPr lang="pt-BR" sz="1600" b="1">
                <a:latin typeface="Arial" charset="0"/>
              </a:endParaRPr>
            </a:p>
          </p:txBody>
        </p:sp>
        <p:sp>
          <p:nvSpPr>
            <p:cNvPr id="2123" name="Text Box 75"/>
            <p:cNvSpPr txBox="1">
              <a:spLocks noChangeArrowheads="1"/>
            </p:cNvSpPr>
            <p:nvPr/>
          </p:nvSpPr>
          <p:spPr bwMode="auto">
            <a:xfrm>
              <a:off x="3432" y="1452"/>
              <a:ext cx="453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1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24" name="Text Box 76"/>
            <p:cNvSpPr txBox="1">
              <a:spLocks noChangeArrowheads="1"/>
            </p:cNvSpPr>
            <p:nvPr/>
          </p:nvSpPr>
          <p:spPr bwMode="auto">
            <a:xfrm>
              <a:off x="3952" y="1452"/>
              <a:ext cx="453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2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25" name="Text Box 77"/>
            <p:cNvSpPr txBox="1">
              <a:spLocks noChangeArrowheads="1"/>
            </p:cNvSpPr>
            <p:nvPr/>
          </p:nvSpPr>
          <p:spPr bwMode="auto">
            <a:xfrm>
              <a:off x="4475" y="1452"/>
              <a:ext cx="565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Ano 3</a:t>
              </a:r>
              <a:endParaRPr lang="pt-BR" sz="1200" b="1">
                <a:latin typeface="Arial" charset="0"/>
              </a:endParaRPr>
            </a:p>
          </p:txBody>
        </p:sp>
        <p:sp>
          <p:nvSpPr>
            <p:cNvPr id="2145" name="Text Box 97"/>
            <p:cNvSpPr txBox="1">
              <a:spLocks noChangeArrowheads="1"/>
            </p:cNvSpPr>
            <p:nvPr/>
          </p:nvSpPr>
          <p:spPr bwMode="auto">
            <a:xfrm>
              <a:off x="576" y="1728"/>
              <a:ext cx="1229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Principal</a:t>
              </a:r>
              <a:endParaRPr lang="pt-BR" sz="1400" b="1">
                <a:latin typeface="Arial" charset="0"/>
              </a:endParaRPr>
            </a:p>
          </p:txBody>
        </p:sp>
        <p:sp>
          <p:nvSpPr>
            <p:cNvPr id="2146" name="Text Box 98"/>
            <p:cNvSpPr txBox="1">
              <a:spLocks noChangeArrowheads="1"/>
            </p:cNvSpPr>
            <p:nvPr/>
          </p:nvSpPr>
          <p:spPr bwMode="auto">
            <a:xfrm>
              <a:off x="576" y="2008"/>
              <a:ext cx="1229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Juros anuais</a:t>
              </a:r>
              <a:endParaRPr lang="pt-BR" sz="1400" b="1">
                <a:latin typeface="Arial" charset="0"/>
              </a:endParaRPr>
            </a:p>
          </p:txBody>
        </p:sp>
        <p:sp>
          <p:nvSpPr>
            <p:cNvPr id="2147" name="Text Box 99"/>
            <p:cNvSpPr txBox="1">
              <a:spLocks noChangeArrowheads="1"/>
            </p:cNvSpPr>
            <p:nvPr/>
          </p:nvSpPr>
          <p:spPr bwMode="auto">
            <a:xfrm>
              <a:off x="576" y="2284"/>
              <a:ext cx="1229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Principal + Juros</a:t>
              </a:r>
              <a:endParaRPr lang="pt-BR" sz="1400" b="1">
                <a:latin typeface="Arial" charset="0"/>
              </a:endParaRPr>
            </a:p>
          </p:txBody>
        </p:sp>
      </p:grpSp>
      <p:sp>
        <p:nvSpPr>
          <p:cNvPr id="2155" name="Text Box 107"/>
          <p:cNvSpPr txBox="1">
            <a:spLocks noChangeArrowheads="1"/>
          </p:cNvSpPr>
          <p:nvPr/>
        </p:nvSpPr>
        <p:spPr bwMode="auto">
          <a:xfrm>
            <a:off x="2552700" y="1371601"/>
            <a:ext cx="71628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Simples </a:t>
            </a:r>
            <a:r>
              <a:rPr lang="pt-BR" b="1" i="1">
                <a:solidFill>
                  <a:srgbClr val="000099"/>
                </a:solidFill>
                <a:latin typeface="Arial" charset="0"/>
              </a:rPr>
              <a:t>versus</a:t>
            </a:r>
            <a:r>
              <a:rPr lang="pt-BR" b="1">
                <a:solidFill>
                  <a:srgbClr val="000099"/>
                </a:solidFill>
                <a:latin typeface="Arial" charset="0"/>
              </a:rPr>
              <a:t> Compostos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pt-BR" sz="1600">
                <a:solidFill>
                  <a:srgbClr val="000099"/>
                </a:solidFill>
                <a:latin typeface="Arial" charset="0"/>
              </a:rPr>
              <a:t>(exemplo com juros de 10%)</a:t>
            </a:r>
          </a:p>
        </p:txBody>
      </p:sp>
      <p:sp>
        <p:nvSpPr>
          <p:cNvPr id="2162" name="Text Box 114"/>
          <p:cNvSpPr txBox="1">
            <a:spLocks noChangeArrowheads="1"/>
          </p:cNvSpPr>
          <p:nvPr/>
        </p:nvSpPr>
        <p:spPr bwMode="auto">
          <a:xfrm>
            <a:off x="2166939" y="104775"/>
            <a:ext cx="1824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>
                <a:solidFill>
                  <a:srgbClr val="000099"/>
                </a:solidFill>
                <a:latin typeface="Arial" charset="0"/>
              </a:rPr>
              <a:t>JUROS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o 51"/>
          <p:cNvGrpSpPr/>
          <p:nvPr/>
        </p:nvGrpSpPr>
        <p:grpSpPr>
          <a:xfrm>
            <a:off x="2650202" y="2852937"/>
            <a:ext cx="5318006" cy="3469517"/>
            <a:chOff x="1126202" y="2852936"/>
            <a:chExt cx="5318006" cy="3469517"/>
          </a:xfrm>
        </p:grpSpPr>
        <p:sp>
          <p:nvSpPr>
            <p:cNvPr id="129" name="Text Box 27"/>
            <p:cNvSpPr txBox="1">
              <a:spLocks noChangeArrowheads="1"/>
            </p:cNvSpPr>
            <p:nvPr/>
          </p:nvSpPr>
          <p:spPr bwMode="auto">
            <a:xfrm>
              <a:off x="1126202" y="3193461"/>
              <a:ext cx="7505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 dirty="0">
                  <a:solidFill>
                    <a:srgbClr val="6699FF"/>
                  </a:solidFill>
                  <a:latin typeface="Arial" charset="0"/>
                </a:rPr>
                <a:t>VP*</a:t>
              </a:r>
              <a:r>
                <a:rPr lang="pt-BR" sz="2000" b="1" baseline="-25000" dirty="0">
                  <a:solidFill>
                    <a:srgbClr val="6699FF"/>
                  </a:solidFill>
                  <a:latin typeface="Arial" charset="0"/>
                </a:rPr>
                <a:t>A</a:t>
              </a:r>
              <a:endParaRPr lang="pt-BR" baseline="-25000" dirty="0">
                <a:latin typeface="Times New Roman" charset="0"/>
              </a:endParaRPr>
            </a:p>
          </p:txBody>
        </p:sp>
        <p:sp>
          <p:nvSpPr>
            <p:cNvPr id="131" name="Text Box 3"/>
            <p:cNvSpPr txBox="1">
              <a:spLocks noChangeArrowheads="1"/>
            </p:cNvSpPr>
            <p:nvPr/>
          </p:nvSpPr>
          <p:spPr bwMode="auto">
            <a:xfrm>
              <a:off x="1126202" y="5528066"/>
              <a:ext cx="7505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 dirty="0">
                  <a:solidFill>
                    <a:srgbClr val="00B050"/>
                  </a:solidFill>
                  <a:latin typeface="Arial" charset="0"/>
                </a:rPr>
                <a:t>VP*</a:t>
              </a:r>
              <a:r>
                <a:rPr lang="pt-BR" sz="2000" b="1" baseline="-25000" dirty="0">
                  <a:solidFill>
                    <a:srgbClr val="00B050"/>
                  </a:solidFill>
                  <a:latin typeface="Arial" charset="0"/>
                </a:rPr>
                <a:t>B</a:t>
              </a:r>
              <a:endParaRPr lang="pt-BR" baseline="-25000" dirty="0">
                <a:solidFill>
                  <a:srgbClr val="00B050"/>
                </a:solidFill>
                <a:latin typeface="Times New Roman" charset="0"/>
              </a:endParaRP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2167929" y="2852936"/>
              <a:ext cx="4276279" cy="1088279"/>
              <a:chOff x="2167929" y="2852936"/>
              <a:chExt cx="4276279" cy="1088279"/>
            </a:xfrm>
          </p:grpSpPr>
          <p:sp>
            <p:nvSpPr>
              <p:cNvPr id="41" name="Text Box 50"/>
              <p:cNvSpPr txBox="1">
                <a:spLocks noChangeArrowheads="1"/>
              </p:cNvSpPr>
              <p:nvPr/>
            </p:nvSpPr>
            <p:spPr bwMode="auto">
              <a:xfrm>
                <a:off x="2754313" y="3026803"/>
                <a:ext cx="825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63" name="Text Box 35"/>
              <p:cNvSpPr txBox="1">
                <a:spLocks noChangeArrowheads="1"/>
              </p:cNvSpPr>
              <p:nvPr/>
            </p:nvSpPr>
            <p:spPr bwMode="auto">
              <a:xfrm>
                <a:off x="2167929" y="3191688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64" name="Text Box 36"/>
              <p:cNvSpPr txBox="1">
                <a:spLocks noChangeArrowheads="1"/>
              </p:cNvSpPr>
              <p:nvPr/>
            </p:nvSpPr>
            <p:spPr bwMode="auto">
              <a:xfrm>
                <a:off x="2433041" y="3191688"/>
                <a:ext cx="613372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70" name="Text Box 42"/>
              <p:cNvSpPr txBox="1">
                <a:spLocks noChangeArrowheads="1"/>
              </p:cNvSpPr>
              <p:nvPr/>
            </p:nvSpPr>
            <p:spPr bwMode="auto">
              <a:xfrm>
                <a:off x="5999708" y="3079301"/>
                <a:ext cx="444500" cy="58477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3200" i="1" dirty="0">
                    <a:solidFill>
                      <a:srgbClr val="000099"/>
                    </a:solidFill>
                    <a:latin typeface="Arial" charset="0"/>
                  </a:rPr>
                  <a:t>∞</a:t>
                </a:r>
                <a:endParaRPr lang="pt-BR" sz="3200" b="1" dirty="0">
                  <a:solidFill>
                    <a:srgbClr val="C00000"/>
                  </a:solidFill>
                  <a:latin typeface="Arial" charset="0"/>
                </a:endParaRPr>
              </a:p>
            </p:txBody>
          </p:sp>
          <p:sp>
            <p:nvSpPr>
              <p:cNvPr id="73" name="Text Box 51"/>
              <p:cNvSpPr txBox="1">
                <a:spLocks noChangeArrowheads="1"/>
              </p:cNvSpPr>
              <p:nvPr/>
            </p:nvSpPr>
            <p:spPr bwMode="auto">
              <a:xfrm>
                <a:off x="3048815" y="3191688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28</a:t>
                </a:r>
              </a:p>
            </p:txBody>
          </p:sp>
          <p:sp>
            <p:nvSpPr>
              <p:cNvPr id="98" name="Text Box 46"/>
              <p:cNvSpPr txBox="1">
                <a:spLocks noChangeArrowheads="1"/>
              </p:cNvSpPr>
              <p:nvPr/>
            </p:nvSpPr>
            <p:spPr bwMode="auto">
              <a:xfrm>
                <a:off x="2439704" y="2863953"/>
                <a:ext cx="19412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1" dirty="0">
                    <a:solidFill>
                      <a:srgbClr val="6699FF"/>
                    </a:solidFill>
                    <a:latin typeface="Arial" charset="0"/>
                  </a:rPr>
                  <a:t>VFL</a:t>
                </a:r>
                <a:r>
                  <a:rPr lang="pt-BR" sz="1400" b="1" baseline="-25000" dirty="0">
                    <a:solidFill>
                      <a:srgbClr val="6699FF"/>
                    </a:solidFill>
                    <a:latin typeface="Arial" charset="0"/>
                  </a:rPr>
                  <a:t>A </a:t>
                </a:r>
                <a:r>
                  <a:rPr lang="pt-BR" sz="1400" b="1" dirty="0">
                    <a:solidFill>
                      <a:srgbClr val="6699FF"/>
                    </a:solidFill>
                    <a:latin typeface="Arial" charset="0"/>
                  </a:rPr>
                  <a:t> = VPL</a:t>
                </a:r>
                <a:r>
                  <a:rPr lang="pt-BR" sz="1400" b="1" baseline="-25000" dirty="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1400" dirty="0">
                    <a:latin typeface="Arial" charset="0"/>
                  </a:rPr>
                  <a:t> (1+i)</a:t>
                </a:r>
                <a:r>
                  <a:rPr lang="pt-BR" sz="1400" b="1" baseline="30000" dirty="0">
                    <a:solidFill>
                      <a:srgbClr val="C00000"/>
                    </a:solidFill>
                    <a:latin typeface="Arial" charset="0"/>
                  </a:rPr>
                  <a:t>28</a:t>
                </a:r>
                <a:r>
                  <a:rPr lang="pt-BR" sz="1400" b="1" dirty="0">
                    <a:solidFill>
                      <a:srgbClr val="6699FF"/>
                    </a:solidFill>
                    <a:latin typeface="Arial" charset="0"/>
                  </a:rPr>
                  <a:t> </a:t>
                </a:r>
                <a:endParaRPr lang="pt-BR" sz="1400" i="1" dirty="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1" name="Line 13"/>
              <p:cNvSpPr>
                <a:spLocks noChangeShapeType="1"/>
              </p:cNvSpPr>
              <p:nvPr/>
            </p:nvSpPr>
            <p:spPr bwMode="auto">
              <a:xfrm flipV="1">
                <a:off x="5460228" y="2896412"/>
                <a:ext cx="354892" cy="295275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" name="Line 14"/>
              <p:cNvSpPr>
                <a:spLocks noChangeShapeType="1"/>
              </p:cNvSpPr>
              <p:nvPr/>
            </p:nvSpPr>
            <p:spPr bwMode="auto">
              <a:xfrm flipV="1">
                <a:off x="5800154" y="3551687"/>
                <a:ext cx="196529" cy="38952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" name="Line 15"/>
              <p:cNvSpPr>
                <a:spLocks noChangeShapeType="1"/>
              </p:cNvSpPr>
              <p:nvPr/>
            </p:nvSpPr>
            <p:spPr bwMode="auto">
              <a:xfrm>
                <a:off x="5800775" y="2904577"/>
                <a:ext cx="0" cy="103663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5" name="Text Box 36"/>
              <p:cNvSpPr txBox="1">
                <a:spLocks noChangeArrowheads="1"/>
              </p:cNvSpPr>
              <p:nvPr/>
            </p:nvSpPr>
            <p:spPr bwMode="auto">
              <a:xfrm>
                <a:off x="3501953" y="3191688"/>
                <a:ext cx="1539403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26" name="Text Box 51"/>
              <p:cNvSpPr txBox="1">
                <a:spLocks noChangeArrowheads="1"/>
              </p:cNvSpPr>
              <p:nvPr/>
            </p:nvSpPr>
            <p:spPr bwMode="auto">
              <a:xfrm>
                <a:off x="5004048" y="3191688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56</a:t>
                </a:r>
              </a:p>
            </p:txBody>
          </p:sp>
          <p:sp>
            <p:nvSpPr>
              <p:cNvPr id="142" name="Text Box 46"/>
              <p:cNvSpPr txBox="1">
                <a:spLocks noChangeArrowheads="1"/>
              </p:cNvSpPr>
              <p:nvPr/>
            </p:nvSpPr>
            <p:spPr bwMode="auto">
              <a:xfrm>
                <a:off x="4884925" y="2852936"/>
                <a:ext cx="7278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1" dirty="0">
                    <a:solidFill>
                      <a:srgbClr val="6699FF"/>
                    </a:solidFill>
                    <a:latin typeface="Arial" charset="0"/>
                  </a:rPr>
                  <a:t>VFL</a:t>
                </a:r>
                <a:r>
                  <a:rPr lang="pt-BR" sz="1400" b="1" baseline="-25000" dirty="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endParaRPr lang="pt-BR" sz="1400" i="1" dirty="0">
                  <a:solidFill>
                    <a:srgbClr val="000099"/>
                  </a:solidFill>
                  <a:latin typeface="Arial" charset="0"/>
                </a:endParaRPr>
              </a:p>
            </p:txBody>
          </p:sp>
        </p:grpSp>
        <p:grpSp>
          <p:nvGrpSpPr>
            <p:cNvPr id="144" name="Grupo 143"/>
            <p:cNvGrpSpPr/>
            <p:nvPr/>
          </p:nvGrpSpPr>
          <p:grpSpPr>
            <a:xfrm>
              <a:off x="2167929" y="5234174"/>
              <a:ext cx="4276279" cy="1088279"/>
              <a:chOff x="2167929" y="2852936"/>
              <a:chExt cx="4276279" cy="1088279"/>
            </a:xfrm>
          </p:grpSpPr>
          <p:sp>
            <p:nvSpPr>
              <p:cNvPr id="145" name="Text Box 50"/>
              <p:cNvSpPr txBox="1">
                <a:spLocks noChangeArrowheads="1"/>
              </p:cNvSpPr>
              <p:nvPr/>
            </p:nvSpPr>
            <p:spPr bwMode="auto">
              <a:xfrm>
                <a:off x="2754313" y="3026803"/>
                <a:ext cx="825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46" name="Text Box 35"/>
              <p:cNvSpPr txBox="1">
                <a:spLocks noChangeArrowheads="1"/>
              </p:cNvSpPr>
              <p:nvPr/>
            </p:nvSpPr>
            <p:spPr bwMode="auto">
              <a:xfrm>
                <a:off x="2167929" y="3191688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47" name="Text Box 36"/>
              <p:cNvSpPr txBox="1">
                <a:spLocks noChangeArrowheads="1"/>
              </p:cNvSpPr>
              <p:nvPr/>
            </p:nvSpPr>
            <p:spPr bwMode="auto">
              <a:xfrm>
                <a:off x="2433041" y="3191688"/>
                <a:ext cx="613372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48" name="Text Box 42"/>
              <p:cNvSpPr txBox="1">
                <a:spLocks noChangeArrowheads="1"/>
              </p:cNvSpPr>
              <p:nvPr/>
            </p:nvSpPr>
            <p:spPr bwMode="auto">
              <a:xfrm>
                <a:off x="5999708" y="3079301"/>
                <a:ext cx="444500" cy="58477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3200" i="1" dirty="0">
                    <a:solidFill>
                      <a:srgbClr val="000099"/>
                    </a:solidFill>
                    <a:latin typeface="Arial" charset="0"/>
                  </a:rPr>
                  <a:t>∞</a:t>
                </a:r>
                <a:endParaRPr lang="pt-BR" sz="3200" b="1" dirty="0">
                  <a:solidFill>
                    <a:srgbClr val="C00000"/>
                  </a:solidFill>
                  <a:latin typeface="Arial" charset="0"/>
                </a:endParaRPr>
              </a:p>
            </p:txBody>
          </p:sp>
          <p:sp>
            <p:nvSpPr>
              <p:cNvPr id="149" name="Text Box 51"/>
              <p:cNvSpPr txBox="1">
                <a:spLocks noChangeArrowheads="1"/>
              </p:cNvSpPr>
              <p:nvPr/>
            </p:nvSpPr>
            <p:spPr bwMode="auto">
              <a:xfrm>
                <a:off x="3048815" y="3191688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32</a:t>
                </a:r>
              </a:p>
            </p:txBody>
          </p:sp>
          <p:sp>
            <p:nvSpPr>
              <p:cNvPr id="151" name="Text Box 46"/>
              <p:cNvSpPr txBox="1">
                <a:spLocks noChangeArrowheads="1"/>
              </p:cNvSpPr>
              <p:nvPr/>
            </p:nvSpPr>
            <p:spPr bwMode="auto">
              <a:xfrm>
                <a:off x="2439704" y="2863953"/>
                <a:ext cx="194129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1" dirty="0">
                    <a:solidFill>
                      <a:srgbClr val="00B050"/>
                    </a:solidFill>
                    <a:latin typeface="Arial" charset="0"/>
                  </a:rPr>
                  <a:t>VFL</a:t>
                </a:r>
                <a:r>
                  <a:rPr lang="pt-BR" sz="1400" b="1" baseline="-25000" dirty="0">
                    <a:solidFill>
                      <a:srgbClr val="00B050"/>
                    </a:solidFill>
                    <a:latin typeface="Arial" charset="0"/>
                  </a:rPr>
                  <a:t>B </a:t>
                </a:r>
                <a:r>
                  <a:rPr lang="pt-BR" sz="1400" b="1" dirty="0">
                    <a:solidFill>
                      <a:srgbClr val="00B050"/>
                    </a:solidFill>
                    <a:latin typeface="Arial" charset="0"/>
                  </a:rPr>
                  <a:t> = VPL</a:t>
                </a:r>
                <a:r>
                  <a:rPr lang="pt-BR" sz="1400" b="1" baseline="-25000" dirty="0">
                    <a:solidFill>
                      <a:srgbClr val="00B050"/>
                    </a:solidFill>
                    <a:latin typeface="Arial" charset="0"/>
                  </a:rPr>
                  <a:t>B</a:t>
                </a:r>
                <a:r>
                  <a:rPr lang="pt-BR" sz="1400" dirty="0">
                    <a:latin typeface="Arial" charset="0"/>
                  </a:rPr>
                  <a:t> (1+i)</a:t>
                </a:r>
                <a:r>
                  <a:rPr lang="pt-BR" sz="1400" b="1" baseline="30000" dirty="0">
                    <a:solidFill>
                      <a:srgbClr val="C00000"/>
                    </a:solidFill>
                    <a:latin typeface="Arial" charset="0"/>
                  </a:rPr>
                  <a:t>32</a:t>
                </a:r>
                <a:r>
                  <a:rPr lang="pt-BR" sz="1400" b="1" dirty="0">
                    <a:solidFill>
                      <a:srgbClr val="6699FF"/>
                    </a:solidFill>
                    <a:latin typeface="Arial" charset="0"/>
                  </a:rPr>
                  <a:t> </a:t>
                </a:r>
                <a:endParaRPr lang="pt-BR" sz="1400" i="1" dirty="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52" name="Line 13"/>
              <p:cNvSpPr>
                <a:spLocks noChangeShapeType="1"/>
              </p:cNvSpPr>
              <p:nvPr/>
            </p:nvSpPr>
            <p:spPr bwMode="auto">
              <a:xfrm flipV="1">
                <a:off x="5460228" y="2896412"/>
                <a:ext cx="354892" cy="295275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3" name="Line 14"/>
              <p:cNvSpPr>
                <a:spLocks noChangeShapeType="1"/>
              </p:cNvSpPr>
              <p:nvPr/>
            </p:nvSpPr>
            <p:spPr bwMode="auto">
              <a:xfrm flipV="1">
                <a:off x="5800154" y="3551687"/>
                <a:ext cx="196529" cy="38952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6" name="Line 15"/>
              <p:cNvSpPr>
                <a:spLocks noChangeShapeType="1"/>
              </p:cNvSpPr>
              <p:nvPr/>
            </p:nvSpPr>
            <p:spPr bwMode="auto">
              <a:xfrm>
                <a:off x="5800775" y="2904577"/>
                <a:ext cx="0" cy="103663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7" name="Text Box 36"/>
              <p:cNvSpPr txBox="1">
                <a:spLocks noChangeArrowheads="1"/>
              </p:cNvSpPr>
              <p:nvPr/>
            </p:nvSpPr>
            <p:spPr bwMode="auto">
              <a:xfrm>
                <a:off x="3501953" y="3191688"/>
                <a:ext cx="1539403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58" name="Text Box 51"/>
              <p:cNvSpPr txBox="1">
                <a:spLocks noChangeArrowheads="1"/>
              </p:cNvSpPr>
              <p:nvPr/>
            </p:nvSpPr>
            <p:spPr bwMode="auto">
              <a:xfrm>
                <a:off x="5004048" y="3191688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64</a:t>
                </a:r>
              </a:p>
            </p:txBody>
          </p:sp>
          <p:sp>
            <p:nvSpPr>
              <p:cNvPr id="159" name="Text Box 46"/>
              <p:cNvSpPr txBox="1">
                <a:spLocks noChangeArrowheads="1"/>
              </p:cNvSpPr>
              <p:nvPr/>
            </p:nvSpPr>
            <p:spPr bwMode="auto">
              <a:xfrm>
                <a:off x="4884925" y="2852936"/>
                <a:ext cx="7278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400" b="1" dirty="0">
                    <a:solidFill>
                      <a:srgbClr val="00B050"/>
                    </a:solidFill>
                    <a:latin typeface="Arial" charset="0"/>
                  </a:rPr>
                  <a:t>VFL</a:t>
                </a:r>
                <a:r>
                  <a:rPr lang="pt-BR" sz="1400" b="1" baseline="-25000" dirty="0">
                    <a:solidFill>
                      <a:srgbClr val="00B050"/>
                    </a:solidFill>
                    <a:latin typeface="Arial" charset="0"/>
                  </a:rPr>
                  <a:t>B</a:t>
                </a:r>
                <a:endParaRPr lang="pt-BR" sz="1400" i="1" dirty="0">
                  <a:solidFill>
                    <a:srgbClr val="00B05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88630" y="790600"/>
            <a:ext cx="6895803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pt-BR" sz="1600" dirty="0">
                <a:latin typeface="Arial" charset="0"/>
              </a:rPr>
              <a:t>é o valor presente de uma série infinita de </a:t>
            </a:r>
            <a:r>
              <a:rPr lang="pt-BR" sz="1600" i="1" dirty="0" err="1">
                <a:latin typeface="Arial" charset="0"/>
              </a:rPr>
              <a:t>VPLs</a:t>
            </a:r>
            <a:r>
              <a:rPr lang="pt-BR" sz="1600" baseline="-25000" dirty="0">
                <a:latin typeface="Arial" charset="0"/>
              </a:rPr>
              <a:t> </a:t>
            </a:r>
            <a:r>
              <a:rPr lang="pt-BR" sz="1600" dirty="0">
                <a:latin typeface="Arial" charset="0"/>
              </a:rPr>
              <a:t>do projeto a uma taxa </a:t>
            </a:r>
            <a:r>
              <a:rPr lang="pt-BR" sz="1600" i="1" dirty="0">
                <a:latin typeface="Arial" charset="0"/>
              </a:rPr>
              <a:t>i</a:t>
            </a:r>
            <a:endParaRPr lang="pt-BR" sz="1600" i="1" baseline="-25000" dirty="0"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135560" y="978869"/>
            <a:ext cx="868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b="1" i="1" dirty="0">
                <a:solidFill>
                  <a:srgbClr val="000099"/>
                </a:solidFill>
                <a:latin typeface="Arial" charset="0"/>
              </a:rPr>
              <a:t>VET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6989763" y="1844825"/>
            <a:ext cx="827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6.400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6083300" y="1849588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200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2166939" y="2117874"/>
            <a:ext cx="808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6699FF"/>
                </a:solidFill>
                <a:latin typeface="Arial" charset="0"/>
              </a:rPr>
              <a:t>VPL</a:t>
            </a:r>
            <a:r>
              <a:rPr lang="pt-BR" sz="2000" b="1" baseline="-25000" dirty="0">
                <a:solidFill>
                  <a:srgbClr val="6699FF"/>
                </a:solidFill>
                <a:latin typeface="Arial" charset="0"/>
              </a:rPr>
              <a:t>A</a:t>
            </a:r>
            <a:endParaRPr lang="pt-BR" baseline="-25000" dirty="0">
              <a:latin typeface="Times New Roman" charset="0"/>
            </a:endParaRPr>
          </a:p>
        </p:txBody>
      </p:sp>
      <p:grpSp>
        <p:nvGrpSpPr>
          <p:cNvPr id="31" name="Group 28"/>
          <p:cNvGrpSpPr>
            <a:grpSpLocks/>
          </p:cNvGrpSpPr>
          <p:nvPr/>
        </p:nvGrpSpPr>
        <p:grpSpPr bwMode="auto">
          <a:xfrm>
            <a:off x="3473450" y="2470300"/>
            <a:ext cx="4278312" cy="366713"/>
            <a:chOff x="1335" y="2433"/>
            <a:chExt cx="3082" cy="419"/>
          </a:xfrm>
        </p:grpSpPr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1335" y="2433"/>
              <a:ext cx="48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400</a:t>
              </a:r>
            </a:p>
          </p:txBody>
        </p:sp>
        <p:sp>
          <p:nvSpPr>
            <p:cNvPr id="44" name="Text Box 30"/>
            <p:cNvSpPr txBox="1">
              <a:spLocks noChangeArrowheads="1"/>
            </p:cNvSpPr>
            <p:nvPr/>
          </p:nvSpPr>
          <p:spPr bwMode="auto">
            <a:xfrm>
              <a:off x="1985" y="2433"/>
              <a:ext cx="48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2635" y="2433"/>
              <a:ext cx="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6" name="Text Box 32"/>
            <p:cNvSpPr txBox="1">
              <a:spLocks noChangeArrowheads="1"/>
            </p:cNvSpPr>
            <p:nvPr/>
          </p:nvSpPr>
          <p:spPr bwMode="auto">
            <a:xfrm>
              <a:off x="3286" y="2433"/>
              <a:ext cx="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7" name="Text Box 33"/>
            <p:cNvSpPr txBox="1">
              <a:spLocks noChangeArrowheads="1"/>
            </p:cNvSpPr>
            <p:nvPr/>
          </p:nvSpPr>
          <p:spPr bwMode="auto">
            <a:xfrm>
              <a:off x="3936" y="2433"/>
              <a:ext cx="481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684588" y="2132163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0</a:t>
            </a: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949700" y="2132163"/>
            <a:ext cx="62071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4570414" y="2132163"/>
            <a:ext cx="2682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5</a:t>
            </a: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4848225" y="2132163"/>
            <a:ext cx="6223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5465763" y="2132163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8</a:t>
            </a: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5738813" y="2132163"/>
            <a:ext cx="62706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6645275" y="2132163"/>
            <a:ext cx="62865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151688" y="2132162"/>
            <a:ext cx="444500" cy="36933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C00000"/>
                </a:solidFill>
                <a:latin typeface="Arial" charset="0"/>
              </a:rPr>
              <a:t>28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6305550" y="2132163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15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166940" y="4438054"/>
            <a:ext cx="808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B050"/>
                </a:solidFill>
                <a:latin typeface="Arial" charset="0"/>
              </a:rPr>
              <a:t>VPL</a:t>
            </a:r>
            <a:r>
              <a:rPr lang="pt-BR" sz="2000" b="1" baseline="-25000" dirty="0">
                <a:solidFill>
                  <a:srgbClr val="00B050"/>
                </a:solidFill>
                <a:latin typeface="Arial" charset="0"/>
              </a:rPr>
              <a:t>B</a:t>
            </a:r>
            <a:endParaRPr lang="pt-BR" baseline="-25000" dirty="0">
              <a:solidFill>
                <a:srgbClr val="00B050"/>
              </a:solidFill>
              <a:latin typeface="Times New Roman" charset="0"/>
            </a:endParaRPr>
          </a:p>
        </p:txBody>
      </p: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3473451" y="4790480"/>
            <a:ext cx="3373074" cy="366713"/>
            <a:chOff x="1335" y="2432"/>
            <a:chExt cx="2430" cy="418"/>
          </a:xfrm>
        </p:grpSpPr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1335" y="2432"/>
              <a:ext cx="480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400</a:t>
              </a: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1985" y="2432"/>
              <a:ext cx="479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3285" y="2432"/>
              <a:ext cx="480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89765" y="4158655"/>
            <a:ext cx="827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2800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684589" y="4453930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0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949701" y="4453930"/>
            <a:ext cx="62071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570415" y="4453930"/>
            <a:ext cx="2682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5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848226" y="4453930"/>
            <a:ext cx="6223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5465764" y="4453930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8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738814" y="4453930"/>
            <a:ext cx="62706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6645276" y="4453930"/>
            <a:ext cx="62865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151689" y="4453930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C00000"/>
                </a:solidFill>
                <a:latin typeface="Arial" charset="0"/>
              </a:rPr>
              <a:t>32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5165726" y="4163417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1200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305551" y="4453930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15</a:t>
            </a:r>
          </a:p>
        </p:txBody>
      </p:sp>
      <p:sp>
        <p:nvSpPr>
          <p:cNvPr id="93" name="Text Box 49"/>
          <p:cNvSpPr txBox="1">
            <a:spLocks noChangeArrowheads="1"/>
          </p:cNvSpPr>
          <p:nvPr/>
        </p:nvSpPr>
        <p:spPr bwMode="auto">
          <a:xfrm>
            <a:off x="6093222" y="4646464"/>
            <a:ext cx="823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4" name="Text Box 50"/>
          <p:cNvSpPr txBox="1">
            <a:spLocks noChangeArrowheads="1"/>
          </p:cNvSpPr>
          <p:nvPr/>
        </p:nvSpPr>
        <p:spPr bwMode="auto">
          <a:xfrm>
            <a:off x="4292997" y="4646464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1800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60" name="Grupo 59"/>
          <p:cNvGrpSpPr/>
          <p:nvPr/>
        </p:nvGrpSpPr>
        <p:grpSpPr>
          <a:xfrm>
            <a:off x="1487488" y="2317929"/>
            <a:ext cx="8107636" cy="3410193"/>
            <a:chOff x="-36512" y="2317928"/>
            <a:chExt cx="8107636" cy="3410193"/>
          </a:xfrm>
        </p:grpSpPr>
        <p:sp>
          <p:nvSpPr>
            <p:cNvPr id="7" name="CaixaDeTexto 6"/>
            <p:cNvSpPr txBox="1"/>
            <p:nvPr/>
          </p:nvSpPr>
          <p:spPr>
            <a:xfrm>
              <a:off x="-36512" y="2517168"/>
              <a:ext cx="1800000" cy="82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Qual o valor presente de uma série perpétua de repetições do projeto A?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CaixaDeTexto 142"/>
            <p:cNvSpPr txBox="1"/>
            <p:nvPr/>
          </p:nvSpPr>
          <p:spPr>
            <a:xfrm>
              <a:off x="-36512" y="4844561"/>
              <a:ext cx="1800000" cy="82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Qual o valor presente de uma série perpétua de repetições do projeto B?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ector angulado 11"/>
            <p:cNvCxnSpPr>
              <a:stCxn id="30" idx="1"/>
              <a:endCxn id="129" idx="1"/>
            </p:cNvCxnSpPr>
            <p:nvPr/>
          </p:nvCxnSpPr>
          <p:spPr>
            <a:xfrm rot="10800000" flipH="1" flipV="1">
              <a:off x="642938" y="2317928"/>
              <a:ext cx="483264" cy="1075587"/>
            </a:xfrm>
            <a:prstGeom prst="bentConnector3">
              <a:avLst>
                <a:gd name="adj1" fmla="val -117973"/>
              </a:avLst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ector angulado 149"/>
            <p:cNvCxnSpPr>
              <a:stCxn id="16" idx="1"/>
              <a:endCxn id="131" idx="1"/>
            </p:cNvCxnSpPr>
            <p:nvPr/>
          </p:nvCxnSpPr>
          <p:spPr>
            <a:xfrm rot="10800000" flipH="1" flipV="1">
              <a:off x="642938" y="4638109"/>
              <a:ext cx="483263" cy="1090012"/>
            </a:xfrm>
            <a:prstGeom prst="bentConnector3">
              <a:avLst>
                <a:gd name="adj1" fmla="val -115694"/>
              </a:avLst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CaixaDeTexto 153"/>
            <p:cNvSpPr txBox="1"/>
            <p:nvPr/>
          </p:nvSpPr>
          <p:spPr>
            <a:xfrm>
              <a:off x="6516216" y="2393759"/>
              <a:ext cx="15549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Resposta: </a:t>
              </a:r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VET</a:t>
              </a:r>
              <a:r>
                <a:rPr lang="pt-BR" sz="14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pt-BR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pt-BR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CaixaDeTexto 154"/>
            <p:cNvSpPr txBox="1"/>
            <p:nvPr/>
          </p:nvSpPr>
          <p:spPr>
            <a:xfrm>
              <a:off x="6473827" y="4784805"/>
              <a:ext cx="15549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Resposta:</a:t>
              </a:r>
              <a:r>
                <a:rPr lang="pt-BR" sz="11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VET</a:t>
              </a:r>
              <a:r>
                <a:rPr lang="pt-BR" sz="12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pt-B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pt-BR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1612816" y="2039018"/>
            <a:ext cx="2250937" cy="2877186"/>
            <a:chOff x="88815" y="2039018"/>
            <a:chExt cx="2250937" cy="2877186"/>
          </a:xfrm>
        </p:grpSpPr>
        <p:sp>
          <p:nvSpPr>
            <p:cNvPr id="32788" name="CaixaDeTexto 32787"/>
            <p:cNvSpPr txBox="1"/>
            <p:nvPr/>
          </p:nvSpPr>
          <p:spPr>
            <a:xfrm>
              <a:off x="88815" y="3717032"/>
              <a:ext cx="2250937" cy="400110"/>
            </a:xfrm>
            <a:prstGeom prst="rect">
              <a:avLst/>
            </a:prstGeom>
            <a:noFill/>
            <a:ln w="2540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Não comparáveis!</a:t>
              </a:r>
            </a:p>
          </p:txBody>
        </p:sp>
        <p:cxnSp>
          <p:nvCxnSpPr>
            <p:cNvPr id="32790" name="Conector reto 32789"/>
            <p:cNvCxnSpPr>
              <a:stCxn id="32800" idx="4"/>
              <a:endCxn id="32788" idx="0"/>
            </p:cNvCxnSpPr>
            <p:nvPr/>
          </p:nvCxnSpPr>
          <p:spPr>
            <a:xfrm>
              <a:off x="1071981" y="2582414"/>
              <a:ext cx="142303" cy="11346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to 166"/>
            <p:cNvCxnSpPr>
              <a:stCxn id="32788" idx="2"/>
              <a:endCxn id="177" idx="0"/>
            </p:cNvCxnSpPr>
            <p:nvPr/>
          </p:nvCxnSpPr>
          <p:spPr>
            <a:xfrm flipH="1">
              <a:off x="1079896" y="4117142"/>
              <a:ext cx="134388" cy="25566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800" name="Elipse 32799"/>
            <p:cNvSpPr/>
            <p:nvPr/>
          </p:nvSpPr>
          <p:spPr>
            <a:xfrm>
              <a:off x="603929" y="2039018"/>
              <a:ext cx="936104" cy="54339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7" name="Elipse 176"/>
            <p:cNvSpPr/>
            <p:nvPr/>
          </p:nvSpPr>
          <p:spPr>
            <a:xfrm>
              <a:off x="611844" y="4372808"/>
              <a:ext cx="936104" cy="54339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61" name="Grupo 60"/>
          <p:cNvGrpSpPr/>
          <p:nvPr/>
        </p:nvGrpSpPr>
        <p:grpSpPr>
          <a:xfrm>
            <a:off x="8096096" y="2704402"/>
            <a:ext cx="2385292" cy="3212031"/>
            <a:chOff x="6572096" y="2704401"/>
            <a:chExt cx="2385292" cy="3212031"/>
          </a:xfrm>
        </p:grpSpPr>
        <p:grpSp>
          <p:nvGrpSpPr>
            <p:cNvPr id="9" name="Grupo 8"/>
            <p:cNvGrpSpPr/>
            <p:nvPr/>
          </p:nvGrpSpPr>
          <p:grpSpPr>
            <a:xfrm>
              <a:off x="6572096" y="2704401"/>
              <a:ext cx="2385292" cy="852487"/>
              <a:chOff x="6687835" y="2958513"/>
              <a:chExt cx="2385292" cy="852487"/>
            </a:xfrm>
          </p:grpSpPr>
          <p:sp>
            <p:nvSpPr>
              <p:cNvPr id="165" name="Rectangle 213"/>
              <p:cNvSpPr>
                <a:spLocks noChangeArrowheads="1"/>
              </p:cNvSpPr>
              <p:nvPr/>
            </p:nvSpPr>
            <p:spPr bwMode="auto">
              <a:xfrm>
                <a:off x="6687835" y="2972800"/>
                <a:ext cx="2385292" cy="83820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6" name="Text Box 205"/>
              <p:cNvSpPr txBox="1">
                <a:spLocks noChangeArrowheads="1"/>
              </p:cNvSpPr>
              <p:nvPr/>
            </p:nvSpPr>
            <p:spPr bwMode="auto">
              <a:xfrm>
                <a:off x="6702180" y="2958513"/>
                <a:ext cx="2206126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2000" b="1" dirty="0">
                    <a:solidFill>
                      <a:srgbClr val="6699FF"/>
                    </a:solidFill>
                    <a:latin typeface="Arial" charset="0"/>
                  </a:rPr>
                  <a:t>VP*</a:t>
                </a:r>
                <a:r>
                  <a:rPr lang="pt-BR" sz="2000" b="1" baseline="-25000" dirty="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 baseline="-25000" dirty="0">
                    <a:latin typeface="Times New Roman" charset="0"/>
                  </a:rPr>
                  <a:t> 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=     </a:t>
                </a:r>
                <a:r>
                  <a:rPr lang="pt-BR" sz="2000" b="1" dirty="0">
                    <a:solidFill>
                      <a:srgbClr val="6699FF"/>
                    </a:solidFill>
                    <a:latin typeface="Arial" charset="0"/>
                  </a:rPr>
                  <a:t>VFL</a:t>
                </a:r>
                <a:r>
                  <a:rPr lang="pt-BR" sz="2000" b="1" baseline="-25000" dirty="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endParaRPr lang="pt-BR" sz="2000" b="1" baseline="-25000" dirty="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64" name="Line 206"/>
              <p:cNvSpPr>
                <a:spLocks noChangeShapeType="1"/>
              </p:cNvSpPr>
              <p:nvPr/>
            </p:nvSpPr>
            <p:spPr bwMode="auto">
              <a:xfrm flipV="1">
                <a:off x="7579413" y="3355387"/>
                <a:ext cx="1317493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2" name="Text Box 207"/>
              <p:cNvSpPr txBox="1">
                <a:spLocks noChangeArrowheads="1"/>
              </p:cNvSpPr>
              <p:nvPr/>
            </p:nvSpPr>
            <p:spPr bwMode="auto">
              <a:xfrm>
                <a:off x="7522120" y="3388930"/>
                <a:ext cx="144236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[(1+i)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 </a:t>
                </a:r>
                <a:r>
                  <a:rPr lang="pt-BR" sz="2000" i="1" baseline="30000" dirty="0">
                    <a:solidFill>
                      <a:srgbClr val="C00000"/>
                    </a:solidFill>
                    <a:latin typeface="Arial" charset="0"/>
                  </a:rPr>
                  <a:t>28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–1]</a:t>
                </a:r>
              </a:p>
            </p:txBody>
          </p:sp>
        </p:grpSp>
        <p:grpSp>
          <p:nvGrpSpPr>
            <p:cNvPr id="168" name="Grupo 167"/>
            <p:cNvGrpSpPr/>
            <p:nvPr/>
          </p:nvGrpSpPr>
          <p:grpSpPr>
            <a:xfrm>
              <a:off x="6572096" y="5063945"/>
              <a:ext cx="2385292" cy="852487"/>
              <a:chOff x="6687835" y="2958513"/>
              <a:chExt cx="2385292" cy="852487"/>
            </a:xfrm>
          </p:grpSpPr>
          <p:sp>
            <p:nvSpPr>
              <p:cNvPr id="169" name="Rectangle 213"/>
              <p:cNvSpPr>
                <a:spLocks noChangeArrowheads="1"/>
              </p:cNvSpPr>
              <p:nvPr/>
            </p:nvSpPr>
            <p:spPr bwMode="auto">
              <a:xfrm>
                <a:off x="6687835" y="2972800"/>
                <a:ext cx="2385292" cy="83820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70" name="Text Box 205"/>
              <p:cNvSpPr txBox="1">
                <a:spLocks noChangeArrowheads="1"/>
              </p:cNvSpPr>
              <p:nvPr/>
            </p:nvSpPr>
            <p:spPr bwMode="auto">
              <a:xfrm>
                <a:off x="6702180" y="2958513"/>
                <a:ext cx="2206126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2000" b="1" dirty="0">
                    <a:solidFill>
                      <a:srgbClr val="00B050"/>
                    </a:solidFill>
                    <a:latin typeface="Arial" charset="0"/>
                  </a:rPr>
                  <a:t>VP*</a:t>
                </a:r>
                <a:r>
                  <a:rPr lang="pt-BR" sz="2000" b="1" baseline="-25000" dirty="0">
                    <a:solidFill>
                      <a:srgbClr val="00B050"/>
                    </a:solidFill>
                    <a:latin typeface="Arial" charset="0"/>
                  </a:rPr>
                  <a:t>B</a:t>
                </a:r>
                <a:r>
                  <a:rPr lang="pt-BR" sz="2000" baseline="-25000" dirty="0">
                    <a:latin typeface="Times New Roman" charset="0"/>
                  </a:rPr>
                  <a:t> 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=     </a:t>
                </a:r>
                <a:r>
                  <a:rPr lang="pt-BR" sz="2000" b="1" dirty="0">
                    <a:solidFill>
                      <a:srgbClr val="00B050"/>
                    </a:solidFill>
                    <a:latin typeface="Arial" charset="0"/>
                  </a:rPr>
                  <a:t>VFL</a:t>
                </a:r>
                <a:r>
                  <a:rPr lang="pt-BR" sz="2000" b="1" baseline="-25000" dirty="0">
                    <a:solidFill>
                      <a:srgbClr val="00B050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171" name="Line 206"/>
              <p:cNvSpPr>
                <a:spLocks noChangeShapeType="1"/>
              </p:cNvSpPr>
              <p:nvPr/>
            </p:nvSpPr>
            <p:spPr bwMode="auto">
              <a:xfrm flipV="1">
                <a:off x="7579413" y="3355387"/>
                <a:ext cx="1317493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2" name="Text Box 207"/>
              <p:cNvSpPr txBox="1">
                <a:spLocks noChangeArrowheads="1"/>
              </p:cNvSpPr>
              <p:nvPr/>
            </p:nvSpPr>
            <p:spPr bwMode="auto">
              <a:xfrm>
                <a:off x="7522120" y="3388930"/>
                <a:ext cx="144236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[(1+i)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 </a:t>
                </a:r>
                <a:r>
                  <a:rPr lang="pt-BR" sz="2000" i="1" baseline="30000" dirty="0">
                    <a:solidFill>
                      <a:srgbClr val="C00000"/>
                    </a:solidFill>
                    <a:latin typeface="Arial" charset="0"/>
                  </a:rPr>
                  <a:t>32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–1]</a:t>
                </a:r>
              </a:p>
            </p:txBody>
          </p:sp>
        </p:grpSp>
      </p:grpSp>
      <p:grpSp>
        <p:nvGrpSpPr>
          <p:cNvPr id="32768" name="Grupo 32767"/>
          <p:cNvGrpSpPr/>
          <p:nvPr/>
        </p:nvGrpSpPr>
        <p:grpSpPr>
          <a:xfrm>
            <a:off x="8116611" y="2707042"/>
            <a:ext cx="1811558" cy="2798990"/>
            <a:chOff x="6592611" y="2707042"/>
            <a:chExt cx="1811558" cy="2798990"/>
          </a:xfrm>
        </p:grpSpPr>
        <p:sp>
          <p:nvSpPr>
            <p:cNvPr id="184" name="CaixaDeTexto 183"/>
            <p:cNvSpPr txBox="1"/>
            <p:nvPr/>
          </p:nvSpPr>
          <p:spPr>
            <a:xfrm>
              <a:off x="6637339" y="3969761"/>
              <a:ext cx="1766830" cy="400110"/>
            </a:xfrm>
            <a:prstGeom prst="rect">
              <a:avLst/>
            </a:prstGeom>
            <a:noFill/>
            <a:ln w="2540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Comparáveis!</a:t>
              </a:r>
            </a:p>
          </p:txBody>
        </p:sp>
        <p:cxnSp>
          <p:nvCxnSpPr>
            <p:cNvPr id="185" name="Conector reto 184"/>
            <p:cNvCxnSpPr>
              <a:stCxn id="187" idx="4"/>
              <a:endCxn id="184" idx="0"/>
            </p:cNvCxnSpPr>
            <p:nvPr/>
          </p:nvCxnSpPr>
          <p:spPr>
            <a:xfrm>
              <a:off x="6949821" y="3157042"/>
              <a:ext cx="570933" cy="812719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ector reto 185"/>
            <p:cNvCxnSpPr>
              <a:stCxn id="184" idx="2"/>
              <a:endCxn id="188" idx="0"/>
            </p:cNvCxnSpPr>
            <p:nvPr/>
          </p:nvCxnSpPr>
          <p:spPr>
            <a:xfrm flipH="1">
              <a:off x="6940224" y="4369871"/>
              <a:ext cx="580530" cy="68733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Elipse 186"/>
            <p:cNvSpPr/>
            <p:nvPr/>
          </p:nvSpPr>
          <p:spPr>
            <a:xfrm>
              <a:off x="6602421" y="2707042"/>
              <a:ext cx="694800" cy="4500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8" name="Elipse 187"/>
            <p:cNvSpPr/>
            <p:nvPr/>
          </p:nvSpPr>
          <p:spPr>
            <a:xfrm>
              <a:off x="6592611" y="5057209"/>
              <a:ext cx="695225" cy="44882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04554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1987550" y="1600200"/>
            <a:ext cx="8147050" cy="838200"/>
            <a:chOff x="292" y="1008"/>
            <a:chExt cx="5132" cy="528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76" y="1008"/>
              <a:ext cx="3648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latin typeface="Arial" charset="0"/>
                </a:rPr>
                <a:t>“Anualidade” de uma série com VP</a:t>
              </a:r>
              <a:r>
                <a:rPr lang="pt-BR" sz="1800" b="1" baseline="-25000">
                  <a:latin typeface="Arial" charset="0"/>
                </a:rPr>
                <a:t> i</a:t>
              </a:r>
              <a:r>
                <a:rPr lang="pt-BR" sz="1800" b="1">
                  <a:latin typeface="Arial" charset="0"/>
                </a:rPr>
                <a:t> = VPL</a:t>
              </a:r>
              <a:r>
                <a:rPr lang="pt-BR" sz="1800" b="1" baseline="-25000">
                  <a:latin typeface="Arial" charset="0"/>
                </a:rPr>
                <a:t> i</a:t>
              </a:r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292" y="1132"/>
              <a:ext cx="13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VPL anualizado:</a:t>
              </a:r>
            </a:p>
          </p:txBody>
        </p:sp>
      </p:grp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66939" y="838201"/>
            <a:ext cx="78174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200" b="1" dirty="0">
                <a:solidFill>
                  <a:srgbClr val="000099"/>
                </a:solidFill>
                <a:latin typeface="Arial" charset="0"/>
              </a:rPr>
              <a:t>Menos conhecidos, mas essenciais para os profissionais da área ambiental, florestal e agrícola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987550" y="3276600"/>
            <a:ext cx="8147050" cy="838200"/>
            <a:chOff x="292" y="2064"/>
            <a:chExt cx="5132" cy="528"/>
          </a:xfrm>
        </p:grpSpPr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292" y="2208"/>
              <a:ext cx="21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 dirty="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Valor Esperado da Terra:</a:t>
              </a:r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2400" y="2064"/>
              <a:ext cx="3024" cy="528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VP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i</a:t>
              </a:r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de uma série infinita de ciclos</a:t>
              </a:r>
              <a:endParaRPr lang="pt-BR" sz="1800" b="1" baseline="-25000">
                <a:solidFill>
                  <a:schemeClr val="bg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grpSp>
        <p:nvGrpSpPr>
          <p:cNvPr id="32785" name="Group 17"/>
          <p:cNvGrpSpPr>
            <a:grpSpLocks/>
          </p:cNvGrpSpPr>
          <p:nvPr/>
        </p:nvGrpSpPr>
        <p:grpSpPr bwMode="auto">
          <a:xfrm>
            <a:off x="1987550" y="4953000"/>
            <a:ext cx="8147050" cy="838200"/>
            <a:chOff x="292" y="3120"/>
            <a:chExt cx="5132" cy="528"/>
          </a:xfrm>
        </p:grpSpPr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292" y="3264"/>
              <a:ext cx="25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 dirty="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Custo Financeiro da Produção:</a:t>
              </a:r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auto">
            <a:xfrm>
              <a:off x="2880" y="3120"/>
              <a:ext cx="2544" cy="5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(VP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i</a:t>
              </a:r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custos) / (VP 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i</a:t>
              </a:r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produção)</a:t>
              </a:r>
              <a:endParaRPr lang="pt-BR" sz="2000" b="1">
                <a:solidFill>
                  <a:schemeClr val="bg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2" name="Elipse 1"/>
          <p:cNvSpPr/>
          <p:nvPr/>
        </p:nvSpPr>
        <p:spPr>
          <a:xfrm>
            <a:off x="1559496" y="1115200"/>
            <a:ext cx="9793088" cy="1809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2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98986" y="147639"/>
            <a:ext cx="695339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 smtClean="0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sz="3200" b="1" dirty="0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8" name="Grupo 37"/>
          <p:cNvGrpSpPr/>
          <p:nvPr/>
        </p:nvGrpSpPr>
        <p:grpSpPr>
          <a:xfrm>
            <a:off x="2495600" y="4365104"/>
            <a:ext cx="8615918" cy="1427000"/>
            <a:chOff x="623392" y="2836279"/>
            <a:chExt cx="8615918" cy="1427000"/>
          </a:xfrm>
        </p:grpSpPr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32172" y="3388730"/>
              <a:ext cx="395288" cy="36671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3313172" y="3388730"/>
              <a:ext cx="927100" cy="366713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4151372" y="3388730"/>
              <a:ext cx="395288" cy="36671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4519672" y="3388730"/>
              <a:ext cx="555625" cy="366713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5356285" y="3388730"/>
              <a:ext cx="685800" cy="36671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n-2</a:t>
              </a: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6029385" y="3388730"/>
              <a:ext cx="927100" cy="366713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31" name="Text Box 10"/>
            <p:cNvSpPr txBox="1">
              <a:spLocks noChangeArrowheads="1"/>
            </p:cNvSpPr>
            <p:nvPr/>
          </p:nvSpPr>
          <p:spPr bwMode="auto">
            <a:xfrm>
              <a:off x="6956485" y="3388730"/>
              <a:ext cx="749300" cy="36671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n-1</a:t>
              </a:r>
            </a:p>
          </p:txBody>
        </p:sp>
        <p:sp>
          <p:nvSpPr>
            <p:cNvPr id="32" name="Text Box 11"/>
            <p:cNvSpPr txBox="1">
              <a:spLocks noChangeArrowheads="1"/>
            </p:cNvSpPr>
            <p:nvPr/>
          </p:nvSpPr>
          <p:spPr bwMode="auto">
            <a:xfrm>
              <a:off x="7705785" y="3388730"/>
              <a:ext cx="927100" cy="366713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8632885" y="3388730"/>
              <a:ext cx="606425" cy="36671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 flipV="1">
              <a:off x="5061010" y="3236388"/>
              <a:ext cx="157162" cy="138053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5" name="Line 14"/>
            <p:cNvSpPr>
              <a:spLocks noChangeShapeType="1"/>
            </p:cNvSpPr>
            <p:nvPr/>
          </p:nvSpPr>
          <p:spPr bwMode="auto">
            <a:xfrm flipV="1">
              <a:off x="5218172" y="3755442"/>
              <a:ext cx="152400" cy="125995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>
              <a:off x="5207060" y="3262734"/>
              <a:ext cx="12700" cy="60441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634876" y="3369679"/>
              <a:ext cx="6365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dirty="0">
                  <a:solidFill>
                    <a:srgbClr val="000099"/>
                  </a:solidFill>
                  <a:latin typeface="Arial" charset="0"/>
                </a:rPr>
                <a:t>Ano</a:t>
              </a: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623392" y="2836279"/>
              <a:ext cx="15033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2000" dirty="0" smtClean="0">
                  <a:solidFill>
                    <a:srgbClr val="000099"/>
                  </a:solidFill>
                  <a:latin typeface="Arial" charset="0"/>
                </a:rPr>
                <a:t>Projeto A</a:t>
              </a:r>
              <a:endParaRPr lang="pt-BR" sz="2000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5507848" y="2864755"/>
              <a:ext cx="100468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16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Receitas</a:t>
              </a:r>
              <a:endParaRPr lang="pt-BR" sz="1600" dirty="0">
                <a:solidFill>
                  <a:schemeClr val="accent5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2903487" y="2864755"/>
              <a:ext cx="4239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R</a:t>
              </a:r>
              <a:r>
                <a:rPr lang="pt-BR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0</a:t>
              </a:r>
              <a:endParaRPr lang="pt-BR" sz="1600" b="1" baseline="-25000" dirty="0">
                <a:solidFill>
                  <a:schemeClr val="accent5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363430" y="3395665"/>
              <a:ext cx="16183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VPL</a:t>
              </a:r>
              <a:r>
                <a:rPr lang="pt-BR" sz="1600" b="1" baseline="-25000" dirty="0" smtClean="0">
                  <a:solidFill>
                    <a:srgbClr val="00B0F0"/>
                  </a:solidFill>
                  <a:latin typeface="Arial" charset="0"/>
                </a:rPr>
                <a:t>A</a:t>
              </a:r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 </a:t>
              </a:r>
              <a:r>
                <a:rPr lang="pt-BR" sz="1600" b="1" dirty="0">
                  <a:solidFill>
                    <a:srgbClr val="00B0F0"/>
                  </a:solidFill>
                  <a:latin typeface="Arial" charset="0"/>
                </a:rPr>
                <a:t>=</a:t>
              </a:r>
              <a:r>
                <a:rPr lang="pt-BR" sz="1600" b="1" dirty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R</a:t>
              </a:r>
              <a:r>
                <a:rPr lang="pt-BR" sz="1600" b="1" baseline="-25000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0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rgbClr val="00B0F0"/>
                  </a:solidFill>
                  <a:latin typeface="Arial" charset="0"/>
                </a:rPr>
                <a:t>–</a:t>
              </a:r>
              <a:r>
                <a:rPr lang="pt-BR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charset="0"/>
                </a:rPr>
                <a:t> </a:t>
              </a:r>
              <a:r>
                <a:rPr lang="pt-BR" sz="1600" b="1" dirty="0" smtClean="0">
                  <a:solidFill>
                    <a:srgbClr val="FF0000"/>
                  </a:solidFill>
                  <a:latin typeface="Arial" charset="0"/>
                </a:rPr>
                <a:t>C</a:t>
              </a:r>
              <a:r>
                <a:rPr lang="pt-BR" sz="1600" b="1" baseline="-25000" dirty="0" smtClean="0">
                  <a:solidFill>
                    <a:srgbClr val="FF0000"/>
                  </a:solidFill>
                  <a:latin typeface="Arial" charset="0"/>
                </a:rPr>
                <a:t>0</a:t>
              </a:r>
              <a:endParaRPr lang="pt-BR" sz="1600" b="1" baseline="-25000" dirty="0">
                <a:solidFill>
                  <a:schemeClr val="accent5">
                    <a:lumMod val="50000"/>
                  </a:schemeClr>
                </a:solidFill>
                <a:latin typeface="Arial" charset="0"/>
              </a:endParaRPr>
            </a:p>
          </p:txBody>
        </p:sp>
        <p:cxnSp>
          <p:nvCxnSpPr>
            <p:cNvPr id="3" name="Conector de seta reta 2"/>
            <p:cNvCxnSpPr>
              <a:endCxn id="22" idx="3"/>
            </p:cNvCxnSpPr>
            <p:nvPr/>
          </p:nvCxnSpPr>
          <p:spPr>
            <a:xfrm flipH="1">
              <a:off x="6512530" y="3034032"/>
              <a:ext cx="239178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de seta reta 43"/>
            <p:cNvCxnSpPr>
              <a:stCxn id="22" idx="1"/>
              <a:endCxn id="24" idx="3"/>
            </p:cNvCxnSpPr>
            <p:nvPr/>
          </p:nvCxnSpPr>
          <p:spPr>
            <a:xfrm flipH="1">
              <a:off x="3327460" y="3034032"/>
              <a:ext cx="218038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17"/>
            <p:cNvSpPr txBox="1">
              <a:spLocks noChangeArrowheads="1"/>
            </p:cNvSpPr>
            <p:nvPr/>
          </p:nvSpPr>
          <p:spPr bwMode="auto">
            <a:xfrm>
              <a:off x="5512131" y="3924725"/>
              <a:ext cx="100468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1600" dirty="0" smtClean="0">
                  <a:solidFill>
                    <a:srgbClr val="FF0000"/>
                  </a:solidFill>
                  <a:latin typeface="Arial" charset="0"/>
                </a:rPr>
                <a:t>Custos</a:t>
              </a:r>
              <a:endParaRPr lang="pt-BR" sz="1600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2907770" y="3924725"/>
              <a:ext cx="42397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FF0000"/>
                  </a:solidFill>
                  <a:latin typeface="Arial" charset="0"/>
                </a:rPr>
                <a:t>C</a:t>
              </a:r>
              <a:r>
                <a:rPr lang="pt-BR" sz="1600" b="1" baseline="-25000" dirty="0" smtClean="0">
                  <a:solidFill>
                    <a:srgbClr val="FF0000"/>
                  </a:solidFill>
                  <a:latin typeface="Arial" charset="0"/>
                </a:rPr>
                <a:t>0</a:t>
              </a:r>
              <a:endParaRPr lang="pt-BR" sz="1600" b="1" baseline="-25000" dirty="0">
                <a:solidFill>
                  <a:srgbClr val="FF0000"/>
                </a:solidFill>
                <a:latin typeface="Arial" charset="0"/>
              </a:endParaRPr>
            </a:p>
          </p:txBody>
        </p:sp>
        <p:cxnSp>
          <p:nvCxnSpPr>
            <p:cNvPr id="52" name="Conector de seta reta 51"/>
            <p:cNvCxnSpPr>
              <a:endCxn id="50" idx="3"/>
            </p:cNvCxnSpPr>
            <p:nvPr/>
          </p:nvCxnSpPr>
          <p:spPr>
            <a:xfrm flipH="1">
              <a:off x="6516813" y="4094002"/>
              <a:ext cx="239178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de seta reta 52"/>
            <p:cNvCxnSpPr>
              <a:stCxn id="50" idx="1"/>
              <a:endCxn id="51" idx="3"/>
            </p:cNvCxnSpPr>
            <p:nvPr/>
          </p:nvCxnSpPr>
          <p:spPr>
            <a:xfrm flipH="1">
              <a:off x="3331743" y="4094002"/>
              <a:ext cx="21803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4792896" y="1736419"/>
            <a:ext cx="395288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0</a:t>
            </a: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5173896" y="1736419"/>
            <a:ext cx="9271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6012096" y="1736419"/>
            <a:ext cx="395288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6380396" y="1736419"/>
            <a:ext cx="555625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7217009" y="1736419"/>
            <a:ext cx="6858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n-2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7890109" y="1736419"/>
            <a:ext cx="9271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8817209" y="1736419"/>
            <a:ext cx="7493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n-1</a:t>
            </a:r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9566509" y="1736419"/>
            <a:ext cx="9271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67" name="Text Box 12"/>
          <p:cNvSpPr txBox="1">
            <a:spLocks noChangeArrowheads="1"/>
          </p:cNvSpPr>
          <p:nvPr/>
        </p:nvSpPr>
        <p:spPr bwMode="auto">
          <a:xfrm>
            <a:off x="10493609" y="1736419"/>
            <a:ext cx="606425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n</a:t>
            </a:r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 flipV="1">
            <a:off x="6911795" y="1616323"/>
            <a:ext cx="157162" cy="13805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" name="Line 14"/>
          <p:cNvSpPr>
            <a:spLocks noChangeShapeType="1"/>
          </p:cNvSpPr>
          <p:nvPr/>
        </p:nvSpPr>
        <p:spPr bwMode="auto">
          <a:xfrm flipV="1">
            <a:off x="7078896" y="2103131"/>
            <a:ext cx="152400" cy="12599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0" name="Line 15"/>
          <p:cNvSpPr>
            <a:spLocks noChangeShapeType="1"/>
          </p:cNvSpPr>
          <p:nvPr/>
        </p:nvSpPr>
        <p:spPr bwMode="auto">
          <a:xfrm>
            <a:off x="7067784" y="1610423"/>
            <a:ext cx="12700" cy="604416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2495600" y="171736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dirty="0">
                <a:solidFill>
                  <a:srgbClr val="000099"/>
                </a:solidFill>
                <a:latin typeface="Arial" charset="0"/>
              </a:rPr>
              <a:t>Ano</a:t>
            </a:r>
          </a:p>
        </p:txBody>
      </p:sp>
      <p:sp>
        <p:nvSpPr>
          <p:cNvPr id="74" name="Text Box 17"/>
          <p:cNvSpPr txBox="1">
            <a:spLocks noChangeArrowheads="1"/>
          </p:cNvSpPr>
          <p:nvPr/>
        </p:nvSpPr>
        <p:spPr bwMode="auto">
          <a:xfrm>
            <a:off x="8958077" y="1253629"/>
            <a:ext cx="4239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6699FF"/>
                </a:solidFill>
                <a:latin typeface="Arial" charset="0"/>
              </a:rPr>
              <a:t>a</a:t>
            </a:r>
            <a:endParaRPr lang="pt-BR" sz="1600" b="1" baseline="-25000" dirty="0">
              <a:solidFill>
                <a:srgbClr val="6699FF"/>
              </a:solidFill>
              <a:latin typeface="Arial" charset="0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7314380" y="1253629"/>
            <a:ext cx="4239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6699FF"/>
                </a:solidFill>
                <a:latin typeface="Arial" charset="0"/>
              </a:rPr>
              <a:t>a</a:t>
            </a:r>
            <a:endParaRPr lang="pt-BR" sz="1600" b="1" baseline="-25000" dirty="0">
              <a:solidFill>
                <a:srgbClr val="6699FF"/>
              </a:solidFill>
              <a:latin typeface="Arial" charset="0"/>
            </a:endParaRPr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10601774" y="1253629"/>
            <a:ext cx="4239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6699FF"/>
                </a:solidFill>
                <a:latin typeface="Arial" charset="0"/>
              </a:rPr>
              <a:t>a</a:t>
            </a:r>
            <a:endParaRPr lang="pt-BR" sz="1600" b="1" baseline="-25000" dirty="0">
              <a:solidFill>
                <a:srgbClr val="6699FF"/>
              </a:solidFill>
              <a:latin typeface="Arial" charset="0"/>
            </a:endParaRPr>
          </a:p>
        </p:txBody>
      </p:sp>
      <p:sp>
        <p:nvSpPr>
          <p:cNvPr id="84" name="Text Box 17"/>
          <p:cNvSpPr txBox="1">
            <a:spLocks noChangeArrowheads="1"/>
          </p:cNvSpPr>
          <p:nvPr/>
        </p:nvSpPr>
        <p:spPr bwMode="auto">
          <a:xfrm>
            <a:off x="5978247" y="1253629"/>
            <a:ext cx="4239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6699FF"/>
                </a:solidFill>
                <a:latin typeface="Arial" charset="0"/>
              </a:rPr>
              <a:t>a</a:t>
            </a:r>
            <a:endParaRPr lang="pt-BR" sz="1600" b="1" baseline="-25000" dirty="0">
              <a:solidFill>
                <a:srgbClr val="6699FF"/>
              </a:solidFill>
              <a:latin typeface="Arial" charset="0"/>
            </a:endParaRPr>
          </a:p>
        </p:txBody>
      </p:sp>
      <p:sp>
        <p:nvSpPr>
          <p:cNvPr id="85" name="Text Box 17"/>
          <p:cNvSpPr txBox="1">
            <a:spLocks noChangeArrowheads="1"/>
          </p:cNvSpPr>
          <p:nvPr/>
        </p:nvSpPr>
        <p:spPr bwMode="auto">
          <a:xfrm>
            <a:off x="3477062" y="1767063"/>
            <a:ext cx="6841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00B0F0"/>
                </a:solidFill>
                <a:latin typeface="Arial" charset="0"/>
              </a:rPr>
              <a:t>V</a:t>
            </a:r>
            <a:r>
              <a:rPr lang="pt-BR" sz="1600" b="1" baseline="-25000" dirty="0" smtClean="0">
                <a:solidFill>
                  <a:srgbClr val="00B0F0"/>
                </a:solidFill>
                <a:latin typeface="Arial" charset="0"/>
              </a:rPr>
              <a:t>0</a:t>
            </a:r>
            <a:endParaRPr lang="pt-BR" sz="1600" b="1" baseline="-25000" dirty="0">
              <a:solidFill>
                <a:schemeClr val="accent5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86" name="Text Box 19"/>
          <p:cNvSpPr txBox="1">
            <a:spLocks noChangeArrowheads="1"/>
          </p:cNvSpPr>
          <p:nvPr/>
        </p:nvSpPr>
        <p:spPr bwMode="auto">
          <a:xfrm>
            <a:off x="2495600" y="868650"/>
            <a:ext cx="4018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000099"/>
                </a:solidFill>
                <a:latin typeface="Arial" charset="0"/>
              </a:rPr>
              <a:t>Série de Pagamentos Anuais</a:t>
            </a:r>
            <a:endParaRPr lang="pt-BR" sz="2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2537743" y="2333749"/>
            <a:ext cx="267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 dirty="0" smtClean="0">
                <a:solidFill>
                  <a:srgbClr val="000099"/>
                </a:solidFill>
                <a:latin typeface="Arial" charset="0"/>
              </a:rPr>
              <a:t>Valor presente (V</a:t>
            </a:r>
            <a:r>
              <a:rPr lang="pt-BR" sz="2000" b="1" baseline="-25000" dirty="0" smtClean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pt-BR" sz="2000" b="1" dirty="0" smtClean="0">
                <a:solidFill>
                  <a:srgbClr val="000099"/>
                </a:solidFill>
                <a:latin typeface="Arial" charset="0"/>
              </a:rPr>
              <a:t>)</a:t>
            </a:r>
            <a:endParaRPr lang="pt-BR" sz="2000" b="1" dirty="0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88" name="Group 34"/>
          <p:cNvGrpSpPr>
            <a:grpSpLocks/>
          </p:cNvGrpSpPr>
          <p:nvPr/>
        </p:nvGrpSpPr>
        <p:grpSpPr bwMode="auto">
          <a:xfrm>
            <a:off x="2614439" y="2792537"/>
            <a:ext cx="2257425" cy="852487"/>
            <a:chOff x="3888" y="3255"/>
            <a:chExt cx="1422" cy="537"/>
          </a:xfrm>
        </p:grpSpPr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3897" y="3255"/>
              <a:ext cx="1413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0" name="Text Box 36"/>
            <p:cNvSpPr txBox="1">
              <a:spLocks noChangeArrowheads="1"/>
            </p:cNvSpPr>
            <p:nvPr/>
          </p:nvSpPr>
          <p:spPr bwMode="auto">
            <a:xfrm>
              <a:off x="3888" y="3293"/>
              <a:ext cx="1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i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 i="1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[(1+i) 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 1]</a:t>
              </a:r>
              <a:endParaRPr lang="pt-BR" sz="2000" i="1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4299" y="3543"/>
              <a:ext cx="96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2" name="Text Box 38"/>
            <p:cNvSpPr txBox="1">
              <a:spLocks noChangeArrowheads="1"/>
            </p:cNvSpPr>
            <p:nvPr/>
          </p:nvSpPr>
          <p:spPr bwMode="auto">
            <a:xfrm>
              <a:off x="4374" y="3542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i 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pt-BR" sz="2000" i="1" baseline="30000">
                <a:solidFill>
                  <a:srgbClr val="6699FF"/>
                </a:solidFill>
                <a:latin typeface="Arial" charset="0"/>
              </a:endParaRPr>
            </a:p>
          </p:txBody>
        </p:sp>
      </p:grpSp>
      <p:grpSp>
        <p:nvGrpSpPr>
          <p:cNvPr id="99" name="Grupo 98"/>
          <p:cNvGrpSpPr/>
          <p:nvPr/>
        </p:nvGrpSpPr>
        <p:grpSpPr>
          <a:xfrm>
            <a:off x="263780" y="1670713"/>
            <a:ext cx="7776436" cy="3671961"/>
            <a:chOff x="263780" y="1670713"/>
            <a:chExt cx="7776436" cy="3671961"/>
          </a:xfrm>
        </p:grpSpPr>
        <p:grpSp>
          <p:nvGrpSpPr>
            <p:cNvPr id="93" name="Group 34"/>
            <p:cNvGrpSpPr>
              <a:grpSpLocks/>
            </p:cNvGrpSpPr>
            <p:nvPr/>
          </p:nvGrpSpPr>
          <p:grpSpPr bwMode="auto">
            <a:xfrm>
              <a:off x="5782791" y="2792540"/>
              <a:ext cx="2257425" cy="838200"/>
              <a:chOff x="3888" y="3255"/>
              <a:chExt cx="1422" cy="528"/>
            </a:xfrm>
          </p:grpSpPr>
          <p:sp>
            <p:nvSpPr>
              <p:cNvPr id="94" name="Rectangle 35"/>
              <p:cNvSpPr>
                <a:spLocks noChangeArrowheads="1"/>
              </p:cNvSpPr>
              <p:nvPr/>
            </p:nvSpPr>
            <p:spPr bwMode="auto">
              <a:xfrm>
                <a:off x="3897" y="3255"/>
                <a:ext cx="1413" cy="52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5" name="Text Box 36"/>
              <p:cNvSpPr txBox="1">
                <a:spLocks noChangeArrowheads="1"/>
              </p:cNvSpPr>
              <p:nvPr/>
            </p:nvSpPr>
            <p:spPr bwMode="auto">
              <a:xfrm>
                <a:off x="3888" y="3293"/>
                <a:ext cx="1401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 i="1" dirty="0" smtClean="0">
                    <a:solidFill>
                      <a:srgbClr val="6699FF"/>
                    </a:solidFill>
                    <a:latin typeface="Arial" charset="0"/>
                  </a:rPr>
                  <a:t> a*</a:t>
                </a:r>
                <a:r>
                  <a:rPr lang="pt-BR" sz="2000" i="1" dirty="0" smtClean="0">
                    <a:solidFill>
                      <a:srgbClr val="000099"/>
                    </a:solidFill>
                    <a:latin typeface="Arial" charset="0"/>
                  </a:rPr>
                  <a:t> = VPL</a:t>
                </a:r>
                <a:r>
                  <a:rPr lang="pt-BR" sz="2000" i="1" baseline="-25000" dirty="0" smtClean="0">
                    <a:solidFill>
                      <a:srgbClr val="000099"/>
                    </a:solidFill>
                    <a:latin typeface="Arial" charset="0"/>
                  </a:rPr>
                  <a:t>A</a:t>
                </a:r>
                <a:r>
                  <a:rPr lang="pt-BR" sz="2000" i="1" dirty="0" smtClean="0">
                    <a:solidFill>
                      <a:srgbClr val="000099"/>
                    </a:solidFill>
                    <a:latin typeface="Arial" charset="0"/>
                  </a:rPr>
                  <a:t> 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i </a:t>
                </a:r>
              </a:p>
              <a:p>
                <a:pPr algn="r"/>
                <a:r>
                  <a:rPr lang="pt-BR" sz="2000" i="1" dirty="0" smtClean="0">
                    <a:solidFill>
                      <a:srgbClr val="000099"/>
                    </a:solidFill>
                    <a:latin typeface="Arial" charset="0"/>
                  </a:rPr>
                  <a:t>[(</a:t>
                </a:r>
                <a:r>
                  <a:rPr lang="pt-BR" sz="2000" i="1" dirty="0" err="1" smtClean="0">
                    <a:solidFill>
                      <a:srgbClr val="000099"/>
                    </a:solidFill>
                    <a:latin typeface="Arial" charset="0"/>
                  </a:rPr>
                  <a:t>1+i</a:t>
                </a:r>
                <a:r>
                  <a:rPr lang="pt-BR" sz="2000" i="1" dirty="0" smtClean="0">
                    <a:solidFill>
                      <a:srgbClr val="000099"/>
                    </a:solidFill>
                    <a:latin typeface="Arial" charset="0"/>
                  </a:rPr>
                  <a:t>) </a:t>
                </a:r>
                <a:r>
                  <a:rPr lang="pt-BR" sz="2000" i="1" baseline="30000" dirty="0" smtClean="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pt-BR" sz="2000" i="1" dirty="0" smtClean="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  <a:endParaRPr lang="pt-BR" sz="2000" i="1" dirty="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96" name="Line 37"/>
              <p:cNvSpPr>
                <a:spLocks noChangeShapeType="1"/>
              </p:cNvSpPr>
              <p:nvPr/>
            </p:nvSpPr>
            <p:spPr bwMode="auto">
              <a:xfrm>
                <a:off x="4299" y="3525"/>
                <a:ext cx="96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9" name="Elipse 38"/>
            <p:cNvSpPr/>
            <p:nvPr/>
          </p:nvSpPr>
          <p:spPr>
            <a:xfrm>
              <a:off x="3493585" y="1670713"/>
              <a:ext cx="684198" cy="53418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Elipse 96"/>
            <p:cNvSpPr/>
            <p:nvPr/>
          </p:nvSpPr>
          <p:spPr>
            <a:xfrm>
              <a:off x="3246467" y="4808486"/>
              <a:ext cx="684198" cy="53418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8" name="Elipse 97"/>
            <p:cNvSpPr/>
            <p:nvPr/>
          </p:nvSpPr>
          <p:spPr>
            <a:xfrm>
              <a:off x="263780" y="2969760"/>
              <a:ext cx="1938826" cy="89422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rgbClr val="FFC000"/>
                  </a:solidFill>
                  <a:latin typeface="Arial Narrow" panose="020B0606020202030204" pitchFamily="34" charset="0"/>
                </a:rPr>
                <a:t>a* que faz</a:t>
              </a:r>
            </a:p>
            <a:p>
              <a:pPr algn="ctr"/>
              <a:r>
                <a:rPr lang="pt-BR" dirty="0" smtClean="0">
                  <a:solidFill>
                    <a:srgbClr val="FFC000"/>
                  </a:solidFill>
                  <a:latin typeface="Arial Narrow" panose="020B0606020202030204" pitchFamily="34" charset="0"/>
                </a:rPr>
                <a:t>V</a:t>
              </a:r>
              <a:r>
                <a:rPr lang="pt-BR" baseline="-25000" dirty="0" smtClean="0">
                  <a:solidFill>
                    <a:srgbClr val="FFC000"/>
                  </a:solidFill>
                  <a:latin typeface="Arial Narrow" panose="020B0606020202030204" pitchFamily="34" charset="0"/>
                </a:rPr>
                <a:t>0</a:t>
              </a:r>
              <a:r>
                <a:rPr lang="pt-BR" dirty="0" smtClean="0">
                  <a:solidFill>
                    <a:srgbClr val="FFC000"/>
                  </a:solidFill>
                  <a:latin typeface="Arial Narrow" panose="020B0606020202030204" pitchFamily="34" charset="0"/>
                </a:rPr>
                <a:t> = VPL</a:t>
              </a:r>
              <a:r>
                <a:rPr lang="pt-BR" baseline="-25000" dirty="0" smtClean="0">
                  <a:solidFill>
                    <a:srgbClr val="FFC000"/>
                  </a:solidFill>
                  <a:latin typeface="Arial Narrow" panose="020B0606020202030204" pitchFamily="34" charset="0"/>
                </a:rPr>
                <a:t>A</a:t>
              </a:r>
              <a:endParaRPr lang="pt-BR" baseline="-25000" dirty="0">
                <a:solidFill>
                  <a:srgbClr val="FFC000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45" name="Conector de seta reta 44"/>
            <p:cNvCxnSpPr>
              <a:stCxn id="39" idx="2"/>
              <a:endCxn id="98" idx="0"/>
            </p:cNvCxnSpPr>
            <p:nvPr/>
          </p:nvCxnSpPr>
          <p:spPr>
            <a:xfrm flipH="1">
              <a:off x="1233193" y="1937807"/>
              <a:ext cx="2260392" cy="1031953"/>
            </a:xfrm>
            <a:prstGeom prst="straightConnector1">
              <a:avLst/>
            </a:prstGeom>
            <a:ln w="254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de seta reta 46"/>
            <p:cNvCxnSpPr>
              <a:stCxn id="97" idx="2"/>
              <a:endCxn id="98" idx="4"/>
            </p:cNvCxnSpPr>
            <p:nvPr/>
          </p:nvCxnSpPr>
          <p:spPr>
            <a:xfrm flipH="1" flipV="1">
              <a:off x="1233193" y="3863988"/>
              <a:ext cx="2013274" cy="1211592"/>
            </a:xfrm>
            <a:prstGeom prst="straightConnector1">
              <a:avLst/>
            </a:prstGeom>
            <a:ln w="254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29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88630" y="790600"/>
            <a:ext cx="6895803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pt-BR" sz="1600" dirty="0">
                <a:latin typeface="Arial" charset="0"/>
              </a:rPr>
              <a:t>é o valor </a:t>
            </a:r>
            <a:r>
              <a:rPr lang="pt-BR" sz="2000" b="1" i="1" dirty="0">
                <a:latin typeface="Arial" charset="0"/>
              </a:rPr>
              <a:t>a</a:t>
            </a:r>
            <a:r>
              <a:rPr lang="pt-BR" sz="1600" dirty="0">
                <a:latin typeface="Arial" charset="0"/>
              </a:rPr>
              <a:t>  que torna o VP</a:t>
            </a:r>
            <a:r>
              <a:rPr lang="pt-BR" sz="1600" baseline="-25000" dirty="0">
                <a:latin typeface="Arial" charset="0"/>
              </a:rPr>
              <a:t> i</a:t>
            </a:r>
            <a:r>
              <a:rPr lang="pt-BR" sz="1600" dirty="0">
                <a:latin typeface="Arial" charset="0"/>
              </a:rPr>
              <a:t> de uma série de pagamentos </a:t>
            </a:r>
            <a:r>
              <a:rPr lang="pt-BR" sz="2000" b="1" i="1" dirty="0">
                <a:latin typeface="Arial" charset="0"/>
              </a:rPr>
              <a:t>a</a:t>
            </a:r>
            <a:r>
              <a:rPr lang="pt-BR" sz="1600" dirty="0">
                <a:latin typeface="Arial" charset="0"/>
              </a:rPr>
              <a:t> </a:t>
            </a:r>
          </a:p>
          <a:p>
            <a:pPr algn="ctr"/>
            <a:r>
              <a:rPr lang="pt-BR" sz="1600" dirty="0">
                <a:latin typeface="Arial" charset="0"/>
              </a:rPr>
              <a:t>igual ao VPL</a:t>
            </a:r>
            <a:r>
              <a:rPr lang="pt-BR" sz="1600" baseline="-25000" dirty="0">
                <a:latin typeface="Arial" charset="0"/>
              </a:rPr>
              <a:t> i </a:t>
            </a:r>
            <a:r>
              <a:rPr lang="pt-BR" sz="1600" dirty="0">
                <a:latin typeface="Arial" charset="0"/>
              </a:rPr>
              <a:t>do projeto</a:t>
            </a:r>
            <a:endParaRPr lang="pt-BR" sz="1600" baseline="-25000" dirty="0"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991545" y="978869"/>
            <a:ext cx="10660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b="1" i="1" dirty="0" err="1">
                <a:solidFill>
                  <a:srgbClr val="000099"/>
                </a:solidFill>
                <a:latin typeface="Arial" charset="0"/>
              </a:rPr>
              <a:t>VPLa</a:t>
            </a:r>
            <a:endParaRPr lang="pt-BR" b="1" i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6989763" y="1844825"/>
            <a:ext cx="827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6.400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6083300" y="1849588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200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2166939" y="2117874"/>
            <a:ext cx="808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6699FF"/>
                </a:solidFill>
                <a:latin typeface="Arial" charset="0"/>
              </a:rPr>
              <a:t>VPL</a:t>
            </a:r>
            <a:r>
              <a:rPr lang="pt-BR" sz="2000" b="1" baseline="-25000" dirty="0">
                <a:solidFill>
                  <a:srgbClr val="6699FF"/>
                </a:solidFill>
                <a:latin typeface="Arial" charset="0"/>
              </a:rPr>
              <a:t>A</a:t>
            </a:r>
            <a:endParaRPr lang="pt-BR" baseline="-25000" dirty="0">
              <a:latin typeface="Times New Roman" charset="0"/>
            </a:endParaRPr>
          </a:p>
        </p:txBody>
      </p:sp>
      <p:grpSp>
        <p:nvGrpSpPr>
          <p:cNvPr id="31" name="Group 28"/>
          <p:cNvGrpSpPr>
            <a:grpSpLocks/>
          </p:cNvGrpSpPr>
          <p:nvPr/>
        </p:nvGrpSpPr>
        <p:grpSpPr bwMode="auto">
          <a:xfrm>
            <a:off x="3473450" y="2470300"/>
            <a:ext cx="4278312" cy="366713"/>
            <a:chOff x="1335" y="2433"/>
            <a:chExt cx="3082" cy="419"/>
          </a:xfrm>
        </p:grpSpPr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1335" y="2433"/>
              <a:ext cx="48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400</a:t>
              </a:r>
            </a:p>
          </p:txBody>
        </p:sp>
        <p:sp>
          <p:nvSpPr>
            <p:cNvPr id="44" name="Text Box 30"/>
            <p:cNvSpPr txBox="1">
              <a:spLocks noChangeArrowheads="1"/>
            </p:cNvSpPr>
            <p:nvPr/>
          </p:nvSpPr>
          <p:spPr bwMode="auto">
            <a:xfrm>
              <a:off x="1985" y="2433"/>
              <a:ext cx="480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2635" y="2433"/>
              <a:ext cx="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6" name="Text Box 32"/>
            <p:cNvSpPr txBox="1">
              <a:spLocks noChangeArrowheads="1"/>
            </p:cNvSpPr>
            <p:nvPr/>
          </p:nvSpPr>
          <p:spPr bwMode="auto">
            <a:xfrm>
              <a:off x="3286" y="2433"/>
              <a:ext cx="479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7" name="Text Box 33"/>
            <p:cNvSpPr txBox="1">
              <a:spLocks noChangeArrowheads="1"/>
            </p:cNvSpPr>
            <p:nvPr/>
          </p:nvSpPr>
          <p:spPr bwMode="auto">
            <a:xfrm>
              <a:off x="3936" y="2433"/>
              <a:ext cx="481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684588" y="2132163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0</a:t>
            </a: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949700" y="2132163"/>
            <a:ext cx="62071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4570414" y="2132163"/>
            <a:ext cx="2682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5</a:t>
            </a:r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4848225" y="2132163"/>
            <a:ext cx="6223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5465763" y="2132163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8</a:t>
            </a: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5738813" y="2132163"/>
            <a:ext cx="62706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6645275" y="2132163"/>
            <a:ext cx="62865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151688" y="2132162"/>
            <a:ext cx="444500" cy="36933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C00000"/>
                </a:solidFill>
                <a:latin typeface="Arial" charset="0"/>
              </a:rPr>
              <a:t>28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6305550" y="2132163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15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166940" y="4438054"/>
            <a:ext cx="808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accent1"/>
                </a:solidFill>
                <a:latin typeface="Arial" charset="0"/>
              </a:rPr>
              <a:t>VPL</a:t>
            </a:r>
            <a:r>
              <a:rPr lang="pt-BR" sz="2000" b="1" baseline="-25000" dirty="0">
                <a:solidFill>
                  <a:schemeClr val="accent1"/>
                </a:solidFill>
                <a:latin typeface="Arial" charset="0"/>
              </a:rPr>
              <a:t>B</a:t>
            </a:r>
            <a:endParaRPr lang="pt-BR" baseline="-25000" dirty="0">
              <a:latin typeface="Times New Roman" charset="0"/>
            </a:endParaRPr>
          </a:p>
        </p:txBody>
      </p: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3473451" y="4790480"/>
            <a:ext cx="3373074" cy="366713"/>
            <a:chOff x="1335" y="2432"/>
            <a:chExt cx="2430" cy="418"/>
          </a:xfrm>
        </p:grpSpPr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1335" y="2432"/>
              <a:ext cx="480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400</a:t>
              </a: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1985" y="2432"/>
              <a:ext cx="479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3285" y="2432"/>
              <a:ext cx="480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pt-BR" sz="1800" b="1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89765" y="4158655"/>
            <a:ext cx="827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000099"/>
                </a:solidFill>
                <a:latin typeface="Arial" charset="0"/>
              </a:rPr>
              <a:t>2800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684589" y="4453930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0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949701" y="4453930"/>
            <a:ext cx="62071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570415" y="4453930"/>
            <a:ext cx="26828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5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848226" y="4453930"/>
            <a:ext cx="6223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5465764" y="4453930"/>
            <a:ext cx="2667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8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738814" y="4453930"/>
            <a:ext cx="627062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6645276" y="4453930"/>
            <a:ext cx="62865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151689" y="4453930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 dirty="0">
                <a:solidFill>
                  <a:srgbClr val="C00000"/>
                </a:solidFill>
                <a:latin typeface="Arial" charset="0"/>
              </a:rPr>
              <a:t>32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5165726" y="4163417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1200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305551" y="4453930"/>
            <a:ext cx="444500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15</a:t>
            </a:r>
          </a:p>
        </p:txBody>
      </p:sp>
      <p:sp>
        <p:nvSpPr>
          <p:cNvPr id="93" name="Text Box 49"/>
          <p:cNvSpPr txBox="1">
            <a:spLocks noChangeArrowheads="1"/>
          </p:cNvSpPr>
          <p:nvPr/>
        </p:nvSpPr>
        <p:spPr bwMode="auto">
          <a:xfrm>
            <a:off x="6093222" y="4646464"/>
            <a:ext cx="823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4" name="Text Box 50"/>
          <p:cNvSpPr txBox="1">
            <a:spLocks noChangeArrowheads="1"/>
          </p:cNvSpPr>
          <p:nvPr/>
        </p:nvSpPr>
        <p:spPr bwMode="auto">
          <a:xfrm>
            <a:off x="4292997" y="4646464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1800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2779" name="Grupo 32778"/>
          <p:cNvGrpSpPr/>
          <p:nvPr/>
        </p:nvGrpSpPr>
        <p:grpSpPr>
          <a:xfrm>
            <a:off x="2650203" y="2876401"/>
            <a:ext cx="4983929" cy="3371243"/>
            <a:chOff x="1126202" y="2876400"/>
            <a:chExt cx="4983929" cy="3371243"/>
          </a:xfrm>
        </p:grpSpPr>
        <p:grpSp>
          <p:nvGrpSpPr>
            <p:cNvPr id="2" name="Grupo 1"/>
            <p:cNvGrpSpPr/>
            <p:nvPr/>
          </p:nvGrpSpPr>
          <p:grpSpPr>
            <a:xfrm>
              <a:off x="2167929" y="2876400"/>
              <a:ext cx="3911600" cy="1036638"/>
              <a:chOff x="2167929" y="2876400"/>
              <a:chExt cx="3911600" cy="1036638"/>
            </a:xfrm>
          </p:grpSpPr>
          <p:sp>
            <p:nvSpPr>
              <p:cNvPr id="41" name="Text Box 50"/>
              <p:cNvSpPr txBox="1">
                <a:spLocks noChangeArrowheads="1"/>
              </p:cNvSpPr>
              <p:nvPr/>
            </p:nvSpPr>
            <p:spPr bwMode="auto">
              <a:xfrm>
                <a:off x="2754313" y="3026803"/>
                <a:ext cx="825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56" name="Text Box 46"/>
              <p:cNvSpPr txBox="1">
                <a:spLocks noChangeArrowheads="1"/>
              </p:cNvSpPr>
              <p:nvPr/>
            </p:nvSpPr>
            <p:spPr bwMode="auto">
              <a:xfrm>
                <a:off x="5164232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63" name="Text Box 35"/>
              <p:cNvSpPr txBox="1">
                <a:spLocks noChangeArrowheads="1"/>
              </p:cNvSpPr>
              <p:nvPr/>
            </p:nvSpPr>
            <p:spPr bwMode="auto">
              <a:xfrm>
                <a:off x="2167929" y="3203684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64" name="Text Box 36"/>
              <p:cNvSpPr txBox="1">
                <a:spLocks noChangeArrowheads="1"/>
              </p:cNvSpPr>
              <p:nvPr/>
            </p:nvSpPr>
            <p:spPr bwMode="auto">
              <a:xfrm>
                <a:off x="2433041" y="3203684"/>
                <a:ext cx="620712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5" name="Text Box 37"/>
              <p:cNvSpPr txBox="1">
                <a:spLocks noChangeArrowheads="1"/>
              </p:cNvSpPr>
              <p:nvPr/>
            </p:nvSpPr>
            <p:spPr bwMode="auto">
              <a:xfrm>
                <a:off x="2531148" y="3203684"/>
                <a:ext cx="268287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66" name="Text Box 38"/>
              <p:cNvSpPr txBox="1">
                <a:spLocks noChangeArrowheads="1"/>
              </p:cNvSpPr>
              <p:nvPr/>
            </p:nvSpPr>
            <p:spPr bwMode="auto">
              <a:xfrm>
                <a:off x="3146595" y="3203684"/>
                <a:ext cx="656379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7" name="Text Box 39"/>
              <p:cNvSpPr txBox="1">
                <a:spLocks noChangeArrowheads="1"/>
              </p:cNvSpPr>
              <p:nvPr/>
            </p:nvSpPr>
            <p:spPr bwMode="auto">
              <a:xfrm>
                <a:off x="2884070" y="3203684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8" name="Text Box 40"/>
              <p:cNvSpPr txBox="1">
                <a:spLocks noChangeArrowheads="1"/>
              </p:cNvSpPr>
              <p:nvPr/>
            </p:nvSpPr>
            <p:spPr bwMode="auto">
              <a:xfrm>
                <a:off x="4872037" y="3203684"/>
                <a:ext cx="249237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9" name="Text Box 41"/>
              <p:cNvSpPr txBox="1">
                <a:spLocks noChangeArrowheads="1"/>
              </p:cNvSpPr>
              <p:nvPr/>
            </p:nvSpPr>
            <p:spPr bwMode="auto">
              <a:xfrm>
                <a:off x="5128616" y="3203684"/>
                <a:ext cx="628650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70" name="Text Box 42"/>
              <p:cNvSpPr txBox="1">
                <a:spLocks noChangeArrowheads="1"/>
              </p:cNvSpPr>
              <p:nvPr/>
            </p:nvSpPr>
            <p:spPr bwMode="auto">
              <a:xfrm>
                <a:off x="5635029" y="3203684"/>
                <a:ext cx="444500" cy="3693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28</a:t>
                </a:r>
              </a:p>
            </p:txBody>
          </p:sp>
          <p:sp>
            <p:nvSpPr>
              <p:cNvPr id="73" name="Text Box 51"/>
              <p:cNvSpPr txBox="1">
                <a:spLocks noChangeArrowheads="1"/>
              </p:cNvSpPr>
              <p:nvPr/>
            </p:nvSpPr>
            <p:spPr bwMode="auto">
              <a:xfrm>
                <a:off x="5130416" y="3203684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27</a:t>
                </a:r>
              </a:p>
            </p:txBody>
          </p:sp>
          <p:sp>
            <p:nvSpPr>
              <p:cNvPr id="96" name="Text Box 37"/>
              <p:cNvSpPr txBox="1">
                <a:spLocks noChangeArrowheads="1"/>
              </p:cNvSpPr>
              <p:nvPr/>
            </p:nvSpPr>
            <p:spPr bwMode="auto">
              <a:xfrm>
                <a:off x="3235405" y="3203684"/>
                <a:ext cx="268287" cy="3693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97" name="Text Box 46"/>
              <p:cNvSpPr txBox="1">
                <a:spLocks noChangeArrowheads="1"/>
              </p:cNvSpPr>
              <p:nvPr/>
            </p:nvSpPr>
            <p:spPr bwMode="auto">
              <a:xfrm>
                <a:off x="5657271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8" name="Text Box 46"/>
              <p:cNvSpPr txBox="1">
                <a:spLocks noChangeArrowheads="1"/>
              </p:cNvSpPr>
              <p:nvPr/>
            </p:nvSpPr>
            <p:spPr bwMode="auto">
              <a:xfrm>
                <a:off x="2494785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9" name="Text Box 46"/>
              <p:cNvSpPr txBox="1">
                <a:spLocks noChangeArrowheads="1"/>
              </p:cNvSpPr>
              <p:nvPr/>
            </p:nvSpPr>
            <p:spPr bwMode="auto">
              <a:xfrm>
                <a:off x="2832811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00" name="Text Box 46"/>
              <p:cNvSpPr txBox="1">
                <a:spLocks noChangeArrowheads="1"/>
              </p:cNvSpPr>
              <p:nvPr/>
            </p:nvSpPr>
            <p:spPr bwMode="auto">
              <a:xfrm>
                <a:off x="3170837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01" name="Line 13"/>
              <p:cNvSpPr>
                <a:spLocks noChangeShapeType="1"/>
              </p:cNvSpPr>
              <p:nvPr/>
            </p:nvSpPr>
            <p:spPr bwMode="auto">
              <a:xfrm flipV="1">
                <a:off x="3761316" y="2881101"/>
                <a:ext cx="581513" cy="319964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" name="Line 14"/>
              <p:cNvSpPr>
                <a:spLocks noChangeShapeType="1"/>
              </p:cNvSpPr>
              <p:nvPr/>
            </p:nvSpPr>
            <p:spPr bwMode="auto">
              <a:xfrm flipV="1">
                <a:off x="4350173" y="3562748"/>
                <a:ext cx="520876" cy="34031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" name="Line 15"/>
              <p:cNvSpPr>
                <a:spLocks noChangeShapeType="1"/>
              </p:cNvSpPr>
              <p:nvPr/>
            </p:nvSpPr>
            <p:spPr bwMode="auto">
              <a:xfrm>
                <a:off x="4342830" y="2876400"/>
                <a:ext cx="0" cy="103663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05" name="Grupo 104"/>
            <p:cNvGrpSpPr/>
            <p:nvPr/>
          </p:nvGrpSpPr>
          <p:grpSpPr>
            <a:xfrm>
              <a:off x="2198531" y="5211005"/>
              <a:ext cx="3911600" cy="1036638"/>
              <a:chOff x="2167929" y="2876400"/>
              <a:chExt cx="3911600" cy="1036638"/>
            </a:xfrm>
          </p:grpSpPr>
          <p:sp>
            <p:nvSpPr>
              <p:cNvPr id="106" name="Text Box 50"/>
              <p:cNvSpPr txBox="1">
                <a:spLocks noChangeArrowheads="1"/>
              </p:cNvSpPr>
              <p:nvPr/>
            </p:nvSpPr>
            <p:spPr bwMode="auto">
              <a:xfrm>
                <a:off x="2754313" y="3026803"/>
                <a:ext cx="8255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pt-BR" sz="18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7" name="Text Box 46"/>
              <p:cNvSpPr txBox="1">
                <a:spLocks noChangeArrowheads="1"/>
              </p:cNvSpPr>
              <p:nvPr/>
            </p:nvSpPr>
            <p:spPr bwMode="auto">
              <a:xfrm>
                <a:off x="5164232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a'</a:t>
                </a:r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2167929" y="3203684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09" name="Text Box 36"/>
              <p:cNvSpPr txBox="1">
                <a:spLocks noChangeArrowheads="1"/>
              </p:cNvSpPr>
              <p:nvPr/>
            </p:nvSpPr>
            <p:spPr bwMode="auto">
              <a:xfrm>
                <a:off x="2433041" y="3203684"/>
                <a:ext cx="620712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0" name="Text Box 37"/>
              <p:cNvSpPr txBox="1">
                <a:spLocks noChangeArrowheads="1"/>
              </p:cNvSpPr>
              <p:nvPr/>
            </p:nvSpPr>
            <p:spPr bwMode="auto">
              <a:xfrm>
                <a:off x="2531148" y="3203684"/>
                <a:ext cx="268287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11" name="Text Box 38"/>
              <p:cNvSpPr txBox="1">
                <a:spLocks noChangeArrowheads="1"/>
              </p:cNvSpPr>
              <p:nvPr/>
            </p:nvSpPr>
            <p:spPr bwMode="auto">
              <a:xfrm>
                <a:off x="3146595" y="3203684"/>
                <a:ext cx="656379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2" name="Text Box 39"/>
              <p:cNvSpPr txBox="1">
                <a:spLocks noChangeArrowheads="1"/>
              </p:cNvSpPr>
              <p:nvPr/>
            </p:nvSpPr>
            <p:spPr bwMode="auto">
              <a:xfrm>
                <a:off x="2884070" y="3203684"/>
                <a:ext cx="2667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13" name="Text Box 40"/>
              <p:cNvSpPr txBox="1">
                <a:spLocks noChangeArrowheads="1"/>
              </p:cNvSpPr>
              <p:nvPr/>
            </p:nvSpPr>
            <p:spPr bwMode="auto">
              <a:xfrm>
                <a:off x="4872037" y="3203684"/>
                <a:ext cx="249237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4" name="Text Box 41"/>
              <p:cNvSpPr txBox="1">
                <a:spLocks noChangeArrowheads="1"/>
              </p:cNvSpPr>
              <p:nvPr/>
            </p:nvSpPr>
            <p:spPr bwMode="auto">
              <a:xfrm>
                <a:off x="5128616" y="3203684"/>
                <a:ext cx="628650" cy="366713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5" name="Text Box 42"/>
              <p:cNvSpPr txBox="1">
                <a:spLocks noChangeArrowheads="1"/>
              </p:cNvSpPr>
              <p:nvPr/>
            </p:nvSpPr>
            <p:spPr bwMode="auto">
              <a:xfrm>
                <a:off x="5635029" y="3203684"/>
                <a:ext cx="444500" cy="3693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C00000"/>
                    </a:solidFill>
                    <a:latin typeface="Arial" charset="0"/>
                  </a:rPr>
                  <a:t>32</a:t>
                </a:r>
              </a:p>
            </p:txBody>
          </p:sp>
          <p:sp>
            <p:nvSpPr>
              <p:cNvPr id="116" name="Text Box 51"/>
              <p:cNvSpPr txBox="1">
                <a:spLocks noChangeArrowheads="1"/>
              </p:cNvSpPr>
              <p:nvPr/>
            </p:nvSpPr>
            <p:spPr bwMode="auto">
              <a:xfrm>
                <a:off x="5130416" y="3203684"/>
                <a:ext cx="444500" cy="366713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31</a:t>
                </a:r>
              </a:p>
            </p:txBody>
          </p:sp>
          <p:sp>
            <p:nvSpPr>
              <p:cNvPr id="117" name="Text Box 37"/>
              <p:cNvSpPr txBox="1">
                <a:spLocks noChangeArrowheads="1"/>
              </p:cNvSpPr>
              <p:nvPr/>
            </p:nvSpPr>
            <p:spPr bwMode="auto">
              <a:xfrm>
                <a:off x="3235405" y="3203684"/>
                <a:ext cx="268287" cy="3693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 dirty="0">
                    <a:solidFill>
                      <a:srgbClr val="000099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118" name="Text Box 46"/>
              <p:cNvSpPr txBox="1">
                <a:spLocks noChangeArrowheads="1"/>
              </p:cNvSpPr>
              <p:nvPr/>
            </p:nvSpPr>
            <p:spPr bwMode="auto">
              <a:xfrm>
                <a:off x="5657271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a'</a:t>
                </a:r>
              </a:p>
            </p:txBody>
          </p:sp>
          <p:sp>
            <p:nvSpPr>
              <p:cNvPr id="119" name="Text Box 46"/>
              <p:cNvSpPr txBox="1">
                <a:spLocks noChangeArrowheads="1"/>
              </p:cNvSpPr>
              <p:nvPr/>
            </p:nvSpPr>
            <p:spPr bwMode="auto">
              <a:xfrm>
                <a:off x="2494785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a'</a:t>
                </a:r>
              </a:p>
            </p:txBody>
          </p:sp>
          <p:sp>
            <p:nvSpPr>
              <p:cNvPr id="120" name="Text Box 46"/>
              <p:cNvSpPr txBox="1">
                <a:spLocks noChangeArrowheads="1"/>
              </p:cNvSpPr>
              <p:nvPr/>
            </p:nvSpPr>
            <p:spPr bwMode="auto">
              <a:xfrm>
                <a:off x="2832811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a'</a:t>
                </a:r>
              </a:p>
            </p:txBody>
          </p:sp>
          <p:sp>
            <p:nvSpPr>
              <p:cNvPr id="121" name="Text Box 46"/>
              <p:cNvSpPr txBox="1">
                <a:spLocks noChangeArrowheads="1"/>
              </p:cNvSpPr>
              <p:nvPr/>
            </p:nvSpPr>
            <p:spPr bwMode="auto">
              <a:xfrm>
                <a:off x="3170837" y="2907595"/>
                <a:ext cx="3600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600" i="1" dirty="0">
                    <a:solidFill>
                      <a:srgbClr val="000099"/>
                    </a:solidFill>
                    <a:latin typeface="Arial" charset="0"/>
                  </a:rPr>
                  <a:t>a'</a:t>
                </a:r>
              </a:p>
            </p:txBody>
          </p:sp>
          <p:sp>
            <p:nvSpPr>
              <p:cNvPr id="122" name="Line 13"/>
              <p:cNvSpPr>
                <a:spLocks noChangeShapeType="1"/>
              </p:cNvSpPr>
              <p:nvPr/>
            </p:nvSpPr>
            <p:spPr bwMode="auto">
              <a:xfrm flipV="1">
                <a:off x="3761316" y="2881101"/>
                <a:ext cx="581513" cy="319964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3" name="Line 14"/>
              <p:cNvSpPr>
                <a:spLocks noChangeShapeType="1"/>
              </p:cNvSpPr>
              <p:nvPr/>
            </p:nvSpPr>
            <p:spPr bwMode="auto">
              <a:xfrm flipV="1">
                <a:off x="4350173" y="3562748"/>
                <a:ext cx="520876" cy="34031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4" name="Line 15"/>
              <p:cNvSpPr>
                <a:spLocks noChangeShapeType="1"/>
              </p:cNvSpPr>
              <p:nvPr/>
            </p:nvSpPr>
            <p:spPr bwMode="auto">
              <a:xfrm>
                <a:off x="4342830" y="2876400"/>
                <a:ext cx="0" cy="1036638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29" name="Text Box 27"/>
            <p:cNvSpPr txBox="1">
              <a:spLocks noChangeArrowheads="1"/>
            </p:cNvSpPr>
            <p:nvPr/>
          </p:nvSpPr>
          <p:spPr bwMode="auto">
            <a:xfrm>
              <a:off x="1126202" y="3193461"/>
              <a:ext cx="632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 dirty="0">
                  <a:solidFill>
                    <a:srgbClr val="6699FF"/>
                  </a:solidFill>
                  <a:latin typeface="Arial" charset="0"/>
                </a:rPr>
                <a:t>VP</a:t>
              </a:r>
              <a:r>
                <a:rPr lang="pt-BR" sz="2000" b="1" baseline="-25000" dirty="0">
                  <a:solidFill>
                    <a:srgbClr val="6699FF"/>
                  </a:solidFill>
                  <a:latin typeface="Arial" charset="0"/>
                </a:rPr>
                <a:t>A</a:t>
              </a:r>
              <a:endParaRPr lang="pt-BR" baseline="-25000" dirty="0">
                <a:latin typeface="Times New Roman" charset="0"/>
              </a:endParaRPr>
            </a:p>
          </p:txBody>
        </p:sp>
        <p:sp>
          <p:nvSpPr>
            <p:cNvPr id="131" name="Text Box 3"/>
            <p:cNvSpPr txBox="1">
              <a:spLocks noChangeArrowheads="1"/>
            </p:cNvSpPr>
            <p:nvPr/>
          </p:nvSpPr>
          <p:spPr bwMode="auto">
            <a:xfrm>
              <a:off x="1126202" y="5528066"/>
              <a:ext cx="6511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 b="1" dirty="0">
                  <a:solidFill>
                    <a:schemeClr val="accent1"/>
                  </a:solidFill>
                  <a:latin typeface="Arial" charset="0"/>
                </a:rPr>
                <a:t>VP</a:t>
              </a:r>
              <a:r>
                <a:rPr lang="pt-BR" sz="2000" b="1" baseline="-25000" dirty="0">
                  <a:solidFill>
                    <a:schemeClr val="accent1"/>
                  </a:solidFill>
                  <a:latin typeface="Arial" charset="0"/>
                </a:rPr>
                <a:t>B</a:t>
              </a:r>
              <a:endParaRPr lang="pt-BR" baseline="-25000" dirty="0">
                <a:latin typeface="Times New Roman" charset="0"/>
              </a:endParaRPr>
            </a:p>
          </p:txBody>
        </p:sp>
      </p:grpSp>
      <p:grpSp>
        <p:nvGrpSpPr>
          <p:cNvPr id="32787" name="Grupo 32786"/>
          <p:cNvGrpSpPr/>
          <p:nvPr/>
        </p:nvGrpSpPr>
        <p:grpSpPr>
          <a:xfrm>
            <a:off x="8112224" y="2734816"/>
            <a:ext cx="2243138" cy="3164490"/>
            <a:chOff x="6588224" y="2734816"/>
            <a:chExt cx="2243138" cy="3164490"/>
          </a:xfrm>
        </p:grpSpPr>
        <p:grpSp>
          <p:nvGrpSpPr>
            <p:cNvPr id="132" name="Group 34"/>
            <p:cNvGrpSpPr>
              <a:grpSpLocks/>
            </p:cNvGrpSpPr>
            <p:nvPr/>
          </p:nvGrpSpPr>
          <p:grpSpPr bwMode="auto">
            <a:xfrm>
              <a:off x="6588224" y="2734816"/>
              <a:ext cx="2243138" cy="838200"/>
              <a:chOff x="3897" y="3255"/>
              <a:chExt cx="1413" cy="528"/>
            </a:xfrm>
          </p:grpSpPr>
          <p:sp>
            <p:nvSpPr>
              <p:cNvPr id="133" name="Rectangle 35"/>
              <p:cNvSpPr>
                <a:spLocks noChangeArrowheads="1"/>
              </p:cNvSpPr>
              <p:nvPr/>
            </p:nvSpPr>
            <p:spPr bwMode="auto">
              <a:xfrm>
                <a:off x="3897" y="3255"/>
                <a:ext cx="1413" cy="52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4" name="Text Box 36"/>
              <p:cNvSpPr txBox="1">
                <a:spLocks noChangeArrowheads="1"/>
              </p:cNvSpPr>
              <p:nvPr/>
            </p:nvSpPr>
            <p:spPr bwMode="auto">
              <a:xfrm>
                <a:off x="4222" y="3527"/>
                <a:ext cx="96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[(1+i)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28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  <a:endParaRPr lang="pt-BR" sz="2000" i="1" dirty="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35" name="Line 37"/>
              <p:cNvSpPr>
                <a:spLocks noChangeShapeType="1"/>
              </p:cNvSpPr>
              <p:nvPr/>
            </p:nvSpPr>
            <p:spPr bwMode="auto">
              <a:xfrm>
                <a:off x="4236" y="3543"/>
                <a:ext cx="96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6" name="Text Box 38"/>
              <p:cNvSpPr txBox="1">
                <a:spLocks noChangeArrowheads="1"/>
              </p:cNvSpPr>
              <p:nvPr/>
            </p:nvSpPr>
            <p:spPr bwMode="auto">
              <a:xfrm>
                <a:off x="3927" y="3278"/>
                <a:ext cx="13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2000" i="1" dirty="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= </a:t>
                </a:r>
                <a:r>
                  <a:rPr lang="pt-BR" sz="2000" b="1" dirty="0" err="1">
                    <a:solidFill>
                      <a:srgbClr val="6699FF"/>
                    </a:solidFill>
                    <a:latin typeface="Arial" charset="0"/>
                  </a:rPr>
                  <a:t>VPL</a:t>
                </a:r>
                <a:r>
                  <a:rPr lang="pt-BR" sz="2000" b="1" baseline="-25000" dirty="0" err="1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 i="1" dirty="0" err="1">
                    <a:solidFill>
                      <a:srgbClr val="000099"/>
                    </a:solidFill>
                    <a:latin typeface="Arial" charset="0"/>
                  </a:rPr>
                  <a:t>i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(1+i)</a:t>
                </a:r>
                <a:r>
                  <a:rPr lang="pt-BR" sz="2000" i="1" baseline="30000" dirty="0">
                    <a:solidFill>
                      <a:srgbClr val="C00000"/>
                    </a:solidFill>
                    <a:latin typeface="Arial" charset="0"/>
                  </a:rPr>
                  <a:t>28</a:t>
                </a:r>
              </a:p>
            </p:txBody>
          </p:sp>
        </p:grpSp>
        <p:grpSp>
          <p:nvGrpSpPr>
            <p:cNvPr id="137" name="Group 34"/>
            <p:cNvGrpSpPr>
              <a:grpSpLocks/>
            </p:cNvGrpSpPr>
            <p:nvPr/>
          </p:nvGrpSpPr>
          <p:grpSpPr bwMode="auto">
            <a:xfrm>
              <a:off x="6588224" y="5061106"/>
              <a:ext cx="2243138" cy="838200"/>
              <a:chOff x="3897" y="3255"/>
              <a:chExt cx="1413" cy="528"/>
            </a:xfrm>
          </p:grpSpPr>
          <p:sp>
            <p:nvSpPr>
              <p:cNvPr id="138" name="Rectangle 35"/>
              <p:cNvSpPr>
                <a:spLocks noChangeArrowheads="1"/>
              </p:cNvSpPr>
              <p:nvPr/>
            </p:nvSpPr>
            <p:spPr bwMode="auto">
              <a:xfrm>
                <a:off x="3897" y="3255"/>
                <a:ext cx="1413" cy="52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9" name="Text Box 36"/>
              <p:cNvSpPr txBox="1">
                <a:spLocks noChangeArrowheads="1"/>
              </p:cNvSpPr>
              <p:nvPr/>
            </p:nvSpPr>
            <p:spPr bwMode="auto">
              <a:xfrm>
                <a:off x="4236" y="3527"/>
                <a:ext cx="9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[(1+i)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32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  <a:endParaRPr lang="pt-BR" sz="2000" i="1" dirty="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40" name="Line 37"/>
              <p:cNvSpPr>
                <a:spLocks noChangeShapeType="1"/>
              </p:cNvSpPr>
              <p:nvPr/>
            </p:nvSpPr>
            <p:spPr bwMode="auto">
              <a:xfrm>
                <a:off x="4257" y="3543"/>
                <a:ext cx="96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1" name="Text Box 38"/>
              <p:cNvSpPr txBox="1">
                <a:spLocks noChangeArrowheads="1"/>
              </p:cNvSpPr>
              <p:nvPr/>
            </p:nvSpPr>
            <p:spPr bwMode="auto">
              <a:xfrm>
                <a:off x="3927" y="3278"/>
                <a:ext cx="138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pt-BR" sz="2000" i="1" dirty="0">
                    <a:solidFill>
                      <a:srgbClr val="6699FF"/>
                    </a:solidFill>
                    <a:latin typeface="Arial" charset="0"/>
                  </a:rPr>
                  <a:t>a'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= </a:t>
                </a:r>
                <a:r>
                  <a:rPr lang="pt-BR" sz="2000" b="1" dirty="0">
                    <a:solidFill>
                      <a:schemeClr val="accent1"/>
                    </a:solidFill>
                    <a:latin typeface="Arial" charset="0"/>
                  </a:rPr>
                  <a:t>VPL</a:t>
                </a:r>
                <a:r>
                  <a:rPr lang="pt-BR" sz="2000" b="1" baseline="-25000" dirty="0">
                    <a:solidFill>
                      <a:schemeClr val="accent1"/>
                    </a:solidFill>
                    <a:latin typeface="Arial" charset="0"/>
                  </a:rPr>
                  <a:t>B</a:t>
                </a:r>
                <a:r>
                  <a:rPr lang="pt-BR" sz="2000" i="1" dirty="0">
                    <a:solidFill>
                      <a:srgbClr val="000099"/>
                    </a:solidFill>
                    <a:latin typeface="Arial" charset="0"/>
                  </a:rPr>
                  <a:t> i (1+i)</a:t>
                </a:r>
                <a:r>
                  <a:rPr lang="pt-BR" sz="2000" i="1" baseline="30000" dirty="0">
                    <a:solidFill>
                      <a:srgbClr val="000099"/>
                    </a:solidFill>
                    <a:latin typeface="Arial" charset="0"/>
                  </a:rPr>
                  <a:t>32</a:t>
                </a:r>
                <a:endParaRPr lang="pt-BR" sz="2000" i="1" baseline="30000" dirty="0">
                  <a:solidFill>
                    <a:srgbClr val="6699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32786" name="Grupo 32785"/>
          <p:cNvGrpSpPr/>
          <p:nvPr/>
        </p:nvGrpSpPr>
        <p:grpSpPr>
          <a:xfrm>
            <a:off x="1775520" y="2317929"/>
            <a:ext cx="7819604" cy="3410193"/>
            <a:chOff x="251520" y="2317928"/>
            <a:chExt cx="7819604" cy="3410193"/>
          </a:xfrm>
        </p:grpSpPr>
        <p:sp>
          <p:nvSpPr>
            <p:cNvPr id="7" name="CaixaDeTexto 6"/>
            <p:cNvSpPr txBox="1"/>
            <p:nvPr/>
          </p:nvSpPr>
          <p:spPr>
            <a:xfrm>
              <a:off x="262537" y="2517168"/>
              <a:ext cx="155490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Qual o valor de  </a:t>
              </a:r>
              <a:r>
                <a:rPr lang="pt-BR" sz="1400" b="1" i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 que torna estes valores iguais?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CaixaDeTexto 142"/>
            <p:cNvSpPr txBox="1"/>
            <p:nvPr/>
          </p:nvSpPr>
          <p:spPr>
            <a:xfrm>
              <a:off x="251520" y="4844561"/>
              <a:ext cx="155490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Qual o valor de  </a:t>
              </a:r>
              <a:r>
                <a:rPr lang="pt-BR" sz="1400" b="1" i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a’</a:t>
              </a: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 que torna estes valores iguais?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ector angulado 11"/>
            <p:cNvCxnSpPr>
              <a:stCxn id="30" idx="1"/>
              <a:endCxn id="129" idx="1"/>
            </p:cNvCxnSpPr>
            <p:nvPr/>
          </p:nvCxnSpPr>
          <p:spPr>
            <a:xfrm rot="10800000" flipH="1" flipV="1">
              <a:off x="642938" y="2317928"/>
              <a:ext cx="483264" cy="1075587"/>
            </a:xfrm>
            <a:prstGeom prst="bentConnector3">
              <a:avLst>
                <a:gd name="adj1" fmla="val -88337"/>
              </a:avLst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ector angulado 149"/>
            <p:cNvCxnSpPr>
              <a:stCxn id="16" idx="1"/>
              <a:endCxn id="131" idx="1"/>
            </p:cNvCxnSpPr>
            <p:nvPr/>
          </p:nvCxnSpPr>
          <p:spPr>
            <a:xfrm rot="10800000" flipH="1" flipV="1">
              <a:off x="642938" y="4638109"/>
              <a:ext cx="483263" cy="1090012"/>
            </a:xfrm>
            <a:prstGeom prst="bentConnector3">
              <a:avLst>
                <a:gd name="adj1" fmla="val -83778"/>
              </a:avLst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CaixaDeTexto 153"/>
            <p:cNvSpPr txBox="1"/>
            <p:nvPr/>
          </p:nvSpPr>
          <p:spPr>
            <a:xfrm>
              <a:off x="6516216" y="2481895"/>
              <a:ext cx="15549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Resposta: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CaixaDeTexto 154"/>
            <p:cNvSpPr txBox="1"/>
            <p:nvPr/>
          </p:nvSpPr>
          <p:spPr>
            <a:xfrm>
              <a:off x="6473827" y="4795822"/>
              <a:ext cx="15549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Resposta:</a:t>
              </a:r>
              <a:endParaRPr lang="pt-BR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815" name="Grupo 32814"/>
          <p:cNvGrpSpPr/>
          <p:nvPr/>
        </p:nvGrpSpPr>
        <p:grpSpPr>
          <a:xfrm>
            <a:off x="1612816" y="2039018"/>
            <a:ext cx="2250937" cy="2877186"/>
            <a:chOff x="88815" y="2039018"/>
            <a:chExt cx="2250937" cy="2877186"/>
          </a:xfrm>
        </p:grpSpPr>
        <p:sp>
          <p:nvSpPr>
            <p:cNvPr id="32788" name="CaixaDeTexto 32787"/>
            <p:cNvSpPr txBox="1"/>
            <p:nvPr/>
          </p:nvSpPr>
          <p:spPr>
            <a:xfrm>
              <a:off x="88815" y="3717032"/>
              <a:ext cx="2250937" cy="400110"/>
            </a:xfrm>
            <a:prstGeom prst="rect">
              <a:avLst/>
            </a:prstGeom>
            <a:noFill/>
            <a:ln w="2540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Não comparáveis!</a:t>
              </a:r>
            </a:p>
          </p:txBody>
        </p:sp>
        <p:cxnSp>
          <p:nvCxnSpPr>
            <p:cNvPr id="32790" name="Conector reto 32789"/>
            <p:cNvCxnSpPr>
              <a:stCxn id="32800" idx="4"/>
              <a:endCxn id="32788" idx="0"/>
            </p:cNvCxnSpPr>
            <p:nvPr/>
          </p:nvCxnSpPr>
          <p:spPr>
            <a:xfrm>
              <a:off x="1071981" y="2582414"/>
              <a:ext cx="142303" cy="11346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to 166"/>
            <p:cNvCxnSpPr>
              <a:stCxn id="32788" idx="2"/>
              <a:endCxn id="177" idx="0"/>
            </p:cNvCxnSpPr>
            <p:nvPr/>
          </p:nvCxnSpPr>
          <p:spPr>
            <a:xfrm flipH="1">
              <a:off x="1079896" y="4117142"/>
              <a:ext cx="134388" cy="25566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800" name="Elipse 32799"/>
            <p:cNvSpPr/>
            <p:nvPr/>
          </p:nvSpPr>
          <p:spPr>
            <a:xfrm>
              <a:off x="603929" y="2039018"/>
              <a:ext cx="936104" cy="54339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7" name="Elipse 176"/>
            <p:cNvSpPr/>
            <p:nvPr/>
          </p:nvSpPr>
          <p:spPr>
            <a:xfrm>
              <a:off x="611844" y="4372808"/>
              <a:ext cx="936104" cy="54339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2812" name="Grupo 32811"/>
          <p:cNvGrpSpPr/>
          <p:nvPr/>
        </p:nvGrpSpPr>
        <p:grpSpPr>
          <a:xfrm>
            <a:off x="8112224" y="2837013"/>
            <a:ext cx="2270887" cy="2635357"/>
            <a:chOff x="6588223" y="2837012"/>
            <a:chExt cx="2270887" cy="2635357"/>
          </a:xfrm>
        </p:grpSpPr>
        <p:sp>
          <p:nvSpPr>
            <p:cNvPr id="184" name="CaixaDeTexto 183"/>
            <p:cNvSpPr txBox="1"/>
            <p:nvPr/>
          </p:nvSpPr>
          <p:spPr>
            <a:xfrm>
              <a:off x="7092280" y="3964994"/>
              <a:ext cx="1766830" cy="400110"/>
            </a:xfrm>
            <a:prstGeom prst="rect">
              <a:avLst/>
            </a:prstGeom>
            <a:noFill/>
            <a:ln w="25400"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20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Comparáveis!</a:t>
              </a:r>
            </a:p>
          </p:txBody>
        </p:sp>
        <p:cxnSp>
          <p:nvCxnSpPr>
            <p:cNvPr id="185" name="Conector reto 184"/>
            <p:cNvCxnSpPr>
              <a:stCxn id="187" idx="4"/>
              <a:endCxn id="184" idx="0"/>
            </p:cNvCxnSpPr>
            <p:nvPr/>
          </p:nvCxnSpPr>
          <p:spPr>
            <a:xfrm>
              <a:off x="6789703" y="3140968"/>
              <a:ext cx="1185992" cy="82402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ector reto 185"/>
            <p:cNvCxnSpPr>
              <a:stCxn id="184" idx="2"/>
              <a:endCxn id="188" idx="0"/>
            </p:cNvCxnSpPr>
            <p:nvPr/>
          </p:nvCxnSpPr>
          <p:spPr>
            <a:xfrm flipH="1">
              <a:off x="6815654" y="4365104"/>
              <a:ext cx="1160041" cy="760225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Elipse 186"/>
            <p:cNvSpPr/>
            <p:nvPr/>
          </p:nvSpPr>
          <p:spPr>
            <a:xfrm>
              <a:off x="6588223" y="2837012"/>
              <a:ext cx="402960" cy="3039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8" name="Elipse 187"/>
            <p:cNvSpPr/>
            <p:nvPr/>
          </p:nvSpPr>
          <p:spPr>
            <a:xfrm>
              <a:off x="6589001" y="5125329"/>
              <a:ext cx="453305" cy="34704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58991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7571892" y="2769628"/>
            <a:ext cx="2340532" cy="838200"/>
            <a:chOff x="7571892" y="4857860"/>
            <a:chExt cx="2340532" cy="838200"/>
          </a:xfrm>
        </p:grpSpPr>
        <p:sp>
          <p:nvSpPr>
            <p:cNvPr id="133" name="Rectangle 35"/>
            <p:cNvSpPr>
              <a:spLocks noChangeArrowheads="1"/>
            </p:cNvSpPr>
            <p:nvPr/>
          </p:nvSpPr>
          <p:spPr bwMode="auto">
            <a:xfrm>
              <a:off x="8046712" y="4857860"/>
              <a:ext cx="1551007" cy="8382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4" name="Text Box 36"/>
            <p:cNvSpPr txBox="1">
              <a:spLocks noChangeArrowheads="1"/>
            </p:cNvSpPr>
            <p:nvPr/>
          </p:nvSpPr>
          <p:spPr bwMode="auto">
            <a:xfrm>
              <a:off x="8040206" y="5289660"/>
              <a:ext cx="15319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[(</a:t>
              </a:r>
              <a:r>
                <a:rPr lang="pt-BR" sz="2000" i="1" dirty="0" err="1" smtClean="0">
                  <a:solidFill>
                    <a:srgbClr val="000099"/>
                  </a:solidFill>
                  <a:latin typeface="Arial" charset="0"/>
                </a:rPr>
                <a:t>1+i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)</a:t>
              </a:r>
              <a:r>
                <a:rPr lang="pt-BR" sz="2000" i="1" baseline="30000" dirty="0" smtClean="0">
                  <a:solidFill>
                    <a:srgbClr val="000099"/>
                  </a:solidFill>
                  <a:latin typeface="Arial" charset="0"/>
                </a:rPr>
                <a:t>t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– 1]</a:t>
              </a:r>
              <a:endParaRPr lang="pt-BR" sz="2000" i="1" dirty="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35" name="Line 37"/>
            <p:cNvSpPr>
              <a:spLocks noChangeShapeType="1"/>
            </p:cNvSpPr>
            <p:nvPr/>
          </p:nvSpPr>
          <p:spPr bwMode="auto">
            <a:xfrm>
              <a:off x="8062431" y="5315060"/>
              <a:ext cx="152400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36" name="Text Box 38"/>
            <p:cNvSpPr txBox="1">
              <a:spLocks noChangeArrowheads="1"/>
            </p:cNvSpPr>
            <p:nvPr/>
          </p:nvSpPr>
          <p:spPr bwMode="auto">
            <a:xfrm>
              <a:off x="7571892" y="4894373"/>
              <a:ext cx="23405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2000" i="1" dirty="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pt-BR" sz="2000" b="1" dirty="0" err="1" smtClean="0">
                  <a:solidFill>
                    <a:srgbClr val="6699FF"/>
                  </a:solidFill>
                  <a:latin typeface="Arial" charset="0"/>
                </a:rPr>
                <a:t>VPL</a:t>
              </a:r>
              <a:r>
                <a:rPr lang="pt-BR" sz="2000" b="1" dirty="0" smtClean="0">
                  <a:solidFill>
                    <a:srgbClr val="6699FF"/>
                  </a:solidFill>
                  <a:latin typeface="Arial" charset="0"/>
                </a:rPr>
                <a:t> 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(</a:t>
              </a:r>
              <a:r>
                <a:rPr lang="pt-BR" sz="2000" i="1" dirty="0" err="1" smtClean="0">
                  <a:solidFill>
                    <a:srgbClr val="000099"/>
                  </a:solidFill>
                  <a:latin typeface="Arial" charset="0"/>
                </a:rPr>
                <a:t>1+i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)</a:t>
              </a:r>
              <a:r>
                <a:rPr lang="pt-BR" sz="2000" i="1" baseline="30000" dirty="0">
                  <a:solidFill>
                    <a:srgbClr val="C00000"/>
                  </a:solidFill>
                  <a:latin typeface="Arial" charset="0"/>
                </a:rPr>
                <a:t>t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     i </a:t>
              </a:r>
              <a:endParaRPr lang="pt-BR" sz="2000" i="1" baseline="30000" dirty="0">
                <a:solidFill>
                  <a:srgbClr val="C00000"/>
                </a:solidFill>
                <a:latin typeface="Arial" charset="0"/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5807968" y="2708920"/>
            <a:ext cx="1409491" cy="587364"/>
            <a:chOff x="5495932" y="5021378"/>
            <a:chExt cx="1409491" cy="587364"/>
          </a:xfrm>
        </p:grpSpPr>
        <p:sp>
          <p:nvSpPr>
            <p:cNvPr id="146" name="Rectangle 35"/>
            <p:cNvSpPr>
              <a:spLocks noChangeArrowheads="1"/>
            </p:cNvSpPr>
            <p:nvPr/>
          </p:nvSpPr>
          <p:spPr bwMode="auto">
            <a:xfrm>
              <a:off x="6042846" y="5021378"/>
              <a:ext cx="596895" cy="58736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9" name="Text Box 38"/>
            <p:cNvSpPr txBox="1">
              <a:spLocks noChangeArrowheads="1"/>
            </p:cNvSpPr>
            <p:nvPr/>
          </p:nvSpPr>
          <p:spPr bwMode="auto">
            <a:xfrm>
              <a:off x="5495932" y="5131502"/>
              <a:ext cx="1409491" cy="400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2000" i="1" dirty="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 b="1" i="1" dirty="0" err="1" smtClean="0">
                  <a:solidFill>
                    <a:srgbClr val="000099"/>
                  </a:solidFill>
                  <a:latin typeface="Arial" charset="0"/>
                </a:rPr>
                <a:t>VET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 i </a:t>
              </a:r>
              <a:endParaRPr lang="pt-BR" sz="2000" i="1" baseline="30000" dirty="0">
                <a:solidFill>
                  <a:srgbClr val="C00000"/>
                </a:solidFill>
                <a:latin typeface="Arial" charset="0"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1127448" y="2748067"/>
            <a:ext cx="4031018" cy="818011"/>
            <a:chOff x="824603" y="4930569"/>
            <a:chExt cx="4031018" cy="818011"/>
          </a:xfrm>
        </p:grpSpPr>
        <p:sp>
          <p:nvSpPr>
            <p:cNvPr id="152" name="Rectangle 35"/>
            <p:cNvSpPr>
              <a:spLocks noChangeArrowheads="1"/>
            </p:cNvSpPr>
            <p:nvPr/>
          </p:nvSpPr>
          <p:spPr bwMode="auto">
            <a:xfrm>
              <a:off x="2889939" y="4930569"/>
              <a:ext cx="1665612" cy="81801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" name="Text Box 38"/>
            <p:cNvSpPr txBox="1">
              <a:spLocks noChangeArrowheads="1"/>
            </p:cNvSpPr>
            <p:nvPr/>
          </p:nvSpPr>
          <p:spPr bwMode="auto">
            <a:xfrm>
              <a:off x="824603" y="4993559"/>
              <a:ext cx="403101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pt-BR" sz="2000" i="1" dirty="0" smtClean="0">
                  <a:solidFill>
                    <a:srgbClr val="6699FF"/>
                  </a:solidFill>
                  <a:latin typeface="Arial" charset="0"/>
                </a:rPr>
                <a:t>arrendamento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 =  Estimativa do  i </a:t>
              </a:r>
            </a:p>
            <a:p>
              <a:pPr algn="r"/>
              <a:r>
                <a:rPr lang="pt-BR" sz="2000" i="1" dirty="0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i="1" dirty="0" smtClean="0">
                  <a:solidFill>
                    <a:srgbClr val="000099"/>
                  </a:solidFill>
                  <a:latin typeface="Arial" charset="0"/>
                </a:rPr>
                <a:t>alor da terra  </a:t>
              </a:r>
              <a:r>
                <a:rPr lang="pt-BR" sz="2000" i="1" dirty="0" smtClean="0">
                  <a:solidFill>
                    <a:schemeClr val="bg1"/>
                  </a:solidFill>
                  <a:latin typeface="Arial" charset="0"/>
                </a:rPr>
                <a:t> .</a:t>
              </a:r>
              <a:endParaRPr lang="pt-BR" sz="2000" i="1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75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Critérios de Avaliação de Projetos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1987550" y="1600200"/>
            <a:ext cx="8147050" cy="838200"/>
            <a:chOff x="292" y="1008"/>
            <a:chExt cx="5132" cy="528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76" y="1008"/>
              <a:ext cx="3648" cy="5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“Anualidade” de uma série com VP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i</a:t>
              </a:r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= VPL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i</a:t>
              </a:r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292" y="1132"/>
              <a:ext cx="13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 dirty="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VPL anualizado:</a:t>
              </a:r>
            </a:p>
          </p:txBody>
        </p:sp>
      </p:grp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66939" y="838201"/>
            <a:ext cx="78174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200" b="1" dirty="0">
                <a:solidFill>
                  <a:srgbClr val="000099"/>
                </a:solidFill>
                <a:latin typeface="Arial" charset="0"/>
              </a:rPr>
              <a:t>Menos conhecidos, mas essenciais para os profissionais da área ambiental, florestal e agrícola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987550" y="3276600"/>
            <a:ext cx="8147050" cy="838200"/>
            <a:chOff x="292" y="2064"/>
            <a:chExt cx="5132" cy="528"/>
          </a:xfrm>
        </p:grpSpPr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292" y="2208"/>
              <a:ext cx="21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 dirty="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Valor Esperado da Terra:</a:t>
              </a:r>
            </a:p>
          </p:txBody>
        </p:sp>
        <p:sp>
          <p:nvSpPr>
            <p:cNvPr id="32778" name="Rectangle 10"/>
            <p:cNvSpPr>
              <a:spLocks noChangeArrowheads="1"/>
            </p:cNvSpPr>
            <p:nvPr/>
          </p:nvSpPr>
          <p:spPr bwMode="auto">
            <a:xfrm>
              <a:off x="2400" y="2064"/>
              <a:ext cx="3024" cy="5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VP</a:t>
              </a:r>
              <a:r>
                <a:rPr lang="pt-BR" sz="1800" b="1" baseline="-25000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i</a:t>
              </a:r>
              <a:r>
                <a:rPr lang="pt-BR" sz="1800" b="1">
                  <a:solidFill>
                    <a:schemeClr val="bg1">
                      <a:lumMod val="50000"/>
                    </a:schemeClr>
                  </a:solidFill>
                  <a:latin typeface="Arial" charset="0"/>
                </a:rPr>
                <a:t> de uma série infinita de ciclos</a:t>
              </a:r>
              <a:endParaRPr lang="pt-BR" sz="1800" b="1" baseline="-25000">
                <a:solidFill>
                  <a:schemeClr val="bg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grpSp>
        <p:nvGrpSpPr>
          <p:cNvPr id="32785" name="Group 17"/>
          <p:cNvGrpSpPr>
            <a:grpSpLocks/>
          </p:cNvGrpSpPr>
          <p:nvPr/>
        </p:nvGrpSpPr>
        <p:grpSpPr bwMode="auto">
          <a:xfrm>
            <a:off x="1987550" y="4953000"/>
            <a:ext cx="8147050" cy="838200"/>
            <a:chOff x="292" y="3120"/>
            <a:chExt cx="5132" cy="528"/>
          </a:xfrm>
        </p:grpSpPr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292" y="3264"/>
              <a:ext cx="25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Custo Financeiro da Produção:</a:t>
              </a:r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auto">
            <a:xfrm>
              <a:off x="2880" y="3120"/>
              <a:ext cx="2544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800" b="1">
                  <a:latin typeface="Arial" charset="0"/>
                </a:rPr>
                <a:t>(VP</a:t>
              </a:r>
              <a:r>
                <a:rPr lang="pt-BR" sz="1800" b="1" baseline="-25000">
                  <a:latin typeface="Arial" charset="0"/>
                </a:rPr>
                <a:t> i</a:t>
              </a:r>
              <a:r>
                <a:rPr lang="pt-BR" sz="1800" b="1">
                  <a:latin typeface="Arial" charset="0"/>
                </a:rPr>
                <a:t> custos) / (VP </a:t>
              </a:r>
              <a:r>
                <a:rPr lang="pt-BR" sz="1800" b="1" baseline="-25000">
                  <a:latin typeface="Arial" charset="0"/>
                </a:rPr>
                <a:t>i</a:t>
              </a:r>
              <a:r>
                <a:rPr lang="pt-BR" sz="1800" b="1">
                  <a:latin typeface="Arial" charset="0"/>
                </a:rPr>
                <a:t> produção)</a:t>
              </a:r>
              <a:endParaRPr lang="pt-BR" sz="2000" b="1">
                <a:latin typeface="Arial" charset="0"/>
              </a:endParaRPr>
            </a:p>
          </p:txBody>
        </p:sp>
      </p:grpSp>
      <p:sp>
        <p:nvSpPr>
          <p:cNvPr id="13" name="Elipse 12"/>
          <p:cNvSpPr/>
          <p:nvPr/>
        </p:nvSpPr>
        <p:spPr>
          <a:xfrm>
            <a:off x="1559496" y="4509120"/>
            <a:ext cx="9793088" cy="1809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2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Custo Financeiro da Produção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286000" y="746126"/>
            <a:ext cx="7620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000">
                <a:latin typeface="Arial" charset="0"/>
              </a:rPr>
              <a:t>Da definição de Razão B/C, temos: </a:t>
            </a:r>
          </a:p>
          <a:p>
            <a:pPr algn="ctr"/>
            <a:r>
              <a:rPr lang="pt-BR" sz="2000" b="1">
                <a:latin typeface="Arial" charset="0"/>
              </a:rPr>
              <a:t>B/C = (VP receitas) / (VP custos) = (RT</a:t>
            </a:r>
            <a:r>
              <a:rPr lang="pt-BR" sz="2000" b="1" baseline="-25000">
                <a:latin typeface="Arial" charset="0"/>
              </a:rPr>
              <a:t>0</a:t>
            </a:r>
            <a:r>
              <a:rPr lang="pt-BR" sz="2000" b="1">
                <a:latin typeface="Arial" charset="0"/>
              </a:rPr>
              <a:t>) / (CT</a:t>
            </a:r>
            <a:r>
              <a:rPr lang="pt-BR" sz="2000" b="1" baseline="-25000">
                <a:latin typeface="Arial" charset="0"/>
              </a:rPr>
              <a:t>0</a:t>
            </a:r>
            <a:r>
              <a:rPr lang="pt-BR" sz="2000" b="1">
                <a:latin typeface="Arial" charset="0"/>
              </a:rPr>
              <a:t>)</a:t>
            </a:r>
          </a:p>
          <a:p>
            <a:pPr algn="ctr"/>
            <a:endParaRPr lang="pt-BR" sz="1000" b="1">
              <a:latin typeface="Arial" charset="0"/>
            </a:endParaRPr>
          </a:p>
          <a:p>
            <a:pPr algn="ctr"/>
            <a:r>
              <a:rPr lang="pt-BR" sz="2000">
                <a:latin typeface="Arial" charset="0"/>
              </a:rPr>
              <a:t>Esse quociente pode ainda ser interpretada como</a:t>
            </a:r>
            <a:r>
              <a:rPr lang="pt-BR" sz="2000" b="1">
                <a:latin typeface="Arial" charset="0"/>
              </a:rPr>
              <a:t> </a:t>
            </a:r>
          </a:p>
          <a:p>
            <a:pPr algn="ctr"/>
            <a:r>
              <a:rPr lang="pt-BR" sz="2000" b="1">
                <a:solidFill>
                  <a:srgbClr val="FF0000"/>
                </a:solidFill>
                <a:latin typeface="Arial" charset="0"/>
              </a:rPr>
              <a:t>R$ recebidos</a:t>
            </a:r>
            <a:r>
              <a:rPr lang="pt-BR" sz="2000" b="1">
                <a:latin typeface="Arial" charset="0"/>
              </a:rPr>
              <a:t> por </a:t>
            </a:r>
            <a:r>
              <a:rPr lang="pt-BR" sz="2000" b="1">
                <a:solidFill>
                  <a:srgbClr val="FF0000"/>
                </a:solidFill>
                <a:latin typeface="Arial" charset="0"/>
              </a:rPr>
              <a:t>R$ gasto</a:t>
            </a:r>
            <a:endParaRPr lang="pt-BR" sz="2000" b="1">
              <a:latin typeface="Arial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86000" y="2286001"/>
            <a:ext cx="762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000">
                <a:latin typeface="Arial" charset="0"/>
              </a:rPr>
              <a:t>E se invertermos a divisão, temos:</a:t>
            </a:r>
            <a:endParaRPr lang="pt-BR" sz="2000" b="1">
              <a:latin typeface="Arial" charset="0"/>
            </a:endParaRPr>
          </a:p>
          <a:p>
            <a:pPr algn="ctr"/>
            <a:r>
              <a:rPr lang="pt-BR" sz="2000" b="1">
                <a:solidFill>
                  <a:srgbClr val="FF0000"/>
                </a:solidFill>
                <a:latin typeface="Arial" charset="0"/>
              </a:rPr>
              <a:t>R$ gastos </a:t>
            </a:r>
            <a:r>
              <a:rPr lang="pt-BR" sz="2000" b="1">
                <a:latin typeface="Arial" charset="0"/>
              </a:rPr>
              <a:t> por </a:t>
            </a:r>
            <a:r>
              <a:rPr lang="pt-BR" sz="2000" b="1">
                <a:solidFill>
                  <a:srgbClr val="FF0000"/>
                </a:solidFill>
                <a:latin typeface="Arial" charset="0"/>
              </a:rPr>
              <a:t>R$ recebido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6781800" y="3276600"/>
          <a:ext cx="24384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4" imgW="2641320" imgH="2361960" progId="Equation.3">
                  <p:embed/>
                </p:oleObj>
              </mc:Choice>
              <mc:Fallback>
                <p:oleObj name="Equation" r:id="rId4" imgW="2641320" imgH="2361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276600"/>
                        <a:ext cx="2438400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303464" y="3413126"/>
            <a:ext cx="3640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t-BR" sz="2000">
                <a:latin typeface="Arial" charset="0"/>
              </a:rPr>
              <a:t>Que em termos matemáticos</a:t>
            </a:r>
          </a:p>
          <a:p>
            <a:pPr algn="r"/>
            <a:r>
              <a:rPr lang="pt-BR" sz="2000">
                <a:latin typeface="Arial" charset="0"/>
              </a:rPr>
              <a:t>resulta na seguinte expressão:</a:t>
            </a:r>
            <a:endParaRPr lang="pt-BR" sz="2000">
              <a:latin typeface="Times New Roman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092866" y="4724401"/>
            <a:ext cx="38507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pt-BR" sz="2000">
                <a:latin typeface="Arial" charset="0"/>
              </a:rPr>
              <a:t>Lembrando que:</a:t>
            </a:r>
          </a:p>
          <a:p>
            <a:pPr algn="r"/>
            <a:r>
              <a:rPr lang="pt-BR" sz="2000">
                <a:latin typeface="Arial" charset="0"/>
              </a:rPr>
              <a:t>R</a:t>
            </a:r>
            <a:r>
              <a:rPr lang="pt-BR" sz="2000" baseline="-25000">
                <a:latin typeface="Arial" charset="0"/>
              </a:rPr>
              <a:t>t</a:t>
            </a:r>
            <a:r>
              <a:rPr lang="pt-BR" sz="2000">
                <a:latin typeface="Arial" charset="0"/>
              </a:rPr>
              <a:t> é obtido com a venda </a:t>
            </a:r>
          </a:p>
          <a:p>
            <a:pPr algn="r"/>
            <a:r>
              <a:rPr lang="pt-BR" sz="2000">
                <a:latin typeface="Arial" charset="0"/>
              </a:rPr>
              <a:t>de madeira a um preço </a:t>
            </a:r>
            <a:r>
              <a:rPr lang="pt-BR" sz="2000" i="1">
                <a:latin typeface="Arial" charset="0"/>
              </a:rPr>
              <a:t>p</a:t>
            </a:r>
            <a:r>
              <a:rPr lang="pt-BR" sz="2000">
                <a:latin typeface="Arial" charset="0"/>
              </a:rPr>
              <a:t> por m</a:t>
            </a:r>
            <a:r>
              <a:rPr lang="pt-BR" sz="2000" baseline="30000">
                <a:latin typeface="Arial" charset="0"/>
              </a:rPr>
              <a:t>3</a:t>
            </a:r>
            <a:endParaRPr lang="pt-BR" sz="20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9" grpId="0" autoUpdateAnimBg="0"/>
      <p:bldP spid="338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Custo Financeiro da Produção</a:t>
            </a:r>
            <a:endParaRPr lang="pt-BR" b="1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189288" y="1219200"/>
          <a:ext cx="1905000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2" name="Equation" r:id="rId4" imgW="2666880" imgH="2361960" progId="Equation.3">
                  <p:embed/>
                </p:oleObj>
              </mc:Choice>
              <mc:Fallback>
                <p:oleObj name="Equation" r:id="rId4" imgW="2666880" imgH="2361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1219200"/>
                        <a:ext cx="1905000" cy="167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5551488" y="1143000"/>
            <a:ext cx="3200400" cy="1828800"/>
            <a:chOff x="2592" y="704"/>
            <a:chExt cx="2419" cy="1360"/>
          </a:xfrm>
        </p:grpSpPr>
        <p:graphicFrame>
          <p:nvGraphicFramePr>
            <p:cNvPr id="34824" name="Object 8"/>
            <p:cNvGraphicFramePr>
              <a:graphicFrameLocks noChangeAspect="1"/>
            </p:cNvGraphicFramePr>
            <p:nvPr/>
          </p:nvGraphicFramePr>
          <p:xfrm>
            <a:off x="3342" y="704"/>
            <a:ext cx="1669" cy="1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3" name="Equation" r:id="rId6" imgW="2869920" imgH="2361960" progId="Equation.3">
                    <p:embed/>
                  </p:oleObj>
                </mc:Choice>
                <mc:Fallback>
                  <p:oleObj name="Equation" r:id="rId6" imgW="2869920" imgH="236196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2" y="704"/>
                          <a:ext cx="1669" cy="1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2592" y="13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6096000" y="3429000"/>
          <a:ext cx="3810000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4" name="Equation" r:id="rId8" imgW="4902120" imgH="2361960" progId="Equation.3">
                  <p:embed/>
                </p:oleObj>
              </mc:Choice>
              <mc:Fallback>
                <p:oleObj name="Equation" r:id="rId8" imgW="4902120" imgH="23619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429000"/>
                        <a:ext cx="3810000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998664" y="3641726"/>
            <a:ext cx="38687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>
                <a:latin typeface="Arial" charset="0"/>
              </a:rPr>
              <a:t>O princípio do </a:t>
            </a:r>
          </a:p>
          <a:p>
            <a:r>
              <a:rPr lang="pt-BR" sz="2000" b="1">
                <a:solidFill>
                  <a:srgbClr val="FF0000"/>
                </a:solidFill>
                <a:latin typeface="Arial" charset="0"/>
              </a:rPr>
              <a:t>Custo Financeiro de Produção</a:t>
            </a:r>
            <a:endParaRPr lang="pt-BR" sz="2000">
              <a:latin typeface="Arial" charset="0"/>
            </a:endParaRPr>
          </a:p>
          <a:p>
            <a:r>
              <a:rPr lang="pt-BR" sz="2000">
                <a:latin typeface="Arial" charset="0"/>
              </a:rPr>
              <a:t>considera que a madeira é </a:t>
            </a:r>
          </a:p>
          <a:p>
            <a:r>
              <a:rPr lang="pt-BR" sz="2000">
                <a:latin typeface="Arial" charset="0"/>
              </a:rPr>
              <a:t>vendida pelo custo de produção</a:t>
            </a:r>
            <a:endParaRPr lang="pt-BR" sz="20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52700" y="13716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Componentes da taxa de juros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66939" y="104775"/>
            <a:ext cx="1824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>
                <a:solidFill>
                  <a:srgbClr val="000099"/>
                </a:solidFill>
                <a:latin typeface="Arial" charset="0"/>
              </a:rPr>
              <a:t>JUROS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038600" y="2514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Preferência temporal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038600" y="3505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Correção monetária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38600" y="44958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pt-BR">
                <a:latin typeface="Arial" charset="0"/>
              </a:rPr>
              <a:t>  </a:t>
            </a:r>
            <a:r>
              <a:rPr lang="pt-BR" b="1">
                <a:latin typeface="Arial" charset="0"/>
              </a:rPr>
              <a:t>Risco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  <p:bldP spid="51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166939" y="104775"/>
            <a:ext cx="1824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>
                <a:solidFill>
                  <a:srgbClr val="000099"/>
                </a:solidFill>
                <a:latin typeface="Arial" charset="0"/>
              </a:rPr>
              <a:t>JUROS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52700" y="13716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solidFill>
                  <a:srgbClr val="000099"/>
                </a:solidFill>
                <a:latin typeface="Arial" charset="0"/>
              </a:rPr>
              <a:t>Linha de tempo</a:t>
            </a:r>
          </a:p>
        </p:txBody>
      </p:sp>
      <p:grpSp>
        <p:nvGrpSpPr>
          <p:cNvPr id="6185" name="Group 41"/>
          <p:cNvGrpSpPr>
            <a:grpSpLocks/>
          </p:cNvGrpSpPr>
          <p:nvPr/>
        </p:nvGrpSpPr>
        <p:grpSpPr bwMode="auto">
          <a:xfrm>
            <a:off x="4191000" y="3890963"/>
            <a:ext cx="4891088" cy="366712"/>
            <a:chOff x="1335" y="2433"/>
            <a:chExt cx="3081" cy="231"/>
          </a:xfrm>
        </p:grpSpPr>
        <p:sp>
          <p:nvSpPr>
            <p:cNvPr id="6178" name="Text Box 34"/>
            <p:cNvSpPr txBox="1">
              <a:spLocks noChangeArrowheads="1"/>
            </p:cNvSpPr>
            <p:nvPr/>
          </p:nvSpPr>
          <p:spPr bwMode="auto">
            <a:xfrm>
              <a:off x="1335" y="243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5.000</a:t>
              </a:r>
            </a:p>
          </p:txBody>
        </p: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1985" y="243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800</a:t>
              </a:r>
            </a:p>
          </p:txBody>
        </p:sp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2635" y="243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800</a:t>
              </a:r>
            </a:p>
          </p:txBody>
        </p:sp>
        <p:sp>
          <p:nvSpPr>
            <p:cNvPr id="6181" name="Text Box 37"/>
            <p:cNvSpPr txBox="1">
              <a:spLocks noChangeArrowheads="1"/>
            </p:cNvSpPr>
            <p:nvPr/>
          </p:nvSpPr>
          <p:spPr bwMode="auto">
            <a:xfrm>
              <a:off x="3285" y="243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800</a:t>
              </a:r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3936" y="2433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800</a:t>
              </a:r>
            </a:p>
          </p:txBody>
        </p:sp>
      </p:grp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8215314" y="2743201"/>
            <a:ext cx="94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800" b="1">
                <a:solidFill>
                  <a:srgbClr val="000099"/>
                </a:solidFill>
                <a:latin typeface="Arial" charset="0"/>
              </a:rPr>
              <a:t>30.000</a:t>
            </a:r>
          </a:p>
        </p:txBody>
      </p:sp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2514601" y="2743201"/>
            <a:ext cx="6321425" cy="1509713"/>
            <a:chOff x="624" y="1728"/>
            <a:chExt cx="3982" cy="951"/>
          </a:xfrm>
        </p:grpSpPr>
        <p:grpSp>
          <p:nvGrpSpPr>
            <p:cNvPr id="6177" name="Group 33"/>
            <p:cNvGrpSpPr>
              <a:grpSpLocks/>
            </p:cNvGrpSpPr>
            <p:nvPr/>
          </p:nvGrpSpPr>
          <p:grpSpPr bwMode="auto">
            <a:xfrm>
              <a:off x="1833" y="2064"/>
              <a:ext cx="2773" cy="231"/>
              <a:chOff x="810" y="1776"/>
              <a:chExt cx="2773" cy="231"/>
            </a:xfrm>
          </p:grpSpPr>
          <p:sp>
            <p:nvSpPr>
              <p:cNvPr id="6148" name="Text Box 4"/>
              <p:cNvSpPr txBox="1">
                <a:spLocks noChangeArrowheads="1"/>
              </p:cNvSpPr>
              <p:nvPr/>
            </p:nvSpPr>
            <p:spPr bwMode="auto">
              <a:xfrm>
                <a:off x="810" y="177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6149" name="Text Box 5"/>
              <p:cNvSpPr txBox="1">
                <a:spLocks noChangeArrowheads="1"/>
              </p:cNvSpPr>
              <p:nvPr/>
            </p:nvSpPr>
            <p:spPr bwMode="auto">
              <a:xfrm>
                <a:off x="999" y="1776"/>
                <a:ext cx="450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162" name="Text Box 18"/>
              <p:cNvSpPr txBox="1">
                <a:spLocks noChangeArrowheads="1"/>
              </p:cNvSpPr>
              <p:nvPr/>
            </p:nvSpPr>
            <p:spPr bwMode="auto">
              <a:xfrm>
                <a:off x="1449" y="177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6163" name="Text Box 19"/>
              <p:cNvSpPr txBox="1">
                <a:spLocks noChangeArrowheads="1"/>
              </p:cNvSpPr>
              <p:nvPr/>
            </p:nvSpPr>
            <p:spPr bwMode="auto">
              <a:xfrm>
                <a:off x="1647" y="1776"/>
                <a:ext cx="450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165" name="Text Box 21"/>
              <p:cNvSpPr txBox="1">
                <a:spLocks noChangeArrowheads="1"/>
              </p:cNvSpPr>
              <p:nvPr/>
            </p:nvSpPr>
            <p:spPr bwMode="auto">
              <a:xfrm>
                <a:off x="2093" y="177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66" name="Text Box 22"/>
              <p:cNvSpPr txBox="1">
                <a:spLocks noChangeArrowheads="1"/>
              </p:cNvSpPr>
              <p:nvPr/>
            </p:nvSpPr>
            <p:spPr bwMode="auto">
              <a:xfrm>
                <a:off x="2291" y="1776"/>
                <a:ext cx="450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168" name="Text Box 24"/>
              <p:cNvSpPr txBox="1">
                <a:spLocks noChangeArrowheads="1"/>
              </p:cNvSpPr>
              <p:nvPr/>
            </p:nvSpPr>
            <p:spPr bwMode="auto">
              <a:xfrm>
                <a:off x="2747" y="177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6169" name="Text Box 25"/>
              <p:cNvSpPr txBox="1">
                <a:spLocks noChangeArrowheads="1"/>
              </p:cNvSpPr>
              <p:nvPr/>
            </p:nvSpPr>
            <p:spPr bwMode="auto">
              <a:xfrm>
                <a:off x="2945" y="1776"/>
                <a:ext cx="450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6174" name="Text Box 30"/>
              <p:cNvSpPr txBox="1">
                <a:spLocks noChangeArrowheads="1"/>
              </p:cNvSpPr>
              <p:nvPr/>
            </p:nvSpPr>
            <p:spPr bwMode="auto">
              <a:xfrm>
                <a:off x="3391" y="177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6186" name="Text Box 42"/>
            <p:cNvSpPr txBox="1">
              <a:spLocks noChangeArrowheads="1"/>
            </p:cNvSpPr>
            <p:nvPr/>
          </p:nvSpPr>
          <p:spPr bwMode="auto">
            <a:xfrm>
              <a:off x="624" y="208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latin typeface="Arial" charset="0"/>
                </a:rPr>
                <a:t>Períodos</a:t>
              </a:r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624" y="172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000099"/>
                  </a:solidFill>
                  <a:latin typeface="Arial" charset="0"/>
                </a:rPr>
                <a:t>Receitas (+)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624" y="244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1800" b="1">
                  <a:solidFill>
                    <a:srgbClr val="FF0000"/>
                  </a:solidFill>
                  <a:latin typeface="Arial" charset="0"/>
                </a:rPr>
                <a:t>Custos (-)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5" name="Group 77"/>
          <p:cNvGrpSpPr>
            <a:grpSpLocks/>
          </p:cNvGrpSpPr>
          <p:nvPr/>
        </p:nvGrpSpPr>
        <p:grpSpPr bwMode="auto">
          <a:xfrm>
            <a:off x="2009776" y="104776"/>
            <a:ext cx="7967663" cy="1952625"/>
            <a:chOff x="306" y="66"/>
            <a:chExt cx="5019" cy="1230"/>
          </a:xfrm>
        </p:grpSpPr>
        <p:sp>
          <p:nvSpPr>
            <p:cNvPr id="7213" name="Text Box 45"/>
            <p:cNvSpPr txBox="1">
              <a:spLocks noChangeArrowheads="1"/>
            </p:cNvSpPr>
            <p:nvPr/>
          </p:nvSpPr>
          <p:spPr bwMode="auto">
            <a:xfrm>
              <a:off x="405" y="66"/>
              <a:ext cx="114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3600" b="1">
                  <a:solidFill>
                    <a:srgbClr val="000099"/>
                  </a:solidFill>
                  <a:latin typeface="Arial" charset="0"/>
                </a:rPr>
                <a:t>JUROS</a:t>
              </a:r>
            </a:p>
          </p:txBody>
        </p:sp>
        <p:sp>
          <p:nvSpPr>
            <p:cNvPr id="7212" name="Text Box 44"/>
            <p:cNvSpPr txBox="1">
              <a:spLocks noChangeArrowheads="1"/>
            </p:cNvSpPr>
            <p:nvPr/>
          </p:nvSpPr>
          <p:spPr bwMode="auto">
            <a:xfrm>
              <a:off x="648" y="591"/>
              <a:ext cx="4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b="1">
                  <a:solidFill>
                    <a:srgbClr val="000099"/>
                  </a:solidFill>
                  <a:latin typeface="Arial" charset="0"/>
                </a:rPr>
                <a:t>Derivação da Fórmula Geral</a:t>
              </a:r>
            </a:p>
          </p:txBody>
        </p:sp>
        <p:grpSp>
          <p:nvGrpSpPr>
            <p:cNvPr id="7240" name="Group 72"/>
            <p:cNvGrpSpPr>
              <a:grpSpLocks/>
            </p:cNvGrpSpPr>
            <p:nvPr/>
          </p:nvGrpSpPr>
          <p:grpSpPr bwMode="auto">
            <a:xfrm>
              <a:off x="306" y="1008"/>
              <a:ext cx="5019" cy="288"/>
              <a:chOff x="306" y="1392"/>
              <a:chExt cx="5019" cy="288"/>
            </a:xfrm>
          </p:grpSpPr>
          <p:sp>
            <p:nvSpPr>
              <p:cNvPr id="7205" name="Text Box 37"/>
              <p:cNvSpPr txBox="1">
                <a:spLocks noChangeArrowheads="1"/>
              </p:cNvSpPr>
              <p:nvPr/>
            </p:nvSpPr>
            <p:spPr bwMode="auto">
              <a:xfrm>
                <a:off x="3517" y="1392"/>
                <a:ext cx="180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99"/>
                    </a:solidFill>
                    <a:latin typeface="Arial" charset="0"/>
                  </a:rPr>
                  <a:t>Terceiro Ano</a:t>
                </a:r>
                <a:endParaRPr lang="pt-BR" sz="16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7215" name="Text Box 47"/>
              <p:cNvSpPr txBox="1">
                <a:spLocks noChangeArrowheads="1"/>
              </p:cNvSpPr>
              <p:nvPr/>
            </p:nvSpPr>
            <p:spPr bwMode="auto">
              <a:xfrm>
                <a:off x="1918" y="1392"/>
                <a:ext cx="1682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99"/>
                    </a:solidFill>
                    <a:latin typeface="Arial" charset="0"/>
                  </a:rPr>
                  <a:t>Segundo Ano</a:t>
                </a:r>
                <a:endParaRPr lang="pt-BR" sz="16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7216" name="Text Box 48"/>
              <p:cNvSpPr txBox="1">
                <a:spLocks noChangeArrowheads="1"/>
              </p:cNvSpPr>
              <p:nvPr/>
            </p:nvSpPr>
            <p:spPr bwMode="auto">
              <a:xfrm>
                <a:off x="306" y="1392"/>
                <a:ext cx="1610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99"/>
                    </a:solidFill>
                    <a:latin typeface="Arial" charset="0"/>
                  </a:rPr>
                  <a:t>Primeiro Ano</a:t>
                </a:r>
                <a:endParaRPr lang="pt-BR" sz="1600" b="1">
                  <a:solidFill>
                    <a:srgbClr val="000099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7235" name="Group 67"/>
          <p:cNvGrpSpPr>
            <a:grpSpLocks/>
          </p:cNvGrpSpPr>
          <p:nvPr/>
        </p:nvGrpSpPr>
        <p:grpSpPr bwMode="auto">
          <a:xfrm>
            <a:off x="2005014" y="2181226"/>
            <a:ext cx="2555875" cy="1019175"/>
            <a:chOff x="303" y="1758"/>
            <a:chExt cx="1610" cy="642"/>
          </a:xfrm>
        </p:grpSpPr>
        <p:sp>
          <p:nvSpPr>
            <p:cNvPr id="7219" name="Text Box 51"/>
            <p:cNvSpPr txBox="1">
              <a:spLocks noChangeArrowheads="1"/>
            </p:cNvSpPr>
            <p:nvPr/>
          </p:nvSpPr>
          <p:spPr bwMode="auto">
            <a:xfrm>
              <a:off x="303" y="1758"/>
              <a:ext cx="1610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	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I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7222" name="Text Box 54"/>
            <p:cNvSpPr txBox="1">
              <a:spLocks noChangeArrowheads="1"/>
            </p:cNvSpPr>
            <p:nvPr/>
          </p:nvSpPr>
          <p:spPr bwMode="auto">
            <a:xfrm>
              <a:off x="303" y="2112"/>
              <a:ext cx="1610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(i)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</p:grpSp>
      <p:grpSp>
        <p:nvGrpSpPr>
          <p:cNvPr id="7238" name="Group 70"/>
          <p:cNvGrpSpPr>
            <a:grpSpLocks/>
          </p:cNvGrpSpPr>
          <p:nvPr/>
        </p:nvGrpSpPr>
        <p:grpSpPr bwMode="auto">
          <a:xfrm>
            <a:off x="7102475" y="2181226"/>
            <a:ext cx="2870200" cy="1019175"/>
            <a:chOff x="3514" y="1758"/>
            <a:chExt cx="1808" cy="642"/>
          </a:xfrm>
        </p:grpSpPr>
        <p:sp>
          <p:nvSpPr>
            <p:cNvPr id="7217" name="Text Box 49"/>
            <p:cNvSpPr txBox="1">
              <a:spLocks noChangeArrowheads="1"/>
            </p:cNvSpPr>
            <p:nvPr/>
          </p:nvSpPr>
          <p:spPr bwMode="auto">
            <a:xfrm>
              <a:off x="3514" y="1758"/>
              <a:ext cx="1808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3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I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7220" name="Text Box 52"/>
            <p:cNvSpPr txBox="1">
              <a:spLocks noChangeArrowheads="1"/>
            </p:cNvSpPr>
            <p:nvPr/>
          </p:nvSpPr>
          <p:spPr bwMode="auto">
            <a:xfrm>
              <a:off x="3514" y="2112"/>
              <a:ext cx="1808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3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(i)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endParaRPr lang="pt-BR" sz="1600" b="1">
                <a:latin typeface="Arial" charset="0"/>
              </a:endParaRPr>
            </a:p>
          </p:txBody>
        </p:sp>
      </p:grpSp>
      <p:grpSp>
        <p:nvGrpSpPr>
          <p:cNvPr id="7236" name="Group 68"/>
          <p:cNvGrpSpPr>
            <a:grpSpLocks/>
          </p:cNvGrpSpPr>
          <p:nvPr/>
        </p:nvGrpSpPr>
        <p:grpSpPr bwMode="auto">
          <a:xfrm>
            <a:off x="4564064" y="2181226"/>
            <a:ext cx="2670175" cy="1019175"/>
            <a:chOff x="1915" y="1758"/>
            <a:chExt cx="1682" cy="642"/>
          </a:xfrm>
        </p:grpSpPr>
        <p:sp>
          <p:nvSpPr>
            <p:cNvPr id="7218" name="Text Box 50"/>
            <p:cNvSpPr txBox="1">
              <a:spLocks noChangeArrowheads="1"/>
            </p:cNvSpPr>
            <p:nvPr/>
          </p:nvSpPr>
          <p:spPr bwMode="auto">
            <a:xfrm>
              <a:off x="1915" y="1758"/>
              <a:ext cx="1682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	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I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7221" name="Text Box 53"/>
            <p:cNvSpPr txBox="1">
              <a:spLocks noChangeArrowheads="1"/>
            </p:cNvSpPr>
            <p:nvPr/>
          </p:nvSpPr>
          <p:spPr bwMode="auto">
            <a:xfrm>
              <a:off x="1915" y="2112"/>
              <a:ext cx="1682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+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(i)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</p:grp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2000251" y="4462463"/>
            <a:ext cx="2519363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384175" algn="l"/>
              </a:tabLst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1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= 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( 1 + i )</a:t>
            </a:r>
            <a:endParaRPr lang="pt-BR" sz="1600" b="1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50000"/>
              </a:spcBef>
              <a:tabLst>
                <a:tab pos="384175" algn="l"/>
              </a:tabLst>
            </a:pPr>
            <a:endParaRPr lang="pt-BR" sz="1600" b="1">
              <a:latin typeface="Arial" charset="0"/>
            </a:endParaRPr>
          </a:p>
        </p:txBody>
      </p:sp>
      <p:grpSp>
        <p:nvGrpSpPr>
          <p:cNvPr id="7239" name="Group 71"/>
          <p:cNvGrpSpPr>
            <a:grpSpLocks/>
          </p:cNvGrpSpPr>
          <p:nvPr/>
        </p:nvGrpSpPr>
        <p:grpSpPr bwMode="auto">
          <a:xfrm>
            <a:off x="7097713" y="3324226"/>
            <a:ext cx="2874962" cy="1019175"/>
            <a:chOff x="3511" y="2478"/>
            <a:chExt cx="1811" cy="642"/>
          </a:xfrm>
        </p:grpSpPr>
        <p:sp>
          <p:nvSpPr>
            <p:cNvPr id="7223" name="Text Box 55"/>
            <p:cNvSpPr txBox="1">
              <a:spLocks noChangeArrowheads="1"/>
            </p:cNvSpPr>
            <p:nvPr/>
          </p:nvSpPr>
          <p:spPr bwMode="auto">
            <a:xfrm>
              <a:off x="3511" y="2478"/>
              <a:ext cx="1808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3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( 1 + i 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7226" name="Text Box 58"/>
            <p:cNvSpPr txBox="1">
              <a:spLocks noChangeArrowheads="1"/>
            </p:cNvSpPr>
            <p:nvPr/>
          </p:nvSpPr>
          <p:spPr bwMode="auto">
            <a:xfrm>
              <a:off x="3514" y="2832"/>
              <a:ext cx="1808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3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( 1 + i ) </a:t>
              </a:r>
              <a:r>
                <a:rPr lang="en-US" sz="1600" b="1" baseline="30000">
                  <a:solidFill>
                    <a:srgbClr val="000099"/>
                  </a:solidFill>
                  <a:latin typeface="Arial" charset="0"/>
                </a:rPr>
                <a:t>2 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( 1 + i 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</p:grp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7367588" y="4462463"/>
            <a:ext cx="2519362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100013" algn="l"/>
              </a:tabLst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= 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( 1 + i ) </a:t>
            </a:r>
            <a:r>
              <a:rPr lang="en-US" sz="1600" b="1" baseline="30000">
                <a:solidFill>
                  <a:srgbClr val="000099"/>
                </a:solidFill>
                <a:latin typeface="Arial" charset="0"/>
              </a:rPr>
              <a:t>3</a:t>
            </a:r>
            <a:endParaRPr lang="pt-BR" sz="1600" b="1" baseline="30000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50000"/>
              </a:spcBef>
              <a:tabLst>
                <a:tab pos="100013" algn="l"/>
              </a:tabLst>
            </a:pPr>
            <a:endParaRPr lang="pt-BR" sz="1600" b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7237" name="Group 69"/>
          <p:cNvGrpSpPr>
            <a:grpSpLocks/>
          </p:cNvGrpSpPr>
          <p:nvPr/>
        </p:nvGrpSpPr>
        <p:grpSpPr bwMode="auto">
          <a:xfrm>
            <a:off x="4559300" y="3324226"/>
            <a:ext cx="2674938" cy="1019175"/>
            <a:chOff x="1912" y="2478"/>
            <a:chExt cx="1685" cy="642"/>
          </a:xfrm>
        </p:grpSpPr>
        <p:sp>
          <p:nvSpPr>
            <p:cNvPr id="7224" name="Text Box 56"/>
            <p:cNvSpPr txBox="1">
              <a:spLocks noChangeArrowheads="1"/>
            </p:cNvSpPr>
            <p:nvPr/>
          </p:nvSpPr>
          <p:spPr bwMode="auto">
            <a:xfrm>
              <a:off x="1912" y="2478"/>
              <a:ext cx="1682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1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( 1 + i 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7227" name="Text Box 59"/>
            <p:cNvSpPr txBox="1">
              <a:spLocks noChangeArrowheads="1"/>
            </p:cNvSpPr>
            <p:nvPr/>
          </p:nvSpPr>
          <p:spPr bwMode="auto">
            <a:xfrm>
              <a:off x="1915" y="2832"/>
              <a:ext cx="1682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1600" b="1">
                  <a:latin typeface="Arial" charset="0"/>
                </a:rPr>
                <a:t>	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16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1600" b="1">
                  <a:solidFill>
                    <a:srgbClr val="000099"/>
                  </a:solidFill>
                  <a:latin typeface="Arial" charset="0"/>
                </a:rPr>
                <a:t> ( 1 + i )( 1 + i )</a:t>
              </a:r>
              <a:endParaRPr lang="pt-BR" sz="1600" b="1">
                <a:solidFill>
                  <a:srgbClr val="000099"/>
                </a:solidFill>
                <a:latin typeface="Arial" charset="0"/>
              </a:endParaRPr>
            </a:p>
          </p:txBody>
        </p:sp>
      </p:grp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4683126" y="4462463"/>
            <a:ext cx="2519363" cy="457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384175" algn="l"/>
              </a:tabLst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= V</a:t>
            </a:r>
            <a:r>
              <a:rPr lang="en-US" sz="1600" b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sz="1600" b="1">
                <a:solidFill>
                  <a:srgbClr val="000099"/>
                </a:solidFill>
                <a:latin typeface="Arial" charset="0"/>
              </a:rPr>
              <a:t> ( 1 + i ) </a:t>
            </a:r>
            <a:r>
              <a:rPr lang="en-US" sz="1600" b="1" baseline="30000">
                <a:solidFill>
                  <a:srgbClr val="000099"/>
                </a:solidFill>
                <a:latin typeface="Arial" charset="0"/>
              </a:rPr>
              <a:t>2</a:t>
            </a:r>
            <a:endParaRPr lang="pt-BR" sz="1600" b="1" baseline="30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4633914" y="5272088"/>
            <a:ext cx="2638425" cy="533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384175" algn="l"/>
              </a:tabLst>
            </a:pPr>
            <a:r>
              <a:rPr lang="en-US" b="1" i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b="1" i="1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 = V</a:t>
            </a:r>
            <a:r>
              <a:rPr lang="en-US" b="1" i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 ( 1 + i ) </a:t>
            </a:r>
            <a:r>
              <a:rPr lang="en-US" b="1" i="1" baseline="30000">
                <a:solidFill>
                  <a:srgbClr val="000099"/>
                </a:solidFill>
                <a:latin typeface="Arial" charset="0"/>
              </a:rPr>
              <a:t>n</a:t>
            </a:r>
            <a:endParaRPr lang="pt-BR" b="1" baseline="3000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5" grpId="0" animBg="1" autoUpdateAnimBg="0"/>
      <p:bldP spid="7229" grpId="0" animBg="1" autoUpdateAnimBg="0"/>
      <p:bldP spid="7230" grpId="0" animBg="1" autoUpdateAnimBg="0"/>
      <p:bldP spid="724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7239000" y="4467225"/>
            <a:ext cx="2362200" cy="1143000"/>
            <a:chOff x="3600" y="2814"/>
            <a:chExt cx="1488" cy="720"/>
          </a:xfrm>
        </p:grpSpPr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600" y="2814"/>
              <a:ext cx="1413" cy="72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4002" y="3165"/>
              <a:ext cx="1086" cy="342"/>
              <a:chOff x="1008" y="2466"/>
              <a:chExt cx="1086" cy="342"/>
            </a:xfrm>
          </p:grpSpPr>
          <p:sp>
            <p:nvSpPr>
              <p:cNvPr id="9222" name="Text Box 6"/>
              <p:cNvSpPr txBox="1">
                <a:spLocks noChangeArrowheads="1"/>
              </p:cNvSpPr>
              <p:nvPr/>
            </p:nvSpPr>
            <p:spPr bwMode="auto">
              <a:xfrm>
                <a:off x="1008" y="2472"/>
                <a:ext cx="1086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( 1 + i ) </a:t>
                </a:r>
                <a:r>
                  <a:rPr lang="en-US" b="1" i="1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endParaRPr lang="pt-BR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1104" y="2466"/>
                <a:ext cx="864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JUROS compostos: fórmulas básicas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09800" y="2171701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latin typeface="Arial" charset="0"/>
              </a:rPr>
              <a:t>Se a taxa de juros (</a:t>
            </a:r>
            <a:r>
              <a:rPr lang="pt-BR" sz="2000" i="1">
                <a:latin typeface="Arial" charset="0"/>
              </a:rPr>
              <a:t>i</a:t>
            </a:r>
            <a:r>
              <a:rPr lang="pt-BR" sz="2000">
                <a:latin typeface="Arial" charset="0"/>
              </a:rPr>
              <a:t>) nominal anual é aplicada em </a:t>
            </a:r>
            <a:r>
              <a:rPr lang="pt-BR" sz="2000" i="1">
                <a:latin typeface="Arial" charset="0"/>
              </a:rPr>
              <a:t>m</a:t>
            </a:r>
            <a:r>
              <a:rPr lang="pt-BR" sz="2000">
                <a:latin typeface="Arial" charset="0"/>
              </a:rPr>
              <a:t> parcelas dentro do ano, temos: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877176" y="4538663"/>
            <a:ext cx="1724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384175" algn="l"/>
              </a:tabLst>
            </a:pPr>
            <a:r>
              <a:rPr lang="en-US" b="1" i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en-US" b="1" i="1" baseline="-25000">
                <a:solidFill>
                  <a:srgbClr val="000099"/>
                </a:solidFill>
                <a:latin typeface="Arial" charset="0"/>
              </a:rPr>
              <a:t>n</a:t>
            </a:r>
            <a:endParaRPr lang="pt-BR" b="1" i="1" baseline="30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286000" y="19812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2224088" y="3086100"/>
            <a:ext cx="7758112" cy="952500"/>
            <a:chOff x="441" y="1944"/>
            <a:chExt cx="4887" cy="600"/>
          </a:xfrm>
        </p:grpSpPr>
        <p:grpSp>
          <p:nvGrpSpPr>
            <p:cNvPr id="9226" name="Group 10"/>
            <p:cNvGrpSpPr>
              <a:grpSpLocks/>
            </p:cNvGrpSpPr>
            <p:nvPr/>
          </p:nvGrpSpPr>
          <p:grpSpPr bwMode="auto">
            <a:xfrm>
              <a:off x="441" y="1944"/>
              <a:ext cx="4887" cy="452"/>
              <a:chOff x="441" y="1944"/>
              <a:chExt cx="4887" cy="452"/>
            </a:xfrm>
          </p:grpSpPr>
          <p:sp>
            <p:nvSpPr>
              <p:cNvPr id="9227" name="Text Box 11"/>
              <p:cNvSpPr txBox="1">
                <a:spLocks noChangeArrowheads="1"/>
              </p:cNvSpPr>
              <p:nvPr/>
            </p:nvSpPr>
            <p:spPr bwMode="auto">
              <a:xfrm>
                <a:off x="441" y="1944"/>
                <a:ext cx="2103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b="1" i="1" baseline="-25000">
                    <a:solidFill>
                      <a:srgbClr val="000099"/>
                    </a:solidFill>
                    <a:latin typeface="Arial" charset="0"/>
                  </a:rPr>
                  <a:t>nm</a:t>
                </a: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 = V</a:t>
                </a:r>
                <a:r>
                  <a:rPr lang="en-US" b="1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 ( 1 + i/m ) </a:t>
                </a:r>
                <a:r>
                  <a:rPr lang="en-US" b="1" i="1" baseline="30000">
                    <a:solidFill>
                      <a:srgbClr val="000099"/>
                    </a:solidFill>
                    <a:latin typeface="Arial" charset="0"/>
                  </a:rPr>
                  <a:t>nm</a:t>
                </a:r>
                <a:endParaRPr lang="pt-BR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2630" y="1954"/>
                <a:ext cx="269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>
                    <a:latin typeface="Arial" charset="0"/>
                  </a:rPr>
                  <a:t>onde </a:t>
                </a:r>
                <a:r>
                  <a:rPr lang="pt-BR" sz="2000" i="1">
                    <a:latin typeface="Arial" charset="0"/>
                  </a:rPr>
                  <a:t>nm</a:t>
                </a:r>
                <a:r>
                  <a:rPr lang="pt-BR" sz="2000">
                    <a:latin typeface="Arial" charset="0"/>
                  </a:rPr>
                  <a:t> representa o número total de períodos de capitalização</a:t>
                </a:r>
              </a:p>
            </p:txBody>
          </p:sp>
        </p:grp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480" y="2544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2209800" y="4795838"/>
            <a:ext cx="7848600" cy="533400"/>
            <a:chOff x="432" y="3021"/>
            <a:chExt cx="4944" cy="336"/>
          </a:xfrm>
        </p:grpSpPr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5065" y="3032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(2)</a:t>
              </a:r>
            </a:p>
          </p:txBody>
        </p:sp>
        <p:grpSp>
          <p:nvGrpSpPr>
            <p:cNvPr id="9244" name="Group 28"/>
            <p:cNvGrpSpPr>
              <a:grpSpLocks/>
            </p:cNvGrpSpPr>
            <p:nvPr/>
          </p:nvGrpSpPr>
          <p:grpSpPr bwMode="auto">
            <a:xfrm>
              <a:off x="432" y="3021"/>
              <a:ext cx="3693" cy="336"/>
              <a:chOff x="432" y="3021"/>
              <a:chExt cx="3693" cy="336"/>
            </a:xfrm>
          </p:grpSpPr>
          <p:sp>
            <p:nvSpPr>
              <p:cNvPr id="9232" name="Text Box 16"/>
              <p:cNvSpPr txBox="1">
                <a:spLocks noChangeArrowheads="1"/>
              </p:cNvSpPr>
              <p:nvPr/>
            </p:nvSpPr>
            <p:spPr bwMode="auto">
              <a:xfrm>
                <a:off x="3615" y="3021"/>
                <a:ext cx="51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b="1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 =</a:t>
                </a:r>
                <a:endParaRPr lang="pt-BR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9234" name="Text Box 18"/>
              <p:cNvSpPr txBox="1">
                <a:spLocks noChangeArrowheads="1"/>
              </p:cNvSpPr>
              <p:nvPr/>
            </p:nvSpPr>
            <p:spPr bwMode="auto">
              <a:xfrm>
                <a:off x="432" y="3032"/>
                <a:ext cx="25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>
                    <a:latin typeface="Arial" charset="0"/>
                  </a:rPr>
                  <a:t>Valor presente (descapitalização):</a:t>
                </a:r>
              </a:p>
            </p:txBody>
          </p:sp>
        </p:grpSp>
      </p:grp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2162176" y="990600"/>
            <a:ext cx="7896225" cy="685800"/>
            <a:chOff x="402" y="624"/>
            <a:chExt cx="4974" cy="432"/>
          </a:xfrm>
        </p:grpSpPr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3429" y="624"/>
              <a:ext cx="1536" cy="43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9235" name="Group 19"/>
            <p:cNvGrpSpPr>
              <a:grpSpLocks/>
            </p:cNvGrpSpPr>
            <p:nvPr/>
          </p:nvGrpSpPr>
          <p:grpSpPr bwMode="auto">
            <a:xfrm>
              <a:off x="402" y="672"/>
              <a:ext cx="4974" cy="336"/>
              <a:chOff x="402" y="672"/>
              <a:chExt cx="4974" cy="336"/>
            </a:xfrm>
          </p:grpSpPr>
          <p:sp>
            <p:nvSpPr>
              <p:cNvPr id="9236" name="Text Box 20"/>
              <p:cNvSpPr txBox="1">
                <a:spLocks noChangeArrowheads="1"/>
              </p:cNvSpPr>
              <p:nvPr/>
            </p:nvSpPr>
            <p:spPr bwMode="auto">
              <a:xfrm>
                <a:off x="3360" y="672"/>
                <a:ext cx="166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b="1" i="1" baseline="-25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 = V</a:t>
                </a:r>
                <a:r>
                  <a:rPr lang="en-US" b="1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en-US" b="1" i="1">
                    <a:solidFill>
                      <a:srgbClr val="000099"/>
                    </a:solidFill>
                    <a:latin typeface="Arial" charset="0"/>
                  </a:rPr>
                  <a:t> ( 1 + i ) </a:t>
                </a:r>
                <a:r>
                  <a:rPr lang="en-US" b="1" i="1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endParaRPr lang="pt-BR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9237" name="Text Box 21"/>
              <p:cNvSpPr txBox="1">
                <a:spLocks noChangeArrowheads="1"/>
              </p:cNvSpPr>
              <p:nvPr/>
            </p:nvSpPr>
            <p:spPr bwMode="auto">
              <a:xfrm>
                <a:off x="402" y="711"/>
                <a:ext cx="20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>
                    <a:latin typeface="Arial" charset="0"/>
                  </a:rPr>
                  <a:t>Valor futuro (capitalização):</a:t>
                </a:r>
              </a:p>
            </p:txBody>
          </p:sp>
          <p:sp>
            <p:nvSpPr>
              <p:cNvPr id="9238" name="Text Box 22"/>
              <p:cNvSpPr txBox="1">
                <a:spLocks noChangeArrowheads="1"/>
              </p:cNvSpPr>
              <p:nvPr/>
            </p:nvSpPr>
            <p:spPr bwMode="auto">
              <a:xfrm>
                <a:off x="5065" y="699"/>
                <a:ext cx="31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(1)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JUROS compostos: fórmulas básicas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62176" y="1014414"/>
            <a:ext cx="4810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>
                <a:latin typeface="Arial" charset="0"/>
              </a:rPr>
              <a:t>Taxa de juros (se conhecidos </a:t>
            </a:r>
            <a:r>
              <a:rPr lang="pt-BR" sz="2000" i="1">
                <a:latin typeface="Arial" charset="0"/>
              </a:rPr>
              <a:t>V</a:t>
            </a:r>
            <a:r>
              <a:rPr lang="pt-BR" sz="2000" i="1" baseline="-25000">
                <a:latin typeface="Arial" charset="0"/>
              </a:rPr>
              <a:t>0</a:t>
            </a:r>
            <a:r>
              <a:rPr lang="pt-BR" sz="2000">
                <a:latin typeface="Arial" charset="0"/>
              </a:rPr>
              <a:t>, </a:t>
            </a:r>
            <a:r>
              <a:rPr lang="pt-BR" sz="2000" i="1">
                <a:latin typeface="Arial" charset="0"/>
              </a:rPr>
              <a:t>V</a:t>
            </a:r>
            <a:r>
              <a:rPr lang="pt-BR" sz="2000" i="1" baseline="-25000">
                <a:latin typeface="Arial" charset="0"/>
              </a:rPr>
              <a:t>n</a:t>
            </a:r>
            <a:r>
              <a:rPr lang="pt-BR" sz="2000">
                <a:latin typeface="Arial" charset="0"/>
              </a:rPr>
              <a:t> e </a:t>
            </a:r>
            <a:r>
              <a:rPr lang="pt-BR" sz="2000" i="1">
                <a:latin typeface="Arial" charset="0"/>
              </a:rPr>
              <a:t>n)</a:t>
            </a:r>
            <a:r>
              <a:rPr lang="pt-BR" sz="2000">
                <a:latin typeface="Arial" charset="0"/>
              </a:rPr>
              <a:t>: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057401" y="1671638"/>
            <a:ext cx="2924175" cy="533400"/>
            <a:chOff x="336" y="1071"/>
            <a:chExt cx="1842" cy="336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336" y="1071"/>
              <a:ext cx="15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2200" b="1" i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en-US" sz="2200" b="1" i="1" baseline="-25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en-US" sz="2200" b="1" i="1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en-US" sz="2200" b="1" i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en-US" sz="2200" b="1" i="1">
                  <a:solidFill>
                    <a:srgbClr val="000099"/>
                  </a:solidFill>
                  <a:latin typeface="Arial" charset="0"/>
                </a:rPr>
                <a:t> ( 1 + i ) </a:t>
              </a:r>
              <a:r>
                <a:rPr lang="en-US" sz="2200" b="1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pt-BR" sz="2200" b="1" i="1" baseline="3000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986" y="1221"/>
              <a:ext cx="192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2085975" y="2305051"/>
            <a:ext cx="2209800" cy="1095375"/>
            <a:chOff x="354" y="1470"/>
            <a:chExt cx="1392" cy="690"/>
          </a:xfrm>
        </p:grpSpPr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690" y="1656"/>
              <a:ext cx="105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>
                <a:spcBef>
                  <a:spcPct val="50000"/>
                </a:spcBef>
                <a:tabLst>
                  <a:tab pos="384175" algn="l"/>
                </a:tabLst>
              </a:pPr>
              <a:r>
                <a:rPr lang="en-US" sz="2200" b="1" i="1">
                  <a:solidFill>
                    <a:srgbClr val="000099"/>
                  </a:solidFill>
                  <a:latin typeface="Arial" charset="0"/>
                </a:rPr>
                <a:t>= ( 1 + i ) </a:t>
              </a:r>
              <a:r>
                <a:rPr lang="en-US" sz="2200" b="1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pt-BR" sz="2200" b="1" i="1" baseline="30000">
                <a:solidFill>
                  <a:srgbClr val="000099"/>
                </a:solidFill>
                <a:latin typeface="Arial" charset="0"/>
              </a:endParaRPr>
            </a:p>
          </p:txBody>
        </p:sp>
        <p:grpSp>
          <p:nvGrpSpPr>
            <p:cNvPr id="10249" name="Group 9"/>
            <p:cNvGrpSpPr>
              <a:grpSpLocks/>
            </p:cNvGrpSpPr>
            <p:nvPr/>
          </p:nvGrpSpPr>
          <p:grpSpPr bwMode="auto">
            <a:xfrm>
              <a:off x="354" y="1470"/>
              <a:ext cx="387" cy="690"/>
              <a:chOff x="2208" y="1344"/>
              <a:chExt cx="387" cy="690"/>
            </a:xfrm>
          </p:grpSpPr>
          <p:sp>
            <p:nvSpPr>
              <p:cNvPr id="10250" name="Text Box 10"/>
              <p:cNvSpPr txBox="1">
                <a:spLocks noChangeArrowheads="1"/>
              </p:cNvSpPr>
              <p:nvPr/>
            </p:nvSpPr>
            <p:spPr bwMode="auto">
              <a:xfrm>
                <a:off x="2208" y="1344"/>
                <a:ext cx="387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endParaRPr lang="pt-BR" sz="2200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51" name="Text Box 11"/>
              <p:cNvSpPr txBox="1">
                <a:spLocks noChangeArrowheads="1"/>
              </p:cNvSpPr>
              <p:nvPr/>
            </p:nvSpPr>
            <p:spPr bwMode="auto">
              <a:xfrm>
                <a:off x="2208" y="1698"/>
                <a:ext cx="387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endParaRPr lang="pt-BR" sz="2200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2208" y="1680"/>
                <a:ext cx="384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4676776" y="2209801"/>
            <a:ext cx="5381625" cy="1171575"/>
            <a:chOff x="1986" y="1392"/>
            <a:chExt cx="3390" cy="738"/>
          </a:xfrm>
        </p:grpSpPr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3552" y="1392"/>
              <a:ext cx="1443" cy="72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255" name="Group 15"/>
            <p:cNvGrpSpPr>
              <a:grpSpLocks/>
            </p:cNvGrpSpPr>
            <p:nvPr/>
          </p:nvGrpSpPr>
          <p:grpSpPr bwMode="auto">
            <a:xfrm>
              <a:off x="1986" y="1432"/>
              <a:ext cx="3390" cy="698"/>
              <a:chOff x="1986" y="1450"/>
              <a:chExt cx="3390" cy="698"/>
            </a:xfrm>
          </p:grpSpPr>
          <p:sp>
            <p:nvSpPr>
              <p:cNvPr id="10256" name="Line 16"/>
              <p:cNvSpPr>
                <a:spLocks noChangeShapeType="1"/>
              </p:cNvSpPr>
              <p:nvPr/>
            </p:nvSpPr>
            <p:spPr bwMode="auto">
              <a:xfrm>
                <a:off x="1986" y="1806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257" name="Group 17"/>
              <p:cNvGrpSpPr>
                <a:grpSpLocks/>
              </p:cNvGrpSpPr>
              <p:nvPr/>
            </p:nvGrpSpPr>
            <p:grpSpPr bwMode="auto">
              <a:xfrm>
                <a:off x="3590" y="1450"/>
                <a:ext cx="1786" cy="698"/>
                <a:chOff x="3590" y="1414"/>
                <a:chExt cx="1786" cy="698"/>
              </a:xfrm>
            </p:grpSpPr>
            <p:sp>
              <p:nvSpPr>
                <p:cNvPr id="1025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065" y="1622"/>
                  <a:ext cx="3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BR" sz="2000">
                      <a:solidFill>
                        <a:srgbClr val="000099"/>
                      </a:solidFill>
                      <a:latin typeface="Arial" charset="0"/>
                    </a:rPr>
                    <a:t>(3)</a:t>
                  </a:r>
                </a:p>
              </p:txBody>
            </p:sp>
            <p:sp>
              <p:nvSpPr>
                <p:cNvPr id="1025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590" y="1436"/>
                  <a:ext cx="260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BR" sz="5400">
                      <a:solidFill>
                        <a:srgbClr val="000099"/>
                      </a:solidFill>
                      <a:latin typeface="Arial" charset="0"/>
                    </a:rPr>
                    <a:t>(</a:t>
                  </a:r>
                </a:p>
              </p:txBody>
            </p:sp>
            <p:sp>
              <p:nvSpPr>
                <p:cNvPr id="1026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012" y="1434"/>
                  <a:ext cx="260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t-BR" sz="5400">
                      <a:solidFill>
                        <a:srgbClr val="000099"/>
                      </a:solidFill>
                      <a:latin typeface="Arial" charset="0"/>
                    </a:rPr>
                    <a:t>)</a:t>
                  </a:r>
                </a:p>
              </p:txBody>
            </p:sp>
            <p:grpSp>
              <p:nvGrpSpPr>
                <p:cNvPr id="10261" name="Group 21"/>
                <p:cNvGrpSpPr>
                  <a:grpSpLocks/>
                </p:cNvGrpSpPr>
                <p:nvPr/>
              </p:nvGrpSpPr>
              <p:grpSpPr bwMode="auto">
                <a:xfrm>
                  <a:off x="3741" y="1422"/>
                  <a:ext cx="387" cy="690"/>
                  <a:chOff x="2208" y="1344"/>
                  <a:chExt cx="387" cy="690"/>
                </a:xfrm>
              </p:grpSpPr>
              <p:sp>
                <p:nvSpPr>
                  <p:cNvPr id="10262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44"/>
                    <a:ext cx="387" cy="3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spcBef>
                        <a:spcPct val="50000"/>
                      </a:spcBef>
                      <a:tabLst>
                        <a:tab pos="384175" algn="l"/>
                      </a:tabLst>
                    </a:pPr>
                    <a:r>
                      <a:rPr lang="en-US" b="1" i="1">
                        <a:solidFill>
                          <a:srgbClr val="000099"/>
                        </a:solidFill>
                        <a:latin typeface="Arial" charset="0"/>
                      </a:rPr>
                      <a:t>V</a:t>
                    </a:r>
                    <a:r>
                      <a:rPr lang="en-US" b="1" i="1" baseline="-25000">
                        <a:solidFill>
                          <a:srgbClr val="000099"/>
                        </a:solidFill>
                        <a:latin typeface="Arial" charset="0"/>
                      </a:rPr>
                      <a:t>n</a:t>
                    </a:r>
                    <a:endParaRPr lang="pt-BR" b="1" i="1" baseline="30000">
                      <a:solidFill>
                        <a:srgbClr val="000099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63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698"/>
                    <a:ext cx="387" cy="33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algn="ctr">
                      <a:spcBef>
                        <a:spcPct val="50000"/>
                      </a:spcBef>
                      <a:tabLst>
                        <a:tab pos="384175" algn="l"/>
                      </a:tabLst>
                    </a:pPr>
                    <a:r>
                      <a:rPr lang="en-US" b="1" i="1">
                        <a:solidFill>
                          <a:srgbClr val="000099"/>
                        </a:solidFill>
                        <a:latin typeface="Arial" charset="0"/>
                      </a:rPr>
                      <a:t>V</a:t>
                    </a:r>
                    <a:r>
                      <a:rPr lang="en-US" b="1" i="1" baseline="-25000">
                        <a:solidFill>
                          <a:srgbClr val="000099"/>
                        </a:solidFill>
                        <a:latin typeface="Arial" charset="0"/>
                      </a:rPr>
                      <a:t>0</a:t>
                    </a:r>
                    <a:endParaRPr lang="pt-BR" b="1" i="1" baseline="30000">
                      <a:solidFill>
                        <a:srgbClr val="000099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6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1680"/>
                    <a:ext cx="384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333399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1026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092" y="1414"/>
                  <a:ext cx="37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pt-BR" sz="2000">
                      <a:solidFill>
                        <a:srgbClr val="000099"/>
                      </a:solidFill>
                      <a:latin typeface="Arial" charset="0"/>
                    </a:rPr>
                    <a:t>1/n</a:t>
                  </a:r>
                </a:p>
              </p:txBody>
            </p:sp>
            <p:sp>
              <p:nvSpPr>
                <p:cNvPr id="1026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0" y="1596"/>
                  <a:ext cx="672" cy="3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spcBef>
                      <a:spcPct val="50000"/>
                    </a:spcBef>
                    <a:tabLst>
                      <a:tab pos="384175" algn="l"/>
                    </a:tabLst>
                  </a:pPr>
                  <a:r>
                    <a:rPr lang="en-US" b="1" i="1">
                      <a:solidFill>
                        <a:srgbClr val="000099"/>
                      </a:solidFill>
                      <a:latin typeface="Arial" charset="0"/>
                    </a:rPr>
                    <a:t>- 1 =  i</a:t>
                  </a:r>
                  <a:endParaRPr lang="pt-BR" b="1" i="1" baseline="30000">
                    <a:solidFill>
                      <a:srgbClr val="000099"/>
                    </a:solidFill>
                    <a:latin typeface="Arial" charset="0"/>
                  </a:endParaRPr>
                </a:p>
              </p:txBody>
            </p:sp>
          </p:grpSp>
        </p:grpSp>
      </p:grp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176463" y="4967288"/>
            <a:ext cx="388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tabLst>
                <a:tab pos="384175" algn="l"/>
              </a:tabLst>
            </a:pP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ln(V</a:t>
            </a:r>
            <a:r>
              <a:rPr lang="en-US" sz="2200" b="1" i="1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) = ln (V</a:t>
            </a:r>
            <a:r>
              <a:rPr lang="en-US" sz="2200" b="1" i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sz="2200" b="1" i="1">
                <a:solidFill>
                  <a:srgbClr val="000099"/>
                </a:solidFill>
                <a:latin typeface="Arial" charset="0"/>
              </a:rPr>
              <a:t>) + n ln ( 1 + i )</a:t>
            </a:r>
            <a:endParaRPr lang="pt-BR" sz="2200" b="1" i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224588" y="4648200"/>
            <a:ext cx="3524250" cy="1143000"/>
            <a:chOff x="2961" y="2928"/>
            <a:chExt cx="2220" cy="720"/>
          </a:xfrm>
        </p:grpSpPr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3264" y="2928"/>
              <a:ext cx="1728" cy="72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270" name="Group 30"/>
            <p:cNvGrpSpPr>
              <a:grpSpLocks/>
            </p:cNvGrpSpPr>
            <p:nvPr/>
          </p:nvGrpSpPr>
          <p:grpSpPr bwMode="auto">
            <a:xfrm>
              <a:off x="2961" y="2958"/>
              <a:ext cx="2220" cy="690"/>
              <a:chOff x="2961" y="2958"/>
              <a:chExt cx="2220" cy="690"/>
            </a:xfrm>
          </p:grpSpPr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2961" y="3276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72" name="Text Box 32"/>
              <p:cNvSpPr txBox="1">
                <a:spLocks noChangeArrowheads="1"/>
              </p:cNvSpPr>
              <p:nvPr/>
            </p:nvSpPr>
            <p:spPr bwMode="auto">
              <a:xfrm>
                <a:off x="5065" y="3158"/>
                <a:ext cx="1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pt-BR" sz="2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73" name="Text Box 33"/>
              <p:cNvSpPr txBox="1">
                <a:spLocks noChangeArrowheads="1"/>
              </p:cNvSpPr>
              <p:nvPr/>
            </p:nvSpPr>
            <p:spPr bwMode="auto">
              <a:xfrm>
                <a:off x="3216" y="2958"/>
                <a:ext cx="139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ln(V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n </a:t>
                </a: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) - ln(V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0 </a:t>
                </a: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)</a:t>
                </a:r>
                <a:endParaRPr lang="pt-BR" sz="2200" b="1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74" name="Text Box 34"/>
              <p:cNvSpPr txBox="1">
                <a:spLocks noChangeArrowheads="1"/>
              </p:cNvSpPr>
              <p:nvPr/>
            </p:nvSpPr>
            <p:spPr bwMode="auto">
              <a:xfrm>
                <a:off x="3312" y="3312"/>
                <a:ext cx="1297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ln(1+i)</a:t>
                </a:r>
                <a:endParaRPr lang="pt-BR" sz="2200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3360" y="3294"/>
                <a:ext cx="1152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276" name="Text Box 36"/>
              <p:cNvSpPr txBox="1">
                <a:spLocks noChangeArrowheads="1"/>
              </p:cNvSpPr>
              <p:nvPr/>
            </p:nvSpPr>
            <p:spPr bwMode="auto">
              <a:xfrm>
                <a:off x="4512" y="3132"/>
                <a:ext cx="480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=  n</a:t>
                </a:r>
                <a:endParaRPr lang="pt-BR" sz="2200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2128838" y="3657601"/>
            <a:ext cx="7929562" cy="1057275"/>
            <a:chOff x="381" y="2304"/>
            <a:chExt cx="4995" cy="666"/>
          </a:xfrm>
        </p:grpSpPr>
        <p:grpSp>
          <p:nvGrpSpPr>
            <p:cNvPr id="10278" name="Group 38"/>
            <p:cNvGrpSpPr>
              <a:grpSpLocks/>
            </p:cNvGrpSpPr>
            <p:nvPr/>
          </p:nvGrpSpPr>
          <p:grpSpPr bwMode="auto">
            <a:xfrm>
              <a:off x="381" y="2634"/>
              <a:ext cx="1779" cy="336"/>
              <a:chOff x="381" y="1098"/>
              <a:chExt cx="1779" cy="336"/>
            </a:xfrm>
          </p:grpSpPr>
          <p:sp>
            <p:nvSpPr>
              <p:cNvPr id="10279" name="Text Box 39"/>
              <p:cNvSpPr txBox="1">
                <a:spLocks noChangeArrowheads="1"/>
              </p:cNvSpPr>
              <p:nvPr/>
            </p:nvSpPr>
            <p:spPr bwMode="auto">
              <a:xfrm>
                <a:off x="381" y="1098"/>
                <a:ext cx="1536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tabLst>
                    <a:tab pos="384175" algn="l"/>
                  </a:tabLst>
                </a:pP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 = V</a:t>
                </a:r>
                <a:r>
                  <a:rPr lang="en-US" sz="2200" b="1" i="1" baseline="-25000">
                    <a:solidFill>
                      <a:srgbClr val="000099"/>
                    </a:solidFill>
                    <a:latin typeface="Arial" charset="0"/>
                  </a:rPr>
                  <a:t>0</a:t>
                </a:r>
                <a:r>
                  <a:rPr lang="en-US" sz="2200" b="1" i="1">
                    <a:solidFill>
                      <a:srgbClr val="000099"/>
                    </a:solidFill>
                    <a:latin typeface="Arial" charset="0"/>
                  </a:rPr>
                  <a:t> ( 1 + i ) </a:t>
                </a:r>
                <a:r>
                  <a:rPr lang="en-US" sz="2200" b="1" i="1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endParaRPr lang="pt-BR" sz="2200" b="1" i="1" baseline="30000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968" y="1248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0281" name="Group 41"/>
            <p:cNvGrpSpPr>
              <a:grpSpLocks/>
            </p:cNvGrpSpPr>
            <p:nvPr/>
          </p:nvGrpSpPr>
          <p:grpSpPr bwMode="auto">
            <a:xfrm>
              <a:off x="399" y="2304"/>
              <a:ext cx="4977" cy="290"/>
              <a:chOff x="399" y="2304"/>
              <a:chExt cx="4977" cy="290"/>
            </a:xfrm>
          </p:grpSpPr>
          <p:sp>
            <p:nvSpPr>
              <p:cNvPr id="10282" name="Text Box 42"/>
              <p:cNvSpPr txBox="1">
                <a:spLocks noChangeArrowheads="1"/>
              </p:cNvSpPr>
              <p:nvPr/>
            </p:nvSpPr>
            <p:spPr bwMode="auto">
              <a:xfrm>
                <a:off x="399" y="2342"/>
                <a:ext cx="47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000">
                    <a:latin typeface="Arial" charset="0"/>
                  </a:rPr>
                  <a:t>Número de períodos de capitalização (se conhecidos </a:t>
                </a:r>
                <a:r>
                  <a:rPr lang="pt-BR" sz="2000" i="1">
                    <a:latin typeface="Arial" charset="0"/>
                  </a:rPr>
                  <a:t>V</a:t>
                </a:r>
                <a:r>
                  <a:rPr lang="pt-BR" sz="2000" i="1" baseline="-25000">
                    <a:latin typeface="Arial" charset="0"/>
                  </a:rPr>
                  <a:t>0</a:t>
                </a:r>
                <a:r>
                  <a:rPr lang="pt-BR" sz="2000">
                    <a:latin typeface="Arial" charset="0"/>
                  </a:rPr>
                  <a:t>, </a:t>
                </a:r>
                <a:r>
                  <a:rPr lang="pt-BR" sz="2000" i="1">
                    <a:latin typeface="Arial" charset="0"/>
                  </a:rPr>
                  <a:t>V</a:t>
                </a:r>
                <a:r>
                  <a:rPr lang="pt-BR" sz="2000" i="1" baseline="-25000">
                    <a:latin typeface="Arial" charset="0"/>
                  </a:rPr>
                  <a:t>n</a:t>
                </a:r>
                <a:r>
                  <a:rPr lang="pt-BR" sz="2000">
                    <a:latin typeface="Arial" charset="0"/>
                  </a:rPr>
                  <a:t> e </a:t>
                </a:r>
                <a:r>
                  <a:rPr lang="pt-BR" sz="2000" i="1">
                    <a:latin typeface="Arial" charset="0"/>
                  </a:rPr>
                  <a:t>i)</a:t>
                </a:r>
                <a:r>
                  <a:rPr lang="pt-BR" sz="2000">
                    <a:latin typeface="Arial" charset="0"/>
                  </a:rPr>
                  <a:t>:</a:t>
                </a:r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432" y="2304"/>
                <a:ext cx="49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82" name="Group 18"/>
          <p:cNvGrpSpPr>
            <a:grpSpLocks/>
          </p:cNvGrpSpPr>
          <p:nvPr/>
        </p:nvGrpSpPr>
        <p:grpSpPr bwMode="auto">
          <a:xfrm>
            <a:off x="5029201" y="3749676"/>
            <a:ext cx="4848225" cy="396875"/>
            <a:chOff x="2208" y="2544"/>
            <a:chExt cx="3054" cy="250"/>
          </a:xfrm>
        </p:grpSpPr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2208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3051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4080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5070" y="2544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Séries de Pagamentos Anuais</a:t>
            </a:r>
          </a:p>
        </p:txBody>
      </p:sp>
      <p:grpSp>
        <p:nvGrpSpPr>
          <p:cNvPr id="11314" name="Group 50"/>
          <p:cNvGrpSpPr>
            <a:grpSpLocks/>
          </p:cNvGrpSpPr>
          <p:nvPr/>
        </p:nvGrpSpPr>
        <p:grpSpPr bwMode="auto">
          <a:xfrm>
            <a:off x="1928813" y="3759201"/>
            <a:ext cx="8178800" cy="1300163"/>
            <a:chOff x="255" y="2368"/>
            <a:chExt cx="5152" cy="819"/>
          </a:xfrm>
        </p:grpSpPr>
        <p:grpSp>
          <p:nvGrpSpPr>
            <p:cNvPr id="11267" name="Group 3"/>
            <p:cNvGrpSpPr>
              <a:grpSpLocks/>
            </p:cNvGrpSpPr>
            <p:nvPr/>
          </p:nvGrpSpPr>
          <p:grpSpPr bwMode="auto">
            <a:xfrm>
              <a:off x="1434" y="2467"/>
              <a:ext cx="3973" cy="720"/>
              <a:chOff x="633" y="1815"/>
              <a:chExt cx="3973" cy="720"/>
            </a:xfrm>
          </p:grpSpPr>
          <p:sp>
            <p:nvSpPr>
              <p:cNvPr id="11268" name="Text Box 4"/>
              <p:cNvSpPr txBox="1">
                <a:spLocks noChangeArrowheads="1"/>
              </p:cNvSpPr>
              <p:nvPr/>
            </p:nvSpPr>
            <p:spPr bwMode="auto">
              <a:xfrm>
                <a:off x="633" y="2064"/>
                <a:ext cx="249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11269" name="Text Box 5"/>
              <p:cNvSpPr txBox="1">
                <a:spLocks noChangeArrowheads="1"/>
              </p:cNvSpPr>
              <p:nvPr/>
            </p:nvSpPr>
            <p:spPr bwMode="auto">
              <a:xfrm>
                <a:off x="873" y="2064"/>
                <a:ext cx="584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270" name="Text Box 6"/>
              <p:cNvSpPr txBox="1">
                <a:spLocks noChangeArrowheads="1"/>
              </p:cNvSpPr>
              <p:nvPr/>
            </p:nvSpPr>
            <p:spPr bwMode="auto">
              <a:xfrm>
                <a:off x="1401" y="2064"/>
                <a:ext cx="249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1271" name="Text Box 7"/>
              <p:cNvSpPr txBox="1">
                <a:spLocks noChangeArrowheads="1"/>
              </p:cNvSpPr>
              <p:nvPr/>
            </p:nvSpPr>
            <p:spPr bwMode="auto">
              <a:xfrm>
                <a:off x="1633" y="2064"/>
                <a:ext cx="350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272" name="Text Box 8"/>
              <p:cNvSpPr txBox="1">
                <a:spLocks noChangeArrowheads="1"/>
              </p:cNvSpPr>
              <p:nvPr/>
            </p:nvSpPr>
            <p:spPr bwMode="auto">
              <a:xfrm>
                <a:off x="2160" y="2064"/>
                <a:ext cx="43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n-2</a:t>
                </a:r>
              </a:p>
            </p:txBody>
          </p:sp>
          <p:sp>
            <p:nvSpPr>
              <p:cNvPr id="11273" name="Text Box 9"/>
              <p:cNvSpPr txBox="1">
                <a:spLocks noChangeArrowheads="1"/>
              </p:cNvSpPr>
              <p:nvPr/>
            </p:nvSpPr>
            <p:spPr bwMode="auto">
              <a:xfrm>
                <a:off x="2584" y="2064"/>
                <a:ext cx="584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274" name="Text Box 10"/>
              <p:cNvSpPr txBox="1">
                <a:spLocks noChangeArrowheads="1"/>
              </p:cNvSpPr>
              <p:nvPr/>
            </p:nvSpPr>
            <p:spPr bwMode="auto">
              <a:xfrm>
                <a:off x="3168" y="2064"/>
                <a:ext cx="47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n-1</a:t>
                </a:r>
              </a:p>
            </p:txBody>
          </p:sp>
          <p:sp>
            <p:nvSpPr>
              <p:cNvPr id="11275" name="Text Box 11"/>
              <p:cNvSpPr txBox="1">
                <a:spLocks noChangeArrowheads="1"/>
              </p:cNvSpPr>
              <p:nvPr/>
            </p:nvSpPr>
            <p:spPr bwMode="auto">
              <a:xfrm>
                <a:off x="3640" y="2064"/>
                <a:ext cx="584" cy="231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1276" name="Text Box 12"/>
              <p:cNvSpPr txBox="1">
                <a:spLocks noChangeArrowheads="1"/>
              </p:cNvSpPr>
              <p:nvPr/>
            </p:nvSpPr>
            <p:spPr bwMode="auto">
              <a:xfrm>
                <a:off x="4224" y="2064"/>
                <a:ext cx="38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sz="1800" b="1">
                    <a:solidFill>
                      <a:srgbClr val="000099"/>
                    </a:solidFill>
                    <a:latin typeface="Arial" charset="0"/>
                  </a:rPr>
                  <a:t>n</a:t>
                </a:r>
              </a:p>
            </p:txBody>
          </p:sp>
          <p:sp>
            <p:nvSpPr>
              <p:cNvPr id="11277" name="Line 13"/>
              <p:cNvSpPr>
                <a:spLocks noChangeShapeType="1"/>
              </p:cNvSpPr>
              <p:nvPr/>
            </p:nvSpPr>
            <p:spPr bwMode="auto">
              <a:xfrm flipV="1">
                <a:off x="1974" y="1815"/>
                <a:ext cx="96" cy="24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78" name="Line 14"/>
              <p:cNvSpPr>
                <a:spLocks noChangeShapeType="1"/>
              </p:cNvSpPr>
              <p:nvPr/>
            </p:nvSpPr>
            <p:spPr bwMode="auto">
              <a:xfrm flipV="1">
                <a:off x="2073" y="2295"/>
                <a:ext cx="96" cy="24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79" name="Line 15"/>
              <p:cNvSpPr>
                <a:spLocks noChangeShapeType="1"/>
              </p:cNvSpPr>
              <p:nvPr/>
            </p:nvSpPr>
            <p:spPr bwMode="auto">
              <a:xfrm>
                <a:off x="2070" y="1815"/>
                <a:ext cx="0" cy="72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255" y="2704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Ano</a:t>
              </a:r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255" y="2368"/>
              <a:ext cx="16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Pagamentos anuais:</a:t>
              </a:r>
            </a:p>
          </p:txBody>
        </p:sp>
      </p:grp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2270125" y="685801"/>
            <a:ext cx="231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Valor futuro (V</a:t>
            </a:r>
            <a:r>
              <a:rPr lang="pt-BR" sz="2000" b="1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 b="1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grpSp>
        <p:nvGrpSpPr>
          <p:cNvPr id="11323" name="Group 59"/>
          <p:cNvGrpSpPr>
            <a:grpSpLocks/>
          </p:cNvGrpSpPr>
          <p:nvPr/>
        </p:nvGrpSpPr>
        <p:grpSpPr bwMode="auto">
          <a:xfrm>
            <a:off x="7924800" y="3292476"/>
            <a:ext cx="1981200" cy="804863"/>
            <a:chOff x="4032" y="2074"/>
            <a:chExt cx="1248" cy="507"/>
          </a:xfrm>
        </p:grpSpPr>
        <p:sp>
          <p:nvSpPr>
            <p:cNvPr id="11291" name="Text Box 27"/>
            <p:cNvSpPr txBox="1">
              <a:spLocks noChangeArrowheads="1"/>
            </p:cNvSpPr>
            <p:nvPr/>
          </p:nvSpPr>
          <p:spPr bwMode="auto">
            <a:xfrm>
              <a:off x="4032" y="2074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    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300" name="Freeform 36"/>
            <p:cNvSpPr>
              <a:spLocks/>
            </p:cNvSpPr>
            <p:nvPr/>
          </p:nvSpPr>
          <p:spPr bwMode="auto">
            <a:xfrm>
              <a:off x="4176" y="2208"/>
              <a:ext cx="336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44" y="48"/>
                </a:cxn>
                <a:cxn ang="0">
                  <a:pos x="336" y="0"/>
                </a:cxn>
              </a:cxnLst>
              <a:rect l="0" t="0" r="r" b="b"/>
              <a:pathLst>
                <a:path w="336" h="192">
                  <a:moveTo>
                    <a:pt x="0" y="192"/>
                  </a:moveTo>
                  <a:cubicBezTo>
                    <a:pt x="44" y="136"/>
                    <a:pt x="88" y="80"/>
                    <a:pt x="144" y="48"/>
                  </a:cubicBezTo>
                  <a:cubicBezTo>
                    <a:pt x="200" y="16"/>
                    <a:pt x="312" y="32"/>
                    <a:pt x="336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106" y="2437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322" name="Group 58"/>
          <p:cNvGrpSpPr>
            <a:grpSpLocks/>
          </p:cNvGrpSpPr>
          <p:nvPr/>
        </p:nvGrpSpPr>
        <p:grpSpPr bwMode="auto">
          <a:xfrm>
            <a:off x="6418264" y="2835276"/>
            <a:ext cx="3487737" cy="1279525"/>
            <a:chOff x="3083" y="1786"/>
            <a:chExt cx="2197" cy="806"/>
          </a:xfrm>
        </p:grpSpPr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4320" y="178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    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301" name="Freeform 37"/>
            <p:cNvSpPr>
              <a:spLocks/>
            </p:cNvSpPr>
            <p:nvPr/>
          </p:nvSpPr>
          <p:spPr bwMode="auto">
            <a:xfrm>
              <a:off x="3168" y="1920"/>
              <a:ext cx="1296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432" y="144"/>
                </a:cxn>
                <a:cxn ang="0">
                  <a:pos x="1296" y="0"/>
                </a:cxn>
              </a:cxnLst>
              <a:rect l="0" t="0" r="r" b="b"/>
              <a:pathLst>
                <a:path w="1296" h="480">
                  <a:moveTo>
                    <a:pt x="0" y="480"/>
                  </a:moveTo>
                  <a:cubicBezTo>
                    <a:pt x="108" y="352"/>
                    <a:pt x="216" y="224"/>
                    <a:pt x="432" y="144"/>
                  </a:cubicBezTo>
                  <a:cubicBezTo>
                    <a:pt x="648" y="64"/>
                    <a:pt x="1152" y="16"/>
                    <a:pt x="1296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3083" y="2448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321" name="Group 57"/>
          <p:cNvGrpSpPr>
            <a:grpSpLocks/>
          </p:cNvGrpSpPr>
          <p:nvPr/>
        </p:nvGrpSpPr>
        <p:grpSpPr bwMode="auto">
          <a:xfrm>
            <a:off x="3810001" y="1295400"/>
            <a:ext cx="6086475" cy="573088"/>
            <a:chOff x="1440" y="816"/>
            <a:chExt cx="3834" cy="361"/>
          </a:xfrm>
        </p:grpSpPr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1920" y="816"/>
              <a:ext cx="27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...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n-1</a:t>
              </a:r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1482" y="1177"/>
              <a:ext cx="3792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1296" name="Text Box 32"/>
            <p:cNvSpPr txBox="1">
              <a:spLocks noChangeArrowheads="1"/>
            </p:cNvSpPr>
            <p:nvPr/>
          </p:nvSpPr>
          <p:spPr bwMode="auto">
            <a:xfrm>
              <a:off x="1440" y="816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</a:t>
              </a:r>
              <a:endParaRPr lang="pt-BR" sz="2000" baseline="30000">
                <a:solidFill>
                  <a:srgbClr val="000099"/>
                </a:solidFill>
                <a:latin typeface="Arial" charset="0"/>
              </a:endParaRPr>
            </a:p>
          </p:txBody>
        </p:sp>
      </p:grpSp>
      <p:grpSp>
        <p:nvGrpSpPr>
          <p:cNvPr id="11320" name="Group 56"/>
          <p:cNvGrpSpPr>
            <a:grpSpLocks/>
          </p:cNvGrpSpPr>
          <p:nvPr/>
        </p:nvGrpSpPr>
        <p:grpSpPr bwMode="auto">
          <a:xfrm>
            <a:off x="5070475" y="2016126"/>
            <a:ext cx="4864100" cy="2093913"/>
            <a:chOff x="2234" y="1270"/>
            <a:chExt cx="3064" cy="1319"/>
          </a:xfrm>
        </p:grpSpPr>
        <p:sp>
          <p:nvSpPr>
            <p:cNvPr id="11293" name="Text Box 29"/>
            <p:cNvSpPr txBox="1">
              <a:spLocks noChangeArrowheads="1"/>
            </p:cNvSpPr>
            <p:nvPr/>
          </p:nvSpPr>
          <p:spPr bwMode="auto">
            <a:xfrm>
              <a:off x="5010" y="1489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...</a:t>
              </a:r>
            </a:p>
          </p:txBody>
        </p:sp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4272" y="1270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n-1 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302" name="Freeform 38"/>
            <p:cNvSpPr>
              <a:spLocks/>
            </p:cNvSpPr>
            <p:nvPr/>
          </p:nvSpPr>
          <p:spPr bwMode="auto">
            <a:xfrm>
              <a:off x="2304" y="1440"/>
              <a:ext cx="2160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288"/>
                </a:cxn>
                <a:cxn ang="0">
                  <a:pos x="2160" y="0"/>
                </a:cxn>
              </a:cxnLst>
              <a:rect l="0" t="0" r="r" b="b"/>
              <a:pathLst>
                <a:path w="2160" h="960">
                  <a:moveTo>
                    <a:pt x="0" y="960"/>
                  </a:moveTo>
                  <a:cubicBezTo>
                    <a:pt x="156" y="704"/>
                    <a:pt x="312" y="448"/>
                    <a:pt x="672" y="288"/>
                  </a:cubicBezTo>
                  <a:cubicBezTo>
                    <a:pt x="1032" y="128"/>
                    <a:pt x="1992" y="72"/>
                    <a:pt x="2160" y="0"/>
                  </a:cubicBezTo>
                </a:path>
              </a:pathLst>
            </a:custGeom>
            <a:noFill/>
            <a:ln w="9525">
              <a:solidFill>
                <a:srgbClr val="333399"/>
              </a:solidFill>
              <a:round/>
              <a:headEnd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2234" y="2445"/>
              <a:ext cx="144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9583739" y="3752851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endParaRPr lang="pt-BR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66938" y="147639"/>
            <a:ext cx="7586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000099"/>
                </a:solidFill>
                <a:latin typeface="Arial" charset="0"/>
              </a:rPr>
              <a:t>Séries de Pagamentos Anuais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0" y="1295401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        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    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+ ... +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n-1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70125" y="685801"/>
            <a:ext cx="231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0099"/>
                </a:solidFill>
                <a:latin typeface="Arial" charset="0"/>
              </a:rPr>
              <a:t>Valor futuro (V</a:t>
            </a:r>
            <a:r>
              <a:rPr lang="pt-BR" sz="2000" b="1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 b="1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309813" y="1676401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800">
                <a:solidFill>
                  <a:srgbClr val="000099"/>
                </a:solidFill>
                <a:latin typeface="Arial" charset="0"/>
              </a:rPr>
              <a:t>Multiplicando por (1+i), e subtraindo as expressões resultantes: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995488" y="2057400"/>
            <a:ext cx="6877050" cy="533400"/>
            <a:chOff x="297" y="1296"/>
            <a:chExt cx="4332" cy="336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297" y="1296"/>
              <a:ext cx="4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2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3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+ ... + </a:t>
              </a:r>
              <a:r>
                <a:rPr lang="pt-BR" sz="2000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(1+i) 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741" y="1632"/>
              <a:ext cx="388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667000" y="2667001"/>
            <a:ext cx="313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(1+i)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-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-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867025" y="3184526"/>
            <a:ext cx="313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>
                <a:solidFill>
                  <a:srgbClr val="000099"/>
                </a:solidFill>
                <a:latin typeface="Arial" charset="0"/>
              </a:rPr>
              <a:t>i V</a:t>
            </a:r>
            <a:r>
              <a:rPr lang="pt-BR" sz="2000" baseline="-25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pt-BR" sz="2000">
                <a:solidFill>
                  <a:srgbClr val="6699FF"/>
                </a:solidFill>
                <a:latin typeface="Arial" charset="0"/>
              </a:rPr>
              <a:t>a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[(1+i) </a:t>
            </a:r>
            <a:r>
              <a:rPr lang="pt-BR" sz="2000" baseline="300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pt-BR" sz="2000">
                <a:solidFill>
                  <a:srgbClr val="000099"/>
                </a:solidFill>
                <a:latin typeface="Arial" charset="0"/>
              </a:rPr>
              <a:t> – 1]</a:t>
            </a:r>
            <a:endParaRPr lang="pt-BR" sz="2000">
              <a:solidFill>
                <a:srgbClr val="6699FF"/>
              </a:solidFill>
              <a:latin typeface="Arial" charset="0"/>
            </a:endParaRPr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2867026" y="3581400"/>
            <a:ext cx="3171825" cy="852488"/>
            <a:chOff x="711" y="2256"/>
            <a:chExt cx="1998" cy="537"/>
          </a:xfrm>
        </p:grpSpPr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1296" y="2256"/>
              <a:ext cx="1413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3325" name="Group 13"/>
            <p:cNvGrpSpPr>
              <a:grpSpLocks/>
            </p:cNvGrpSpPr>
            <p:nvPr/>
          </p:nvGrpSpPr>
          <p:grpSpPr bwMode="auto">
            <a:xfrm>
              <a:off x="711" y="2294"/>
              <a:ext cx="1977" cy="499"/>
              <a:chOff x="711" y="2294"/>
              <a:chExt cx="1977" cy="499"/>
            </a:xfrm>
          </p:grpSpPr>
          <p:sp>
            <p:nvSpPr>
              <p:cNvPr id="13326" name="Text Box 14"/>
              <p:cNvSpPr txBox="1">
                <a:spLocks noChangeArrowheads="1"/>
              </p:cNvSpPr>
              <p:nvPr/>
            </p:nvSpPr>
            <p:spPr bwMode="auto">
              <a:xfrm>
                <a:off x="711" y="2294"/>
                <a:ext cx="197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V</a:t>
                </a:r>
                <a:r>
                  <a:rPr lang="pt-BR" sz="2000" i="1" baseline="-25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 = </a:t>
                </a:r>
                <a:r>
                  <a:rPr lang="pt-BR" sz="2000" i="1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 [(1+i) </a:t>
                </a:r>
                <a:r>
                  <a:rPr lang="pt-BR" sz="2000" i="1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  <a:endParaRPr lang="pt-BR" sz="2000" i="1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3327" name="Line 15"/>
              <p:cNvSpPr>
                <a:spLocks noChangeShapeType="1"/>
              </p:cNvSpPr>
              <p:nvPr/>
            </p:nvSpPr>
            <p:spPr bwMode="auto">
              <a:xfrm>
                <a:off x="1698" y="2544"/>
                <a:ext cx="96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28" name="Text Box 16"/>
              <p:cNvSpPr txBox="1">
                <a:spLocks noChangeArrowheads="1"/>
              </p:cNvSpPr>
              <p:nvPr/>
            </p:nvSpPr>
            <p:spPr bwMode="auto">
              <a:xfrm>
                <a:off x="2043" y="2543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 i="1">
                    <a:solidFill>
                      <a:srgbClr val="000099"/>
                    </a:solidFill>
                    <a:latin typeface="Arial" charset="0"/>
                  </a:rPr>
                  <a:t>i</a:t>
                </a:r>
                <a:endParaRPr lang="pt-BR" sz="2000" i="1">
                  <a:solidFill>
                    <a:srgbClr val="6699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2209800" y="4619626"/>
            <a:ext cx="7772400" cy="485775"/>
            <a:chOff x="432" y="2910"/>
            <a:chExt cx="4896" cy="306"/>
          </a:xfrm>
        </p:grpSpPr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432" y="2910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473" y="2966"/>
              <a:ext cx="16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Valor presente (V</a:t>
              </a:r>
              <a:r>
                <a:rPr lang="pt-BR" sz="2000" b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 b="1">
                  <a:solidFill>
                    <a:srgbClr val="000099"/>
                  </a:solidFill>
                  <a:latin typeface="Arial" charset="0"/>
                </a:rPr>
                <a:t>)</a:t>
              </a:r>
            </a:p>
          </p:txBody>
        </p:sp>
      </p:grp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2295526" y="5167314"/>
            <a:ext cx="1819275" cy="777875"/>
            <a:chOff x="144" y="3255"/>
            <a:chExt cx="1146" cy="490"/>
          </a:xfrm>
        </p:grpSpPr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930" y="3255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1</a:t>
              </a:r>
              <a:endParaRPr lang="pt-BR" sz="2000" baseline="-25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>
              <a:off x="780" y="3496"/>
              <a:ext cx="51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735" y="3495"/>
              <a:ext cx="5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(1+i)</a:t>
              </a:r>
              <a:r>
                <a:rPr lang="pt-BR" sz="2000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pt-BR" sz="2000" baseline="30000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>
              <a:off x="144" y="336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 = V</a:t>
              </a:r>
              <a:r>
                <a:rPr lang="pt-BR" sz="2000" baseline="-25000">
                  <a:solidFill>
                    <a:srgbClr val="000099"/>
                  </a:solidFill>
                  <a:latin typeface="Arial" charset="0"/>
                </a:rPr>
                <a:t>n</a:t>
              </a:r>
            </a:p>
          </p:txBody>
        </p:sp>
      </p:grpSp>
      <p:grpSp>
        <p:nvGrpSpPr>
          <p:cNvPr id="13337" name="Group 25"/>
          <p:cNvGrpSpPr>
            <a:grpSpLocks/>
          </p:cNvGrpSpPr>
          <p:nvPr/>
        </p:nvGrpSpPr>
        <p:grpSpPr bwMode="auto">
          <a:xfrm>
            <a:off x="4086225" y="5165725"/>
            <a:ext cx="2857500" cy="793750"/>
            <a:chOff x="1614" y="3254"/>
            <a:chExt cx="1800" cy="500"/>
          </a:xfrm>
        </p:grpSpPr>
        <p:grpSp>
          <p:nvGrpSpPr>
            <p:cNvPr id="13338" name="Group 26"/>
            <p:cNvGrpSpPr>
              <a:grpSpLocks/>
            </p:cNvGrpSpPr>
            <p:nvPr/>
          </p:nvGrpSpPr>
          <p:grpSpPr bwMode="auto">
            <a:xfrm>
              <a:off x="1728" y="3254"/>
              <a:ext cx="1686" cy="500"/>
              <a:chOff x="1968" y="3254"/>
              <a:chExt cx="1686" cy="500"/>
            </a:xfrm>
          </p:grpSpPr>
          <p:sp>
            <p:nvSpPr>
              <p:cNvPr id="13339" name="Text Box 27"/>
              <p:cNvSpPr txBox="1">
                <a:spLocks noChangeArrowheads="1"/>
              </p:cNvSpPr>
              <p:nvPr/>
            </p:nvSpPr>
            <p:spPr bwMode="auto">
              <a:xfrm>
                <a:off x="1968" y="3254"/>
                <a:ext cx="107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6699FF"/>
                    </a:solidFill>
                    <a:latin typeface="Arial" charset="0"/>
                  </a:rPr>
                  <a:t>a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[(1+i) 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 – 1]</a:t>
                </a:r>
                <a:endParaRPr lang="pt-BR" sz="200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3340" name="Line 28"/>
              <p:cNvSpPr>
                <a:spLocks noChangeShapeType="1"/>
              </p:cNvSpPr>
              <p:nvPr/>
            </p:nvSpPr>
            <p:spPr bwMode="auto">
              <a:xfrm>
                <a:off x="2052" y="3504"/>
                <a:ext cx="960" cy="1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41" name="Text Box 29"/>
              <p:cNvSpPr txBox="1">
                <a:spLocks noChangeArrowheads="1"/>
              </p:cNvSpPr>
              <p:nvPr/>
            </p:nvSpPr>
            <p:spPr bwMode="auto">
              <a:xfrm>
                <a:off x="2397" y="3503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i</a:t>
                </a:r>
                <a:endParaRPr lang="pt-BR" sz="200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3342" name="Text Box 30"/>
              <p:cNvSpPr txBox="1">
                <a:spLocks noChangeArrowheads="1"/>
              </p:cNvSpPr>
              <p:nvPr/>
            </p:nvSpPr>
            <p:spPr bwMode="auto">
              <a:xfrm>
                <a:off x="3294" y="3264"/>
                <a:ext cx="18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1</a:t>
                </a:r>
                <a:endParaRPr lang="pt-BR" sz="2000" baseline="-25000">
                  <a:solidFill>
                    <a:srgbClr val="6699FF"/>
                  </a:solidFill>
                  <a:latin typeface="Arial" charset="0"/>
                </a:endParaRPr>
              </a:p>
            </p:txBody>
          </p:sp>
          <p:sp>
            <p:nvSpPr>
              <p:cNvPr id="13343" name="Line 31"/>
              <p:cNvSpPr>
                <a:spLocks noChangeShapeType="1"/>
              </p:cNvSpPr>
              <p:nvPr/>
            </p:nvSpPr>
            <p:spPr bwMode="auto">
              <a:xfrm>
                <a:off x="3144" y="3505"/>
                <a:ext cx="510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44" name="Text Box 32"/>
              <p:cNvSpPr txBox="1">
                <a:spLocks noChangeArrowheads="1"/>
              </p:cNvSpPr>
              <p:nvPr/>
            </p:nvSpPr>
            <p:spPr bwMode="auto">
              <a:xfrm>
                <a:off x="3099" y="3504"/>
                <a:ext cx="55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pt-BR" sz="2000">
                    <a:solidFill>
                      <a:srgbClr val="000099"/>
                    </a:solidFill>
                    <a:latin typeface="Arial" charset="0"/>
                  </a:rPr>
                  <a:t>(1+i)</a:t>
                </a:r>
                <a:r>
                  <a:rPr lang="pt-BR" sz="2000" baseline="30000">
                    <a:solidFill>
                      <a:srgbClr val="000099"/>
                    </a:solidFill>
                    <a:latin typeface="Arial" charset="0"/>
                  </a:rPr>
                  <a:t>n</a:t>
                </a:r>
                <a:endParaRPr lang="pt-BR" sz="2000" baseline="30000">
                  <a:solidFill>
                    <a:srgbClr val="6699FF"/>
                  </a:solidFill>
                  <a:latin typeface="Arial" charset="0"/>
                </a:endParaRPr>
              </a:p>
            </p:txBody>
          </p:sp>
        </p:grpSp>
        <p:sp>
          <p:nvSpPr>
            <p:cNvPr id="13345" name="Text Box 33"/>
            <p:cNvSpPr txBox="1">
              <a:spLocks noChangeArrowheads="1"/>
            </p:cNvSpPr>
            <p:nvPr/>
          </p:nvSpPr>
          <p:spPr bwMode="auto">
            <a:xfrm>
              <a:off x="1614" y="3369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=</a:t>
              </a:r>
            </a:p>
          </p:txBody>
        </p:sp>
      </p:grpSp>
      <p:grpSp>
        <p:nvGrpSpPr>
          <p:cNvPr id="13346" name="Group 34"/>
          <p:cNvGrpSpPr>
            <a:grpSpLocks/>
          </p:cNvGrpSpPr>
          <p:nvPr/>
        </p:nvGrpSpPr>
        <p:grpSpPr bwMode="auto">
          <a:xfrm>
            <a:off x="7315201" y="5167314"/>
            <a:ext cx="2257425" cy="852487"/>
            <a:chOff x="3888" y="3255"/>
            <a:chExt cx="1422" cy="537"/>
          </a:xfrm>
        </p:grpSpPr>
        <p:sp>
          <p:nvSpPr>
            <p:cNvPr id="13347" name="Rectangle 35"/>
            <p:cNvSpPr>
              <a:spLocks noChangeArrowheads="1"/>
            </p:cNvSpPr>
            <p:nvPr/>
          </p:nvSpPr>
          <p:spPr bwMode="auto">
            <a:xfrm>
              <a:off x="3897" y="3255"/>
              <a:ext cx="1413" cy="52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48" name="Text Box 36"/>
            <p:cNvSpPr txBox="1">
              <a:spLocks noChangeArrowheads="1"/>
            </p:cNvSpPr>
            <p:nvPr/>
          </p:nvSpPr>
          <p:spPr bwMode="auto">
            <a:xfrm>
              <a:off x="3888" y="3293"/>
              <a:ext cx="1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V</a:t>
              </a:r>
              <a:r>
                <a:rPr lang="pt-BR" sz="2000" i="1" baseline="-25000">
                  <a:solidFill>
                    <a:srgbClr val="000099"/>
                  </a:solidFill>
                  <a:latin typeface="Arial" charset="0"/>
                </a:rPr>
                <a:t>0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= </a:t>
              </a:r>
              <a:r>
                <a:rPr lang="pt-BR" sz="2000" i="1">
                  <a:solidFill>
                    <a:srgbClr val="6699FF"/>
                  </a:solidFill>
                  <a:latin typeface="Arial" charset="0"/>
                </a:rPr>
                <a:t>a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[(1+i) 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 – 1]</a:t>
              </a:r>
              <a:endParaRPr lang="pt-BR" sz="2000" i="1">
                <a:solidFill>
                  <a:srgbClr val="6699FF"/>
                </a:solidFill>
                <a:latin typeface="Arial" charset="0"/>
              </a:endParaRPr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>
              <a:off x="4299" y="3543"/>
              <a:ext cx="960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3350" name="Text Box 38"/>
            <p:cNvSpPr txBox="1">
              <a:spLocks noChangeArrowheads="1"/>
            </p:cNvSpPr>
            <p:nvPr/>
          </p:nvSpPr>
          <p:spPr bwMode="auto">
            <a:xfrm>
              <a:off x="4374" y="3542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pt-BR" sz="2000" i="1">
                  <a:solidFill>
                    <a:srgbClr val="000099"/>
                  </a:solidFill>
                  <a:latin typeface="Arial" charset="0"/>
                </a:rPr>
                <a:t>i (1+i)</a:t>
              </a:r>
              <a:r>
                <a:rPr lang="pt-BR" sz="2000" i="1" baseline="30000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pt-BR" sz="2000" i="1" baseline="30000">
                <a:solidFill>
                  <a:srgbClr val="6699FF"/>
                </a:solidFill>
                <a:latin typeface="Arial" charset="0"/>
              </a:endParaRPr>
            </a:p>
          </p:txBody>
        </p:sp>
      </p:grpSp>
      <p:grpSp>
        <p:nvGrpSpPr>
          <p:cNvPr id="13351" name="Group 39"/>
          <p:cNvGrpSpPr>
            <a:grpSpLocks/>
          </p:cNvGrpSpPr>
          <p:nvPr/>
        </p:nvGrpSpPr>
        <p:grpSpPr bwMode="auto">
          <a:xfrm>
            <a:off x="9564689" y="3838575"/>
            <a:ext cx="496887" cy="1968500"/>
            <a:chOff x="5065" y="2418"/>
            <a:chExt cx="313" cy="1240"/>
          </a:xfrm>
        </p:grpSpPr>
        <p:sp>
          <p:nvSpPr>
            <p:cNvPr id="13352" name="Text Box 40"/>
            <p:cNvSpPr txBox="1">
              <a:spLocks noChangeArrowheads="1"/>
            </p:cNvSpPr>
            <p:nvPr/>
          </p:nvSpPr>
          <p:spPr bwMode="auto">
            <a:xfrm>
              <a:off x="5067" y="3408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(5)</a:t>
              </a:r>
            </a:p>
          </p:txBody>
        </p:sp>
        <p:sp>
          <p:nvSpPr>
            <p:cNvPr id="13353" name="Text Box 41"/>
            <p:cNvSpPr txBox="1">
              <a:spLocks noChangeArrowheads="1"/>
            </p:cNvSpPr>
            <p:nvPr/>
          </p:nvSpPr>
          <p:spPr bwMode="auto">
            <a:xfrm>
              <a:off x="5065" y="2418"/>
              <a:ext cx="3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000">
                  <a:solidFill>
                    <a:srgbClr val="000099"/>
                  </a:solidFill>
                  <a:latin typeface="Arial" charset="0"/>
                </a:rPr>
                <a:t>(4)</a:t>
              </a:r>
            </a:p>
          </p:txBody>
        </p:sp>
      </p:grpSp>
      <p:grpSp>
        <p:nvGrpSpPr>
          <p:cNvPr id="13365" name="Group 53"/>
          <p:cNvGrpSpPr>
            <a:grpSpLocks/>
          </p:cNvGrpSpPr>
          <p:nvPr/>
        </p:nvGrpSpPr>
        <p:grpSpPr bwMode="auto">
          <a:xfrm>
            <a:off x="3810001" y="1295401"/>
            <a:ext cx="4918075" cy="1184275"/>
            <a:chOff x="1440" y="816"/>
            <a:chExt cx="3098" cy="746"/>
          </a:xfrm>
        </p:grpSpPr>
        <p:grpSp>
          <p:nvGrpSpPr>
            <p:cNvPr id="13362" name="Group 50"/>
            <p:cNvGrpSpPr>
              <a:grpSpLocks/>
            </p:cNvGrpSpPr>
            <p:nvPr/>
          </p:nvGrpSpPr>
          <p:grpSpPr bwMode="auto">
            <a:xfrm>
              <a:off x="1510" y="864"/>
              <a:ext cx="2932" cy="650"/>
              <a:chOff x="1510" y="864"/>
              <a:chExt cx="2932" cy="650"/>
            </a:xfrm>
          </p:grpSpPr>
          <p:sp>
            <p:nvSpPr>
              <p:cNvPr id="13354" name="Line 42"/>
              <p:cNvSpPr>
                <a:spLocks noChangeShapeType="1"/>
              </p:cNvSpPr>
              <p:nvPr/>
            </p:nvSpPr>
            <p:spPr bwMode="auto">
              <a:xfrm flipV="1">
                <a:off x="1510" y="1359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55" name="Line 43"/>
              <p:cNvSpPr>
                <a:spLocks noChangeShapeType="1"/>
              </p:cNvSpPr>
              <p:nvPr/>
            </p:nvSpPr>
            <p:spPr bwMode="auto">
              <a:xfrm flipV="1">
                <a:off x="2171" y="1366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56" name="Line 44"/>
              <p:cNvSpPr>
                <a:spLocks noChangeShapeType="1"/>
              </p:cNvSpPr>
              <p:nvPr/>
            </p:nvSpPr>
            <p:spPr bwMode="auto">
              <a:xfrm flipV="1">
                <a:off x="2891" y="1370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57" name="Line 45"/>
              <p:cNvSpPr>
                <a:spLocks noChangeShapeType="1"/>
              </p:cNvSpPr>
              <p:nvPr/>
            </p:nvSpPr>
            <p:spPr bwMode="auto">
              <a:xfrm flipV="1">
                <a:off x="2134" y="886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58" name="Line 46"/>
              <p:cNvSpPr>
                <a:spLocks noChangeShapeType="1"/>
              </p:cNvSpPr>
              <p:nvPr/>
            </p:nvSpPr>
            <p:spPr bwMode="auto">
              <a:xfrm flipV="1">
                <a:off x="2891" y="886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59" name="Line 47"/>
              <p:cNvSpPr>
                <a:spLocks noChangeShapeType="1"/>
              </p:cNvSpPr>
              <p:nvPr/>
            </p:nvSpPr>
            <p:spPr bwMode="auto">
              <a:xfrm flipV="1">
                <a:off x="3962" y="890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60" name="Line 48"/>
              <p:cNvSpPr>
                <a:spLocks noChangeShapeType="1"/>
              </p:cNvSpPr>
              <p:nvPr/>
            </p:nvSpPr>
            <p:spPr bwMode="auto">
              <a:xfrm flipV="1">
                <a:off x="3478" y="1359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61" name="Line 49"/>
              <p:cNvSpPr>
                <a:spLocks noChangeShapeType="1"/>
              </p:cNvSpPr>
              <p:nvPr/>
            </p:nvSpPr>
            <p:spPr bwMode="auto">
              <a:xfrm flipV="1">
                <a:off x="3467" y="864"/>
                <a:ext cx="480" cy="1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3363" name="Oval 51"/>
            <p:cNvSpPr>
              <a:spLocks noChangeArrowheads="1"/>
            </p:cNvSpPr>
            <p:nvPr/>
          </p:nvSpPr>
          <p:spPr bwMode="auto">
            <a:xfrm>
              <a:off x="1440" y="816"/>
              <a:ext cx="528" cy="240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64" name="Oval 52"/>
            <p:cNvSpPr>
              <a:spLocks noChangeArrowheads="1"/>
            </p:cNvSpPr>
            <p:nvPr/>
          </p:nvSpPr>
          <p:spPr bwMode="auto">
            <a:xfrm>
              <a:off x="3925" y="1285"/>
              <a:ext cx="613" cy="277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utoUpdateAnimBg="0"/>
      <p:bldP spid="13322" grpId="0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1853</Words>
  <Application>Microsoft Office PowerPoint</Application>
  <PresentationFormat>Widescreen</PresentationFormat>
  <Paragraphs>574</Paragraphs>
  <Slides>27</Slides>
  <Notes>27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4" baseType="lpstr">
      <vt:lpstr>Arial</vt:lpstr>
      <vt:lpstr>Arial Narrow</vt:lpstr>
      <vt:lpstr>Symbol</vt:lpstr>
      <vt:lpstr>Times New Roman</vt:lpstr>
      <vt:lpstr>Wingdings</vt:lpstr>
      <vt:lpstr>Estrutura padrão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ESALQ/USP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Carlos Estraviz Rodriguez</dc:creator>
  <cp:lastModifiedBy>Luiz Carlos Estraviz Rodriguez</cp:lastModifiedBy>
  <cp:revision>69</cp:revision>
  <dcterms:created xsi:type="dcterms:W3CDTF">2000-07-02T22:35:54Z</dcterms:created>
  <dcterms:modified xsi:type="dcterms:W3CDTF">2019-06-11T14:26:23Z</dcterms:modified>
</cp:coreProperties>
</file>