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68" r:id="rId9"/>
    <p:sldId id="263" r:id="rId10"/>
    <p:sldId id="264" r:id="rId11"/>
    <p:sldId id="280" r:id="rId12"/>
    <p:sldId id="266" r:id="rId13"/>
    <p:sldId id="279" r:id="rId14"/>
    <p:sldId id="278" r:id="rId15"/>
    <p:sldId id="273" r:id="rId16"/>
    <p:sldId id="269" r:id="rId17"/>
    <p:sldId id="274" r:id="rId18"/>
    <p:sldId id="270" r:id="rId19"/>
    <p:sldId id="275" r:id="rId20"/>
    <p:sldId id="271" r:id="rId21"/>
    <p:sldId id="276" r:id="rId22"/>
    <p:sldId id="272" r:id="rId23"/>
    <p:sldId id="277" r:id="rId24"/>
    <p:sldId id="265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723"/>
    <a:srgbClr val="A9D18E"/>
    <a:srgbClr val="00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Árvore com folhas verdes&#10;&#10;Descrição gerada automaticamente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" y="-99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Árvore com folhas verdes&#10;&#10;Descrição gerada automaticamente"/>
          <p:cNvPicPr/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5611" t="70" r="63019" b="-70"/>
          <a:stretch/>
        </p:blipFill>
        <p:spPr>
          <a:xfrm>
            <a:off x="4" y="549612"/>
            <a:ext cx="1386188" cy="63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8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Árvore com folhas verdes&#10;&#10;Descrição gerada automaticamente"/>
          <p:cNvPicPr/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5611" t="70" r="63019" b="-70"/>
          <a:stretch/>
        </p:blipFill>
        <p:spPr>
          <a:xfrm>
            <a:off x="4" y="549612"/>
            <a:ext cx="1386188" cy="63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27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mec.gov.br/dmdocuments/referenciais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i.com/view/ejgVcQYRkpuWsTUfvagZ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uarani.esalq.usp.br/doku.php?id=engftal:listaes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159" y="2037232"/>
            <a:ext cx="12192000" cy="2556344"/>
          </a:xfrm>
          <a:prstGeom prst="rect">
            <a:avLst/>
          </a:prstGeom>
          <a:solidFill>
            <a:srgbClr val="0033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800" b="1" dirty="0" smtClean="0"/>
              <a:t>Empregabilidade</a:t>
            </a:r>
          </a:p>
          <a:p>
            <a:pPr algn="ctr"/>
            <a:r>
              <a:rPr lang="pt-BR" sz="6000" b="1" dirty="0" smtClean="0"/>
              <a:t>na Engenharia Florestal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025267" y="5594800"/>
            <a:ext cx="2166733" cy="1269057"/>
          </a:xfrm>
          <a:prstGeom prst="rect">
            <a:avLst/>
          </a:prstGeom>
          <a:gradFill flip="none" rotWithShape="1">
            <a:gsLst>
              <a:gs pos="24000">
                <a:srgbClr val="8CA48A"/>
              </a:gs>
              <a:gs pos="0">
                <a:schemeClr val="accent6">
                  <a:lumMod val="5000"/>
                  <a:lumOff val="95000"/>
                </a:schemeClr>
              </a:gs>
              <a:gs pos="100000">
                <a:srgbClr val="0033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Luiz Carlos</a:t>
            </a:r>
          </a:p>
          <a:p>
            <a:pPr algn="ctr"/>
            <a:r>
              <a:rPr lang="pt-BR" sz="2000" b="1" dirty="0" smtClean="0"/>
              <a:t>Estraviz Rodriguez</a:t>
            </a:r>
          </a:p>
          <a:p>
            <a:pPr algn="ctr"/>
            <a:endParaRPr lang="pt-BR" sz="2000" b="1" dirty="0" smtClean="0"/>
          </a:p>
          <a:p>
            <a:pPr algn="ctr"/>
            <a:endParaRPr lang="pt-BR" sz="2000" b="1" dirty="0" smtClean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794" y="6286433"/>
            <a:ext cx="1394935" cy="48807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274978" y="4593576"/>
            <a:ext cx="3648371" cy="98488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LCF0685</a:t>
            </a:r>
            <a:endParaRPr lang="pt-BR" sz="2000" b="1" dirty="0" smtClean="0"/>
          </a:p>
          <a:p>
            <a:pPr algn="ctr"/>
            <a:r>
              <a:rPr lang="pt-BR" sz="2000" b="1" dirty="0" smtClean="0"/>
              <a:t>Economia de Recursos Florestais</a:t>
            </a:r>
            <a:endParaRPr lang="pt-BR" sz="2000" b="1" dirty="0" smtClean="0"/>
          </a:p>
          <a:p>
            <a:pPr algn="ctr"/>
            <a:r>
              <a:rPr lang="pt-BR" b="1" dirty="0" smtClean="0"/>
              <a:t>Abril/2024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9897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1936749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Definições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800000" y="1080000"/>
            <a:ext cx="858680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smtClean="0"/>
              <a:t>Soft </a:t>
            </a:r>
            <a:r>
              <a:rPr lang="pt-BR" sz="2800" b="1" i="1" dirty="0" err="1" smtClean="0"/>
              <a:t>skills</a:t>
            </a:r>
            <a:endParaRPr lang="pt-BR" sz="2800" b="1" i="1" dirty="0" smtClean="0"/>
          </a:p>
          <a:p>
            <a:endParaRPr lang="pt-BR" dirty="0" smtClean="0"/>
          </a:p>
          <a:p>
            <a:r>
              <a:rPr lang="pt-BR" dirty="0" smtClean="0"/>
              <a:t>conjunto de quatro atributos pessoais:</a:t>
            </a:r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inteligência emocional</a:t>
            </a:r>
            <a:r>
              <a:rPr lang="pt-BR" dirty="0" smtClean="0"/>
              <a:t> (consciência e controle das nossas próprias emoções visando relações interpessoais mais estáveis)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desenvoltura</a:t>
            </a:r>
            <a:r>
              <a:rPr lang="pt-BR" dirty="0" smtClean="0"/>
              <a:t> (habilidade de encontrar soluções para problemas e desafios)</a:t>
            </a:r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empatia/simpatia</a:t>
            </a:r>
            <a:r>
              <a:rPr lang="pt-BR" dirty="0" smtClean="0"/>
              <a:t> (habilidade de </a:t>
            </a:r>
            <a:r>
              <a:rPr lang="pt-BR" smtClean="0"/>
              <a:t>integrar-se)</a:t>
            </a:r>
            <a:endParaRPr lang="pt-BR" i="1" dirty="0" smtClean="0">
              <a:solidFill>
                <a:srgbClr val="FFC000"/>
              </a:solidFill>
            </a:endParaRPr>
          </a:p>
          <a:p>
            <a:pPr marL="1165225" lvl="1" indent="-708025"/>
            <a:r>
              <a:rPr lang="pt-BR" sz="1400" b="1" dirty="0" smtClean="0"/>
              <a:t>empatia</a:t>
            </a:r>
            <a:r>
              <a:rPr lang="pt-BR" sz="1400" dirty="0" smtClean="0"/>
              <a:t>:	capacidade de se identificar com outra pessoa, de sentir o que ela sente, de querer o que ela quer, de apreender do modo como ela apreende etc.</a:t>
            </a:r>
          </a:p>
          <a:p>
            <a:pPr marL="1165225" lvl="1" indent="-708025"/>
            <a:r>
              <a:rPr lang="pt-BR" sz="1400" b="1" dirty="0" smtClean="0"/>
              <a:t>simpatia</a:t>
            </a:r>
            <a:r>
              <a:rPr lang="pt-BR" sz="1400" dirty="0" smtClean="0"/>
              <a:t>:	impressão agradável, disposição favorável que se experimenta em relação a alguém que pouco se conhece.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adaptabilidade</a:t>
            </a:r>
            <a:r>
              <a:rPr lang="pt-BR" dirty="0" smtClean="0"/>
              <a:t> (habilidade de ajustar-se a novas condições e dificuldades).</a:t>
            </a:r>
          </a:p>
        </p:txBody>
      </p:sp>
    </p:spTree>
    <p:extLst>
      <p:ext uri="{BB962C8B-B14F-4D97-AF65-F5344CB8AC3E}">
        <p14:creationId xmlns:p14="http://schemas.microsoft.com/office/powerpoint/2010/main" val="27495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1936749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Definições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800000" y="1080000"/>
            <a:ext cx="93965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Atualização</a:t>
            </a:r>
          </a:p>
          <a:p>
            <a:endParaRPr lang="pt-BR" dirty="0" smtClean="0"/>
          </a:p>
          <a:p>
            <a:r>
              <a:rPr lang="pt-BR" dirty="0" smtClean="0"/>
              <a:t>nível alcançado quanto à assimilação das mais recentes técnicas e conhecimentos disponíveis numa determinada área</a:t>
            </a:r>
          </a:p>
        </p:txBody>
      </p:sp>
    </p:spTree>
    <p:extLst>
      <p:ext uri="{BB962C8B-B14F-4D97-AF65-F5344CB8AC3E}">
        <p14:creationId xmlns:p14="http://schemas.microsoft.com/office/powerpoint/2010/main" val="15066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1936749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Definições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800000" y="1080000"/>
            <a:ext cx="91764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Comunicação</a:t>
            </a:r>
          </a:p>
          <a:p>
            <a:endParaRPr lang="pt-BR" dirty="0" smtClean="0"/>
          </a:p>
          <a:p>
            <a:r>
              <a:rPr lang="pt-BR" dirty="0" smtClean="0"/>
              <a:t>habilidade de expressar-se claramente e efetivamente por escrito ou oralmente de forma a inspirar os outros na direção de predeterminados objetivos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65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4089" y="2776477"/>
            <a:ext cx="3708183" cy="2800767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chemeClr val="bg1"/>
                </a:solidFill>
              </a:rPr>
              <a:t>Hard </a:t>
            </a:r>
            <a:r>
              <a:rPr lang="pt-BR" sz="4400" b="1" i="1" dirty="0" err="1" smtClean="0">
                <a:solidFill>
                  <a:schemeClr val="bg1"/>
                </a:solidFill>
              </a:rPr>
              <a:t>skills</a:t>
            </a:r>
            <a:endParaRPr lang="pt-BR" sz="4400" b="1" i="1" dirty="0" smtClean="0">
              <a:solidFill>
                <a:schemeClr val="bg1"/>
              </a:solidFill>
            </a:endParaRPr>
          </a:p>
          <a:p>
            <a:pPr algn="ctr"/>
            <a:r>
              <a:rPr lang="pt-BR" sz="4400" b="1" i="1" dirty="0" smtClean="0">
                <a:solidFill>
                  <a:schemeClr val="bg1"/>
                </a:solidFill>
              </a:rPr>
              <a:t>Soft </a:t>
            </a:r>
            <a:r>
              <a:rPr lang="pt-BR" sz="4400" b="1" i="1" dirty="0" err="1" smtClean="0">
                <a:solidFill>
                  <a:schemeClr val="bg1"/>
                </a:solidFill>
              </a:rPr>
              <a:t>skills</a:t>
            </a:r>
            <a:endParaRPr lang="pt-BR" sz="4400" b="1" i="1" dirty="0" smtClean="0">
              <a:solidFill>
                <a:schemeClr val="bg1"/>
              </a:solidFill>
            </a:endParaRP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Atualização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</a:rPr>
              <a:t>C</a:t>
            </a:r>
            <a:r>
              <a:rPr lang="pt-BR" sz="4400" b="1" dirty="0" smtClean="0">
                <a:solidFill>
                  <a:schemeClr val="bg1"/>
                </a:solidFill>
              </a:rPr>
              <a:t>omunicação</a:t>
            </a:r>
            <a:endParaRPr lang="pt-BR" sz="44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14876" y="2776477"/>
            <a:ext cx="4382635" cy="2800767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Liderança</a:t>
            </a:r>
          </a:p>
          <a:p>
            <a:pPr algn="ctr"/>
            <a:endParaRPr lang="pt-BR" sz="4400" b="1" dirty="0" smtClean="0">
              <a:solidFill>
                <a:schemeClr val="bg1"/>
              </a:solidFill>
            </a:endParaRPr>
          </a:p>
          <a:p>
            <a:pPr algn="ctr"/>
            <a:endParaRPr lang="pt-BR" sz="44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Empregabilidade</a:t>
            </a:r>
            <a:endParaRPr lang="pt-BR" sz="4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868694" y="933855"/>
            <a:ext cx="2472152" cy="769441"/>
          </a:xfrm>
          <a:prstGeom prst="rect">
            <a:avLst/>
          </a:prstGeom>
          <a:solidFill>
            <a:srgbClr val="385723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rgbClr val="FFC000"/>
                </a:solidFill>
              </a:rPr>
              <a:t>Discussão</a:t>
            </a:r>
            <a:endParaRPr lang="pt-BR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170232" y="123458"/>
            <a:ext cx="11875855" cy="6653666"/>
            <a:chOff x="170232" y="123458"/>
            <a:chExt cx="11875855" cy="6653666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087" y="123458"/>
              <a:ext cx="3240000" cy="3240000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2" y="126465"/>
              <a:ext cx="3240000" cy="3236993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138" y="3537124"/>
              <a:ext cx="3240000" cy="3233986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546" y="3537124"/>
              <a:ext cx="3240000" cy="3240000"/>
            </a:xfrm>
            <a:prstGeom prst="rect">
              <a:avLst/>
            </a:prstGeom>
          </p:spPr>
        </p:pic>
      </p:grpSp>
      <p:sp>
        <p:nvSpPr>
          <p:cNvPr id="6" name="CaixaDeTexto 5"/>
          <p:cNvSpPr txBox="1"/>
          <p:nvPr/>
        </p:nvSpPr>
        <p:spPr>
          <a:xfrm>
            <a:off x="4855059" y="321016"/>
            <a:ext cx="2472152" cy="769441"/>
          </a:xfrm>
          <a:prstGeom prst="rect">
            <a:avLst/>
          </a:prstGeom>
          <a:solidFill>
            <a:srgbClr val="385723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rgbClr val="FFC000"/>
                </a:solidFill>
              </a:rPr>
              <a:t>Discussão</a:t>
            </a:r>
            <a:endParaRPr lang="pt-BR" sz="4400" b="1" dirty="0">
              <a:solidFill>
                <a:srgbClr val="FFC000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307635"/>
              </p:ext>
            </p:extLst>
          </p:nvPr>
        </p:nvGraphicFramePr>
        <p:xfrm>
          <a:off x="3695804" y="1509258"/>
          <a:ext cx="479066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887"/>
                <a:gridCol w="2084000"/>
                <a:gridCol w="11097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Ênfase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garante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como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i="1" dirty="0" smtClean="0"/>
                        <a:t>Hard </a:t>
                      </a:r>
                      <a:r>
                        <a:rPr lang="pt-BR" i="1" dirty="0" err="1" smtClean="0"/>
                        <a:t>skills</a:t>
                      </a:r>
                      <a:endParaRPr lang="pt-B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Emprego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Apoio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i="1" dirty="0" smtClean="0"/>
                        <a:t>Soft </a:t>
                      </a:r>
                      <a:r>
                        <a:rPr lang="pt-BR" i="1" dirty="0" err="1" smtClean="0"/>
                        <a:t>skills</a:t>
                      </a:r>
                      <a:endParaRPr lang="pt-B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Emprego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Líder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Atualização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Empregabilidade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Apoio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Comunicação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Empregabilidade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Líder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8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33785" y="6083200"/>
            <a:ext cx="677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M</a:t>
            </a:r>
            <a:r>
              <a:rPr lang="pt-BR" sz="2400" dirty="0" smtClean="0"/>
              <a:t>embro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não</a:t>
            </a:r>
            <a:r>
              <a:rPr lang="pt-BR" sz="2400" dirty="0" smtClean="0">
                <a:solidFill>
                  <a:srgbClr val="C00000"/>
                </a:solidFill>
              </a:rPr>
              <a:t> </a:t>
            </a:r>
            <a:r>
              <a:rPr lang="pt-BR" sz="2400" dirty="0" smtClean="0"/>
              <a:t>garantida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419100" y="620201"/>
            <a:ext cx="4528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Formação básica concluída,</a:t>
            </a:r>
          </a:p>
          <a:p>
            <a:r>
              <a:rPr lang="pt-BR" sz="1200" dirty="0" smtClean="0"/>
              <a:t>fluência e aprofundamentos conquistados,</a:t>
            </a:r>
          </a:p>
          <a:p>
            <a:r>
              <a:rPr lang="pt-BR" sz="1200" dirty="0" smtClean="0"/>
              <a:t>boas oportunidades aproveitadas, e </a:t>
            </a:r>
          </a:p>
          <a:p>
            <a:r>
              <a:rPr lang="pt-BR" sz="1200" dirty="0" smtClean="0"/>
              <a:t>decisão após graduação tomada.</a:t>
            </a:r>
          </a:p>
          <a:p>
            <a:endParaRPr lang="pt-BR" dirty="0"/>
          </a:p>
          <a:p>
            <a:r>
              <a:rPr lang="pt-BR" dirty="0" smtClean="0"/>
              <a:t>Conquista de 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hard </a:t>
            </a:r>
            <a:r>
              <a:rPr lang="pt-BR" sz="2400" b="1" i="1" dirty="0" err="1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skills</a:t>
            </a:r>
            <a:endParaRPr lang="pt-BR" sz="2400" b="1" i="1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" y="0"/>
            <a:ext cx="306603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Evolução pessoal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306603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Evolução pessoal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584774"/>
            <a:ext cx="6273225" cy="62732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866415" y="1289958"/>
            <a:ext cx="26041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Hard </a:t>
            </a:r>
            <a:r>
              <a:rPr lang="pt-BR" sz="2800" dirty="0" err="1" smtClean="0"/>
              <a:t>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</a:rPr>
              <a:t>Soft </a:t>
            </a:r>
            <a:r>
              <a:rPr lang="pt-BR" sz="2800" dirty="0" err="1" smtClean="0">
                <a:solidFill>
                  <a:schemeClr val="bg1"/>
                </a:solidFill>
              </a:rPr>
              <a:t>skills</a:t>
            </a:r>
            <a:endParaRPr lang="pt-BR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</a:rPr>
              <a:t>Atualização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</a:rPr>
              <a:t>Comunicação</a:t>
            </a:r>
          </a:p>
        </p:txBody>
      </p:sp>
      <p:sp>
        <p:nvSpPr>
          <p:cNvPr id="9" name="Mais 8"/>
          <p:cNvSpPr/>
          <p:nvPr/>
        </p:nvSpPr>
        <p:spPr>
          <a:xfrm>
            <a:off x="7750852" y="1723309"/>
            <a:ext cx="993913" cy="898497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upo 10"/>
          <p:cNvGrpSpPr/>
          <p:nvPr/>
        </p:nvGrpSpPr>
        <p:grpSpPr>
          <a:xfrm>
            <a:off x="7754011" y="3867151"/>
            <a:ext cx="3716515" cy="1815882"/>
            <a:chOff x="7754011" y="3867151"/>
            <a:chExt cx="3716515" cy="1815882"/>
          </a:xfrm>
        </p:grpSpPr>
        <p:sp>
          <p:nvSpPr>
            <p:cNvPr id="8" name="CaixaDeTexto 7"/>
            <p:cNvSpPr txBox="1"/>
            <p:nvPr/>
          </p:nvSpPr>
          <p:spPr>
            <a:xfrm>
              <a:off x="8866415" y="3867151"/>
              <a:ext cx="2604111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>
                  <a:solidFill>
                    <a:schemeClr val="bg1"/>
                  </a:solidFill>
                </a:rPr>
                <a:t>Hard </a:t>
              </a:r>
              <a:r>
                <a:rPr lang="pt-BR" sz="2800" dirty="0" err="1" smtClean="0">
                  <a:solidFill>
                    <a:schemeClr val="bg1"/>
                  </a:solidFill>
                </a:rPr>
                <a:t>skills</a:t>
              </a:r>
              <a:endParaRPr lang="pt-BR" sz="2800" dirty="0" smtClean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/>
                <a:t>Soft </a:t>
              </a:r>
              <a:r>
                <a:rPr lang="pt-BR" sz="2800" dirty="0" err="1" smtClean="0"/>
                <a:t>skills</a:t>
              </a:r>
              <a:endParaRPr lang="pt-BR" sz="2800" dirty="0" smtClean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/>
                <a:t>Atualização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/>
                <a:t>Comunicação</a:t>
              </a:r>
            </a:p>
          </p:txBody>
        </p:sp>
        <p:sp>
          <p:nvSpPr>
            <p:cNvPr id="10" name="Menos 9"/>
            <p:cNvSpPr/>
            <p:nvPr/>
          </p:nvSpPr>
          <p:spPr>
            <a:xfrm>
              <a:off x="7754011" y="4300502"/>
              <a:ext cx="987594" cy="930303"/>
            </a:xfrm>
            <a:prstGeom prst="mathMin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2464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33785" y="6083200"/>
            <a:ext cx="677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M</a:t>
            </a:r>
            <a:r>
              <a:rPr lang="pt-BR" sz="2400" dirty="0" smtClean="0"/>
              <a:t>embro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não</a:t>
            </a:r>
            <a:r>
              <a:rPr lang="pt-BR" sz="2400" dirty="0" smtClean="0">
                <a:solidFill>
                  <a:srgbClr val="C00000"/>
                </a:solidFill>
              </a:rPr>
              <a:t> </a:t>
            </a:r>
            <a:r>
              <a:rPr lang="pt-BR" sz="2400" dirty="0" smtClean="0"/>
              <a:t>garantida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51364" y="4278547"/>
            <a:ext cx="6270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L</a:t>
            </a:r>
            <a:r>
              <a:rPr lang="pt-BR" sz="2400" dirty="0" smtClean="0"/>
              <a:t>íder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não</a:t>
            </a:r>
            <a:r>
              <a:rPr lang="pt-BR" sz="2400" dirty="0" smtClean="0"/>
              <a:t> garantida</a:t>
            </a:r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19100" y="620201"/>
            <a:ext cx="4528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Formação básica concluída,</a:t>
            </a:r>
          </a:p>
          <a:p>
            <a:r>
              <a:rPr lang="pt-BR" sz="1200" dirty="0" smtClean="0"/>
              <a:t>fluência e aprofundamentos conquistados,</a:t>
            </a:r>
          </a:p>
          <a:p>
            <a:r>
              <a:rPr lang="pt-BR" sz="1200" dirty="0" smtClean="0"/>
              <a:t>boas oportunidades aproveitadas, e </a:t>
            </a:r>
          </a:p>
          <a:p>
            <a:r>
              <a:rPr lang="pt-BR" sz="1200" dirty="0" smtClean="0"/>
              <a:t>decisão após graduação tomada.</a:t>
            </a:r>
          </a:p>
          <a:p>
            <a:endParaRPr lang="pt-BR" dirty="0"/>
          </a:p>
          <a:p>
            <a:r>
              <a:rPr lang="pt-BR" dirty="0" smtClean="0"/>
              <a:t>Conquista de 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hard </a:t>
            </a:r>
            <a:r>
              <a:rPr lang="pt-BR" sz="2400" b="1" i="1" dirty="0" err="1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skills</a:t>
            </a:r>
            <a:r>
              <a:rPr lang="pt-BR" sz="2400" b="1" i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pt-BR" dirty="0"/>
              <a:t>e</a:t>
            </a:r>
            <a:r>
              <a:rPr lang="pt-BR" sz="2400" dirty="0" smtClean="0"/>
              <a:t> 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soft </a:t>
            </a:r>
            <a:r>
              <a:rPr lang="pt-BR" sz="2400" b="1" i="1" dirty="0" err="1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skills</a:t>
            </a:r>
            <a:endParaRPr lang="pt-BR" sz="2400" b="1" i="1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-1" y="0"/>
            <a:ext cx="306603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Evolução pessoal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2" name="Seta para cima 11"/>
          <p:cNvSpPr/>
          <p:nvPr/>
        </p:nvSpPr>
        <p:spPr>
          <a:xfrm rot="1799178">
            <a:off x="5311742" y="4982752"/>
            <a:ext cx="763621" cy="857908"/>
          </a:xfrm>
          <a:prstGeom prst="up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6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306603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Evolução pessoal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29" y="584774"/>
            <a:ext cx="6279053" cy="62732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866415" y="1289958"/>
            <a:ext cx="26041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Hard </a:t>
            </a:r>
            <a:r>
              <a:rPr lang="pt-BR" sz="2800" dirty="0" err="1" smtClean="0"/>
              <a:t>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Soft </a:t>
            </a:r>
            <a:r>
              <a:rPr lang="pt-BR" sz="2800" dirty="0" err="1" smtClean="0"/>
              <a:t>skills</a:t>
            </a:r>
            <a:endParaRPr lang="pt-B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</a:rPr>
              <a:t>Atualização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</a:rPr>
              <a:t>Comunicação</a:t>
            </a:r>
          </a:p>
        </p:txBody>
      </p:sp>
      <p:sp>
        <p:nvSpPr>
          <p:cNvPr id="8" name="Mais 7"/>
          <p:cNvSpPr/>
          <p:nvPr/>
        </p:nvSpPr>
        <p:spPr>
          <a:xfrm>
            <a:off x="7750852" y="1723309"/>
            <a:ext cx="993913" cy="898497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9"/>
          <p:cNvGrpSpPr/>
          <p:nvPr/>
        </p:nvGrpSpPr>
        <p:grpSpPr>
          <a:xfrm>
            <a:off x="7750852" y="3867151"/>
            <a:ext cx="3719674" cy="1815882"/>
            <a:chOff x="7750852" y="3867151"/>
            <a:chExt cx="3719674" cy="1815882"/>
          </a:xfrm>
        </p:grpSpPr>
        <p:sp>
          <p:nvSpPr>
            <p:cNvPr id="7" name="CaixaDeTexto 6"/>
            <p:cNvSpPr txBox="1"/>
            <p:nvPr/>
          </p:nvSpPr>
          <p:spPr>
            <a:xfrm>
              <a:off x="8866415" y="3867151"/>
              <a:ext cx="2604111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>
                  <a:solidFill>
                    <a:schemeClr val="bg1"/>
                  </a:solidFill>
                </a:rPr>
                <a:t>Hard </a:t>
              </a:r>
              <a:r>
                <a:rPr lang="pt-BR" sz="2800" dirty="0" err="1" smtClean="0">
                  <a:solidFill>
                    <a:schemeClr val="bg1"/>
                  </a:solidFill>
                </a:rPr>
                <a:t>skills</a:t>
              </a:r>
              <a:endParaRPr lang="pt-BR" sz="2800" dirty="0" smtClean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>
                  <a:solidFill>
                    <a:schemeClr val="bg1"/>
                  </a:solidFill>
                </a:rPr>
                <a:t>Soft </a:t>
              </a:r>
              <a:r>
                <a:rPr lang="pt-BR" sz="2800" dirty="0" err="1" smtClean="0">
                  <a:solidFill>
                    <a:schemeClr val="bg1"/>
                  </a:solidFill>
                </a:rPr>
                <a:t>skills</a:t>
              </a:r>
              <a:endParaRPr lang="pt-BR" sz="2800" dirty="0" smtClean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/>
                <a:t>Atualização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/>
                <a:t>Comunicação</a:t>
              </a:r>
            </a:p>
          </p:txBody>
        </p:sp>
        <p:sp>
          <p:nvSpPr>
            <p:cNvPr id="9" name="Menos 8"/>
            <p:cNvSpPr/>
            <p:nvPr/>
          </p:nvSpPr>
          <p:spPr>
            <a:xfrm>
              <a:off x="7750852" y="4309940"/>
              <a:ext cx="987594" cy="930303"/>
            </a:xfrm>
            <a:prstGeom prst="mathMin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5256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33785" y="6083200"/>
            <a:ext cx="677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M</a:t>
            </a:r>
            <a:r>
              <a:rPr lang="pt-BR" sz="2400" dirty="0" smtClean="0"/>
              <a:t>embro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não</a:t>
            </a:r>
            <a:r>
              <a:rPr lang="pt-BR" sz="2400" dirty="0" smtClean="0">
                <a:solidFill>
                  <a:srgbClr val="C00000"/>
                </a:solidFill>
              </a:rPr>
              <a:t> </a:t>
            </a:r>
            <a:r>
              <a:rPr lang="pt-BR" sz="2400" dirty="0" smtClean="0"/>
              <a:t>garantida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51364" y="4278547"/>
            <a:ext cx="6270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L</a:t>
            </a:r>
            <a:r>
              <a:rPr lang="pt-BR" sz="2400" dirty="0" smtClean="0"/>
              <a:t>íder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não</a:t>
            </a:r>
            <a:r>
              <a:rPr lang="pt-BR" sz="2400" dirty="0" smtClean="0"/>
              <a:t> garantida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441376" y="2473895"/>
            <a:ext cx="6195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Membro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garantida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419100" y="620201"/>
            <a:ext cx="45284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Formação básica concluída,</a:t>
            </a:r>
          </a:p>
          <a:p>
            <a:r>
              <a:rPr lang="pt-BR" sz="1200" dirty="0" smtClean="0"/>
              <a:t>fluência e aprofundamentos conquistados,</a:t>
            </a:r>
          </a:p>
          <a:p>
            <a:r>
              <a:rPr lang="pt-BR" sz="1200" dirty="0" smtClean="0"/>
              <a:t>boas oportunidades aproveitadas, e </a:t>
            </a:r>
          </a:p>
          <a:p>
            <a:r>
              <a:rPr lang="pt-BR" sz="1200" dirty="0" smtClean="0"/>
              <a:t>decisão após graduação tomada.</a:t>
            </a:r>
          </a:p>
          <a:p>
            <a:endParaRPr lang="pt-BR" dirty="0"/>
          </a:p>
          <a:p>
            <a:r>
              <a:rPr lang="pt-BR" dirty="0" smtClean="0"/>
              <a:t>Conquista de 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hard </a:t>
            </a:r>
            <a:r>
              <a:rPr lang="pt-BR" sz="2400" b="1" i="1" dirty="0" err="1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skills</a:t>
            </a:r>
            <a:r>
              <a:rPr lang="pt-BR" dirty="0"/>
              <a:t>, 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soft </a:t>
            </a:r>
            <a:r>
              <a:rPr lang="pt-BR" sz="2400" b="1" i="1" dirty="0" err="1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skills</a:t>
            </a:r>
            <a:endParaRPr lang="pt-BR" sz="2400" dirty="0" smtClean="0"/>
          </a:p>
          <a:p>
            <a:r>
              <a:rPr lang="pt-BR" dirty="0" smtClean="0"/>
              <a:t>e 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atualização</a:t>
            </a:r>
            <a:endParaRPr lang="pt-BR" dirty="0" smtClean="0"/>
          </a:p>
        </p:txBody>
      </p:sp>
      <p:sp>
        <p:nvSpPr>
          <p:cNvPr id="13" name="CaixaDeTexto 12"/>
          <p:cNvSpPr txBox="1"/>
          <p:nvPr/>
        </p:nvSpPr>
        <p:spPr>
          <a:xfrm>
            <a:off x="-1" y="0"/>
            <a:ext cx="306603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Evolução pessoal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6" name="Seta para cima 15"/>
          <p:cNvSpPr/>
          <p:nvPr/>
        </p:nvSpPr>
        <p:spPr>
          <a:xfrm rot="1799178">
            <a:off x="5311742" y="4982752"/>
            <a:ext cx="763621" cy="857908"/>
          </a:xfrm>
          <a:prstGeom prst="up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cima 16"/>
          <p:cNvSpPr/>
          <p:nvPr/>
        </p:nvSpPr>
        <p:spPr>
          <a:xfrm rot="1799178">
            <a:off x="6256946" y="3188828"/>
            <a:ext cx="763621" cy="857908"/>
          </a:xfrm>
          <a:prstGeom prst="up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1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620" y="0"/>
            <a:ext cx="4958759" cy="6858000"/>
          </a:xfrm>
          <a:prstGeom prst="rect">
            <a:avLst/>
          </a:prstGeom>
        </p:spPr>
      </p:pic>
      <p:grpSp>
        <p:nvGrpSpPr>
          <p:cNvPr id="50" name="Grupo 49"/>
          <p:cNvGrpSpPr/>
          <p:nvPr/>
        </p:nvGrpSpPr>
        <p:grpSpPr>
          <a:xfrm>
            <a:off x="3728936" y="744166"/>
            <a:ext cx="4768175" cy="1117058"/>
            <a:chOff x="3728936" y="744166"/>
            <a:chExt cx="4768175" cy="1117058"/>
          </a:xfrm>
        </p:grpSpPr>
        <p:cxnSp>
          <p:nvCxnSpPr>
            <p:cNvPr id="4" name="Conector reto 3"/>
            <p:cNvCxnSpPr/>
            <p:nvPr/>
          </p:nvCxnSpPr>
          <p:spPr>
            <a:xfrm>
              <a:off x="6877456" y="744166"/>
              <a:ext cx="62743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/>
            <p:cNvCxnSpPr/>
            <p:nvPr/>
          </p:nvCxnSpPr>
          <p:spPr>
            <a:xfrm>
              <a:off x="4155332" y="930612"/>
              <a:ext cx="1433208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>
              <a:off x="7645940" y="745787"/>
              <a:ext cx="30318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8038290" y="1666672"/>
              <a:ext cx="45882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3728936" y="1861224"/>
              <a:ext cx="330416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5650149" y="1306748"/>
              <a:ext cx="7311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7717276" y="1306748"/>
              <a:ext cx="619328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3728936" y="1491574"/>
              <a:ext cx="1433208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48"/>
          <p:cNvGrpSpPr/>
          <p:nvPr/>
        </p:nvGrpSpPr>
        <p:grpSpPr>
          <a:xfrm>
            <a:off x="3733800" y="3155004"/>
            <a:ext cx="4340157" cy="364786"/>
            <a:chOff x="3733800" y="3155004"/>
            <a:chExt cx="4340157" cy="364786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6788285" y="3155004"/>
              <a:ext cx="128567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3733800" y="3519790"/>
              <a:ext cx="7311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>
              <a:off x="4526604" y="3519790"/>
              <a:ext cx="41018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/>
          <p:nvPr/>
        </p:nvGrpSpPr>
        <p:grpSpPr>
          <a:xfrm>
            <a:off x="3714345" y="4069403"/>
            <a:ext cx="4782766" cy="565826"/>
            <a:chOff x="3714345" y="4069403"/>
            <a:chExt cx="4782766" cy="565826"/>
          </a:xfrm>
        </p:grpSpPr>
        <p:cxnSp>
          <p:nvCxnSpPr>
            <p:cNvPr id="31" name="Conector reto 30"/>
            <p:cNvCxnSpPr/>
            <p:nvPr/>
          </p:nvCxnSpPr>
          <p:spPr>
            <a:xfrm>
              <a:off x="5976026" y="4069403"/>
              <a:ext cx="75065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7236566" y="4255850"/>
              <a:ext cx="39964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>
              <a:off x="6502130" y="4440675"/>
              <a:ext cx="48719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>
              <a:off x="8038290" y="4440675"/>
              <a:ext cx="45882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>
              <a:off x="3714345" y="4635229"/>
              <a:ext cx="10668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>
              <a:off x="5077839" y="4635229"/>
              <a:ext cx="103113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o explicativo em elipse 51"/>
          <p:cNvSpPr/>
          <p:nvPr/>
        </p:nvSpPr>
        <p:spPr>
          <a:xfrm>
            <a:off x="9583814" y="144118"/>
            <a:ext cx="2472447" cy="1794927"/>
          </a:xfrm>
          <a:prstGeom prst="wedgeEllipseCallout">
            <a:avLst>
              <a:gd name="adj1" fmla="val -92391"/>
              <a:gd name="adj2" fmla="val -393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pt-BR" sz="3200" b="1" dirty="0" smtClean="0">
                <a:solidFill>
                  <a:schemeClr val="tx1"/>
                </a:solidFill>
              </a:rPr>
              <a:t>~10%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das horas disponíveis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e</a:t>
            </a:r>
            <a:r>
              <a:rPr lang="pt-BR" dirty="0" smtClean="0">
                <a:solidFill>
                  <a:schemeClr val="tx1"/>
                </a:solidFill>
              </a:rPr>
              <a:t>m 4 anos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-1" y="0"/>
            <a:ext cx="3361241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Qualificação básica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8396285" y="6464410"/>
            <a:ext cx="36599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Fonte: </a:t>
            </a:r>
            <a:r>
              <a:rPr lang="pt-BR" sz="1050" dirty="0" smtClean="0">
                <a:hlinkClick r:id="rId3"/>
              </a:rPr>
              <a:t>http://portal.mec.gov.br/dmdocuments/referenciais.pdf</a:t>
            </a:r>
            <a:endParaRPr lang="pt-BR" sz="1050" dirty="0"/>
          </a:p>
        </p:txBody>
      </p:sp>
      <p:sp>
        <p:nvSpPr>
          <p:cNvPr id="56" name="CaixaDeTexto 55"/>
          <p:cNvSpPr txBox="1"/>
          <p:nvPr/>
        </p:nvSpPr>
        <p:spPr>
          <a:xfrm>
            <a:off x="174929" y="2946249"/>
            <a:ext cx="1015663" cy="35257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FORMAÇÃO</a:t>
            </a:r>
            <a:endParaRPr lang="pt-B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306603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Evolução pessoal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41" y="584774"/>
            <a:ext cx="6284891" cy="62732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866415" y="1289958"/>
            <a:ext cx="26041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Hard </a:t>
            </a:r>
            <a:r>
              <a:rPr lang="pt-BR" sz="2800" dirty="0" err="1" smtClean="0"/>
              <a:t>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Soft </a:t>
            </a:r>
            <a:r>
              <a:rPr lang="pt-BR" sz="2800" dirty="0" err="1" smtClean="0"/>
              <a:t>skills</a:t>
            </a:r>
            <a:endParaRPr lang="pt-B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Atualização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</a:rPr>
              <a:t>Comunicação</a:t>
            </a:r>
          </a:p>
        </p:txBody>
      </p:sp>
      <p:sp>
        <p:nvSpPr>
          <p:cNvPr id="8" name="Mais 7"/>
          <p:cNvSpPr/>
          <p:nvPr/>
        </p:nvSpPr>
        <p:spPr>
          <a:xfrm>
            <a:off x="7750852" y="1723309"/>
            <a:ext cx="993913" cy="898497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9"/>
          <p:cNvGrpSpPr/>
          <p:nvPr/>
        </p:nvGrpSpPr>
        <p:grpSpPr>
          <a:xfrm>
            <a:off x="7750852" y="3867151"/>
            <a:ext cx="3716515" cy="1815882"/>
            <a:chOff x="7750852" y="3867151"/>
            <a:chExt cx="3716515" cy="1815882"/>
          </a:xfrm>
        </p:grpSpPr>
        <p:sp>
          <p:nvSpPr>
            <p:cNvPr id="7" name="CaixaDeTexto 6"/>
            <p:cNvSpPr txBox="1"/>
            <p:nvPr/>
          </p:nvSpPr>
          <p:spPr>
            <a:xfrm>
              <a:off x="8863256" y="3867151"/>
              <a:ext cx="2604111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>
                  <a:solidFill>
                    <a:schemeClr val="bg1"/>
                  </a:solidFill>
                </a:rPr>
                <a:t>Hard </a:t>
              </a:r>
              <a:r>
                <a:rPr lang="pt-BR" sz="2800" dirty="0" err="1" smtClean="0">
                  <a:solidFill>
                    <a:schemeClr val="bg1"/>
                  </a:solidFill>
                </a:rPr>
                <a:t>skills</a:t>
              </a:r>
              <a:endParaRPr lang="pt-BR" sz="2800" dirty="0" smtClean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>
                  <a:solidFill>
                    <a:schemeClr val="bg1"/>
                  </a:solidFill>
                </a:rPr>
                <a:t>Soft </a:t>
              </a:r>
              <a:r>
                <a:rPr lang="pt-BR" sz="2800" dirty="0" err="1" smtClean="0">
                  <a:solidFill>
                    <a:schemeClr val="bg1"/>
                  </a:solidFill>
                </a:rPr>
                <a:t>skills</a:t>
              </a:r>
              <a:endParaRPr lang="pt-BR" sz="2800" dirty="0" smtClean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>
                  <a:solidFill>
                    <a:schemeClr val="bg1"/>
                  </a:solidFill>
                </a:rPr>
                <a:t>Atualização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800" dirty="0" smtClean="0"/>
                <a:t>Comunicação</a:t>
              </a:r>
            </a:p>
          </p:txBody>
        </p:sp>
        <p:sp>
          <p:nvSpPr>
            <p:cNvPr id="9" name="Menos 8"/>
            <p:cNvSpPr/>
            <p:nvPr/>
          </p:nvSpPr>
          <p:spPr>
            <a:xfrm>
              <a:off x="7750852" y="4300502"/>
              <a:ext cx="987594" cy="930303"/>
            </a:xfrm>
            <a:prstGeom prst="mathMin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1791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33785" y="6083200"/>
            <a:ext cx="677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M</a:t>
            </a:r>
            <a:r>
              <a:rPr lang="pt-BR" sz="2400" dirty="0" smtClean="0"/>
              <a:t>embro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não</a:t>
            </a:r>
            <a:r>
              <a:rPr lang="pt-BR" sz="2400" dirty="0" smtClean="0">
                <a:solidFill>
                  <a:srgbClr val="C00000"/>
                </a:solidFill>
              </a:rPr>
              <a:t> </a:t>
            </a:r>
            <a:r>
              <a:rPr lang="pt-BR" sz="2400" dirty="0" smtClean="0"/>
              <a:t>garantida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51364" y="4278547"/>
            <a:ext cx="6270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L</a:t>
            </a:r>
            <a:r>
              <a:rPr lang="pt-BR" sz="2400" dirty="0" smtClean="0"/>
              <a:t>íder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não</a:t>
            </a:r>
            <a:r>
              <a:rPr lang="pt-BR" sz="2400" dirty="0" smtClean="0"/>
              <a:t> garantida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441376" y="2473895"/>
            <a:ext cx="6195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Membro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garantida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682343" y="669243"/>
            <a:ext cx="5730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Líder de equipe / empregabilidade </a:t>
            </a:r>
            <a:r>
              <a:rPr lang="pt-BR" sz="2400" b="1" dirty="0" smtClean="0">
                <a:solidFill>
                  <a:srgbClr val="C00000"/>
                </a:solidFill>
              </a:rPr>
              <a:t>garantida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419100" y="620201"/>
            <a:ext cx="45284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Formação básica concluída,</a:t>
            </a:r>
          </a:p>
          <a:p>
            <a:r>
              <a:rPr lang="pt-BR" sz="1200" dirty="0" smtClean="0"/>
              <a:t>fluência e aprofundamentos conquistados,</a:t>
            </a:r>
          </a:p>
          <a:p>
            <a:r>
              <a:rPr lang="pt-BR" sz="1200" dirty="0" smtClean="0"/>
              <a:t>boas oportunidades aproveitadas, e </a:t>
            </a:r>
          </a:p>
          <a:p>
            <a:r>
              <a:rPr lang="pt-BR" sz="1200" dirty="0" smtClean="0"/>
              <a:t>decisão após graduação tomada.</a:t>
            </a:r>
          </a:p>
          <a:p>
            <a:endParaRPr lang="pt-BR" dirty="0"/>
          </a:p>
          <a:p>
            <a:r>
              <a:rPr lang="pt-BR" dirty="0" smtClean="0"/>
              <a:t>Conquista de 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hard </a:t>
            </a:r>
            <a:r>
              <a:rPr lang="pt-BR" sz="2400" b="1" i="1" dirty="0" err="1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skills</a:t>
            </a:r>
            <a:r>
              <a:rPr lang="pt-BR" dirty="0"/>
              <a:t>, 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soft </a:t>
            </a:r>
            <a:r>
              <a:rPr lang="pt-BR" sz="2400" b="1" i="1" dirty="0" err="1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skills</a:t>
            </a:r>
            <a:r>
              <a:rPr lang="pt-BR" dirty="0" smtClean="0"/>
              <a:t>,</a:t>
            </a:r>
            <a:endParaRPr lang="pt-BR" sz="2400" dirty="0" smtClean="0"/>
          </a:p>
          <a:p>
            <a:r>
              <a:rPr lang="pt-BR" sz="2400" b="1" i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a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tualização</a:t>
            </a:r>
            <a:r>
              <a:rPr lang="pt-BR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pt-BR" dirty="0" smtClean="0"/>
              <a:t>e </a:t>
            </a:r>
            <a:r>
              <a:rPr lang="pt-BR" sz="2400" b="1" i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c</a:t>
            </a:r>
            <a:r>
              <a:rPr lang="pt-BR" sz="2400" b="1" i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omunicação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-1" y="0"/>
            <a:ext cx="306603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Evolução pessoal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4" name="Seta para cima 13"/>
          <p:cNvSpPr/>
          <p:nvPr/>
        </p:nvSpPr>
        <p:spPr>
          <a:xfrm rot="1799178">
            <a:off x="5311742" y="4982752"/>
            <a:ext cx="763621" cy="857908"/>
          </a:xfrm>
          <a:prstGeom prst="up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cima 14"/>
          <p:cNvSpPr/>
          <p:nvPr/>
        </p:nvSpPr>
        <p:spPr>
          <a:xfrm rot="1799178">
            <a:off x="6256946" y="3188828"/>
            <a:ext cx="763621" cy="857908"/>
          </a:xfrm>
          <a:prstGeom prst="up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cima 15"/>
          <p:cNvSpPr/>
          <p:nvPr/>
        </p:nvSpPr>
        <p:spPr>
          <a:xfrm rot="1799178">
            <a:off x="7157175" y="1362719"/>
            <a:ext cx="763621" cy="857908"/>
          </a:xfrm>
          <a:prstGeom prst="up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5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306603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Evolução pessoal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27" y="571818"/>
            <a:ext cx="6286182" cy="628618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866415" y="1289958"/>
            <a:ext cx="26041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Hard </a:t>
            </a:r>
            <a:r>
              <a:rPr lang="pt-BR" sz="2800" dirty="0" err="1" smtClean="0"/>
              <a:t>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Soft </a:t>
            </a:r>
            <a:r>
              <a:rPr lang="pt-BR" sz="2800" dirty="0" err="1" smtClean="0"/>
              <a:t>skills</a:t>
            </a:r>
            <a:endParaRPr lang="pt-B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Atualização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/>
              <a:t>Comunicação</a:t>
            </a:r>
          </a:p>
        </p:txBody>
      </p:sp>
      <p:sp>
        <p:nvSpPr>
          <p:cNvPr id="9" name="Mais 8"/>
          <p:cNvSpPr/>
          <p:nvPr/>
        </p:nvSpPr>
        <p:spPr>
          <a:xfrm>
            <a:off x="7750852" y="1723309"/>
            <a:ext cx="993913" cy="898497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6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159" y="1824830"/>
            <a:ext cx="12192000" cy="3118609"/>
          </a:xfrm>
          <a:prstGeom prst="rect">
            <a:avLst/>
          </a:prstGeom>
          <a:solidFill>
            <a:srgbClr val="0033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b="1" dirty="0" smtClean="0"/>
              <a:t>Bons estudos e</a:t>
            </a:r>
            <a:endParaRPr lang="pt-BR" sz="7200" b="1" dirty="0" smtClean="0"/>
          </a:p>
          <a:p>
            <a:pPr algn="ctr"/>
            <a:r>
              <a:rPr lang="pt-BR" sz="7200" b="1" dirty="0" smtClean="0">
                <a:solidFill>
                  <a:srgbClr val="FFC000"/>
                </a:solidFill>
              </a:rPr>
              <a:t>feliz </a:t>
            </a:r>
            <a:r>
              <a:rPr lang="pt-BR" sz="7200" b="1" dirty="0" smtClean="0">
                <a:solidFill>
                  <a:srgbClr val="FFC000"/>
                </a:solidFill>
              </a:rPr>
              <a:t>empregabilidade!</a:t>
            </a:r>
            <a:endParaRPr lang="pt-BR" sz="6000" b="1" dirty="0" smtClean="0"/>
          </a:p>
        </p:txBody>
      </p:sp>
      <p:sp>
        <p:nvSpPr>
          <p:cNvPr id="4" name="Retângulo 3"/>
          <p:cNvSpPr/>
          <p:nvPr/>
        </p:nvSpPr>
        <p:spPr>
          <a:xfrm>
            <a:off x="10025267" y="5594800"/>
            <a:ext cx="2166733" cy="1269057"/>
          </a:xfrm>
          <a:prstGeom prst="rect">
            <a:avLst/>
          </a:prstGeom>
          <a:gradFill flip="none" rotWithShape="1">
            <a:gsLst>
              <a:gs pos="24000">
                <a:srgbClr val="8CA48A"/>
              </a:gs>
              <a:gs pos="0">
                <a:schemeClr val="accent6">
                  <a:lumMod val="5000"/>
                  <a:lumOff val="95000"/>
                </a:schemeClr>
              </a:gs>
              <a:gs pos="100000">
                <a:srgbClr val="0033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Luiz Carlos</a:t>
            </a:r>
          </a:p>
          <a:p>
            <a:pPr algn="ctr"/>
            <a:r>
              <a:rPr lang="pt-BR" sz="2000" b="1" dirty="0" smtClean="0"/>
              <a:t>Estraviz Rodriguez</a:t>
            </a:r>
          </a:p>
          <a:p>
            <a:pPr algn="ctr"/>
            <a:endParaRPr lang="pt-BR" sz="2000" b="1" dirty="0" smtClean="0"/>
          </a:p>
          <a:p>
            <a:pPr algn="ctr"/>
            <a:endParaRPr lang="pt-BR" sz="2000" b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794" y="6286433"/>
            <a:ext cx="1394935" cy="48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3496085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Empatia x Simpatia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pic>
        <p:nvPicPr>
          <p:cNvPr id="5" name="Brené Brown on Empat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6380" y="88302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o explicativo em elipse 51"/>
          <p:cNvSpPr/>
          <p:nvPr/>
        </p:nvSpPr>
        <p:spPr>
          <a:xfrm>
            <a:off x="9387872" y="536005"/>
            <a:ext cx="2472447" cy="1794927"/>
          </a:xfrm>
          <a:prstGeom prst="wedgeEllipseCallout">
            <a:avLst>
              <a:gd name="adj1" fmla="val -111411"/>
              <a:gd name="adj2" fmla="val -131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pt-BR" sz="3200" b="1" dirty="0" smtClean="0">
                <a:solidFill>
                  <a:schemeClr val="tx1"/>
                </a:solidFill>
              </a:rPr>
              <a:t>~42%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Dormir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(10/noite)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-1" y="0"/>
            <a:ext cx="7235892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Formação complementar - disponibilidade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145440" y="756359"/>
            <a:ext cx="300620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 smtClean="0"/>
              <a:t>~4 anos</a:t>
            </a:r>
          </a:p>
          <a:p>
            <a:pPr algn="ctr"/>
            <a:r>
              <a:rPr lang="pt-BR" sz="2800" dirty="0" smtClean="0"/>
              <a:t>c/ semana típica</a:t>
            </a:r>
          </a:p>
          <a:p>
            <a:pPr algn="ctr"/>
            <a:r>
              <a:rPr lang="pt-BR" dirty="0" smtClean="0"/>
              <a:t>FDS: Dormir/Lazer </a:t>
            </a:r>
          </a:p>
          <a:p>
            <a:pPr algn="ctr"/>
            <a:r>
              <a:rPr lang="pt-BR" dirty="0" smtClean="0"/>
              <a:t>Dia útil: Dormir/Lazer/Estudar</a:t>
            </a:r>
          </a:p>
          <a:p>
            <a:pPr algn="ctr"/>
            <a:endParaRPr lang="pt-BR" dirty="0" smtClean="0"/>
          </a:p>
        </p:txBody>
      </p:sp>
      <p:sp>
        <p:nvSpPr>
          <p:cNvPr id="26" name="Texto explicativo em elipse 25"/>
          <p:cNvSpPr/>
          <p:nvPr/>
        </p:nvSpPr>
        <p:spPr>
          <a:xfrm>
            <a:off x="1624967" y="1433468"/>
            <a:ext cx="2472447" cy="1794927"/>
          </a:xfrm>
          <a:prstGeom prst="wedgeEllipseCallout">
            <a:avLst>
              <a:gd name="adj1" fmla="val 92527"/>
              <a:gd name="adj2" fmla="val -4518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pt-BR" sz="3200" b="1" dirty="0" smtClean="0">
                <a:solidFill>
                  <a:schemeClr val="tx1"/>
                </a:solidFill>
              </a:rPr>
              <a:t>~35%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Lazer/Comer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8" name="Texto explicativo em elipse 27"/>
          <p:cNvSpPr/>
          <p:nvPr/>
        </p:nvSpPr>
        <p:spPr>
          <a:xfrm>
            <a:off x="5679201" y="3524728"/>
            <a:ext cx="2472447" cy="1794927"/>
          </a:xfrm>
          <a:prstGeom prst="wedgeEllipseCallout">
            <a:avLst>
              <a:gd name="adj1" fmla="val -22123"/>
              <a:gd name="adj2" fmla="val -11651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pt-BR" sz="3200" b="1" dirty="0" smtClean="0">
                <a:solidFill>
                  <a:schemeClr val="tx1"/>
                </a:solidFill>
              </a:rPr>
              <a:t>~24%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Estudar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(8h/dia útil)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Texto Explicativo 2 5"/>
          <p:cNvSpPr/>
          <p:nvPr/>
        </p:nvSpPr>
        <p:spPr>
          <a:xfrm>
            <a:off x="2861190" y="4900469"/>
            <a:ext cx="1802674" cy="1442794"/>
          </a:xfrm>
          <a:prstGeom prst="borderCallout2">
            <a:avLst>
              <a:gd name="adj1" fmla="val 37763"/>
              <a:gd name="adj2" fmla="val 103986"/>
              <a:gd name="adj3" fmla="val 38668"/>
              <a:gd name="adj4" fmla="val 142753"/>
              <a:gd name="adj5" fmla="val -12443"/>
              <a:gd name="adj6" fmla="val 170000"/>
            </a:avLst>
          </a:prstGeom>
          <a:solidFill>
            <a:srgbClr val="A9D18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8.640 horas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24387" y="5718144"/>
            <a:ext cx="28272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- 3.600 horas =</a:t>
            </a:r>
          </a:p>
          <a:p>
            <a:pPr algn="ctr"/>
            <a:r>
              <a:rPr lang="pt-BR" dirty="0" smtClean="0"/>
              <a:t>da carga mínima</a:t>
            </a:r>
            <a:endParaRPr lang="pt-BR" dirty="0"/>
          </a:p>
        </p:txBody>
      </p:sp>
      <p:sp>
        <p:nvSpPr>
          <p:cNvPr id="8" name="Explosão 2 7"/>
          <p:cNvSpPr/>
          <p:nvPr/>
        </p:nvSpPr>
        <p:spPr>
          <a:xfrm>
            <a:off x="8765179" y="3601890"/>
            <a:ext cx="3291082" cy="2625634"/>
          </a:xfrm>
          <a:prstGeom prst="irregularSeal2">
            <a:avLst/>
          </a:prstGeom>
          <a:solidFill>
            <a:srgbClr val="A9D18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5.000 horas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74929" y="2946249"/>
            <a:ext cx="1015663" cy="35257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FORMAÇÃO</a:t>
            </a:r>
            <a:endParaRPr lang="pt-B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9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73" y="472300"/>
            <a:ext cx="9742064" cy="635957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1" y="0"/>
            <a:ext cx="4376134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Formação complementar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548949" y="552715"/>
            <a:ext cx="145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= 3.780 horas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712925" y="1312592"/>
            <a:ext cx="225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 eletivas </a:t>
            </a:r>
            <a:r>
              <a:rPr lang="pt-BR" b="1" dirty="0" smtClean="0"/>
              <a:t>=    540 horas</a:t>
            </a:r>
            <a:endParaRPr lang="pt-BR" b="1" dirty="0"/>
          </a:p>
        </p:txBody>
      </p:sp>
      <p:sp>
        <p:nvSpPr>
          <p:cNvPr id="6" name="Texto explicativo em forma de nuvem 5"/>
          <p:cNvSpPr/>
          <p:nvPr/>
        </p:nvSpPr>
        <p:spPr>
          <a:xfrm>
            <a:off x="4984043" y="1762339"/>
            <a:ext cx="5290457" cy="2861912"/>
          </a:xfrm>
          <a:prstGeom prst="cloudCallout">
            <a:avLst>
              <a:gd name="adj1" fmla="val -45030"/>
              <a:gd name="adj2" fmla="val 58003"/>
            </a:avLst>
          </a:prstGeom>
          <a:solidFill>
            <a:srgbClr val="A9D18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E se </a:t>
            </a:r>
            <a:r>
              <a:rPr lang="pt-BR" sz="3200" b="1" u="sng" dirty="0" smtClean="0">
                <a:solidFill>
                  <a:srgbClr val="C00000"/>
                </a:solidFill>
              </a:rPr>
              <a:t>metade</a:t>
            </a:r>
            <a:r>
              <a:rPr lang="pt-BR" sz="2800" b="1" dirty="0" smtClean="0">
                <a:solidFill>
                  <a:srgbClr val="C00000"/>
                </a:solidFill>
              </a:rPr>
              <a:t> das</a:t>
            </a:r>
          </a:p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4.000 horas que sobram</a:t>
            </a:r>
          </a:p>
          <a:p>
            <a:pPr algn="ctr"/>
            <a:r>
              <a:rPr lang="pt-BR" sz="2800" b="1" dirty="0">
                <a:solidFill>
                  <a:srgbClr val="C00000"/>
                </a:solidFill>
              </a:rPr>
              <a:t>f</a:t>
            </a:r>
            <a:r>
              <a:rPr lang="pt-BR" sz="2800" b="1" dirty="0" smtClean="0">
                <a:solidFill>
                  <a:srgbClr val="C00000"/>
                </a:solidFill>
              </a:rPr>
              <a:t>ossem para formação </a:t>
            </a:r>
          </a:p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complementar?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4929" y="2946249"/>
            <a:ext cx="1015663" cy="35257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FORMAÇÃO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908306" y="50964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dirty="0" smtClean="0">
                <a:hlinkClick r:id="rId3"/>
              </a:rPr>
              <a:t>֍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562133" y="509641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hlinkClick r:id="rId4"/>
              </a:rPr>
              <a:t>◊◊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789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2836867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Qual formação?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11381" y="665633"/>
            <a:ext cx="504920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Ganhar fluência e aprofundamento 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Inglês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Programação Python e/ou 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Sistemas de Informação Geográfica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Ciência e análise de dados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Aprendizado de máquinas e Inteligência Artificial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Bancos de Dados Relacionais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Empreendedorismo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Mercado de carbono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Mecanização e automação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4929" y="2946249"/>
            <a:ext cx="1015663" cy="35257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FORMAÇÃO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54036" y="3816930"/>
            <a:ext cx="5938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Procurar oportunidades 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Viajem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Estágio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Certificar-se em alguma área técnica (p.exe: programação)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Leitura (literatura e jornais nacionais e internacionais)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89600" y="5403122"/>
            <a:ext cx="5345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Decidir 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Irá empreender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Procurará emprego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Continuará estudando (MBA, Mestrado, Doutorado)</a:t>
            </a:r>
          </a:p>
        </p:txBody>
      </p:sp>
    </p:spTree>
    <p:extLst>
      <p:ext uri="{BB962C8B-B14F-4D97-AF65-F5344CB8AC3E}">
        <p14:creationId xmlns:p14="http://schemas.microsoft.com/office/powerpoint/2010/main" val="36354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86283" y="1234458"/>
            <a:ext cx="6096000" cy="53040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b="0" i="1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Biorefinarias</a:t>
            </a:r>
            <a:endParaRPr lang="pt-BR" b="0" i="1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estauração de áreas degradadas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Silvicultura Urbana</a:t>
            </a:r>
            <a:endParaRPr lang="pt-BR" b="0" i="1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Busca de r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esiliência às mudanças climáticas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b="0" i="1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Descarbonificação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dos processos de produção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ultivo de espécies nativas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ntensificação sustentável da Silvicultura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b="0" i="1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Drones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com sensores para monitoramento florestal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Robotização de operações de campo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pt-BR" b="0" i="1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ioeconomia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circular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Internet das coisas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prendizado de máquinas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nteligência artificial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... </a:t>
            </a:r>
            <a:r>
              <a:rPr lang="pt-BR" i="1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pt-BR" b="0" i="1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utras (?) 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-1" y="0"/>
            <a:ext cx="5457135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Hard </a:t>
            </a:r>
            <a:r>
              <a:rPr lang="pt-BR" sz="3200" b="1" i="1" dirty="0" err="1" smtClean="0">
                <a:solidFill>
                  <a:srgbClr val="FFC000"/>
                </a:solidFill>
              </a:rPr>
              <a:t>skills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r>
              <a:rPr lang="pt-BR" sz="3200" dirty="0" smtClean="0">
                <a:solidFill>
                  <a:schemeClr val="bg1"/>
                </a:solidFill>
              </a:rPr>
              <a:t>com maior potencial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81836" y="773441"/>
            <a:ext cx="3134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Sugestões de aperfeiçoamento: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74929" y="2946249"/>
            <a:ext cx="1015663" cy="35257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FORMAÇÃO</a:t>
            </a:r>
            <a:endParaRPr lang="pt-B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6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1936749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Definições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800000" y="1080000"/>
            <a:ext cx="88858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Empregabilidade</a:t>
            </a:r>
            <a:r>
              <a:rPr lang="pt-BR" sz="2800" dirty="0" smtClean="0"/>
              <a:t> </a:t>
            </a:r>
            <a:r>
              <a:rPr lang="pt-BR" dirty="0" smtClean="0"/>
              <a:t>(adaptabilidade no mercado de trabalho ):</a:t>
            </a:r>
          </a:p>
          <a:p>
            <a:endParaRPr lang="pt-BR" dirty="0" smtClean="0"/>
          </a:p>
          <a:p>
            <a:r>
              <a:rPr lang="pt-BR" dirty="0" smtClean="0"/>
              <a:t>capacidade de adaptação e no desenvolvimento de competências que atendam às demandas mutáveis do mercado. Não aguardar passivamente as oportunidades, mas sim cria-las, tendo uma postura proativa e direcionada. A diferença entre aqueles que prosperam e os que se estagnam reside na disposição de sair da zona de conforto e investir na própria evolução. Profissionais bem-sucedidos traçam objetivos claros, desenvolvem planos estratégicos e agem com determinação.</a:t>
            </a:r>
          </a:p>
        </p:txBody>
      </p:sp>
    </p:spTree>
    <p:extLst>
      <p:ext uri="{BB962C8B-B14F-4D97-AF65-F5344CB8AC3E}">
        <p14:creationId xmlns:p14="http://schemas.microsoft.com/office/powerpoint/2010/main" val="40069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1936749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Definições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800000" y="1080000"/>
            <a:ext cx="869128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Espírito empreendedor</a:t>
            </a:r>
            <a:r>
              <a:rPr lang="pt-BR" dirty="0" smtClean="0"/>
              <a:t>:</a:t>
            </a:r>
          </a:p>
          <a:p>
            <a:endParaRPr lang="pt-BR" dirty="0"/>
          </a:p>
          <a:p>
            <a:r>
              <a:rPr lang="pt-BR" dirty="0" smtClean="0"/>
              <a:t>personificação da busca por oportunidades. Empreendedores não esperam que as circunstâncias os favoreçam, mas sim as moldam para se alinhar às suas visões. O empreendedorismo transcende a criação de negócios. É a postura de quem identifica soluções e inovações onde outros veem obstáculos. A habilidade de transformar desafios em oportunidades é a força motriz dos empreendedores.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04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0"/>
            <a:ext cx="1936749" cy="584775"/>
          </a:xfrm>
          <a:prstGeom prst="rect">
            <a:avLst/>
          </a:prstGeom>
          <a:solidFill>
            <a:srgbClr val="003300"/>
          </a:solidFill>
        </p:spPr>
        <p:txBody>
          <a:bodyPr wrap="none" rtlCol="0">
            <a:spAutoFit/>
          </a:bodyPr>
          <a:lstStyle/>
          <a:p>
            <a:r>
              <a:rPr lang="pt-BR" sz="3200" b="1" i="1" dirty="0" smtClean="0">
                <a:solidFill>
                  <a:srgbClr val="FFC000"/>
                </a:solidFill>
              </a:rPr>
              <a:t>Definições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4929" y="3440231"/>
            <a:ext cx="1015663" cy="30317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EMPREGO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800000" y="1080000"/>
            <a:ext cx="97057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i="1" dirty="0" smtClean="0"/>
              <a:t>Hard </a:t>
            </a:r>
            <a:r>
              <a:rPr lang="pt-BR" sz="2800" b="1" i="1" dirty="0" err="1" smtClean="0"/>
              <a:t>skills</a:t>
            </a:r>
            <a:endParaRPr lang="pt-BR" b="1" i="1" dirty="0" smtClean="0"/>
          </a:p>
          <a:p>
            <a:endParaRPr lang="pt-BR" dirty="0" smtClean="0"/>
          </a:p>
          <a:p>
            <a:r>
              <a:rPr lang="pt-BR" dirty="0" smtClean="0"/>
              <a:t>conjunto de habilidades que permitem bom desempenho na execução de certas tarefas ou atividades</a:t>
            </a:r>
          </a:p>
        </p:txBody>
      </p:sp>
    </p:spTree>
    <p:extLst>
      <p:ext uri="{BB962C8B-B14F-4D97-AF65-F5344CB8AC3E}">
        <p14:creationId xmlns:p14="http://schemas.microsoft.com/office/powerpoint/2010/main" val="197330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783</Words>
  <Application>Microsoft Office PowerPoint</Application>
  <PresentationFormat>Widescreen</PresentationFormat>
  <Paragraphs>231</Paragraphs>
  <Slides>24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7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Carlos Estraviz Rodriguez</dc:creator>
  <cp:lastModifiedBy>Luiz Carlos Estraviz Rodriguez</cp:lastModifiedBy>
  <cp:revision>48</cp:revision>
  <dcterms:created xsi:type="dcterms:W3CDTF">2024-03-31T22:27:13Z</dcterms:created>
  <dcterms:modified xsi:type="dcterms:W3CDTF">2024-04-29T23:46:33Z</dcterms:modified>
</cp:coreProperties>
</file>