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1" r:id="rId1"/>
  </p:sldMasterIdLst>
  <p:notesMasterIdLst>
    <p:notesMasterId r:id="rId14"/>
  </p:notesMasterIdLst>
  <p:handoutMasterIdLst>
    <p:handoutMasterId r:id="rId15"/>
  </p:handoutMasterIdLst>
  <p:sldIdLst>
    <p:sldId id="264" r:id="rId2"/>
    <p:sldId id="256" r:id="rId3"/>
    <p:sldId id="260" r:id="rId4"/>
    <p:sldId id="266" r:id="rId5"/>
    <p:sldId id="257" r:id="rId6"/>
    <p:sldId id="258" r:id="rId7"/>
    <p:sldId id="261" r:id="rId8"/>
    <p:sldId id="259" r:id="rId9"/>
    <p:sldId id="262" r:id="rId10"/>
    <p:sldId id="263" r:id="rId11"/>
    <p:sldId id="267" r:id="rId12"/>
    <p:sldId id="265" r:id="rId13"/>
  </p:sldIdLst>
  <p:sldSz cx="12192000" cy="6858000"/>
  <p:notesSz cx="7099300" cy="10234613"/>
  <p:defaultTextStyle>
    <a:defPPr>
      <a:defRPr lang="en-GB"/>
    </a:defPPr>
    <a:lvl1pPr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81" userDrawn="1">
          <p15:clr>
            <a:srgbClr val="A4A3A4"/>
          </p15:clr>
        </p15:guide>
        <p15:guide id="4" pos="71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9000"/>
    <a:srgbClr val="AF2A27"/>
    <a:srgbClr val="FF9900"/>
    <a:srgbClr val="FFFFFF"/>
    <a:srgbClr val="FFFF66"/>
    <a:srgbClr val="FF6600"/>
    <a:srgbClr val="DDDDDD"/>
    <a:srgbClr val="EAEAEA"/>
    <a:srgbClr val="CC000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11" autoAdjust="0"/>
    <p:restoredTop sz="99746" autoAdjust="0"/>
  </p:normalViewPr>
  <p:slideViewPr>
    <p:cSldViewPr snapToGrid="0">
      <p:cViewPr varScale="1">
        <p:scale>
          <a:sx n="166" d="100"/>
          <a:sy n="166" d="100"/>
        </p:scale>
        <p:origin x="452" y="92"/>
      </p:cViewPr>
      <p:guideLst>
        <p:guide orient="horz" pos="2160"/>
        <p:guide pos="3840"/>
        <p:guide pos="581"/>
        <p:guide pos="71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04" tIns="47701" rIns="95404" bIns="47701" numCol="1" anchor="t" anchorCtr="0" compatLnSpc="1">
            <a:prstTxWarp prst="textNoShape">
              <a:avLst/>
            </a:prstTxWarp>
          </a:bodyPr>
          <a:lstStyle>
            <a:lvl1pPr defTabSz="954088">
              <a:spcBef>
                <a:spcPct val="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endParaRPr lang="en-GB" altLang="pt-BR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04" tIns="47701" rIns="95404" bIns="47701" numCol="1" anchor="t" anchorCtr="0" compatLnSpc="1">
            <a:prstTxWarp prst="textNoShape">
              <a:avLst/>
            </a:prstTxWarp>
          </a:bodyPr>
          <a:lstStyle>
            <a:lvl1pPr algn="r" defTabSz="954088">
              <a:spcBef>
                <a:spcPct val="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endParaRPr lang="en-GB" altLang="pt-BR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04" tIns="47701" rIns="95404" bIns="47701" numCol="1" anchor="b" anchorCtr="0" compatLnSpc="1">
            <a:prstTxWarp prst="textNoShape">
              <a:avLst/>
            </a:prstTxWarp>
          </a:bodyPr>
          <a:lstStyle>
            <a:lvl1pPr defTabSz="954088">
              <a:spcBef>
                <a:spcPct val="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endParaRPr lang="en-GB" altLang="pt-BR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04" tIns="47701" rIns="95404" bIns="47701" numCol="1" anchor="b" anchorCtr="0" compatLnSpc="1">
            <a:prstTxWarp prst="textNoShape">
              <a:avLst/>
            </a:prstTxWarp>
          </a:bodyPr>
          <a:lstStyle>
            <a:lvl1pPr algn="r" defTabSz="954088">
              <a:spcBef>
                <a:spcPct val="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fld id="{45E8C198-3C4F-4B69-B895-0909A60C711B}" type="slidenum">
              <a:rPr lang="en-GB" altLang="pt-BR"/>
              <a:pPr/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591288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04" tIns="47701" rIns="95404" bIns="47701" numCol="1" anchor="t" anchorCtr="0" compatLnSpc="1">
            <a:prstTxWarp prst="textNoShape">
              <a:avLst/>
            </a:prstTxWarp>
          </a:bodyPr>
          <a:lstStyle>
            <a:lvl1pPr defTabSz="954088">
              <a:spcBef>
                <a:spcPct val="0"/>
              </a:spcBef>
              <a:defRPr sz="1200"/>
            </a:lvl1pPr>
          </a:lstStyle>
          <a:p>
            <a:endParaRPr lang="en-GB" altLang="pt-BR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04" tIns="47701" rIns="95404" bIns="47701" numCol="1" anchor="t" anchorCtr="0" compatLnSpc="1">
            <a:prstTxWarp prst="textNoShape">
              <a:avLst/>
            </a:prstTxWarp>
          </a:bodyPr>
          <a:lstStyle>
            <a:lvl1pPr algn="r" defTabSz="954088">
              <a:spcBef>
                <a:spcPct val="0"/>
              </a:spcBef>
              <a:defRPr sz="1200"/>
            </a:lvl1pPr>
          </a:lstStyle>
          <a:p>
            <a:endParaRPr lang="en-GB" altLang="pt-BR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8350"/>
            <a:ext cx="68183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2513"/>
            <a:ext cx="5207000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04" tIns="47701" rIns="95404" bIns="477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Click to edit Master text styles</a:t>
            </a:r>
          </a:p>
          <a:p>
            <a:pPr lvl="1"/>
            <a:r>
              <a:rPr lang="en-GB" altLang="pt-BR" smtClean="0"/>
              <a:t>Second level</a:t>
            </a:r>
          </a:p>
          <a:p>
            <a:pPr lvl="2"/>
            <a:r>
              <a:rPr lang="en-GB" altLang="pt-BR" smtClean="0"/>
              <a:t>Third level</a:t>
            </a:r>
          </a:p>
          <a:p>
            <a:pPr lvl="3"/>
            <a:r>
              <a:rPr lang="en-GB" altLang="pt-BR" smtClean="0"/>
              <a:t>Fourth level</a:t>
            </a:r>
          </a:p>
          <a:p>
            <a:pPr lvl="4"/>
            <a:r>
              <a:rPr lang="en-GB" altLang="pt-BR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04" tIns="47701" rIns="95404" bIns="47701" numCol="1" anchor="b" anchorCtr="0" compatLnSpc="1">
            <a:prstTxWarp prst="textNoShape">
              <a:avLst/>
            </a:prstTxWarp>
          </a:bodyPr>
          <a:lstStyle>
            <a:lvl1pPr defTabSz="954088">
              <a:spcBef>
                <a:spcPct val="0"/>
              </a:spcBef>
              <a:defRPr sz="1200"/>
            </a:lvl1pPr>
          </a:lstStyle>
          <a:p>
            <a:endParaRPr lang="en-GB" altLang="pt-BR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04" tIns="47701" rIns="95404" bIns="47701" numCol="1" anchor="b" anchorCtr="0" compatLnSpc="1">
            <a:prstTxWarp prst="textNoShape">
              <a:avLst/>
            </a:prstTxWarp>
          </a:bodyPr>
          <a:lstStyle>
            <a:lvl1pPr algn="r" defTabSz="954088">
              <a:spcBef>
                <a:spcPct val="0"/>
              </a:spcBef>
              <a:defRPr sz="1200"/>
            </a:lvl1pPr>
          </a:lstStyle>
          <a:p>
            <a:fld id="{FA5E10DE-2494-4315-BA6D-0200B8FC701C}" type="slidenum">
              <a:rPr lang="en-GB" altLang="pt-BR"/>
              <a:pPr/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4793539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285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671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640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9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54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105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235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318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570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982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83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4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0.emf"/><Relationship Id="rId4" Type="http://schemas.openxmlformats.org/officeDocument/2006/relationships/image" Target="../media/image25.jpeg"/><Relationship Id="rId9" Type="http://schemas.openxmlformats.org/officeDocument/2006/relationships/hyperlink" Target="https://www.youtube.com/watch?v=4XDd8fe2md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913" y="1705646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dirty="0" smtClean="0"/>
              <a:t>EMPREENDEDORISMO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0" y="5689897"/>
            <a:ext cx="3600000" cy="8429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-1913" y="338248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pt-BR" sz="2000" b="1" dirty="0" smtClean="0">
                <a:solidFill>
                  <a:srgbClr val="AF2A27"/>
                </a:solidFill>
              </a:rPr>
              <a:t>Luiz Carlos Estraviz Rodriguez</a:t>
            </a:r>
          </a:p>
        </p:txBody>
      </p:sp>
      <p:sp>
        <p:nvSpPr>
          <p:cNvPr id="3" name="Retângulo 2"/>
          <p:cNvSpPr/>
          <p:nvPr/>
        </p:nvSpPr>
        <p:spPr>
          <a:xfrm>
            <a:off x="5116897" y="4048219"/>
            <a:ext cx="1954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smtClean="0"/>
              <a:t>(minhas </a:t>
            </a:r>
            <a:r>
              <a:rPr lang="pt-BR" i="1" dirty="0"/>
              <a:t>“credenciais</a:t>
            </a:r>
            <a:r>
              <a:rPr lang="pt-BR" i="1" dirty="0" smtClean="0"/>
              <a:t>”)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90971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569" y="1038511"/>
            <a:ext cx="3897729" cy="2160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0" y="3778621"/>
            <a:ext cx="3736392" cy="216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249" y="556243"/>
            <a:ext cx="4182282" cy="2160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" y="103869"/>
            <a:ext cx="3857143" cy="2160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23" y="4156905"/>
            <a:ext cx="3909646" cy="2160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60" y="4516066"/>
            <a:ext cx="3908787" cy="2160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22" y="2941863"/>
            <a:ext cx="294233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9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7301680" y="5214170"/>
            <a:ext cx="4706969" cy="1486904"/>
            <a:chOff x="3301150" y="1379175"/>
            <a:chExt cx="5152268" cy="1740984"/>
          </a:xfrm>
        </p:grpSpPr>
        <p:sp>
          <p:nvSpPr>
            <p:cNvPr id="2" name="Retângulo 1"/>
            <p:cNvSpPr/>
            <p:nvPr/>
          </p:nvSpPr>
          <p:spPr>
            <a:xfrm>
              <a:off x="3301150" y="1379175"/>
              <a:ext cx="5152268" cy="681017"/>
            </a:xfrm>
            <a:prstGeom prst="rect">
              <a:avLst/>
            </a:prstGeom>
            <a:solidFill>
              <a:srgbClr val="BF9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grpSp>
          <p:nvGrpSpPr>
            <p:cNvPr id="3" name="Grupo 2"/>
            <p:cNvGrpSpPr/>
            <p:nvPr/>
          </p:nvGrpSpPr>
          <p:grpSpPr>
            <a:xfrm>
              <a:off x="3331769" y="1458074"/>
              <a:ext cx="5110171" cy="540554"/>
              <a:chOff x="7012325" y="2800979"/>
              <a:chExt cx="5110171" cy="540554"/>
            </a:xfrm>
          </p:grpSpPr>
          <p:sp>
            <p:nvSpPr>
              <p:cNvPr id="4" name="CaixaDeTexto 3"/>
              <p:cNvSpPr txBox="1"/>
              <p:nvPr/>
            </p:nvSpPr>
            <p:spPr>
              <a:xfrm>
                <a:off x="8042505" y="2800979"/>
                <a:ext cx="989452" cy="540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 smtClean="0"/>
                  <a:t>2021</a:t>
                </a:r>
                <a:endParaRPr lang="pt-BR" sz="2400" b="1" dirty="0"/>
              </a:p>
            </p:txBody>
          </p:sp>
          <p:sp>
            <p:nvSpPr>
              <p:cNvPr id="5" name="CaixaDeTexto 4"/>
              <p:cNvSpPr txBox="1"/>
              <p:nvPr/>
            </p:nvSpPr>
            <p:spPr>
              <a:xfrm>
                <a:off x="9072685" y="2800979"/>
                <a:ext cx="989452" cy="540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 smtClean="0"/>
                  <a:t>2022</a:t>
                </a:r>
                <a:endParaRPr lang="pt-BR" sz="2400" b="1" dirty="0"/>
              </a:p>
            </p:txBody>
          </p:sp>
          <p:sp>
            <p:nvSpPr>
              <p:cNvPr id="6" name="CaixaDeTexto 5"/>
              <p:cNvSpPr txBox="1"/>
              <p:nvPr/>
            </p:nvSpPr>
            <p:spPr>
              <a:xfrm>
                <a:off x="10102865" y="2800979"/>
                <a:ext cx="989452" cy="540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 smtClean="0"/>
                  <a:t>2023</a:t>
                </a:r>
                <a:endParaRPr lang="pt-BR" sz="2400" b="1" dirty="0"/>
              </a:p>
            </p:txBody>
          </p:sp>
          <p:sp>
            <p:nvSpPr>
              <p:cNvPr id="7" name="CaixaDeTexto 6"/>
              <p:cNvSpPr txBox="1"/>
              <p:nvPr/>
            </p:nvSpPr>
            <p:spPr>
              <a:xfrm>
                <a:off x="11133044" y="2800979"/>
                <a:ext cx="989452" cy="540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 smtClean="0"/>
                  <a:t>2024</a:t>
                </a:r>
                <a:endParaRPr lang="pt-BR" sz="2400" b="1" dirty="0"/>
              </a:p>
            </p:txBody>
          </p:sp>
          <p:sp>
            <p:nvSpPr>
              <p:cNvPr id="8" name="CaixaDeTexto 7"/>
              <p:cNvSpPr txBox="1"/>
              <p:nvPr/>
            </p:nvSpPr>
            <p:spPr>
              <a:xfrm>
                <a:off x="7012325" y="2800979"/>
                <a:ext cx="989452" cy="540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 smtClean="0"/>
                  <a:t>2020</a:t>
                </a:r>
                <a:endParaRPr lang="pt-BR" sz="2400" b="1" dirty="0"/>
              </a:p>
            </p:txBody>
          </p:sp>
        </p:grpSp>
        <p:sp>
          <p:nvSpPr>
            <p:cNvPr id="9" name="CaixaDeTexto 8"/>
            <p:cNvSpPr txBox="1"/>
            <p:nvPr/>
          </p:nvSpPr>
          <p:spPr>
            <a:xfrm>
              <a:off x="4287611" y="2615643"/>
              <a:ext cx="3198487" cy="504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 smtClean="0"/>
                <a:t>Chefia do Departamento de Ciências Florestais da ESALQ-USP</a:t>
              </a:r>
              <a:endParaRPr lang="pt-BR" sz="1100" dirty="0"/>
            </a:p>
          </p:txBody>
        </p:sp>
        <p:cxnSp>
          <p:nvCxnSpPr>
            <p:cNvPr id="10" name="Conector reto 9"/>
            <p:cNvCxnSpPr/>
            <p:nvPr/>
          </p:nvCxnSpPr>
          <p:spPr>
            <a:xfrm>
              <a:off x="3826495" y="2604167"/>
              <a:ext cx="4066422" cy="0"/>
            </a:xfrm>
            <a:prstGeom prst="line">
              <a:avLst/>
            </a:prstGeom>
            <a:ln w="28575">
              <a:solidFill>
                <a:schemeClr val="tx1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o 25"/>
          <p:cNvGrpSpPr/>
          <p:nvPr/>
        </p:nvGrpSpPr>
        <p:grpSpPr>
          <a:xfrm>
            <a:off x="3848668" y="2736124"/>
            <a:ext cx="4506621" cy="2281294"/>
            <a:chOff x="-67316" y="3485035"/>
            <a:chExt cx="5976594" cy="2996180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7316" y="3485035"/>
              <a:ext cx="5976594" cy="2996180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CaixaDeTexto 19"/>
            <p:cNvSpPr txBox="1"/>
            <p:nvPr/>
          </p:nvSpPr>
          <p:spPr>
            <a:xfrm>
              <a:off x="4314157" y="6026361"/>
              <a:ext cx="120577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1200" b="1" i="1" dirty="0" err="1" smtClean="0">
                  <a:solidFill>
                    <a:schemeClr val="bg1"/>
                  </a:solidFill>
                </a:rPr>
                <a:t>crowdfunding</a:t>
              </a:r>
              <a:endParaRPr lang="pt-BR" b="1" i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3152731" y="167052"/>
            <a:ext cx="3918213" cy="2422528"/>
            <a:chOff x="2857322" y="1620933"/>
            <a:chExt cx="3918213" cy="2422528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7322" y="1620933"/>
              <a:ext cx="3918213" cy="2416082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CaixaDeTexto 16"/>
            <p:cNvSpPr txBox="1"/>
            <p:nvPr/>
          </p:nvSpPr>
          <p:spPr>
            <a:xfrm>
              <a:off x="2985593" y="1803774"/>
              <a:ext cx="24543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1600" dirty="0" smtClean="0">
                  <a:solidFill>
                    <a:schemeClr val="bg1"/>
                  </a:solidFill>
                </a:rPr>
                <a:t>Projeto Hortas Infantis</a:t>
              </a:r>
              <a:endParaRPr lang="pt-BR" sz="1600" dirty="0">
                <a:solidFill>
                  <a:schemeClr val="bg1"/>
                </a:solidFill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6100081" y="3766462"/>
              <a:ext cx="58702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1200" b="1" i="1" dirty="0" smtClean="0">
                  <a:solidFill>
                    <a:schemeClr val="bg1"/>
                  </a:solidFill>
                </a:rPr>
                <a:t>edital</a:t>
              </a:r>
              <a:endParaRPr lang="pt-BR" b="1" i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155571" y="4157662"/>
            <a:ext cx="3369209" cy="2600260"/>
            <a:chOff x="132826" y="4195826"/>
            <a:chExt cx="3369209" cy="2600260"/>
          </a:xfrm>
        </p:grpSpPr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26" y="4195826"/>
              <a:ext cx="3369209" cy="26002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CaixaDeTexto 21"/>
            <p:cNvSpPr txBox="1"/>
            <p:nvPr/>
          </p:nvSpPr>
          <p:spPr>
            <a:xfrm>
              <a:off x="1530020" y="6423011"/>
              <a:ext cx="197201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1200" b="1" i="1" dirty="0">
                  <a:solidFill>
                    <a:schemeClr val="bg1"/>
                  </a:solidFill>
                </a:rPr>
                <a:t>p</a:t>
              </a:r>
              <a:r>
                <a:rPr lang="pt-BR" sz="1200" b="1" i="1" dirty="0" smtClean="0">
                  <a:solidFill>
                    <a:schemeClr val="bg1"/>
                  </a:solidFill>
                </a:rPr>
                <a:t>arceria público-privada</a:t>
              </a:r>
              <a:endParaRPr lang="pt-BR" b="1" i="1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Imagem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86" y="167052"/>
            <a:ext cx="2229811" cy="3753130"/>
          </a:xfrm>
          <a:prstGeom prst="rect">
            <a:avLst/>
          </a:prstGeom>
          <a:ln>
            <a:noFill/>
          </a:ln>
        </p:spPr>
      </p:pic>
      <p:grpSp>
        <p:nvGrpSpPr>
          <p:cNvPr id="30" name="Grupo 29"/>
          <p:cNvGrpSpPr/>
          <p:nvPr/>
        </p:nvGrpSpPr>
        <p:grpSpPr>
          <a:xfrm>
            <a:off x="8993489" y="158280"/>
            <a:ext cx="2972831" cy="4801055"/>
            <a:chOff x="9024607" y="52104"/>
            <a:chExt cx="2972831" cy="4801055"/>
          </a:xfrm>
        </p:grpSpPr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24607" y="52104"/>
              <a:ext cx="2972831" cy="4801055"/>
            </a:xfrm>
            <a:prstGeom prst="rect">
              <a:avLst/>
            </a:prstGeom>
            <a:ln>
              <a:noFill/>
            </a:ln>
          </p:spPr>
        </p:pic>
        <p:sp>
          <p:nvSpPr>
            <p:cNvPr id="29" name="CaixaDeTexto 28"/>
            <p:cNvSpPr txBox="1"/>
            <p:nvPr/>
          </p:nvSpPr>
          <p:spPr>
            <a:xfrm>
              <a:off x="10849284" y="3556752"/>
              <a:ext cx="10935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i="1" dirty="0">
                  <a:solidFill>
                    <a:schemeClr val="bg1"/>
                  </a:solidFill>
                </a:rPr>
                <a:t>i</a:t>
              </a:r>
              <a:r>
                <a:rPr lang="pt-BR" sz="1200" b="1" i="1" dirty="0" smtClean="0">
                  <a:solidFill>
                    <a:schemeClr val="bg1"/>
                  </a:solidFill>
                </a:rPr>
                <a:t>nstitucional</a:t>
              </a:r>
              <a:endParaRPr lang="pt-BR" b="1" i="1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41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2484421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endParaRPr lang="pt-BR" sz="1800" b="1" dirty="0">
              <a:solidFill>
                <a:srgbClr val="AF2A27"/>
              </a:solidFill>
            </a:endParaRPr>
          </a:p>
          <a:p>
            <a:pPr algn="ctr">
              <a:spcBef>
                <a:spcPts val="0"/>
              </a:spcBef>
            </a:pPr>
            <a:r>
              <a:rPr lang="pt-BR" sz="3200" b="1" dirty="0" smtClean="0">
                <a:solidFill>
                  <a:srgbClr val="AF2A27"/>
                </a:solidFill>
              </a:rPr>
              <a:t>Luiz Carlos Estraviz Rodriguez</a:t>
            </a:r>
          </a:p>
          <a:p>
            <a:pPr algn="ctr">
              <a:spcBef>
                <a:spcPts val="0"/>
              </a:spcBef>
            </a:pPr>
            <a:r>
              <a:rPr lang="pt-BR" sz="1800" i="1" dirty="0" smtClean="0">
                <a:solidFill>
                  <a:srgbClr val="AF2A27"/>
                </a:solidFill>
              </a:rPr>
              <a:t>LCER@USP.BR</a:t>
            </a:r>
            <a:endParaRPr lang="pt-BR" sz="2400" dirty="0">
              <a:solidFill>
                <a:srgbClr val="AF2A27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0" y="5689897"/>
            <a:ext cx="3600000" cy="8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8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" y="2758201"/>
            <a:ext cx="11520000" cy="3397408"/>
          </a:xfrm>
          <a:prstGeom prst="rect">
            <a:avLst/>
          </a:prstGeom>
        </p:spPr>
      </p:pic>
      <p:grpSp>
        <p:nvGrpSpPr>
          <p:cNvPr id="226309" name="Grupo 226308"/>
          <p:cNvGrpSpPr/>
          <p:nvPr/>
        </p:nvGrpSpPr>
        <p:grpSpPr>
          <a:xfrm>
            <a:off x="5163670" y="1391928"/>
            <a:ext cx="2537541" cy="524770"/>
            <a:chOff x="4895273" y="1069192"/>
            <a:chExt cx="2581818" cy="524770"/>
          </a:xfrm>
        </p:grpSpPr>
        <p:sp>
          <p:nvSpPr>
            <p:cNvPr id="226307" name="Seta para a esquerda e para a direita 226306"/>
            <p:cNvSpPr/>
            <p:nvPr/>
          </p:nvSpPr>
          <p:spPr>
            <a:xfrm>
              <a:off x="4895273" y="1069192"/>
              <a:ext cx="2581818" cy="524770"/>
            </a:xfrm>
            <a:prstGeom prst="left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4" name="Imagem 10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182" y="1145496"/>
              <a:ext cx="720000" cy="372162"/>
            </a:xfrm>
            <a:prstGeom prst="rect">
              <a:avLst/>
            </a:prstGeom>
          </p:spPr>
        </p:pic>
      </p:grpSp>
      <p:sp>
        <p:nvSpPr>
          <p:cNvPr id="226312" name="CaixaDeTexto 226311"/>
          <p:cNvSpPr txBox="1"/>
          <p:nvPr/>
        </p:nvSpPr>
        <p:spPr>
          <a:xfrm>
            <a:off x="0" y="669672"/>
            <a:ext cx="5625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Empreendedorismo surge como necessidade ...</a:t>
            </a:r>
            <a:endParaRPr lang="pt-BR" sz="2000" dirty="0"/>
          </a:p>
        </p:txBody>
      </p:sp>
      <p:pic>
        <p:nvPicPr>
          <p:cNvPr id="226305" name="Picture 1" descr="Visualisar histórico de even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06" name="Picture 2" descr="ic_orden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efaultOcx"/>
          <p:cNvPicPr preferRelativeResize="0">
            <a:picLocks noChangeArrowheads="1" noChangeShapeType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27463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08" name="HTMLOption1"/>
          <p:cNvPicPr preferRelativeResize="0">
            <a:picLocks noChangeArrowheads="1" noChangeShapeType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27463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HTMLOption2"/>
          <p:cNvPicPr preferRelativeResize="0">
            <a:picLocks noChangeArrowheads="1" noChangeShapeType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27463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10" name="HTMLOption3"/>
          <p:cNvPicPr preferRelativeResize="0">
            <a:picLocks noChangeArrowheads="1" noChangeShapeType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27463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29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633"/>
            <a:ext cx="5829300" cy="467033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1431633"/>
            <a:ext cx="6192314" cy="497129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884219" y="489525"/>
            <a:ext cx="8386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 smtClean="0"/>
              <a:t>Startup</a:t>
            </a:r>
            <a:r>
              <a:rPr lang="pt-BR" sz="2000" dirty="0" smtClean="0"/>
              <a:t> criada em 1999, com transferência da participação em 2006</a:t>
            </a:r>
          </a:p>
        </p:txBody>
      </p:sp>
    </p:spTree>
    <p:extLst>
      <p:ext uri="{BB962C8B-B14F-4D97-AF65-F5344CB8AC3E}">
        <p14:creationId xmlns:p14="http://schemas.microsoft.com/office/powerpoint/2010/main" val="35593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" y="2758201"/>
            <a:ext cx="11520000" cy="3397408"/>
          </a:xfrm>
          <a:prstGeom prst="rect">
            <a:avLst/>
          </a:prstGeom>
        </p:spPr>
      </p:pic>
      <p:grpSp>
        <p:nvGrpSpPr>
          <p:cNvPr id="226309" name="Grupo 226308"/>
          <p:cNvGrpSpPr/>
          <p:nvPr/>
        </p:nvGrpSpPr>
        <p:grpSpPr>
          <a:xfrm>
            <a:off x="5163670" y="1391928"/>
            <a:ext cx="2537541" cy="524770"/>
            <a:chOff x="4895273" y="1069192"/>
            <a:chExt cx="2581818" cy="524770"/>
          </a:xfrm>
        </p:grpSpPr>
        <p:sp>
          <p:nvSpPr>
            <p:cNvPr id="226307" name="Seta para a esquerda e para a direita 226306"/>
            <p:cNvSpPr/>
            <p:nvPr/>
          </p:nvSpPr>
          <p:spPr>
            <a:xfrm>
              <a:off x="4895273" y="1069192"/>
              <a:ext cx="2581818" cy="524770"/>
            </a:xfrm>
            <a:prstGeom prst="left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4" name="Imagem 10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182" y="1145496"/>
              <a:ext cx="720000" cy="372162"/>
            </a:xfrm>
            <a:prstGeom prst="rect">
              <a:avLst/>
            </a:prstGeom>
          </p:spPr>
        </p:pic>
      </p:grpSp>
      <p:grpSp>
        <p:nvGrpSpPr>
          <p:cNvPr id="226310" name="Grupo 226309"/>
          <p:cNvGrpSpPr/>
          <p:nvPr/>
        </p:nvGrpSpPr>
        <p:grpSpPr>
          <a:xfrm>
            <a:off x="7682752" y="1391928"/>
            <a:ext cx="4465623" cy="524770"/>
            <a:chOff x="7479272" y="1069192"/>
            <a:chExt cx="4669104" cy="524770"/>
          </a:xfrm>
        </p:grpSpPr>
        <p:sp>
          <p:nvSpPr>
            <p:cNvPr id="111" name="Seta para a esquerda e para a direita 110"/>
            <p:cNvSpPr/>
            <p:nvPr/>
          </p:nvSpPr>
          <p:spPr>
            <a:xfrm>
              <a:off x="7479272" y="1069192"/>
              <a:ext cx="4669104" cy="524770"/>
            </a:xfrm>
            <a:prstGeom prst="left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5" name="Imagem 10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3824" y="1154249"/>
              <a:ext cx="1080000" cy="354657"/>
            </a:xfrm>
            <a:prstGeom prst="rect">
              <a:avLst/>
            </a:prstGeom>
          </p:spPr>
        </p:pic>
      </p:grpSp>
      <p:grpSp>
        <p:nvGrpSpPr>
          <p:cNvPr id="226313" name="Grupo 226312"/>
          <p:cNvGrpSpPr/>
          <p:nvPr/>
        </p:nvGrpSpPr>
        <p:grpSpPr>
          <a:xfrm>
            <a:off x="9580668" y="1295528"/>
            <a:ext cx="2611331" cy="4294910"/>
            <a:chOff x="9580668" y="1295528"/>
            <a:chExt cx="2611331" cy="4294910"/>
          </a:xfrm>
        </p:grpSpPr>
        <p:pic>
          <p:nvPicPr>
            <p:cNvPr id="106" name="Imagem 10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4230" y="1944863"/>
              <a:ext cx="720000" cy="262557"/>
            </a:xfrm>
            <a:prstGeom prst="rect">
              <a:avLst/>
            </a:prstGeom>
          </p:spPr>
        </p:pic>
        <p:sp>
          <p:nvSpPr>
            <p:cNvPr id="14" name="Elipse 13"/>
            <p:cNvSpPr/>
            <p:nvPr/>
          </p:nvSpPr>
          <p:spPr>
            <a:xfrm>
              <a:off x="9580668" y="1295528"/>
              <a:ext cx="2549236" cy="429491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26311" name="Grupo 226310"/>
            <p:cNvGrpSpPr/>
            <p:nvPr/>
          </p:nvGrpSpPr>
          <p:grpSpPr>
            <a:xfrm>
              <a:off x="11132370" y="2172893"/>
              <a:ext cx="1059629" cy="524770"/>
              <a:chOff x="11132370" y="1751542"/>
              <a:chExt cx="1059629" cy="524770"/>
            </a:xfrm>
          </p:grpSpPr>
          <p:sp>
            <p:nvSpPr>
              <p:cNvPr id="113" name="Seta para a esquerda e para a direita 112"/>
              <p:cNvSpPr/>
              <p:nvPr/>
            </p:nvSpPr>
            <p:spPr>
              <a:xfrm>
                <a:off x="11132370" y="1751542"/>
                <a:ext cx="1059629" cy="524770"/>
              </a:xfrm>
              <a:prstGeom prst="leftRightArrow">
                <a:avLst/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07" name="Imagem 10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1664" y="1884955"/>
                <a:ext cx="720000" cy="264280"/>
              </a:xfrm>
              <a:prstGeom prst="rect">
                <a:avLst/>
              </a:prstGeom>
            </p:spPr>
          </p:pic>
        </p:grpSp>
      </p:grpSp>
      <p:sp>
        <p:nvSpPr>
          <p:cNvPr id="226312" name="CaixaDeTexto 226311"/>
          <p:cNvSpPr txBox="1"/>
          <p:nvPr/>
        </p:nvSpPr>
        <p:spPr>
          <a:xfrm>
            <a:off x="0" y="669672"/>
            <a:ext cx="5625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Empreendedorismo surge como necessidade ...</a:t>
            </a:r>
            <a:endParaRPr lang="pt-BR" sz="2000" dirty="0"/>
          </a:p>
        </p:txBody>
      </p:sp>
      <p:pic>
        <p:nvPicPr>
          <p:cNvPr id="228354" name="Picture 1" descr="Visualisar histórico de event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55" name="Picture 2" descr="ic_ordena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56" name="DefaultOcx"/>
          <p:cNvPicPr preferRelativeResize="0">
            <a:picLocks noChangeArrowheads="1" noChangeShapeType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27463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7" name="HTMLOption1"/>
          <p:cNvPicPr preferRelativeResize="0">
            <a:picLocks noChangeArrowheads="1" noChangeShapeType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27463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HTMLOption2"/>
          <p:cNvPicPr preferRelativeResize="0">
            <a:picLocks noChangeArrowheads="1" noChangeShapeType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27463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9" name="HTMLOption3"/>
          <p:cNvPicPr preferRelativeResize="0">
            <a:picLocks noChangeArrowheads="1" noChangeShapeType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27463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32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810575" y="495084"/>
            <a:ext cx="8632491" cy="5893921"/>
            <a:chOff x="198344" y="821485"/>
            <a:chExt cx="8632491" cy="5893921"/>
          </a:xfrm>
        </p:grpSpPr>
        <p:sp>
          <p:nvSpPr>
            <p:cNvPr id="6" name="CaixaDeTexto 5"/>
            <p:cNvSpPr txBox="1"/>
            <p:nvPr/>
          </p:nvSpPr>
          <p:spPr>
            <a:xfrm>
              <a:off x="198344" y="821485"/>
              <a:ext cx="8632491" cy="5893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pt-BR" sz="1300" b="1" dirty="0"/>
                <a:t>FAPESP / PIPE</a:t>
              </a:r>
              <a:endParaRPr lang="pt-BR" sz="1300" dirty="0"/>
            </a:p>
            <a:p>
              <a:pPr>
                <a:spcBef>
                  <a:spcPts val="0"/>
                </a:spcBef>
              </a:pPr>
              <a:endParaRPr lang="pt-BR" sz="1300" dirty="0"/>
            </a:p>
            <a:p>
              <a:pPr>
                <a:spcBef>
                  <a:spcPts val="0"/>
                </a:spcBef>
              </a:pPr>
              <a:endParaRPr lang="pt-BR" sz="1300" dirty="0"/>
            </a:p>
            <a:p>
              <a:pPr>
                <a:spcBef>
                  <a:spcPts val="0"/>
                </a:spcBef>
              </a:pPr>
              <a:endParaRPr lang="pt-BR" sz="1300" dirty="0"/>
            </a:p>
            <a:p>
              <a:pPr>
                <a:spcBef>
                  <a:spcPts val="0"/>
                </a:spcBef>
              </a:pPr>
              <a:endParaRPr lang="pt-BR" sz="1300" dirty="0"/>
            </a:p>
            <a:p>
              <a:pPr>
                <a:spcBef>
                  <a:spcPts val="0"/>
                </a:spcBef>
              </a:pPr>
              <a:r>
                <a:rPr lang="pt-BR" sz="1300" dirty="0"/>
                <a:t>Um sistema de monitoramento ambiental, sócio econômico, operacional e de produção. </a:t>
              </a:r>
            </a:p>
            <a:p>
              <a:pPr>
                <a:spcBef>
                  <a:spcPts val="0"/>
                </a:spcBef>
              </a:pPr>
              <a:r>
                <a:rPr lang="pt-BR" sz="1300" dirty="0"/>
                <a:t>Tatiana </a:t>
              </a:r>
              <a:r>
                <a:rPr lang="pt-BR" sz="1300" dirty="0" err="1"/>
                <a:t>Mahalem</a:t>
              </a:r>
              <a:r>
                <a:rPr lang="pt-BR" sz="1300" dirty="0"/>
                <a:t> do Amaral</a:t>
              </a:r>
            </a:p>
            <a:p>
              <a:pPr>
                <a:spcBef>
                  <a:spcPts val="0"/>
                </a:spcBef>
              </a:pPr>
              <a:r>
                <a:rPr lang="pt-BR" sz="1300" dirty="0"/>
                <a:t>2003/02350-7  /  Fase 1: Set/2003 – </a:t>
              </a:r>
              <a:r>
                <a:rPr lang="pt-BR" sz="1300" dirty="0" err="1"/>
                <a:t>Fev</a:t>
              </a:r>
              <a:r>
                <a:rPr lang="pt-BR" sz="1300" dirty="0"/>
                <a:t>/2004; Fase 2: </a:t>
              </a:r>
              <a:r>
                <a:rPr lang="pt-BR" sz="1300" dirty="0" err="1"/>
                <a:t>Jun</a:t>
              </a:r>
              <a:r>
                <a:rPr lang="pt-BR" sz="1300" dirty="0"/>
                <a:t>/2004 – Mai/2006</a:t>
              </a:r>
            </a:p>
            <a:p>
              <a:pPr>
                <a:spcBef>
                  <a:spcPts val="0"/>
                </a:spcBef>
              </a:pPr>
              <a:endParaRPr lang="pt-BR" sz="1300" dirty="0"/>
            </a:p>
            <a:p>
              <a:pPr>
                <a:spcBef>
                  <a:spcPts val="0"/>
                </a:spcBef>
              </a:pPr>
              <a:endParaRPr lang="pt-BR" sz="1300" dirty="0"/>
            </a:p>
            <a:p>
              <a:pPr>
                <a:spcBef>
                  <a:spcPts val="0"/>
                </a:spcBef>
              </a:pPr>
              <a:endParaRPr lang="pt-BR" sz="1300" dirty="0"/>
            </a:p>
            <a:p>
              <a:pPr>
                <a:spcBef>
                  <a:spcPts val="0"/>
                </a:spcBef>
              </a:pPr>
              <a:r>
                <a:rPr lang="pt-BR" sz="1300" dirty="0"/>
                <a:t> </a:t>
              </a:r>
            </a:p>
            <a:p>
              <a:pPr>
                <a:spcBef>
                  <a:spcPts val="0"/>
                </a:spcBef>
              </a:pPr>
              <a:r>
                <a:rPr lang="pt-BR" sz="1300" dirty="0"/>
                <a:t>Desenvolvimento de um aplicativo mobile para acesso a informações sobre o mercado florestal brasileiro</a:t>
              </a:r>
            </a:p>
            <a:p>
              <a:pPr>
                <a:spcBef>
                  <a:spcPts val="0"/>
                </a:spcBef>
              </a:pPr>
              <a:r>
                <a:rPr lang="pt-BR" sz="1300" dirty="0"/>
                <a:t>Tatiana </a:t>
              </a:r>
              <a:r>
                <a:rPr lang="pt-BR" sz="1300" dirty="0" err="1"/>
                <a:t>Mahalem</a:t>
              </a:r>
              <a:r>
                <a:rPr lang="pt-BR" sz="1300" dirty="0"/>
                <a:t> do Amaral</a:t>
              </a:r>
            </a:p>
            <a:p>
              <a:pPr>
                <a:spcBef>
                  <a:spcPts val="0"/>
                </a:spcBef>
              </a:pPr>
              <a:r>
                <a:rPr lang="pt-BR" sz="1300" dirty="0"/>
                <a:t>2014/22772-8 e 2016/00008-0  /  Fase 1: </a:t>
              </a:r>
              <a:r>
                <a:rPr lang="pt-BR" sz="1300" dirty="0" err="1"/>
                <a:t>Jul</a:t>
              </a:r>
              <a:r>
                <a:rPr lang="pt-BR" sz="1300" dirty="0"/>
                <a:t>/2015 – Mar/2016; Fase 2: </a:t>
              </a:r>
              <a:r>
                <a:rPr lang="pt-BR" sz="1300" dirty="0" err="1"/>
                <a:t>Jun</a:t>
              </a:r>
              <a:r>
                <a:rPr lang="pt-BR" sz="1300" dirty="0"/>
                <a:t>/2017 – Mai/2019</a:t>
              </a:r>
            </a:p>
            <a:p>
              <a:pPr>
                <a:spcBef>
                  <a:spcPts val="0"/>
                </a:spcBef>
              </a:pPr>
              <a:endParaRPr lang="pt-BR" sz="1300" dirty="0"/>
            </a:p>
            <a:p>
              <a:pPr>
                <a:spcBef>
                  <a:spcPts val="0"/>
                </a:spcBef>
              </a:pPr>
              <a:endParaRPr lang="pt-BR" sz="1300" dirty="0"/>
            </a:p>
            <a:p>
              <a:pPr>
                <a:spcBef>
                  <a:spcPts val="0"/>
                </a:spcBef>
              </a:pPr>
              <a:endParaRPr lang="pt-BR" sz="1300" dirty="0"/>
            </a:p>
            <a:p>
              <a:pPr>
                <a:spcBef>
                  <a:spcPts val="0"/>
                </a:spcBef>
              </a:pPr>
              <a:endParaRPr lang="pt-BR" sz="1300" dirty="0"/>
            </a:p>
            <a:p>
              <a:pPr>
                <a:spcBef>
                  <a:spcPts val="0"/>
                </a:spcBef>
              </a:pPr>
              <a:r>
                <a:rPr lang="pt-BR" sz="1300" dirty="0"/>
                <a:t>Um sistema integrado para monitoramento e mensuração florestal por meio de telemetria e escaneamento a laser</a:t>
              </a:r>
            </a:p>
            <a:p>
              <a:pPr>
                <a:spcBef>
                  <a:spcPts val="0"/>
                </a:spcBef>
              </a:pPr>
              <a:r>
                <a:rPr lang="pt-BR" sz="1300" dirty="0" err="1"/>
                <a:t>Esthevan</a:t>
              </a:r>
              <a:r>
                <a:rPr lang="pt-BR" sz="1300" dirty="0"/>
                <a:t> Augusto </a:t>
              </a:r>
              <a:r>
                <a:rPr lang="pt-BR" sz="1300" dirty="0" err="1"/>
                <a:t>Goes</a:t>
              </a:r>
              <a:r>
                <a:rPr lang="pt-BR" sz="1300" dirty="0"/>
                <a:t> </a:t>
              </a:r>
              <a:r>
                <a:rPr lang="pt-BR" sz="1300" dirty="0" err="1"/>
                <a:t>Gasparoto</a:t>
              </a:r>
              <a:r>
                <a:rPr lang="pt-BR" sz="1300" dirty="0"/>
                <a:t> </a:t>
              </a:r>
            </a:p>
            <a:p>
              <a:pPr>
                <a:spcBef>
                  <a:spcPts val="0"/>
                </a:spcBef>
              </a:pPr>
              <a:r>
                <a:rPr lang="pt-BR" sz="1300" dirty="0"/>
                <a:t>2015/15563-6  /  Fase 1: Mai/2016 – Jan/2017</a:t>
              </a:r>
            </a:p>
            <a:p>
              <a:pPr>
                <a:spcBef>
                  <a:spcPts val="0"/>
                </a:spcBef>
              </a:pPr>
              <a:endParaRPr lang="pt-BR" sz="1300" dirty="0"/>
            </a:p>
            <a:p>
              <a:pPr>
                <a:spcBef>
                  <a:spcPts val="0"/>
                </a:spcBef>
              </a:pPr>
              <a:endParaRPr lang="pt-BR" sz="1300" dirty="0"/>
            </a:p>
            <a:p>
              <a:pPr>
                <a:spcBef>
                  <a:spcPts val="0"/>
                </a:spcBef>
              </a:pPr>
              <a:endParaRPr lang="pt-BR" sz="1300" dirty="0"/>
            </a:p>
            <a:p>
              <a:pPr>
                <a:spcBef>
                  <a:spcPts val="0"/>
                </a:spcBef>
              </a:pPr>
              <a:endParaRPr lang="pt-BR" sz="1300" dirty="0"/>
            </a:p>
            <a:p>
              <a:pPr>
                <a:spcBef>
                  <a:spcPts val="0"/>
                </a:spcBef>
              </a:pPr>
              <a:r>
                <a:rPr lang="pt-BR" sz="1300" dirty="0"/>
                <a:t>Escaneamento laser de baixo custo e processamento de medições 3D em ambientes arbóreos</a:t>
              </a:r>
            </a:p>
            <a:p>
              <a:pPr>
                <a:spcBef>
                  <a:spcPts val="0"/>
                </a:spcBef>
              </a:pPr>
              <a:r>
                <a:rPr lang="pt-BR" sz="1300" dirty="0" err="1"/>
                <a:t>Eimi</a:t>
              </a:r>
              <a:r>
                <a:rPr lang="pt-BR" sz="1300" dirty="0"/>
                <a:t> </a:t>
              </a:r>
              <a:r>
                <a:rPr lang="pt-BR" sz="1300" dirty="0" err="1"/>
                <a:t>Arikawa</a:t>
              </a:r>
              <a:endParaRPr lang="pt-BR" sz="1300" dirty="0"/>
            </a:p>
            <a:p>
              <a:pPr>
                <a:spcBef>
                  <a:spcPts val="0"/>
                </a:spcBef>
              </a:pPr>
              <a:r>
                <a:rPr lang="pt-BR" sz="1300" dirty="0"/>
                <a:t>2017/27181-6 / Fase 1: 01/03/2019 a 30/11/2019</a:t>
              </a:r>
            </a:p>
          </p:txBody>
        </p:sp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57" y="1093363"/>
              <a:ext cx="1440000" cy="744324"/>
            </a:xfrm>
            <a:prstGeom prst="rect">
              <a:avLst/>
            </a:prstGeom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168" y="2631890"/>
              <a:ext cx="1800000" cy="591095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77" y="5377848"/>
              <a:ext cx="1800000" cy="660700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77" y="3972221"/>
              <a:ext cx="1800000" cy="656391"/>
            </a:xfrm>
            <a:prstGeom prst="rect">
              <a:avLst/>
            </a:prstGeom>
          </p:spPr>
        </p:pic>
      </p:grpSp>
      <p:pic>
        <p:nvPicPr>
          <p:cNvPr id="227330" name="Picture 1" descr="Visualisar histórico de event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1" name="Picture 2" descr="ic_orden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2" name="DefaultOcx"/>
          <p:cNvPicPr preferRelativeResize="0">
            <a:picLocks noChangeArrowheads="1" noChangeShapeType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27463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333" name="HTMLOption1"/>
          <p:cNvPicPr preferRelativeResize="0">
            <a:picLocks noChangeArrowheads="1" noChangeShapeType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27463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334" name="HTMLOption2"/>
          <p:cNvPicPr preferRelativeResize="0">
            <a:picLocks noChangeArrowheads="1" noChangeShapeType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27463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335" name="HTMLOption3"/>
          <p:cNvPicPr preferRelativeResize="0">
            <a:picLocks noChangeArrowheads="1" noChangeShapeType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27463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2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673274" y="846074"/>
            <a:ext cx="6852686" cy="5153539"/>
            <a:chOff x="2867619" y="1006762"/>
            <a:chExt cx="6852686" cy="5153539"/>
          </a:xfrm>
        </p:grpSpPr>
        <p:pic>
          <p:nvPicPr>
            <p:cNvPr id="41" name="Imagem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67620" y="2047783"/>
              <a:ext cx="5555346" cy="2088000"/>
            </a:xfrm>
            <a:prstGeom prst="rect">
              <a:avLst/>
            </a:prstGeom>
          </p:spPr>
        </p:pic>
        <p:pic>
          <p:nvPicPr>
            <p:cNvPr id="42" name="Imagem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7620" y="3981504"/>
              <a:ext cx="2752164" cy="2178797"/>
            </a:xfrm>
            <a:prstGeom prst="rect">
              <a:avLst/>
            </a:prstGeom>
          </p:spPr>
        </p:pic>
        <p:pic>
          <p:nvPicPr>
            <p:cNvPr id="44" name="Imagem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619" y="1407459"/>
              <a:ext cx="2222632" cy="810508"/>
            </a:xfrm>
            <a:prstGeom prst="rect">
              <a:avLst/>
            </a:prstGeom>
          </p:spPr>
        </p:pic>
        <p:grpSp>
          <p:nvGrpSpPr>
            <p:cNvPr id="48" name="Grupo 47"/>
            <p:cNvGrpSpPr/>
            <p:nvPr/>
          </p:nvGrpSpPr>
          <p:grpSpPr>
            <a:xfrm>
              <a:off x="4863929" y="1006762"/>
              <a:ext cx="4856376" cy="3999343"/>
              <a:chOff x="4863929" y="1006762"/>
              <a:chExt cx="4856376" cy="3999343"/>
            </a:xfrm>
          </p:grpSpPr>
          <p:pic>
            <p:nvPicPr>
              <p:cNvPr id="43" name="Imagem 4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63" t="33274" r="14438" b="33135"/>
              <a:stretch/>
            </p:blipFill>
            <p:spPr>
              <a:xfrm>
                <a:off x="4863929" y="3704523"/>
                <a:ext cx="4856376" cy="1301582"/>
              </a:xfrm>
              <a:prstGeom prst="rect">
                <a:avLst/>
              </a:prstGeom>
            </p:spPr>
          </p:pic>
          <p:pic>
            <p:nvPicPr>
              <p:cNvPr id="45" name="Imagem 4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6296" y="1006762"/>
                <a:ext cx="3112928" cy="1142618"/>
              </a:xfrm>
              <a:prstGeom prst="rect">
                <a:avLst/>
              </a:prstGeom>
            </p:spPr>
          </p:pic>
        </p:grpSp>
        <p:sp>
          <p:nvSpPr>
            <p:cNvPr id="46" name="Retângulo 45"/>
            <p:cNvSpPr/>
            <p:nvPr/>
          </p:nvSpPr>
          <p:spPr>
            <a:xfrm>
              <a:off x="8333639" y="2237019"/>
              <a:ext cx="1373780" cy="1728000"/>
            </a:xfrm>
            <a:prstGeom prst="rect">
              <a:avLst/>
            </a:prstGeom>
            <a:solidFill>
              <a:srgbClr val="BF9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000" b="1" i="1" dirty="0" smtClean="0"/>
                <a:t>2019</a:t>
              </a:r>
              <a:endParaRPr lang="pt-BR" sz="40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4138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66" y="203681"/>
            <a:ext cx="7858213" cy="4553042"/>
          </a:xfrm>
          <a:prstGeom prst="rect">
            <a:avLst/>
          </a:prstGeom>
        </p:spPr>
      </p:pic>
      <p:sp>
        <p:nvSpPr>
          <p:cNvPr id="4" name="Seta em curva para a direita 3"/>
          <p:cNvSpPr/>
          <p:nvPr/>
        </p:nvSpPr>
        <p:spPr>
          <a:xfrm rot="16909307">
            <a:off x="4622420" y="1313729"/>
            <a:ext cx="1979776" cy="7529669"/>
          </a:xfrm>
          <a:prstGeom prst="curvedRightArrow">
            <a:avLst>
              <a:gd name="adj1" fmla="val 25000"/>
              <a:gd name="adj2" fmla="val 48145"/>
              <a:gd name="adj3" fmla="val 25000"/>
            </a:avLst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21" y="1559850"/>
            <a:ext cx="3039225" cy="1115565"/>
          </a:xfrm>
          <a:prstGeom prst="rect">
            <a:avLst/>
          </a:prstGeom>
        </p:spPr>
      </p:pic>
      <p:sp>
        <p:nvSpPr>
          <p:cNvPr id="7" name="Seta em curva para a direita 6"/>
          <p:cNvSpPr/>
          <p:nvPr/>
        </p:nvSpPr>
        <p:spPr>
          <a:xfrm rot="9965696" flipH="1">
            <a:off x="8232133" y="2104906"/>
            <a:ext cx="901253" cy="1746183"/>
          </a:xfrm>
          <a:prstGeom prst="curvedRightArrow">
            <a:avLst>
              <a:gd name="adj1" fmla="val 25000"/>
              <a:gd name="adj2" fmla="val 48145"/>
              <a:gd name="adj3" fmla="val 25000"/>
            </a:avLst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267" y="3454409"/>
            <a:ext cx="3546002" cy="12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0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54" y="220610"/>
            <a:ext cx="4985247" cy="339080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692" y="2558110"/>
            <a:ext cx="3600000" cy="2025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32" y="1526398"/>
            <a:ext cx="3600000" cy="2025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882" y="1999814"/>
            <a:ext cx="3600000" cy="2025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31" y="4460579"/>
            <a:ext cx="3600000" cy="2025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64" y="205197"/>
            <a:ext cx="3600000" cy="2025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31" y="4848204"/>
            <a:ext cx="3600000" cy="1877408"/>
          </a:xfrm>
          <a:prstGeom prst="rect">
            <a:avLst/>
          </a:prstGeom>
        </p:spPr>
      </p:pic>
      <p:pic>
        <p:nvPicPr>
          <p:cNvPr id="5" name="Imagem 4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5558" y="5037158"/>
            <a:ext cx="1852012" cy="4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5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0" y="0"/>
            <a:ext cx="7915564" cy="4035734"/>
            <a:chOff x="4276437" y="0"/>
            <a:chExt cx="7915564" cy="4035734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6437" y="6855"/>
              <a:ext cx="7915564" cy="4028879"/>
            </a:xfrm>
            <a:prstGeom prst="rect">
              <a:avLst/>
            </a:prstGeom>
          </p:spPr>
        </p:pic>
        <p:sp>
          <p:nvSpPr>
            <p:cNvPr id="8" name="Retângulo 7"/>
            <p:cNvSpPr/>
            <p:nvPr/>
          </p:nvSpPr>
          <p:spPr>
            <a:xfrm>
              <a:off x="4276437" y="0"/>
              <a:ext cx="1783977" cy="767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297" y="135506"/>
              <a:ext cx="2880000" cy="1057119"/>
            </a:xfrm>
            <a:prstGeom prst="rect">
              <a:avLst/>
            </a:prstGeom>
          </p:spPr>
        </p:pic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931" y="664065"/>
            <a:ext cx="7486069" cy="312741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88" y="3791482"/>
            <a:ext cx="7646894" cy="385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1927</TotalTime>
  <Words>181</Words>
  <Application>Microsoft Office PowerPoint</Application>
  <PresentationFormat>Widescreen</PresentationFormat>
  <Paragraphs>50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Blank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Jaakko Pöyry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jpcvisitor</dc:creator>
  <cp:lastModifiedBy>Luiz Carlos Estraviz Rodriguez</cp:lastModifiedBy>
  <cp:revision>151</cp:revision>
  <cp:lastPrinted>1601-01-01T00:00:00Z</cp:lastPrinted>
  <dcterms:created xsi:type="dcterms:W3CDTF">2005-08-17T08:27:33Z</dcterms:created>
  <dcterms:modified xsi:type="dcterms:W3CDTF">2024-04-29T23:53:30Z</dcterms:modified>
</cp:coreProperties>
</file>