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8" r:id="rId2"/>
    <p:sldId id="273" r:id="rId3"/>
    <p:sldId id="278" r:id="rId4"/>
    <p:sldId id="280" r:id="rId5"/>
    <p:sldId id="281" r:id="rId6"/>
    <p:sldId id="279" r:id="rId7"/>
    <p:sldId id="282" r:id="rId8"/>
    <p:sldId id="283" r:id="rId9"/>
    <p:sldId id="284" r:id="rId10"/>
    <p:sldId id="285" r:id="rId11"/>
    <p:sldId id="286" r:id="rId12"/>
    <p:sldId id="287" r:id="rId13"/>
    <p:sldId id="288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333333"/>
    <a:srgbClr val="FFFFCC"/>
    <a:srgbClr val="0033CC"/>
    <a:srgbClr val="FF9933"/>
    <a:srgbClr val="CC3300"/>
    <a:srgbClr val="FF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1402" y="77"/>
      </p:cViewPr>
      <p:guideLst>
        <p:guide orient="horz" pos="2264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1326" y="-9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484313" y="9979025"/>
            <a:ext cx="4130675" cy="252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3389" tIns="45877" rIns="93389" bIns="45877" anchor="ctr"/>
          <a:lstStyle>
            <a:lvl1pPr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54943274-CE68-4F03-94C9-D7DB46BDA37C}" type="slidenum">
              <a:rPr lang="en-US" sz="900" b="0"/>
              <a:pPr algn="ctr"/>
              <a:t>‹nº›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13665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36575" y="511175"/>
            <a:ext cx="6026150" cy="4519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4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52450" y="5543550"/>
            <a:ext cx="5915025" cy="4065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5877" rIns="93389" bIns="458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Klicken Sie, um die Formate des Vorlagentextes zu bearbeiten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6200" y="9839325"/>
            <a:ext cx="6967538" cy="261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3389" tIns="45877" rIns="93389" bIns="45877">
            <a:spAutoFit/>
          </a:bodyPr>
          <a:lstStyle>
            <a:lvl1pPr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1000" b="0"/>
              <a:t> </a:t>
            </a:r>
            <a:fld id="{8907E2A8-260E-43FC-9D0B-BBC9E690A053}" type="slidenum">
              <a:rPr lang="en-US" sz="1000" b="0"/>
              <a:pPr algn="ctr"/>
              <a:t>‹nº›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23595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0"/>
      </a:spcBef>
      <a:spcAft>
        <a:spcPct val="50000"/>
      </a:spcAft>
      <a:buSzPct val="100000"/>
      <a:buFont typeface="Wingdings" panose="05000000000000000000" pitchFamily="2" charset="2"/>
      <a:buChar char="n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00050" indent="-114300" algn="l" rtl="0" eaLnBrk="0" fontAlgn="base" hangingPunct="0">
      <a:spcBef>
        <a:spcPct val="0"/>
      </a:spcBef>
      <a:spcAft>
        <a:spcPct val="50000"/>
      </a:spcAft>
      <a:buSzPct val="100000"/>
      <a:buFont typeface="Wingdings" panose="05000000000000000000" pitchFamily="2" charset="2"/>
      <a:buChar char="u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628650" indent="-114300" algn="l" rtl="0" eaLnBrk="0" fontAlgn="base" hangingPunct="0">
      <a:spcBef>
        <a:spcPct val="0"/>
      </a:spcBef>
      <a:spcAft>
        <a:spcPct val="50000"/>
      </a:spcAft>
      <a:buSzPct val="100000"/>
      <a:buFont typeface="Wingdings" panose="05000000000000000000" pitchFamily="2" charset="2"/>
      <a:buChar char="l"/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9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483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833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7898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756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07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090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8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268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381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519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22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441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680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64"/>
          <p:cNvSpPr>
            <a:spLocks noChangeArrowheads="1"/>
          </p:cNvSpPr>
          <p:nvPr/>
        </p:nvSpPr>
        <p:spPr bwMode="auto">
          <a:xfrm>
            <a:off x="0" y="0"/>
            <a:ext cx="2286000" cy="1979613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4" name="Rectangle 2065"/>
          <p:cNvSpPr>
            <a:spLocks noChangeArrowheads="1"/>
          </p:cNvSpPr>
          <p:nvPr/>
        </p:nvSpPr>
        <p:spPr bwMode="auto">
          <a:xfrm>
            <a:off x="2284413" y="0"/>
            <a:ext cx="6856412" cy="1979613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5" name="Rectangle 2078"/>
          <p:cNvSpPr>
            <a:spLocks noChangeArrowheads="1"/>
          </p:cNvSpPr>
          <p:nvPr/>
        </p:nvSpPr>
        <p:spPr bwMode="auto">
          <a:xfrm>
            <a:off x="-14288" y="-14288"/>
            <a:ext cx="561976" cy="395288"/>
          </a:xfrm>
          <a:prstGeom prst="rect">
            <a:avLst/>
          </a:prstGeom>
          <a:solidFill>
            <a:srgbClr val="800080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pic>
        <p:nvPicPr>
          <p:cNvPr id="6" name="Picture 3135" descr="us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53200"/>
            <a:ext cx="4968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Rectangle 2061"/>
          <p:cNvSpPr>
            <a:spLocks noGrp="1" noChangeArrowheads="1"/>
          </p:cNvSpPr>
          <p:nvPr>
            <p:ph type="ctrTitle" sz="quarter"/>
          </p:nvPr>
        </p:nvSpPr>
        <p:spPr>
          <a:xfrm>
            <a:off x="2820988" y="1000125"/>
            <a:ext cx="6156325" cy="963613"/>
          </a:xfrm>
          <a:ln w="9525" algn="ctr"/>
        </p:spPr>
        <p:txBody>
          <a:bodyPr lIns="270000" tIns="45720" rIns="91440" bIns="45720" anchor="t"/>
          <a:lstStyle>
            <a:lvl1pPr>
              <a:defRPr sz="4000"/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5173408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10929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0063" y="114300"/>
            <a:ext cx="2130425" cy="60118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"/>
            <a:ext cx="6240463" cy="60118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95117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3250" y="114300"/>
            <a:ext cx="8377238" cy="381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31406914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40563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1325530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09908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8779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3584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60780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88808266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574464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8"/>
          <p:cNvSpPr>
            <a:spLocks noGrp="1" noChangeArrowheads="1"/>
          </p:cNvSpPr>
          <p:nvPr>
            <p:ph type="title"/>
          </p:nvPr>
        </p:nvSpPr>
        <p:spPr bwMode="gray">
          <a:xfrm>
            <a:off x="603250" y="114300"/>
            <a:ext cx="8377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Headline (Arial Black 22pt.)</a:t>
            </a: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596900" cy="5969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596900" y="0"/>
            <a:ext cx="8547100" cy="5969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119063" cy="119063"/>
          </a:xfrm>
          <a:prstGeom prst="rect">
            <a:avLst/>
          </a:prstGeom>
          <a:solidFill>
            <a:srgbClr val="800080"/>
          </a:solidFill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pic>
        <p:nvPicPr>
          <p:cNvPr id="2054" name="Picture 49" descr="usp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53200"/>
            <a:ext cx="4968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0" name="Text Box 56"/>
          <p:cNvSpPr txBox="1">
            <a:spLocks noChangeArrowheads="1"/>
          </p:cNvSpPr>
          <p:nvPr userDrawn="1"/>
        </p:nvSpPr>
        <p:spPr bwMode="auto">
          <a:xfrm>
            <a:off x="8204200" y="6542088"/>
            <a:ext cx="90487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fld id="{A4737192-1DBD-40FC-B631-EA266F8788F8}" type="slidenum">
              <a:rPr lang="pt-BR" sz="1200" b="0"/>
              <a:pPr algn="r" eaLnBrk="1" hangingPunct="1">
                <a:spcBef>
                  <a:spcPct val="50000"/>
                </a:spcBef>
              </a:pPr>
              <a:t>‹nº›</a:t>
            </a:fld>
            <a:r>
              <a:rPr lang="pt-BR" sz="1200" b="0"/>
              <a:t>/13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9pPr>
    </p:titleStyle>
    <p:bodyStyle>
      <a:lvl1pPr algn="l" rtl="0" eaLnBrk="0" fontAlgn="base" hangingPunct="0">
        <a:spcBef>
          <a:spcPct val="75000"/>
        </a:spcBef>
        <a:spcAft>
          <a:spcPct val="0"/>
        </a:spcAft>
        <a:buClr>
          <a:schemeClr val="tx1"/>
        </a:buClr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482600" indent="-292100" algn="l" rtl="0" eaLnBrk="0" fontAlgn="base" hangingPunct="0">
        <a:spcBef>
          <a:spcPct val="20000"/>
        </a:spcBef>
        <a:spcAft>
          <a:spcPct val="5000"/>
        </a:spcAft>
        <a:buClr>
          <a:schemeClr val="tx1"/>
        </a:buClr>
        <a:buFont typeface="Wingdings" panose="05000000000000000000" pitchFamily="2" charset="2"/>
        <a:buChar char="n"/>
        <a:defRPr b="1">
          <a:solidFill>
            <a:schemeClr val="tx1"/>
          </a:solidFill>
          <a:latin typeface="+mn-lt"/>
        </a:defRPr>
      </a:lvl2pPr>
      <a:lvl3pPr marL="927100" indent="-234950" algn="l" rtl="0" eaLnBrk="0" fontAlgn="base" hangingPunct="0">
        <a:spcBef>
          <a:spcPct val="20000"/>
        </a:spcBef>
        <a:spcAft>
          <a:spcPct val="500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1600" b="1">
          <a:solidFill>
            <a:schemeClr val="tx1"/>
          </a:solidFill>
          <a:latin typeface="+mn-lt"/>
        </a:defRPr>
      </a:lvl3pPr>
      <a:lvl4pPr marL="1311275" indent="-198438" algn="l" rtl="0" eaLnBrk="0" fontAlgn="base" hangingPunct="0">
        <a:spcBef>
          <a:spcPct val="20000"/>
        </a:spcBef>
        <a:spcAft>
          <a:spcPct val="5000"/>
        </a:spcAft>
        <a:buClr>
          <a:schemeClr val="tx1"/>
        </a:buClr>
        <a:buFont typeface="Wingdings" panose="05000000000000000000" pitchFamily="2" charset="2"/>
        <a:buChar char="l"/>
        <a:defRPr sz="14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anose="05000000000000000000" pitchFamily="2" charset="2"/>
        <a:buChar char="l"/>
        <a:defRPr sz="14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781050" y="2235200"/>
            <a:ext cx="7645400" cy="412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68288" indent="-268288" eaLnBrk="1" hangingPunct="1">
              <a:lnSpc>
                <a:spcPct val="9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pt-BR" sz="2400" smtClean="0">
                <a:solidFill>
                  <a:srgbClr val="0033CC"/>
                </a:solidFill>
              </a:rPr>
              <a:t>Conceitos Fundamentais</a:t>
            </a:r>
          </a:p>
          <a:p>
            <a:pPr marL="268288" indent="-268288" eaLnBrk="1" hangingPunct="1">
              <a:lnSpc>
                <a:spcPct val="90000"/>
              </a:lnSpc>
              <a:spcBef>
                <a:spcPct val="30000"/>
              </a:spcBef>
              <a:buFontTx/>
              <a:buChar char="•"/>
              <a:tabLst>
                <a:tab pos="3597275" algn="l"/>
                <a:tab pos="4057650" algn="l"/>
              </a:tabLst>
            </a:pPr>
            <a:r>
              <a:rPr lang="en-US" sz="2400" smtClean="0"/>
              <a:t>Custo Fixo	</a:t>
            </a:r>
            <a:r>
              <a:rPr lang="en-US" sz="2400" smtClean="0">
                <a:cs typeface="Arial" panose="020B0604020202020204" pitchFamily="34" charset="0"/>
              </a:rPr>
              <a:t>→	</a:t>
            </a:r>
            <a:r>
              <a:rPr lang="en-US" sz="2400" i="1" smtClean="0">
                <a:solidFill>
                  <a:srgbClr val="CC3300"/>
                </a:solidFill>
              </a:rPr>
              <a:t>CF</a:t>
            </a:r>
          </a:p>
          <a:p>
            <a:pPr marL="687388" lvl="1" indent="-111125" eaLnBrk="1" hangingPunct="1">
              <a:lnSpc>
                <a:spcPct val="9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en-US" sz="1600" smtClean="0"/>
              <a:t>Custo Fixo M</a:t>
            </a:r>
            <a:r>
              <a:rPr lang="pt-BR" sz="1600" smtClean="0"/>
              <a:t>édio	</a:t>
            </a:r>
            <a:r>
              <a:rPr lang="en-US" sz="1600" smtClean="0">
                <a:cs typeface="Arial" panose="020B0604020202020204" pitchFamily="34" charset="0"/>
              </a:rPr>
              <a:t>→	</a:t>
            </a:r>
            <a:r>
              <a:rPr lang="pt-BR" sz="2400" i="1" smtClean="0">
                <a:solidFill>
                  <a:srgbClr val="CC3300"/>
                </a:solidFill>
              </a:rPr>
              <a:t>CFMe</a:t>
            </a:r>
          </a:p>
          <a:p>
            <a:pPr marL="268288" indent="-268288" eaLnBrk="1" hangingPunct="1">
              <a:lnSpc>
                <a:spcPct val="90000"/>
              </a:lnSpc>
              <a:spcBef>
                <a:spcPct val="30000"/>
              </a:spcBef>
              <a:buFontTx/>
              <a:buChar char="•"/>
              <a:tabLst>
                <a:tab pos="3597275" algn="l"/>
                <a:tab pos="4057650" algn="l"/>
              </a:tabLst>
            </a:pPr>
            <a:r>
              <a:rPr lang="pt-BR" sz="2400" smtClean="0"/>
              <a:t>Custo Variável	</a:t>
            </a:r>
            <a:r>
              <a:rPr lang="en-US" sz="2400" smtClean="0">
                <a:cs typeface="Arial" panose="020B0604020202020204" pitchFamily="34" charset="0"/>
              </a:rPr>
              <a:t>→	</a:t>
            </a:r>
            <a:r>
              <a:rPr lang="pt-BR" sz="2400" i="1" smtClean="0">
                <a:solidFill>
                  <a:srgbClr val="CC3300"/>
                </a:solidFill>
              </a:rPr>
              <a:t>CV</a:t>
            </a:r>
          </a:p>
          <a:p>
            <a:pPr marL="687388" lvl="1" indent="-111125" eaLnBrk="1" hangingPunct="1">
              <a:lnSpc>
                <a:spcPct val="9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pt-BR" sz="1600" smtClean="0"/>
              <a:t>Custo Variável Médio	</a:t>
            </a:r>
            <a:r>
              <a:rPr lang="en-US" sz="1600" smtClean="0">
                <a:cs typeface="Arial" panose="020B0604020202020204" pitchFamily="34" charset="0"/>
              </a:rPr>
              <a:t>→	</a:t>
            </a:r>
            <a:r>
              <a:rPr lang="pt-BR" sz="2400" i="1" smtClean="0">
                <a:solidFill>
                  <a:srgbClr val="CC3300"/>
                </a:solidFill>
              </a:rPr>
              <a:t>CVMe</a:t>
            </a:r>
          </a:p>
          <a:p>
            <a:pPr marL="268288" indent="-268288" eaLnBrk="1" hangingPunct="1">
              <a:lnSpc>
                <a:spcPct val="90000"/>
              </a:lnSpc>
              <a:spcBef>
                <a:spcPct val="30000"/>
              </a:spcBef>
              <a:buFontTx/>
              <a:buChar char="•"/>
              <a:tabLst>
                <a:tab pos="3597275" algn="l"/>
                <a:tab pos="4057650" algn="l"/>
              </a:tabLst>
            </a:pPr>
            <a:r>
              <a:rPr lang="en-US" sz="2400" smtClean="0"/>
              <a:t>Custo Total	</a:t>
            </a:r>
            <a:r>
              <a:rPr lang="en-US" sz="2400" smtClean="0">
                <a:cs typeface="Arial" panose="020B0604020202020204" pitchFamily="34" charset="0"/>
              </a:rPr>
              <a:t>→	</a:t>
            </a:r>
            <a:r>
              <a:rPr lang="en-US" sz="2400" i="1" smtClean="0">
                <a:solidFill>
                  <a:srgbClr val="CC3300"/>
                </a:solidFill>
              </a:rPr>
              <a:t>CT</a:t>
            </a:r>
          </a:p>
          <a:p>
            <a:pPr marL="687388" lvl="1" indent="-111125" eaLnBrk="1" hangingPunct="1">
              <a:lnSpc>
                <a:spcPct val="9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pt-BR" sz="1600" smtClean="0"/>
              <a:t>Custo Total Médio	</a:t>
            </a:r>
            <a:r>
              <a:rPr lang="en-US" sz="1600" smtClean="0">
                <a:cs typeface="Arial" panose="020B0604020202020204" pitchFamily="34" charset="0"/>
              </a:rPr>
              <a:t>→	</a:t>
            </a:r>
            <a:r>
              <a:rPr lang="pt-BR" sz="2400" i="1" smtClean="0">
                <a:solidFill>
                  <a:srgbClr val="CC3300"/>
                </a:solidFill>
              </a:rPr>
              <a:t>CTMe</a:t>
            </a:r>
            <a:endParaRPr lang="en-US" sz="1600" smtClean="0"/>
          </a:p>
          <a:p>
            <a:pPr marL="268288" indent="-268288" eaLnBrk="1" hangingPunct="1">
              <a:lnSpc>
                <a:spcPct val="90000"/>
              </a:lnSpc>
              <a:spcBef>
                <a:spcPct val="30000"/>
              </a:spcBef>
              <a:buFontTx/>
              <a:buChar char="•"/>
              <a:tabLst>
                <a:tab pos="3597275" algn="l"/>
                <a:tab pos="4057650" algn="l"/>
              </a:tabLst>
            </a:pPr>
            <a:r>
              <a:rPr lang="pt-BR" sz="2400" smtClean="0"/>
              <a:t>Custo Marginal	</a:t>
            </a:r>
            <a:r>
              <a:rPr lang="en-US" sz="2400" smtClean="0">
                <a:cs typeface="Arial" panose="020B0604020202020204" pitchFamily="34" charset="0"/>
              </a:rPr>
              <a:t>→	</a:t>
            </a:r>
            <a:r>
              <a:rPr lang="pt-BR" sz="2400" i="1" smtClean="0">
                <a:solidFill>
                  <a:srgbClr val="CC3300"/>
                </a:solidFill>
              </a:rPr>
              <a:t>CMa</a:t>
            </a:r>
          </a:p>
          <a:p>
            <a:pPr marL="268288" indent="-268288"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  <a:tabLst>
                <a:tab pos="3597275" algn="l"/>
                <a:tab pos="4057650" algn="l"/>
              </a:tabLst>
            </a:pPr>
            <a:r>
              <a:rPr lang="pt-BR" sz="2400" smtClean="0"/>
              <a:t>Formação da Curva de Oferta da Firma</a:t>
            </a:r>
          </a:p>
        </p:txBody>
      </p:sp>
      <p:sp>
        <p:nvSpPr>
          <p:cNvPr id="4099" name="Rectangle 11"/>
          <p:cNvSpPr>
            <a:spLocks noChangeArrowheads="1"/>
          </p:cNvSpPr>
          <p:nvPr/>
        </p:nvSpPr>
        <p:spPr bwMode="gray">
          <a:xfrm>
            <a:off x="2319338" y="760413"/>
            <a:ext cx="6754812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pt-BR" sz="2800"/>
              <a:t>Introdução à Teoria dos Custos</a:t>
            </a:r>
            <a:endParaRPr lang="pt-BR" sz="2400"/>
          </a:p>
        </p:txBody>
      </p:sp>
      <p:sp>
        <p:nvSpPr>
          <p:cNvPr id="4100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8270875" y="0"/>
            <a:ext cx="873125" cy="1905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t-BR" sz="800" smtClean="0">
                <a:solidFill>
                  <a:srgbClr val="FFCC00"/>
                </a:solidFill>
              </a:rPr>
              <a:t>Capa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60363" y="879475"/>
            <a:ext cx="154781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LCF 685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39"/>
          <p:cNvGrpSpPr>
            <a:grpSpLocks/>
          </p:cNvGrpSpPr>
          <p:nvPr/>
        </p:nvGrpSpPr>
        <p:grpSpPr bwMode="auto">
          <a:xfrm>
            <a:off x="1490663" y="1162050"/>
            <a:ext cx="5748337" cy="4949825"/>
            <a:chOff x="1209" y="780"/>
            <a:chExt cx="3621" cy="3118"/>
          </a:xfrm>
        </p:grpSpPr>
        <p:sp>
          <p:nvSpPr>
            <p:cNvPr id="13326" name="Text Box 4"/>
            <p:cNvSpPr txBox="1">
              <a:spLocks noChangeArrowheads="1"/>
            </p:cNvSpPr>
            <p:nvPr/>
          </p:nvSpPr>
          <p:spPr bwMode="auto">
            <a:xfrm>
              <a:off x="1209" y="886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  <p:sp>
          <p:nvSpPr>
            <p:cNvPr id="13327" name="Line 5"/>
            <p:cNvSpPr>
              <a:spLocks noChangeShapeType="1"/>
            </p:cNvSpPr>
            <p:nvPr/>
          </p:nvSpPr>
          <p:spPr bwMode="auto">
            <a:xfrm flipV="1">
              <a:off x="1877" y="958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28" name="Freeform 6"/>
            <p:cNvSpPr>
              <a:spLocks/>
            </p:cNvSpPr>
            <p:nvPr/>
          </p:nvSpPr>
          <p:spPr bwMode="auto">
            <a:xfrm>
              <a:off x="1874" y="833"/>
              <a:ext cx="1727" cy="1274"/>
            </a:xfrm>
            <a:custGeom>
              <a:avLst/>
              <a:gdLst>
                <a:gd name="T0" fmla="*/ 0 w 3313"/>
                <a:gd name="T1" fmla="*/ 2238 h 2238"/>
                <a:gd name="T2" fmla="*/ 27 w 3313"/>
                <a:gd name="T3" fmla="*/ 2013 h 2238"/>
                <a:gd name="T4" fmla="*/ 93 w 3313"/>
                <a:gd name="T5" fmla="*/ 1799 h 2238"/>
                <a:gd name="T6" fmla="*/ 214 w 3313"/>
                <a:gd name="T7" fmla="*/ 1541 h 2238"/>
                <a:gd name="T8" fmla="*/ 400 w 3313"/>
                <a:gd name="T9" fmla="*/ 1311 h 2238"/>
                <a:gd name="T10" fmla="*/ 620 w 3313"/>
                <a:gd name="T11" fmla="*/ 1163 h 2238"/>
                <a:gd name="T12" fmla="*/ 960 w 3313"/>
                <a:gd name="T13" fmla="*/ 1048 h 2238"/>
                <a:gd name="T14" fmla="*/ 1492 w 3313"/>
                <a:gd name="T15" fmla="*/ 993 h 2238"/>
                <a:gd name="T16" fmla="*/ 1975 w 3313"/>
                <a:gd name="T17" fmla="*/ 993 h 2238"/>
                <a:gd name="T18" fmla="*/ 2326 w 3313"/>
                <a:gd name="T19" fmla="*/ 976 h 2238"/>
                <a:gd name="T20" fmla="*/ 2633 w 3313"/>
                <a:gd name="T21" fmla="*/ 916 h 2238"/>
                <a:gd name="T22" fmla="*/ 2863 w 3313"/>
                <a:gd name="T23" fmla="*/ 812 h 2238"/>
                <a:gd name="T24" fmla="*/ 3061 w 3313"/>
                <a:gd name="T25" fmla="*/ 664 h 2238"/>
                <a:gd name="T26" fmla="*/ 3203 w 3313"/>
                <a:gd name="T27" fmla="*/ 433 h 2238"/>
                <a:gd name="T28" fmla="*/ 3275 w 3313"/>
                <a:gd name="T29" fmla="*/ 192 h 2238"/>
                <a:gd name="T30" fmla="*/ 3313 w 3313"/>
                <a:gd name="T31" fmla="*/ 0 h 2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13"/>
                <a:gd name="T49" fmla="*/ 0 h 2238"/>
                <a:gd name="T50" fmla="*/ 3313 w 3313"/>
                <a:gd name="T51" fmla="*/ 2238 h 2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13" h="2238">
                  <a:moveTo>
                    <a:pt x="0" y="2238"/>
                  </a:moveTo>
                  <a:cubicBezTo>
                    <a:pt x="5" y="2162"/>
                    <a:pt x="11" y="2086"/>
                    <a:pt x="27" y="2013"/>
                  </a:cubicBezTo>
                  <a:cubicBezTo>
                    <a:pt x="43" y="1940"/>
                    <a:pt x="62" y="1878"/>
                    <a:pt x="93" y="1799"/>
                  </a:cubicBezTo>
                  <a:cubicBezTo>
                    <a:pt x="124" y="1720"/>
                    <a:pt x="163" y="1622"/>
                    <a:pt x="214" y="1541"/>
                  </a:cubicBezTo>
                  <a:cubicBezTo>
                    <a:pt x="265" y="1460"/>
                    <a:pt x="332" y="1374"/>
                    <a:pt x="400" y="1311"/>
                  </a:cubicBezTo>
                  <a:cubicBezTo>
                    <a:pt x="468" y="1248"/>
                    <a:pt x="527" y="1207"/>
                    <a:pt x="620" y="1163"/>
                  </a:cubicBezTo>
                  <a:cubicBezTo>
                    <a:pt x="713" y="1119"/>
                    <a:pt x="815" y="1076"/>
                    <a:pt x="960" y="1048"/>
                  </a:cubicBezTo>
                  <a:cubicBezTo>
                    <a:pt x="1105" y="1020"/>
                    <a:pt x="1323" y="1002"/>
                    <a:pt x="1492" y="993"/>
                  </a:cubicBezTo>
                  <a:cubicBezTo>
                    <a:pt x="1661" y="984"/>
                    <a:pt x="1836" y="996"/>
                    <a:pt x="1975" y="993"/>
                  </a:cubicBezTo>
                  <a:cubicBezTo>
                    <a:pt x="2114" y="990"/>
                    <a:pt x="2216" y="989"/>
                    <a:pt x="2326" y="976"/>
                  </a:cubicBezTo>
                  <a:cubicBezTo>
                    <a:pt x="2436" y="963"/>
                    <a:pt x="2544" y="943"/>
                    <a:pt x="2633" y="916"/>
                  </a:cubicBezTo>
                  <a:cubicBezTo>
                    <a:pt x="2722" y="889"/>
                    <a:pt x="2792" y="854"/>
                    <a:pt x="2863" y="812"/>
                  </a:cubicBezTo>
                  <a:cubicBezTo>
                    <a:pt x="2934" y="770"/>
                    <a:pt x="3004" y="727"/>
                    <a:pt x="3061" y="664"/>
                  </a:cubicBezTo>
                  <a:cubicBezTo>
                    <a:pt x="3118" y="601"/>
                    <a:pt x="3167" y="512"/>
                    <a:pt x="3203" y="433"/>
                  </a:cubicBezTo>
                  <a:cubicBezTo>
                    <a:pt x="3239" y="354"/>
                    <a:pt x="3257" y="264"/>
                    <a:pt x="3275" y="192"/>
                  </a:cubicBezTo>
                  <a:cubicBezTo>
                    <a:pt x="3293" y="120"/>
                    <a:pt x="3303" y="60"/>
                    <a:pt x="3313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29" name="Text Box 7"/>
            <p:cNvSpPr txBox="1">
              <a:spLocks noChangeArrowheads="1"/>
            </p:cNvSpPr>
            <p:nvPr/>
          </p:nvSpPr>
          <p:spPr bwMode="auto">
            <a:xfrm>
              <a:off x="1230" y="2392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  <p:sp>
          <p:nvSpPr>
            <p:cNvPr id="13330" name="Line 8"/>
            <p:cNvSpPr>
              <a:spLocks noChangeShapeType="1"/>
            </p:cNvSpPr>
            <p:nvPr/>
          </p:nvSpPr>
          <p:spPr bwMode="auto">
            <a:xfrm flipV="1">
              <a:off x="1878" y="2334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31" name="Line 25"/>
            <p:cNvSpPr>
              <a:spLocks noChangeShapeType="1"/>
            </p:cNvSpPr>
            <p:nvPr/>
          </p:nvSpPr>
          <p:spPr bwMode="auto">
            <a:xfrm>
              <a:off x="1877" y="2304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32" name="Text Box 26"/>
            <p:cNvSpPr txBox="1">
              <a:spLocks noChangeArrowheads="1"/>
            </p:cNvSpPr>
            <p:nvPr/>
          </p:nvSpPr>
          <p:spPr bwMode="auto">
            <a:xfrm>
              <a:off x="4637" y="231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3333" name="Line 27"/>
            <p:cNvSpPr>
              <a:spLocks noChangeShapeType="1"/>
            </p:cNvSpPr>
            <p:nvPr/>
          </p:nvSpPr>
          <p:spPr bwMode="auto">
            <a:xfrm>
              <a:off x="1878" y="3680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34" name="Text Box 28"/>
            <p:cNvSpPr txBox="1">
              <a:spLocks noChangeArrowheads="1"/>
            </p:cNvSpPr>
            <p:nvPr/>
          </p:nvSpPr>
          <p:spPr bwMode="auto">
            <a:xfrm>
              <a:off x="4638" y="3686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3335" name="Text Box 38"/>
            <p:cNvSpPr txBox="1">
              <a:spLocks noChangeArrowheads="1"/>
            </p:cNvSpPr>
            <p:nvPr/>
          </p:nvSpPr>
          <p:spPr bwMode="auto">
            <a:xfrm>
              <a:off x="3201" y="780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>
                  <a:solidFill>
                    <a:srgbClr val="CC3300"/>
                  </a:solidFill>
                </a:rPr>
                <a:t>CT</a:t>
              </a:r>
            </a:p>
          </p:txBody>
        </p:sp>
      </p:grp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z="2000" smtClean="0">
                <a:solidFill>
                  <a:schemeClr val="hlink"/>
                </a:solidFill>
              </a:rPr>
              <a:t>Representação gráfica consistente das curvas de custo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925763" y="3571875"/>
            <a:ext cx="3929062" cy="2219325"/>
            <a:chOff x="2113" y="2298"/>
            <a:chExt cx="2475" cy="1398"/>
          </a:xfrm>
        </p:grpSpPr>
        <p:sp>
          <p:nvSpPr>
            <p:cNvPr id="13317" name="Freeform 29"/>
            <p:cNvSpPr>
              <a:spLocks/>
            </p:cNvSpPr>
            <p:nvPr/>
          </p:nvSpPr>
          <p:spPr bwMode="auto">
            <a:xfrm>
              <a:off x="2328" y="2298"/>
              <a:ext cx="1847" cy="1158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18" name="Freeform 30"/>
            <p:cNvSpPr>
              <a:spLocks/>
            </p:cNvSpPr>
            <p:nvPr/>
          </p:nvSpPr>
          <p:spPr bwMode="auto">
            <a:xfrm>
              <a:off x="2113" y="2474"/>
              <a:ext cx="2061" cy="1117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19" name="Freeform 31"/>
            <p:cNvSpPr>
              <a:spLocks/>
            </p:cNvSpPr>
            <p:nvPr/>
          </p:nvSpPr>
          <p:spPr bwMode="auto">
            <a:xfrm>
              <a:off x="2145" y="2502"/>
              <a:ext cx="1547" cy="1169"/>
            </a:xfrm>
            <a:custGeom>
              <a:avLst/>
              <a:gdLst>
                <a:gd name="T0" fmla="*/ 0 w 1619"/>
                <a:gd name="T1" fmla="*/ 938 h 1153"/>
                <a:gd name="T2" fmla="*/ 209 w 1619"/>
                <a:gd name="T3" fmla="*/ 1070 h 1153"/>
                <a:gd name="T4" fmla="*/ 522 w 1619"/>
                <a:gd name="T5" fmla="*/ 1141 h 1153"/>
                <a:gd name="T6" fmla="*/ 757 w 1619"/>
                <a:gd name="T7" fmla="*/ 1141 h 1153"/>
                <a:gd name="T8" fmla="*/ 999 w 1619"/>
                <a:gd name="T9" fmla="*/ 1108 h 1153"/>
                <a:gd name="T10" fmla="*/ 1125 w 1619"/>
                <a:gd name="T11" fmla="*/ 1070 h 1153"/>
                <a:gd name="T12" fmla="*/ 1218 w 1619"/>
                <a:gd name="T13" fmla="*/ 1026 h 1153"/>
                <a:gd name="T14" fmla="*/ 1383 w 1619"/>
                <a:gd name="T15" fmla="*/ 856 h 1153"/>
                <a:gd name="T16" fmla="*/ 1482 w 1619"/>
                <a:gd name="T17" fmla="*/ 620 h 1153"/>
                <a:gd name="T18" fmla="*/ 1569 w 1619"/>
                <a:gd name="T19" fmla="*/ 269 h 1153"/>
                <a:gd name="T20" fmla="*/ 1619 w 1619"/>
                <a:gd name="T21" fmla="*/ 0 h 11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9"/>
                <a:gd name="T34" fmla="*/ 0 h 1153"/>
                <a:gd name="T35" fmla="*/ 1619 w 1619"/>
                <a:gd name="T36" fmla="*/ 1153 h 11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9" h="1153">
                  <a:moveTo>
                    <a:pt x="0" y="938"/>
                  </a:moveTo>
                  <a:cubicBezTo>
                    <a:pt x="61" y="987"/>
                    <a:pt x="122" y="1036"/>
                    <a:pt x="209" y="1070"/>
                  </a:cubicBezTo>
                  <a:cubicBezTo>
                    <a:pt x="296" y="1104"/>
                    <a:pt x="431" y="1129"/>
                    <a:pt x="522" y="1141"/>
                  </a:cubicBezTo>
                  <a:cubicBezTo>
                    <a:pt x="613" y="1153"/>
                    <a:pt x="678" y="1146"/>
                    <a:pt x="757" y="1141"/>
                  </a:cubicBezTo>
                  <a:cubicBezTo>
                    <a:pt x="836" y="1136"/>
                    <a:pt x="938" y="1120"/>
                    <a:pt x="999" y="1108"/>
                  </a:cubicBezTo>
                  <a:cubicBezTo>
                    <a:pt x="1060" y="1096"/>
                    <a:pt x="1089" y="1084"/>
                    <a:pt x="1125" y="1070"/>
                  </a:cubicBezTo>
                  <a:cubicBezTo>
                    <a:pt x="1161" y="1056"/>
                    <a:pt x="1175" y="1062"/>
                    <a:pt x="1218" y="1026"/>
                  </a:cubicBezTo>
                  <a:cubicBezTo>
                    <a:pt x="1261" y="990"/>
                    <a:pt x="1339" y="924"/>
                    <a:pt x="1383" y="856"/>
                  </a:cubicBezTo>
                  <a:cubicBezTo>
                    <a:pt x="1427" y="788"/>
                    <a:pt x="1451" y="718"/>
                    <a:pt x="1482" y="620"/>
                  </a:cubicBezTo>
                  <a:cubicBezTo>
                    <a:pt x="1513" y="522"/>
                    <a:pt x="1546" y="372"/>
                    <a:pt x="1569" y="269"/>
                  </a:cubicBezTo>
                  <a:cubicBezTo>
                    <a:pt x="1592" y="166"/>
                    <a:pt x="1605" y="83"/>
                    <a:pt x="1619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20" name="Text Box 35"/>
            <p:cNvSpPr txBox="1">
              <a:spLocks noChangeArrowheads="1"/>
            </p:cNvSpPr>
            <p:nvPr/>
          </p:nvSpPr>
          <p:spPr bwMode="auto">
            <a:xfrm>
              <a:off x="3066" y="2445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>
                  <a:solidFill>
                    <a:srgbClr val="CC3300"/>
                  </a:solidFill>
                </a:rPr>
                <a:t>CMa</a:t>
              </a:r>
            </a:p>
          </p:txBody>
        </p:sp>
        <p:sp>
          <p:nvSpPr>
            <p:cNvPr id="13321" name="Text Box 36"/>
            <p:cNvSpPr txBox="1">
              <a:spLocks noChangeArrowheads="1"/>
            </p:cNvSpPr>
            <p:nvPr/>
          </p:nvSpPr>
          <p:spPr bwMode="auto">
            <a:xfrm>
              <a:off x="3550" y="2332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>
                  <a:solidFill>
                    <a:srgbClr val="CC3300"/>
                  </a:solidFill>
                </a:rPr>
                <a:t>CTMe</a:t>
              </a:r>
            </a:p>
          </p:txBody>
        </p:sp>
        <p:sp>
          <p:nvSpPr>
            <p:cNvPr id="13322" name="Text Box 37"/>
            <p:cNvSpPr txBox="1">
              <a:spLocks noChangeArrowheads="1"/>
            </p:cNvSpPr>
            <p:nvPr/>
          </p:nvSpPr>
          <p:spPr bwMode="auto">
            <a:xfrm>
              <a:off x="3937" y="2603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>
                  <a:solidFill>
                    <a:srgbClr val="CC3300"/>
                  </a:solidFill>
                </a:rPr>
                <a:t>CVMe</a:t>
              </a:r>
            </a:p>
          </p:txBody>
        </p:sp>
        <p:sp>
          <p:nvSpPr>
            <p:cNvPr id="13323" name="Oval 32"/>
            <p:cNvSpPr>
              <a:spLocks noChangeArrowheads="1"/>
            </p:cNvSpPr>
            <p:nvPr/>
          </p:nvSpPr>
          <p:spPr bwMode="auto">
            <a:xfrm>
              <a:off x="3378" y="3418"/>
              <a:ext cx="56" cy="5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3324" name="Oval 33"/>
            <p:cNvSpPr>
              <a:spLocks noChangeArrowheads="1"/>
            </p:cNvSpPr>
            <p:nvPr/>
          </p:nvSpPr>
          <p:spPr bwMode="auto">
            <a:xfrm>
              <a:off x="3232" y="3548"/>
              <a:ext cx="56" cy="5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3325" name="Oval 34"/>
            <p:cNvSpPr>
              <a:spLocks noChangeArrowheads="1"/>
            </p:cNvSpPr>
            <p:nvPr/>
          </p:nvSpPr>
          <p:spPr bwMode="auto">
            <a:xfrm>
              <a:off x="2704" y="3640"/>
              <a:ext cx="56" cy="5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oferta da firma – o lucro é máximo?</a:t>
            </a:r>
          </a:p>
        </p:txBody>
      </p:sp>
      <p:sp>
        <p:nvSpPr>
          <p:cNvPr id="1030" name="Rectangle 26"/>
          <p:cNvSpPr>
            <a:spLocks noChangeArrowheads="1"/>
          </p:cNvSpPr>
          <p:nvPr/>
        </p:nvSpPr>
        <p:spPr bwMode="auto">
          <a:xfrm>
            <a:off x="696913" y="904875"/>
            <a:ext cx="7540625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>
                <a:solidFill>
                  <a:srgbClr val="0033CC"/>
                </a:solidFill>
              </a:rPr>
              <a:t>Busca-se o tamanho da firma (</a:t>
            </a:r>
            <a:r>
              <a:rPr lang="pt-BR" i="1">
                <a:solidFill>
                  <a:srgbClr val="0033CC"/>
                </a:solidFill>
              </a:rPr>
              <a:t>q</a:t>
            </a:r>
            <a:r>
              <a:rPr lang="pt-BR">
                <a:solidFill>
                  <a:srgbClr val="0033CC"/>
                </a:solidFill>
              </a:rPr>
              <a:t>) que opera no ótimo econômico.</a:t>
            </a:r>
          </a:p>
          <a:p>
            <a:pPr eaLnBrk="1" hangingPunct="1"/>
            <a:endParaRPr lang="pt-BR">
              <a:solidFill>
                <a:srgbClr val="0033CC"/>
              </a:solidFill>
            </a:endParaRPr>
          </a:p>
          <a:p>
            <a:pPr eaLnBrk="1" hangingPunct="1"/>
            <a:r>
              <a:rPr lang="pt-BR">
                <a:solidFill>
                  <a:srgbClr val="0033CC"/>
                </a:solidFill>
              </a:rPr>
              <a:t>Portanto, maximiza-se lucro (</a:t>
            </a:r>
            <a:r>
              <a:rPr lang="pt-BR" i="1">
                <a:solidFill>
                  <a:srgbClr val="0033CC"/>
                </a:solidFill>
              </a:rPr>
              <a:t>L</a:t>
            </a:r>
            <a:r>
              <a:rPr lang="pt-BR">
                <a:solidFill>
                  <a:srgbClr val="0033CC"/>
                </a:solidFill>
              </a:rPr>
              <a:t>) em função da quantidade produzida (</a:t>
            </a:r>
            <a:r>
              <a:rPr lang="pt-BR" i="1">
                <a:solidFill>
                  <a:srgbClr val="0033CC"/>
                </a:solidFill>
              </a:rPr>
              <a:t>q</a:t>
            </a:r>
            <a:r>
              <a:rPr lang="pt-BR">
                <a:solidFill>
                  <a:srgbClr val="0033CC"/>
                </a:solidFill>
              </a:rPr>
              <a:t>).</a:t>
            </a:r>
          </a:p>
          <a:p>
            <a:pPr eaLnBrk="1" hangingPunct="1"/>
            <a:endParaRPr lang="pt-BR">
              <a:solidFill>
                <a:srgbClr val="0033CC"/>
              </a:solidFill>
            </a:endParaRPr>
          </a:p>
          <a:p>
            <a:pPr eaLnBrk="1" hangingPunct="1"/>
            <a:r>
              <a:rPr lang="pt-BR">
                <a:solidFill>
                  <a:srgbClr val="0033CC"/>
                </a:solidFill>
              </a:rPr>
              <a:t>Para máximo  </a:t>
            </a:r>
            <a:r>
              <a:rPr lang="pt-BR" i="1">
                <a:solidFill>
                  <a:srgbClr val="0033CC"/>
                </a:solidFill>
              </a:rPr>
              <a:t>L  = RT – CT</a:t>
            </a:r>
            <a:r>
              <a:rPr lang="pt-BR">
                <a:solidFill>
                  <a:srgbClr val="0033CC"/>
                </a:solidFill>
              </a:rPr>
              <a:t>,   sendo </a:t>
            </a:r>
            <a:r>
              <a:rPr lang="pt-BR" i="1">
                <a:solidFill>
                  <a:srgbClr val="0033CC"/>
                </a:solidFill>
              </a:rPr>
              <a:t>RT = p.q </a:t>
            </a:r>
            <a:r>
              <a:rPr lang="pt-BR">
                <a:solidFill>
                  <a:srgbClr val="0033CC"/>
                </a:solidFill>
              </a:rPr>
              <a:t>,   </a:t>
            </a:r>
            <a:r>
              <a:rPr lang="pt-BR" i="1">
                <a:solidFill>
                  <a:srgbClr val="0033CC"/>
                </a:solidFill>
              </a:rPr>
              <a:t>CT = CF + CV</a:t>
            </a:r>
            <a:r>
              <a:rPr lang="pt-BR">
                <a:solidFill>
                  <a:srgbClr val="0033CC"/>
                </a:solidFill>
              </a:rPr>
              <a:t>    e    </a:t>
            </a:r>
            <a:r>
              <a:rPr lang="pt-BR" i="1">
                <a:solidFill>
                  <a:srgbClr val="0033CC"/>
                </a:solidFill>
              </a:rPr>
              <a:t>CV = f(q)</a:t>
            </a:r>
          </a:p>
          <a:p>
            <a:pPr eaLnBrk="1" hangingPunct="1"/>
            <a:endParaRPr lang="pt-BR">
              <a:solidFill>
                <a:srgbClr val="0033CC"/>
              </a:solidFill>
            </a:endParaRPr>
          </a:p>
          <a:p>
            <a:pPr eaLnBrk="1" hangingPunct="1"/>
            <a:r>
              <a:rPr lang="pt-BR">
                <a:solidFill>
                  <a:srgbClr val="0033CC"/>
                </a:solidFill>
              </a:rPr>
              <a:t>é imposta a primeira condição: </a:t>
            </a:r>
            <a:endParaRPr lang="pt-BR"/>
          </a:p>
        </p:txBody>
      </p:sp>
      <p:graphicFrame>
        <p:nvGraphicFramePr>
          <p:cNvPr id="1026" name="Object 27"/>
          <p:cNvGraphicFramePr>
            <a:graphicFrameLocks noGrp="1" noChangeAspect="1"/>
          </p:cNvGraphicFramePr>
          <p:nvPr>
            <p:ph idx="1"/>
          </p:nvPr>
        </p:nvGraphicFramePr>
        <p:xfrm>
          <a:off x="777875" y="3006725"/>
          <a:ext cx="36020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4" imgW="1650960" imgH="419040" progId="Equation.3">
                  <p:embed/>
                </p:oleObj>
              </mc:Choice>
              <mc:Fallback>
                <p:oleObj name="Equation" r:id="rId4" imgW="1650960" imgH="419040" progId="Equation.3">
                  <p:embed/>
                  <p:pic>
                    <p:nvPicPr>
                      <p:cNvPr id="0" name="Object 2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3006725"/>
                        <a:ext cx="36020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0371" name="Object 35"/>
          <p:cNvGraphicFramePr>
            <a:graphicFrameLocks noChangeAspect="1"/>
          </p:cNvGraphicFramePr>
          <p:nvPr/>
        </p:nvGraphicFramePr>
        <p:xfrm>
          <a:off x="4570413" y="3006725"/>
          <a:ext cx="3543300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6" imgW="1625400" imgH="419040" progId="Equation.3">
                  <p:embed/>
                </p:oleObj>
              </mc:Choice>
              <mc:Fallback>
                <p:oleObj name="Equation" r:id="rId6" imgW="1625400" imgH="4190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3" y="3006725"/>
                        <a:ext cx="3543300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0374" name="Object 38"/>
          <p:cNvGraphicFramePr>
            <a:graphicFrameLocks noChangeAspect="1"/>
          </p:cNvGraphicFramePr>
          <p:nvPr/>
        </p:nvGraphicFramePr>
        <p:xfrm>
          <a:off x="4745038" y="4151313"/>
          <a:ext cx="232568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8" imgW="1066680" imgH="203040" progId="Equation.3">
                  <p:embed/>
                </p:oleObj>
              </mc:Choice>
              <mc:Fallback>
                <p:oleObj name="Equation" r:id="rId8" imgW="1066680" imgH="20304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4151313"/>
                        <a:ext cx="2325687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75" name="Rectangle 39"/>
          <p:cNvSpPr>
            <a:spLocks noChangeArrowheads="1"/>
          </p:cNvSpPr>
          <p:nvPr/>
        </p:nvSpPr>
        <p:spPr bwMode="auto">
          <a:xfrm>
            <a:off x="730250" y="4922838"/>
            <a:ext cx="754062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sz="2000">
                <a:solidFill>
                  <a:srgbClr val="0033CC"/>
                </a:solidFill>
              </a:rPr>
              <a:t>ou CMa = p</a:t>
            </a:r>
          </a:p>
          <a:p>
            <a:pPr eaLnBrk="1" hangingPunct="1">
              <a:lnSpc>
                <a:spcPct val="120000"/>
              </a:lnSpc>
            </a:pPr>
            <a:endParaRPr lang="pt-BR" sz="2000">
              <a:solidFill>
                <a:srgbClr val="0033CC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r>
              <a:rPr lang="pt-BR">
                <a:solidFill>
                  <a:srgbClr val="0033CC"/>
                </a:solidFill>
              </a:rPr>
              <a:t>Portanto, a firma deve produzir aquela quantidade que apresenta custo marginal igual ao preço.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7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7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oferta da firma – preço cobre custo?</a:t>
            </a:r>
          </a:p>
        </p:txBody>
      </p:sp>
      <p:grpSp>
        <p:nvGrpSpPr>
          <p:cNvPr id="14339" name="Group 44"/>
          <p:cNvGrpSpPr>
            <a:grpSpLocks/>
          </p:cNvGrpSpPr>
          <p:nvPr/>
        </p:nvGrpSpPr>
        <p:grpSpPr bwMode="auto">
          <a:xfrm>
            <a:off x="733425" y="1416050"/>
            <a:ext cx="7439025" cy="4438650"/>
            <a:chOff x="462" y="892"/>
            <a:chExt cx="4686" cy="2796"/>
          </a:xfrm>
        </p:grpSpPr>
        <p:sp>
          <p:nvSpPr>
            <p:cNvPr id="14343" name="Line 26"/>
            <p:cNvSpPr>
              <a:spLocks noChangeShapeType="1"/>
            </p:cNvSpPr>
            <p:nvPr/>
          </p:nvSpPr>
          <p:spPr bwMode="auto">
            <a:xfrm>
              <a:off x="2567" y="3353"/>
              <a:ext cx="0" cy="1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44" name="Line 27"/>
            <p:cNvSpPr>
              <a:spLocks noChangeShapeType="1"/>
            </p:cNvSpPr>
            <p:nvPr/>
          </p:nvSpPr>
          <p:spPr bwMode="auto">
            <a:xfrm>
              <a:off x="2964" y="3130"/>
              <a:ext cx="0" cy="3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45" name="Line 28"/>
            <p:cNvSpPr>
              <a:spLocks noChangeShapeType="1"/>
            </p:cNvSpPr>
            <p:nvPr/>
          </p:nvSpPr>
          <p:spPr bwMode="auto">
            <a:xfrm>
              <a:off x="3253" y="2594"/>
              <a:ext cx="0" cy="8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46" name="Text Box 4"/>
            <p:cNvSpPr txBox="1">
              <a:spLocks noChangeArrowheads="1"/>
            </p:cNvSpPr>
            <p:nvPr/>
          </p:nvSpPr>
          <p:spPr bwMode="auto">
            <a:xfrm>
              <a:off x="462" y="892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  <p:sp>
          <p:nvSpPr>
            <p:cNvPr id="14347" name="Line 5"/>
            <p:cNvSpPr>
              <a:spLocks noChangeShapeType="1"/>
            </p:cNvSpPr>
            <p:nvPr/>
          </p:nvSpPr>
          <p:spPr bwMode="auto">
            <a:xfrm flipV="1">
              <a:off x="711" y="971"/>
              <a:ext cx="0" cy="24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48" name="Line 6"/>
            <p:cNvSpPr>
              <a:spLocks noChangeShapeType="1"/>
            </p:cNvSpPr>
            <p:nvPr/>
          </p:nvSpPr>
          <p:spPr bwMode="auto">
            <a:xfrm>
              <a:off x="711" y="3466"/>
              <a:ext cx="44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49" name="Text Box 7"/>
            <p:cNvSpPr txBox="1">
              <a:spLocks noChangeArrowheads="1"/>
            </p:cNvSpPr>
            <p:nvPr/>
          </p:nvSpPr>
          <p:spPr bwMode="auto">
            <a:xfrm>
              <a:off x="4943" y="3477"/>
              <a:ext cx="193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4350" name="Freeform 8"/>
            <p:cNvSpPr>
              <a:spLocks/>
            </p:cNvSpPr>
            <p:nvPr/>
          </p:nvSpPr>
          <p:spPr bwMode="auto">
            <a:xfrm>
              <a:off x="1401" y="904"/>
              <a:ext cx="2832" cy="2146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51" name="Freeform 9"/>
            <p:cNvSpPr>
              <a:spLocks/>
            </p:cNvSpPr>
            <p:nvPr/>
          </p:nvSpPr>
          <p:spPr bwMode="auto">
            <a:xfrm>
              <a:off x="1071" y="1230"/>
              <a:ext cx="3160" cy="2071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52" name="Freeform 10"/>
            <p:cNvSpPr>
              <a:spLocks/>
            </p:cNvSpPr>
            <p:nvPr/>
          </p:nvSpPr>
          <p:spPr bwMode="auto">
            <a:xfrm>
              <a:off x="1120" y="1282"/>
              <a:ext cx="2372" cy="2167"/>
            </a:xfrm>
            <a:custGeom>
              <a:avLst/>
              <a:gdLst>
                <a:gd name="T0" fmla="*/ 0 w 1619"/>
                <a:gd name="T1" fmla="*/ 938 h 1153"/>
                <a:gd name="T2" fmla="*/ 209 w 1619"/>
                <a:gd name="T3" fmla="*/ 1070 h 1153"/>
                <a:gd name="T4" fmla="*/ 522 w 1619"/>
                <a:gd name="T5" fmla="*/ 1141 h 1153"/>
                <a:gd name="T6" fmla="*/ 757 w 1619"/>
                <a:gd name="T7" fmla="*/ 1141 h 1153"/>
                <a:gd name="T8" fmla="*/ 999 w 1619"/>
                <a:gd name="T9" fmla="*/ 1108 h 1153"/>
                <a:gd name="T10" fmla="*/ 1125 w 1619"/>
                <a:gd name="T11" fmla="*/ 1070 h 1153"/>
                <a:gd name="T12" fmla="*/ 1218 w 1619"/>
                <a:gd name="T13" fmla="*/ 1026 h 1153"/>
                <a:gd name="T14" fmla="*/ 1383 w 1619"/>
                <a:gd name="T15" fmla="*/ 856 h 1153"/>
                <a:gd name="T16" fmla="*/ 1482 w 1619"/>
                <a:gd name="T17" fmla="*/ 620 h 1153"/>
                <a:gd name="T18" fmla="*/ 1569 w 1619"/>
                <a:gd name="T19" fmla="*/ 269 h 1153"/>
                <a:gd name="T20" fmla="*/ 1619 w 1619"/>
                <a:gd name="T21" fmla="*/ 0 h 11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9"/>
                <a:gd name="T34" fmla="*/ 0 h 1153"/>
                <a:gd name="T35" fmla="*/ 1619 w 1619"/>
                <a:gd name="T36" fmla="*/ 1153 h 11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9" h="1153">
                  <a:moveTo>
                    <a:pt x="0" y="938"/>
                  </a:moveTo>
                  <a:cubicBezTo>
                    <a:pt x="61" y="987"/>
                    <a:pt x="122" y="1036"/>
                    <a:pt x="209" y="1070"/>
                  </a:cubicBezTo>
                  <a:cubicBezTo>
                    <a:pt x="296" y="1104"/>
                    <a:pt x="431" y="1129"/>
                    <a:pt x="522" y="1141"/>
                  </a:cubicBezTo>
                  <a:cubicBezTo>
                    <a:pt x="613" y="1153"/>
                    <a:pt x="678" y="1146"/>
                    <a:pt x="757" y="1141"/>
                  </a:cubicBezTo>
                  <a:cubicBezTo>
                    <a:pt x="836" y="1136"/>
                    <a:pt x="938" y="1120"/>
                    <a:pt x="999" y="1108"/>
                  </a:cubicBezTo>
                  <a:cubicBezTo>
                    <a:pt x="1060" y="1096"/>
                    <a:pt x="1089" y="1084"/>
                    <a:pt x="1125" y="1070"/>
                  </a:cubicBezTo>
                  <a:cubicBezTo>
                    <a:pt x="1161" y="1056"/>
                    <a:pt x="1175" y="1062"/>
                    <a:pt x="1218" y="1026"/>
                  </a:cubicBezTo>
                  <a:cubicBezTo>
                    <a:pt x="1261" y="990"/>
                    <a:pt x="1339" y="924"/>
                    <a:pt x="1383" y="856"/>
                  </a:cubicBezTo>
                  <a:cubicBezTo>
                    <a:pt x="1427" y="788"/>
                    <a:pt x="1451" y="718"/>
                    <a:pt x="1482" y="620"/>
                  </a:cubicBezTo>
                  <a:cubicBezTo>
                    <a:pt x="1513" y="522"/>
                    <a:pt x="1546" y="372"/>
                    <a:pt x="1569" y="269"/>
                  </a:cubicBezTo>
                  <a:cubicBezTo>
                    <a:pt x="1592" y="166"/>
                    <a:pt x="1605" y="83"/>
                    <a:pt x="1619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53" name="Text Box 11"/>
            <p:cNvSpPr txBox="1">
              <a:spLocks noChangeArrowheads="1"/>
            </p:cNvSpPr>
            <p:nvPr/>
          </p:nvSpPr>
          <p:spPr bwMode="auto">
            <a:xfrm>
              <a:off x="3109" y="1176"/>
              <a:ext cx="39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CMa</a:t>
              </a:r>
            </a:p>
          </p:txBody>
        </p:sp>
        <p:sp>
          <p:nvSpPr>
            <p:cNvPr id="14354" name="Text Box 12"/>
            <p:cNvSpPr txBox="1">
              <a:spLocks noChangeArrowheads="1"/>
            </p:cNvSpPr>
            <p:nvPr/>
          </p:nvSpPr>
          <p:spPr bwMode="auto">
            <a:xfrm>
              <a:off x="3714" y="1075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CTMe</a:t>
              </a:r>
            </a:p>
          </p:txBody>
        </p:sp>
        <p:sp>
          <p:nvSpPr>
            <p:cNvPr id="14355" name="Text Box 13"/>
            <p:cNvSpPr txBox="1">
              <a:spLocks noChangeArrowheads="1"/>
            </p:cNvSpPr>
            <p:nvPr/>
          </p:nvSpPr>
          <p:spPr bwMode="auto">
            <a:xfrm>
              <a:off x="4196" y="1487"/>
              <a:ext cx="4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CVMe</a:t>
              </a:r>
            </a:p>
          </p:txBody>
        </p:sp>
        <p:sp>
          <p:nvSpPr>
            <p:cNvPr id="14356" name="Text Box 18"/>
            <p:cNvSpPr txBox="1">
              <a:spLocks noChangeArrowheads="1"/>
            </p:cNvSpPr>
            <p:nvPr/>
          </p:nvSpPr>
          <p:spPr bwMode="auto">
            <a:xfrm>
              <a:off x="464" y="2492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</a:t>
              </a:r>
              <a:r>
                <a:rPr lang="pt-BR" baseline="-25000"/>
                <a:t>3</a:t>
              </a:r>
            </a:p>
          </p:txBody>
        </p:sp>
        <p:sp>
          <p:nvSpPr>
            <p:cNvPr id="14357" name="Text Box 19"/>
            <p:cNvSpPr txBox="1">
              <a:spLocks noChangeArrowheads="1"/>
            </p:cNvSpPr>
            <p:nvPr/>
          </p:nvSpPr>
          <p:spPr bwMode="auto">
            <a:xfrm>
              <a:off x="464" y="3038"/>
              <a:ext cx="247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</a:t>
              </a:r>
              <a:r>
                <a:rPr lang="pt-BR" baseline="-25000"/>
                <a:t>2</a:t>
              </a:r>
            </a:p>
            <a:p>
              <a:pPr algn="r" eaLnBrk="1" hangingPunct="1"/>
              <a:endParaRPr lang="pt-BR"/>
            </a:p>
          </p:txBody>
        </p:sp>
        <p:sp>
          <p:nvSpPr>
            <p:cNvPr id="14358" name="Text Box 20"/>
            <p:cNvSpPr txBox="1">
              <a:spLocks noChangeArrowheads="1"/>
            </p:cNvSpPr>
            <p:nvPr/>
          </p:nvSpPr>
          <p:spPr bwMode="auto">
            <a:xfrm>
              <a:off x="464" y="3260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</a:t>
              </a:r>
              <a:r>
                <a:rPr lang="pt-BR" baseline="-25000"/>
                <a:t>1</a:t>
              </a:r>
            </a:p>
          </p:txBody>
        </p:sp>
        <p:sp>
          <p:nvSpPr>
            <p:cNvPr id="14359" name="Line 21"/>
            <p:cNvSpPr>
              <a:spLocks noChangeShapeType="1"/>
            </p:cNvSpPr>
            <p:nvPr/>
          </p:nvSpPr>
          <p:spPr bwMode="auto">
            <a:xfrm>
              <a:off x="708" y="3366"/>
              <a:ext cx="186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60" name="Line 22"/>
            <p:cNvSpPr>
              <a:spLocks noChangeShapeType="1"/>
            </p:cNvSpPr>
            <p:nvPr/>
          </p:nvSpPr>
          <p:spPr bwMode="auto">
            <a:xfrm>
              <a:off x="710" y="3144"/>
              <a:ext cx="22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61" name="Line 23"/>
            <p:cNvSpPr>
              <a:spLocks noChangeShapeType="1"/>
            </p:cNvSpPr>
            <p:nvPr/>
          </p:nvSpPr>
          <p:spPr bwMode="auto">
            <a:xfrm>
              <a:off x="706" y="2598"/>
              <a:ext cx="25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4362" name="Oval 24"/>
            <p:cNvSpPr>
              <a:spLocks noChangeArrowheads="1"/>
            </p:cNvSpPr>
            <p:nvPr/>
          </p:nvSpPr>
          <p:spPr bwMode="auto">
            <a:xfrm>
              <a:off x="2937" y="3107"/>
              <a:ext cx="58" cy="5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4363" name="Oval 25"/>
            <p:cNvSpPr>
              <a:spLocks noChangeArrowheads="1"/>
            </p:cNvSpPr>
            <p:nvPr/>
          </p:nvSpPr>
          <p:spPr bwMode="auto">
            <a:xfrm>
              <a:off x="3225" y="2563"/>
              <a:ext cx="58" cy="5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4364" name="Oval 16"/>
            <p:cNvSpPr>
              <a:spLocks noChangeArrowheads="1"/>
            </p:cNvSpPr>
            <p:nvPr/>
          </p:nvSpPr>
          <p:spPr bwMode="auto">
            <a:xfrm>
              <a:off x="2541" y="3337"/>
              <a:ext cx="58" cy="5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4365" name="Text Box 29"/>
            <p:cNvSpPr txBox="1">
              <a:spLocks noChangeArrowheads="1"/>
            </p:cNvSpPr>
            <p:nvPr/>
          </p:nvSpPr>
          <p:spPr bwMode="auto">
            <a:xfrm>
              <a:off x="2440" y="3463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q</a:t>
              </a:r>
              <a:r>
                <a:rPr lang="pt-BR" baseline="-25000"/>
                <a:t>1</a:t>
              </a:r>
            </a:p>
          </p:txBody>
        </p:sp>
        <p:sp>
          <p:nvSpPr>
            <p:cNvPr id="14366" name="Text Box 30"/>
            <p:cNvSpPr txBox="1">
              <a:spLocks noChangeArrowheads="1"/>
            </p:cNvSpPr>
            <p:nvPr/>
          </p:nvSpPr>
          <p:spPr bwMode="auto">
            <a:xfrm>
              <a:off x="2836" y="3463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q</a:t>
              </a:r>
              <a:r>
                <a:rPr lang="pt-BR" baseline="-25000"/>
                <a:t>2</a:t>
              </a:r>
            </a:p>
          </p:txBody>
        </p:sp>
        <p:sp>
          <p:nvSpPr>
            <p:cNvPr id="14367" name="Text Box 31"/>
            <p:cNvSpPr txBox="1">
              <a:spLocks noChangeArrowheads="1"/>
            </p:cNvSpPr>
            <p:nvPr/>
          </p:nvSpPr>
          <p:spPr bwMode="auto">
            <a:xfrm>
              <a:off x="3124" y="3463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q</a:t>
              </a:r>
              <a:r>
                <a:rPr lang="pt-BR" baseline="-25000"/>
                <a:t>3</a:t>
              </a:r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546100" y="3976688"/>
            <a:ext cx="733425" cy="1223962"/>
            <a:chOff x="344" y="2505"/>
            <a:chExt cx="462" cy="771"/>
          </a:xfrm>
        </p:grpSpPr>
        <p:sp>
          <p:nvSpPr>
            <p:cNvPr id="14341" name="Oval 45"/>
            <p:cNvSpPr>
              <a:spLocks noChangeArrowheads="1"/>
            </p:cNvSpPr>
            <p:nvPr/>
          </p:nvSpPr>
          <p:spPr bwMode="auto">
            <a:xfrm>
              <a:off x="344" y="3045"/>
              <a:ext cx="462" cy="231"/>
            </a:xfrm>
            <a:prstGeom prst="ellipse">
              <a:avLst/>
            </a:prstGeom>
            <a:noFill/>
            <a:ln w="254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4342" name="Oval 46"/>
            <p:cNvSpPr>
              <a:spLocks noChangeArrowheads="1"/>
            </p:cNvSpPr>
            <p:nvPr/>
          </p:nvSpPr>
          <p:spPr bwMode="auto">
            <a:xfrm>
              <a:off x="344" y="2505"/>
              <a:ext cx="462" cy="231"/>
            </a:xfrm>
            <a:prstGeom prst="ellipse">
              <a:avLst/>
            </a:prstGeom>
            <a:noFill/>
            <a:ln w="254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curva de oferta da firma</a:t>
            </a:r>
          </a:p>
        </p:txBody>
      </p:sp>
      <p:grpSp>
        <p:nvGrpSpPr>
          <p:cNvPr id="15363" name="Group 39"/>
          <p:cNvGrpSpPr>
            <a:grpSpLocks/>
          </p:cNvGrpSpPr>
          <p:nvPr/>
        </p:nvGrpSpPr>
        <p:grpSpPr bwMode="auto">
          <a:xfrm>
            <a:off x="733425" y="1416050"/>
            <a:ext cx="7439025" cy="4438650"/>
            <a:chOff x="462" y="892"/>
            <a:chExt cx="4686" cy="2796"/>
          </a:xfrm>
        </p:grpSpPr>
        <p:sp>
          <p:nvSpPr>
            <p:cNvPr id="15370" name="Text Box 7"/>
            <p:cNvSpPr txBox="1">
              <a:spLocks noChangeArrowheads="1"/>
            </p:cNvSpPr>
            <p:nvPr/>
          </p:nvSpPr>
          <p:spPr bwMode="auto">
            <a:xfrm>
              <a:off x="462" y="892"/>
              <a:ext cx="2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  <p:sp>
          <p:nvSpPr>
            <p:cNvPr id="15371" name="Line 8"/>
            <p:cNvSpPr>
              <a:spLocks noChangeShapeType="1"/>
            </p:cNvSpPr>
            <p:nvPr/>
          </p:nvSpPr>
          <p:spPr bwMode="auto">
            <a:xfrm flipV="1">
              <a:off x="711" y="971"/>
              <a:ext cx="0" cy="249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5372" name="Line 9"/>
            <p:cNvSpPr>
              <a:spLocks noChangeShapeType="1"/>
            </p:cNvSpPr>
            <p:nvPr/>
          </p:nvSpPr>
          <p:spPr bwMode="auto">
            <a:xfrm>
              <a:off x="711" y="3466"/>
              <a:ext cx="44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5373" name="Text Box 10"/>
            <p:cNvSpPr txBox="1">
              <a:spLocks noChangeArrowheads="1"/>
            </p:cNvSpPr>
            <p:nvPr/>
          </p:nvSpPr>
          <p:spPr bwMode="auto">
            <a:xfrm>
              <a:off x="4943" y="3477"/>
              <a:ext cx="193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5374" name="Freeform 11"/>
            <p:cNvSpPr>
              <a:spLocks/>
            </p:cNvSpPr>
            <p:nvPr/>
          </p:nvSpPr>
          <p:spPr bwMode="auto">
            <a:xfrm>
              <a:off x="1401" y="904"/>
              <a:ext cx="2832" cy="2146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5375" name="Freeform 12"/>
            <p:cNvSpPr>
              <a:spLocks/>
            </p:cNvSpPr>
            <p:nvPr/>
          </p:nvSpPr>
          <p:spPr bwMode="auto">
            <a:xfrm>
              <a:off x="1053" y="1230"/>
              <a:ext cx="3160" cy="2071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5376" name="Freeform 13"/>
            <p:cNvSpPr>
              <a:spLocks/>
            </p:cNvSpPr>
            <p:nvPr/>
          </p:nvSpPr>
          <p:spPr bwMode="auto">
            <a:xfrm>
              <a:off x="1132" y="1282"/>
              <a:ext cx="2372" cy="2167"/>
            </a:xfrm>
            <a:custGeom>
              <a:avLst/>
              <a:gdLst>
                <a:gd name="T0" fmla="*/ 0 w 1619"/>
                <a:gd name="T1" fmla="*/ 938 h 1153"/>
                <a:gd name="T2" fmla="*/ 209 w 1619"/>
                <a:gd name="T3" fmla="*/ 1070 h 1153"/>
                <a:gd name="T4" fmla="*/ 522 w 1619"/>
                <a:gd name="T5" fmla="*/ 1141 h 1153"/>
                <a:gd name="T6" fmla="*/ 757 w 1619"/>
                <a:gd name="T7" fmla="*/ 1141 h 1153"/>
                <a:gd name="T8" fmla="*/ 999 w 1619"/>
                <a:gd name="T9" fmla="*/ 1108 h 1153"/>
                <a:gd name="T10" fmla="*/ 1125 w 1619"/>
                <a:gd name="T11" fmla="*/ 1070 h 1153"/>
                <a:gd name="T12" fmla="*/ 1218 w 1619"/>
                <a:gd name="T13" fmla="*/ 1026 h 1153"/>
                <a:gd name="T14" fmla="*/ 1383 w 1619"/>
                <a:gd name="T15" fmla="*/ 856 h 1153"/>
                <a:gd name="T16" fmla="*/ 1482 w 1619"/>
                <a:gd name="T17" fmla="*/ 620 h 1153"/>
                <a:gd name="T18" fmla="*/ 1569 w 1619"/>
                <a:gd name="T19" fmla="*/ 269 h 1153"/>
                <a:gd name="T20" fmla="*/ 1619 w 1619"/>
                <a:gd name="T21" fmla="*/ 0 h 11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9"/>
                <a:gd name="T34" fmla="*/ 0 h 1153"/>
                <a:gd name="T35" fmla="*/ 1619 w 1619"/>
                <a:gd name="T36" fmla="*/ 1153 h 11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9" h="1153">
                  <a:moveTo>
                    <a:pt x="0" y="938"/>
                  </a:moveTo>
                  <a:cubicBezTo>
                    <a:pt x="61" y="987"/>
                    <a:pt x="122" y="1036"/>
                    <a:pt x="209" y="1070"/>
                  </a:cubicBezTo>
                  <a:cubicBezTo>
                    <a:pt x="296" y="1104"/>
                    <a:pt x="431" y="1129"/>
                    <a:pt x="522" y="1141"/>
                  </a:cubicBezTo>
                  <a:cubicBezTo>
                    <a:pt x="613" y="1153"/>
                    <a:pt x="678" y="1146"/>
                    <a:pt x="757" y="1141"/>
                  </a:cubicBezTo>
                  <a:cubicBezTo>
                    <a:pt x="836" y="1136"/>
                    <a:pt x="938" y="1120"/>
                    <a:pt x="999" y="1108"/>
                  </a:cubicBezTo>
                  <a:cubicBezTo>
                    <a:pt x="1060" y="1096"/>
                    <a:pt x="1089" y="1084"/>
                    <a:pt x="1125" y="1070"/>
                  </a:cubicBezTo>
                  <a:cubicBezTo>
                    <a:pt x="1161" y="1056"/>
                    <a:pt x="1175" y="1062"/>
                    <a:pt x="1218" y="1026"/>
                  </a:cubicBezTo>
                  <a:cubicBezTo>
                    <a:pt x="1261" y="990"/>
                    <a:pt x="1339" y="924"/>
                    <a:pt x="1383" y="856"/>
                  </a:cubicBezTo>
                  <a:cubicBezTo>
                    <a:pt x="1427" y="788"/>
                    <a:pt x="1451" y="718"/>
                    <a:pt x="1482" y="620"/>
                  </a:cubicBezTo>
                  <a:cubicBezTo>
                    <a:pt x="1513" y="522"/>
                    <a:pt x="1546" y="372"/>
                    <a:pt x="1569" y="269"/>
                  </a:cubicBezTo>
                  <a:cubicBezTo>
                    <a:pt x="1592" y="166"/>
                    <a:pt x="1605" y="83"/>
                    <a:pt x="1619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5377" name="Text Box 14"/>
            <p:cNvSpPr txBox="1">
              <a:spLocks noChangeArrowheads="1"/>
            </p:cNvSpPr>
            <p:nvPr/>
          </p:nvSpPr>
          <p:spPr bwMode="auto">
            <a:xfrm>
              <a:off x="3109" y="1176"/>
              <a:ext cx="39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CMa</a:t>
              </a:r>
            </a:p>
          </p:txBody>
        </p:sp>
        <p:sp>
          <p:nvSpPr>
            <p:cNvPr id="15378" name="Text Box 15"/>
            <p:cNvSpPr txBox="1">
              <a:spLocks noChangeArrowheads="1"/>
            </p:cNvSpPr>
            <p:nvPr/>
          </p:nvSpPr>
          <p:spPr bwMode="auto">
            <a:xfrm>
              <a:off x="3714" y="1075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CTMe</a:t>
              </a:r>
            </a:p>
          </p:txBody>
        </p:sp>
        <p:sp>
          <p:nvSpPr>
            <p:cNvPr id="15379" name="Text Box 16"/>
            <p:cNvSpPr txBox="1">
              <a:spLocks noChangeArrowheads="1"/>
            </p:cNvSpPr>
            <p:nvPr/>
          </p:nvSpPr>
          <p:spPr bwMode="auto">
            <a:xfrm>
              <a:off x="4196" y="1487"/>
              <a:ext cx="4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CVMe</a:t>
              </a:r>
            </a:p>
          </p:txBody>
        </p:sp>
        <p:sp>
          <p:nvSpPr>
            <p:cNvPr id="15380" name="Oval 36"/>
            <p:cNvSpPr>
              <a:spLocks noChangeArrowheads="1"/>
            </p:cNvSpPr>
            <p:nvPr/>
          </p:nvSpPr>
          <p:spPr bwMode="auto">
            <a:xfrm>
              <a:off x="2769" y="3249"/>
              <a:ext cx="75" cy="7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5381" name="Oval 38"/>
            <p:cNvSpPr>
              <a:spLocks noChangeArrowheads="1"/>
            </p:cNvSpPr>
            <p:nvPr/>
          </p:nvSpPr>
          <p:spPr bwMode="auto">
            <a:xfrm>
              <a:off x="3015" y="3001"/>
              <a:ext cx="75" cy="7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832100" y="1789113"/>
            <a:ext cx="6067425" cy="3733800"/>
            <a:chOff x="1766" y="1127"/>
            <a:chExt cx="3822" cy="2352"/>
          </a:xfrm>
        </p:grpSpPr>
        <p:sp>
          <p:nvSpPr>
            <p:cNvPr id="15365" name="Freeform 30"/>
            <p:cNvSpPr>
              <a:spLocks/>
            </p:cNvSpPr>
            <p:nvPr/>
          </p:nvSpPr>
          <p:spPr bwMode="auto">
            <a:xfrm>
              <a:off x="2805" y="1127"/>
              <a:ext cx="695" cy="2148"/>
            </a:xfrm>
            <a:custGeom>
              <a:avLst/>
              <a:gdLst>
                <a:gd name="T0" fmla="*/ 0 w 695"/>
                <a:gd name="T1" fmla="*/ 2148 h 2148"/>
                <a:gd name="T2" fmla="*/ 82 w 695"/>
                <a:gd name="T3" fmla="*/ 2098 h 2148"/>
                <a:gd name="T4" fmla="*/ 144 w 695"/>
                <a:gd name="T5" fmla="*/ 2022 h 2148"/>
                <a:gd name="T6" fmla="*/ 244 w 695"/>
                <a:gd name="T7" fmla="*/ 1910 h 2148"/>
                <a:gd name="T8" fmla="*/ 319 w 695"/>
                <a:gd name="T9" fmla="*/ 1778 h 2148"/>
                <a:gd name="T10" fmla="*/ 370 w 695"/>
                <a:gd name="T11" fmla="*/ 1678 h 2148"/>
                <a:gd name="T12" fmla="*/ 420 w 695"/>
                <a:gd name="T13" fmla="*/ 1553 h 2148"/>
                <a:gd name="T14" fmla="*/ 476 w 695"/>
                <a:gd name="T15" fmla="*/ 1365 h 2148"/>
                <a:gd name="T16" fmla="*/ 520 w 695"/>
                <a:gd name="T17" fmla="*/ 1152 h 2148"/>
                <a:gd name="T18" fmla="*/ 576 w 695"/>
                <a:gd name="T19" fmla="*/ 820 h 2148"/>
                <a:gd name="T20" fmla="*/ 626 w 695"/>
                <a:gd name="T21" fmla="*/ 539 h 2148"/>
                <a:gd name="T22" fmla="*/ 670 w 695"/>
                <a:gd name="T23" fmla="*/ 251 h 2148"/>
                <a:gd name="T24" fmla="*/ 695 w 695"/>
                <a:gd name="T25" fmla="*/ 0 h 214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95"/>
                <a:gd name="T40" fmla="*/ 0 h 2148"/>
                <a:gd name="T41" fmla="*/ 695 w 695"/>
                <a:gd name="T42" fmla="*/ 2148 h 214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95" h="2148">
                  <a:moveTo>
                    <a:pt x="0" y="2148"/>
                  </a:moveTo>
                  <a:cubicBezTo>
                    <a:pt x="29" y="2133"/>
                    <a:pt x="58" y="2119"/>
                    <a:pt x="82" y="2098"/>
                  </a:cubicBezTo>
                  <a:cubicBezTo>
                    <a:pt x="106" y="2077"/>
                    <a:pt x="117" y="2053"/>
                    <a:pt x="144" y="2022"/>
                  </a:cubicBezTo>
                  <a:cubicBezTo>
                    <a:pt x="171" y="1991"/>
                    <a:pt x="215" y="1951"/>
                    <a:pt x="244" y="1910"/>
                  </a:cubicBezTo>
                  <a:cubicBezTo>
                    <a:pt x="273" y="1869"/>
                    <a:pt x="298" y="1817"/>
                    <a:pt x="319" y="1778"/>
                  </a:cubicBezTo>
                  <a:cubicBezTo>
                    <a:pt x="340" y="1739"/>
                    <a:pt x="353" y="1715"/>
                    <a:pt x="370" y="1678"/>
                  </a:cubicBezTo>
                  <a:cubicBezTo>
                    <a:pt x="387" y="1641"/>
                    <a:pt x="402" y="1605"/>
                    <a:pt x="420" y="1553"/>
                  </a:cubicBezTo>
                  <a:cubicBezTo>
                    <a:pt x="438" y="1501"/>
                    <a:pt x="459" y="1432"/>
                    <a:pt x="476" y="1365"/>
                  </a:cubicBezTo>
                  <a:cubicBezTo>
                    <a:pt x="493" y="1298"/>
                    <a:pt x="503" y="1243"/>
                    <a:pt x="520" y="1152"/>
                  </a:cubicBezTo>
                  <a:cubicBezTo>
                    <a:pt x="537" y="1061"/>
                    <a:pt x="558" y="922"/>
                    <a:pt x="576" y="820"/>
                  </a:cubicBezTo>
                  <a:cubicBezTo>
                    <a:pt x="594" y="718"/>
                    <a:pt x="610" y="634"/>
                    <a:pt x="626" y="539"/>
                  </a:cubicBezTo>
                  <a:cubicBezTo>
                    <a:pt x="642" y="444"/>
                    <a:pt x="659" y="341"/>
                    <a:pt x="670" y="251"/>
                  </a:cubicBezTo>
                  <a:cubicBezTo>
                    <a:pt x="681" y="161"/>
                    <a:pt x="690" y="40"/>
                    <a:pt x="695" y="0"/>
                  </a:cubicBezTo>
                </a:path>
              </a:pathLst>
            </a:custGeom>
            <a:noFill/>
            <a:ln w="762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5366" name="Oval 31"/>
            <p:cNvSpPr>
              <a:spLocks noChangeArrowheads="1"/>
            </p:cNvSpPr>
            <p:nvPr/>
          </p:nvSpPr>
          <p:spPr bwMode="auto">
            <a:xfrm>
              <a:off x="2766" y="3257"/>
              <a:ext cx="58" cy="58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CC3300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  <p:sp>
          <p:nvSpPr>
            <p:cNvPr id="15367" name="Text Box 32"/>
            <p:cNvSpPr txBox="1">
              <a:spLocks noChangeArrowheads="1"/>
            </p:cNvSpPr>
            <p:nvPr/>
          </p:nvSpPr>
          <p:spPr bwMode="auto">
            <a:xfrm>
              <a:off x="1766" y="1164"/>
              <a:ext cx="1680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>
                  <a:solidFill>
                    <a:srgbClr val="CC3300"/>
                  </a:solidFill>
                </a:rPr>
                <a:t>Curva de Oferta da Firma</a:t>
              </a:r>
            </a:p>
          </p:txBody>
        </p:sp>
        <p:sp>
          <p:nvSpPr>
            <p:cNvPr id="15368" name="Text Box 33"/>
            <p:cNvSpPr txBox="1">
              <a:spLocks noChangeArrowheads="1"/>
            </p:cNvSpPr>
            <p:nvPr/>
          </p:nvSpPr>
          <p:spPr bwMode="auto">
            <a:xfrm>
              <a:off x="3558" y="3267"/>
              <a:ext cx="203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>
                  <a:solidFill>
                    <a:srgbClr val="CC3300"/>
                  </a:solidFill>
                </a:rPr>
                <a:t>Ponto de Fechamento da Firma</a:t>
              </a:r>
            </a:p>
          </p:txBody>
        </p:sp>
        <p:cxnSp>
          <p:nvCxnSpPr>
            <p:cNvPr id="15369" name="AutoShape 34"/>
            <p:cNvCxnSpPr>
              <a:cxnSpLocks noChangeShapeType="1"/>
              <a:stCxn id="15368" idx="1"/>
              <a:endCxn id="15366" idx="5"/>
            </p:cNvCxnSpPr>
            <p:nvPr/>
          </p:nvCxnSpPr>
          <p:spPr bwMode="auto">
            <a:xfrm rot="10800000">
              <a:off x="2816" y="3315"/>
              <a:ext cx="742" cy="58"/>
            </a:xfrm>
            <a:prstGeom prst="curvedConnector2">
              <a:avLst/>
            </a:prstGeom>
            <a:noFill/>
            <a:ln w="25400">
              <a:solidFill>
                <a:srgbClr val="CC33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Fixo (CF)</a:t>
            </a:r>
          </a:p>
        </p:txBody>
      </p:sp>
      <p:sp>
        <p:nvSpPr>
          <p:cNvPr id="5123" name="Rectangle 100"/>
          <p:cNvSpPr>
            <a:spLocks noChangeArrowheads="1"/>
          </p:cNvSpPr>
          <p:nvPr/>
        </p:nvSpPr>
        <p:spPr bwMode="auto">
          <a:xfrm>
            <a:off x="55563" y="838200"/>
            <a:ext cx="902493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>
                <a:solidFill>
                  <a:srgbClr val="0033CC"/>
                </a:solidFill>
              </a:rPr>
              <a:t>No curto prazo existem certo custos que NÃO variam com o nível de produção </a:t>
            </a:r>
            <a:r>
              <a:rPr lang="pt-BR" sz="1800" i="1">
                <a:solidFill>
                  <a:srgbClr val="0033CC"/>
                </a:solidFill>
              </a:rPr>
              <a:t>q</a:t>
            </a:r>
            <a:r>
              <a:rPr lang="pt-BR" sz="1800">
                <a:solidFill>
                  <a:srgbClr val="0033CC"/>
                </a:solidFill>
              </a:rPr>
              <a:t>. Esses são os </a:t>
            </a:r>
            <a:r>
              <a:rPr lang="pt-BR" sz="1800" u="sng">
                <a:solidFill>
                  <a:srgbClr val="CC3300"/>
                </a:solidFill>
              </a:rPr>
              <a:t>custos fixos</a:t>
            </a:r>
            <a:r>
              <a:rPr lang="pt-BR" sz="180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213100" name="Line 108"/>
          <p:cNvSpPr>
            <a:spLocks noChangeShapeType="1"/>
          </p:cNvSpPr>
          <p:nvPr/>
        </p:nvSpPr>
        <p:spPr bwMode="auto">
          <a:xfrm>
            <a:off x="2228850" y="3489325"/>
            <a:ext cx="4886325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pt-BR"/>
          </a:p>
        </p:txBody>
      </p:sp>
      <p:grpSp>
        <p:nvGrpSpPr>
          <p:cNvPr id="5125" name="Group 111"/>
          <p:cNvGrpSpPr>
            <a:grpSpLocks/>
          </p:cNvGrpSpPr>
          <p:nvPr/>
        </p:nvGrpSpPr>
        <p:grpSpPr bwMode="auto">
          <a:xfrm>
            <a:off x="1189038" y="2224088"/>
            <a:ext cx="6442075" cy="3505200"/>
            <a:chOff x="749" y="1401"/>
            <a:chExt cx="4058" cy="2208"/>
          </a:xfrm>
        </p:grpSpPr>
        <p:sp>
          <p:nvSpPr>
            <p:cNvPr id="5126" name="Line 103"/>
            <p:cNvSpPr>
              <a:spLocks noChangeShapeType="1"/>
            </p:cNvSpPr>
            <p:nvPr/>
          </p:nvSpPr>
          <p:spPr bwMode="auto">
            <a:xfrm>
              <a:off x="1409" y="3387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5127" name="Line 104"/>
            <p:cNvSpPr>
              <a:spLocks noChangeShapeType="1"/>
            </p:cNvSpPr>
            <p:nvPr/>
          </p:nvSpPr>
          <p:spPr bwMode="auto">
            <a:xfrm flipV="1">
              <a:off x="1409" y="1473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5128" name="Text Box 106"/>
            <p:cNvSpPr txBox="1">
              <a:spLocks noChangeArrowheads="1"/>
            </p:cNvSpPr>
            <p:nvPr/>
          </p:nvSpPr>
          <p:spPr bwMode="auto">
            <a:xfrm>
              <a:off x="4615" y="339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5129" name="Text Box 107"/>
            <p:cNvSpPr txBox="1">
              <a:spLocks noChangeArrowheads="1"/>
            </p:cNvSpPr>
            <p:nvPr/>
          </p:nvSpPr>
          <p:spPr bwMode="auto">
            <a:xfrm>
              <a:off x="749" y="1401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  <p:sp>
          <p:nvSpPr>
            <p:cNvPr id="5130" name="Text Box 109"/>
            <p:cNvSpPr txBox="1">
              <a:spLocks noChangeArrowheads="1"/>
            </p:cNvSpPr>
            <p:nvPr/>
          </p:nvSpPr>
          <p:spPr bwMode="auto">
            <a:xfrm>
              <a:off x="1029" y="2092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 i="1">
                  <a:solidFill>
                    <a:srgbClr val="CC3300"/>
                  </a:solidFill>
                </a:rPr>
                <a:t>CF*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1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Fixo Médio (CFMe)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63" y="838200"/>
            <a:ext cx="902493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 u="sng">
                <a:solidFill>
                  <a:srgbClr val="CC3300"/>
                </a:solidFill>
              </a:rPr>
              <a:t>Custo fixo médio</a:t>
            </a:r>
            <a:r>
              <a:rPr lang="pt-BR" sz="1800">
                <a:solidFill>
                  <a:srgbClr val="0033CC"/>
                </a:solidFill>
              </a:rPr>
              <a:t> = (custo fixo) / (quantidade produzida) </a:t>
            </a:r>
            <a:r>
              <a:rPr lang="pt-BR" sz="1800" i="1">
                <a:solidFill>
                  <a:srgbClr val="0033CC"/>
                </a:solidFill>
              </a:rPr>
              <a:t>= </a:t>
            </a:r>
            <a:r>
              <a:rPr lang="pt-BR" sz="1800" i="1">
                <a:solidFill>
                  <a:srgbClr val="CC3300"/>
                </a:solidFill>
              </a:rPr>
              <a:t>CF/q</a:t>
            </a:r>
          </a:p>
        </p:txBody>
      </p:sp>
      <p:grpSp>
        <p:nvGrpSpPr>
          <p:cNvPr id="6148" name="Group 23"/>
          <p:cNvGrpSpPr>
            <a:grpSpLocks/>
          </p:cNvGrpSpPr>
          <p:nvPr/>
        </p:nvGrpSpPr>
        <p:grpSpPr bwMode="auto">
          <a:xfrm>
            <a:off x="1189038" y="2224088"/>
            <a:ext cx="6442075" cy="3505200"/>
            <a:chOff x="749" y="1401"/>
            <a:chExt cx="4058" cy="2208"/>
          </a:xfrm>
        </p:grpSpPr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749" y="1401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  <p:sp>
          <p:nvSpPr>
            <p:cNvPr id="6153" name="Line 5"/>
            <p:cNvSpPr>
              <a:spLocks noChangeShapeType="1"/>
            </p:cNvSpPr>
            <p:nvPr/>
          </p:nvSpPr>
          <p:spPr bwMode="auto">
            <a:xfrm>
              <a:off x="1409" y="3387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6154" name="Line 6"/>
            <p:cNvSpPr>
              <a:spLocks noChangeShapeType="1"/>
            </p:cNvSpPr>
            <p:nvPr/>
          </p:nvSpPr>
          <p:spPr bwMode="auto">
            <a:xfrm flipV="1">
              <a:off x="1409" y="1473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6155" name="Text Box 7"/>
            <p:cNvSpPr txBox="1">
              <a:spLocks noChangeArrowheads="1"/>
            </p:cNvSpPr>
            <p:nvPr/>
          </p:nvSpPr>
          <p:spPr bwMode="auto">
            <a:xfrm>
              <a:off x="4615" y="339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330450" y="3079750"/>
            <a:ext cx="5048250" cy="2187575"/>
            <a:chOff x="1468" y="1940"/>
            <a:chExt cx="3180" cy="1378"/>
          </a:xfrm>
        </p:grpSpPr>
        <p:sp>
          <p:nvSpPr>
            <p:cNvPr id="6150" name="Text Box 10"/>
            <p:cNvSpPr txBox="1">
              <a:spLocks noChangeArrowheads="1"/>
            </p:cNvSpPr>
            <p:nvPr/>
          </p:nvSpPr>
          <p:spPr bwMode="auto">
            <a:xfrm>
              <a:off x="2449" y="2888"/>
              <a:ext cx="4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 i="1">
                  <a:solidFill>
                    <a:srgbClr val="CC3300"/>
                  </a:solidFill>
                </a:rPr>
                <a:t>CFMe</a:t>
              </a:r>
            </a:p>
          </p:txBody>
        </p:sp>
        <p:sp>
          <p:nvSpPr>
            <p:cNvPr id="6151" name="Freeform 20"/>
            <p:cNvSpPr>
              <a:spLocks/>
            </p:cNvSpPr>
            <p:nvPr/>
          </p:nvSpPr>
          <p:spPr bwMode="auto">
            <a:xfrm>
              <a:off x="1468" y="1940"/>
              <a:ext cx="3180" cy="1378"/>
            </a:xfrm>
            <a:custGeom>
              <a:avLst/>
              <a:gdLst>
                <a:gd name="T0" fmla="*/ 0 w 4048"/>
                <a:gd name="T1" fmla="*/ 0 h 2469"/>
                <a:gd name="T2" fmla="*/ 11 w 4048"/>
                <a:gd name="T3" fmla="*/ 176 h 2469"/>
                <a:gd name="T4" fmla="*/ 44 w 4048"/>
                <a:gd name="T5" fmla="*/ 466 h 2469"/>
                <a:gd name="T6" fmla="*/ 142 w 4048"/>
                <a:gd name="T7" fmla="*/ 752 h 2469"/>
                <a:gd name="T8" fmla="*/ 258 w 4048"/>
                <a:gd name="T9" fmla="*/ 1004 h 2469"/>
                <a:gd name="T10" fmla="*/ 433 w 4048"/>
                <a:gd name="T11" fmla="*/ 1267 h 2469"/>
                <a:gd name="T12" fmla="*/ 652 w 4048"/>
                <a:gd name="T13" fmla="*/ 1530 h 2469"/>
                <a:gd name="T14" fmla="*/ 916 w 4048"/>
                <a:gd name="T15" fmla="*/ 1755 h 2469"/>
                <a:gd name="T16" fmla="*/ 1294 w 4048"/>
                <a:gd name="T17" fmla="*/ 2008 h 2469"/>
                <a:gd name="T18" fmla="*/ 1585 w 4048"/>
                <a:gd name="T19" fmla="*/ 2150 h 2469"/>
                <a:gd name="T20" fmla="*/ 2079 w 4048"/>
                <a:gd name="T21" fmla="*/ 2326 h 2469"/>
                <a:gd name="T22" fmla="*/ 2512 w 4048"/>
                <a:gd name="T23" fmla="*/ 2408 h 2469"/>
                <a:gd name="T24" fmla="*/ 2841 w 4048"/>
                <a:gd name="T25" fmla="*/ 2441 h 2469"/>
                <a:gd name="T26" fmla="*/ 3127 w 4048"/>
                <a:gd name="T27" fmla="*/ 2452 h 2469"/>
                <a:gd name="T28" fmla="*/ 3681 w 4048"/>
                <a:gd name="T29" fmla="*/ 2458 h 2469"/>
                <a:gd name="T30" fmla="*/ 4048 w 4048"/>
                <a:gd name="T31" fmla="*/ 2469 h 246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48"/>
                <a:gd name="T49" fmla="*/ 0 h 2469"/>
                <a:gd name="T50" fmla="*/ 4048 w 4048"/>
                <a:gd name="T51" fmla="*/ 2469 h 246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48" h="2469">
                  <a:moveTo>
                    <a:pt x="0" y="0"/>
                  </a:moveTo>
                  <a:cubicBezTo>
                    <a:pt x="2" y="49"/>
                    <a:pt x="4" y="98"/>
                    <a:pt x="11" y="176"/>
                  </a:cubicBezTo>
                  <a:cubicBezTo>
                    <a:pt x="18" y="254"/>
                    <a:pt x="22" y="370"/>
                    <a:pt x="44" y="466"/>
                  </a:cubicBezTo>
                  <a:cubicBezTo>
                    <a:pt x="66" y="562"/>
                    <a:pt x="106" y="662"/>
                    <a:pt x="142" y="752"/>
                  </a:cubicBezTo>
                  <a:cubicBezTo>
                    <a:pt x="178" y="842"/>
                    <a:pt x="210" y="918"/>
                    <a:pt x="258" y="1004"/>
                  </a:cubicBezTo>
                  <a:cubicBezTo>
                    <a:pt x="306" y="1090"/>
                    <a:pt x="367" y="1179"/>
                    <a:pt x="433" y="1267"/>
                  </a:cubicBezTo>
                  <a:cubicBezTo>
                    <a:pt x="499" y="1355"/>
                    <a:pt x="572" y="1449"/>
                    <a:pt x="652" y="1530"/>
                  </a:cubicBezTo>
                  <a:cubicBezTo>
                    <a:pt x="732" y="1611"/>
                    <a:pt x="809" y="1675"/>
                    <a:pt x="916" y="1755"/>
                  </a:cubicBezTo>
                  <a:cubicBezTo>
                    <a:pt x="1023" y="1835"/>
                    <a:pt x="1183" y="1942"/>
                    <a:pt x="1294" y="2008"/>
                  </a:cubicBezTo>
                  <a:cubicBezTo>
                    <a:pt x="1405" y="2074"/>
                    <a:pt x="1454" y="2097"/>
                    <a:pt x="1585" y="2150"/>
                  </a:cubicBezTo>
                  <a:cubicBezTo>
                    <a:pt x="1716" y="2203"/>
                    <a:pt x="1925" y="2283"/>
                    <a:pt x="2079" y="2326"/>
                  </a:cubicBezTo>
                  <a:cubicBezTo>
                    <a:pt x="2233" y="2369"/>
                    <a:pt x="2385" y="2389"/>
                    <a:pt x="2512" y="2408"/>
                  </a:cubicBezTo>
                  <a:cubicBezTo>
                    <a:pt x="2639" y="2427"/>
                    <a:pt x="2739" y="2434"/>
                    <a:pt x="2841" y="2441"/>
                  </a:cubicBezTo>
                  <a:cubicBezTo>
                    <a:pt x="2943" y="2448"/>
                    <a:pt x="2987" y="2449"/>
                    <a:pt x="3127" y="2452"/>
                  </a:cubicBezTo>
                  <a:cubicBezTo>
                    <a:pt x="3267" y="2455"/>
                    <a:pt x="3528" y="2455"/>
                    <a:pt x="3681" y="2458"/>
                  </a:cubicBezTo>
                  <a:cubicBezTo>
                    <a:pt x="3834" y="2461"/>
                    <a:pt x="3990" y="2465"/>
                    <a:pt x="4048" y="2469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Variável (CV)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5563" y="798513"/>
            <a:ext cx="902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pt-BR" sz="1800" u="sng">
                <a:solidFill>
                  <a:srgbClr val="CC3300"/>
                </a:solidFill>
              </a:rPr>
              <a:t>Custo variável</a:t>
            </a:r>
            <a:r>
              <a:rPr lang="pt-BR" sz="1800">
                <a:solidFill>
                  <a:srgbClr val="0033CC"/>
                </a:solidFill>
              </a:rPr>
              <a:t> = </a:t>
            </a:r>
            <a:r>
              <a:rPr lang="pt-BR" sz="1800" i="1">
                <a:solidFill>
                  <a:srgbClr val="0033CC"/>
                </a:solidFill>
              </a:rPr>
              <a:t>f (quantidade produzida) = f (q)</a:t>
            </a:r>
          </a:p>
          <a:p>
            <a:pPr algn="ctr" eaLnBrk="1" hangingPunct="1">
              <a:spcBef>
                <a:spcPct val="20000"/>
              </a:spcBef>
            </a:pPr>
            <a:r>
              <a:rPr lang="pt-BR" sz="1400">
                <a:solidFill>
                  <a:srgbClr val="0033CC"/>
                </a:solidFill>
              </a:rPr>
              <a:t>[</a:t>
            </a:r>
            <a:r>
              <a:rPr lang="pt-BR" sz="1400" i="1">
                <a:solidFill>
                  <a:srgbClr val="0033CC"/>
                </a:solidFill>
              </a:rPr>
              <a:t>q = f (quantidade usada dos fatores de produção)</a:t>
            </a:r>
            <a:r>
              <a:rPr lang="pt-BR" sz="1400">
                <a:solidFill>
                  <a:srgbClr val="0033CC"/>
                </a:solidFill>
              </a:rPr>
              <a:t>]</a:t>
            </a:r>
            <a:endParaRPr lang="pt-BR" sz="1400">
              <a:solidFill>
                <a:srgbClr val="CC3300"/>
              </a:solidFill>
            </a:endParaRPr>
          </a:p>
        </p:txBody>
      </p:sp>
      <p:grpSp>
        <p:nvGrpSpPr>
          <p:cNvPr id="7172" name="Group 10"/>
          <p:cNvGrpSpPr>
            <a:grpSpLocks/>
          </p:cNvGrpSpPr>
          <p:nvPr/>
        </p:nvGrpSpPr>
        <p:grpSpPr bwMode="auto">
          <a:xfrm>
            <a:off x="371475" y="2882900"/>
            <a:ext cx="6669088" cy="3505200"/>
            <a:chOff x="234" y="1816"/>
            <a:chExt cx="4201" cy="2208"/>
          </a:xfrm>
        </p:grpSpPr>
        <p:sp>
          <p:nvSpPr>
            <p:cNvPr id="7175" name="Line 4"/>
            <p:cNvSpPr>
              <a:spLocks noChangeShapeType="1"/>
            </p:cNvSpPr>
            <p:nvPr/>
          </p:nvSpPr>
          <p:spPr bwMode="auto">
            <a:xfrm>
              <a:off x="894" y="3802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7176" name="Line 5"/>
            <p:cNvSpPr>
              <a:spLocks noChangeShapeType="1"/>
            </p:cNvSpPr>
            <p:nvPr/>
          </p:nvSpPr>
          <p:spPr bwMode="auto">
            <a:xfrm flipV="1">
              <a:off x="894" y="1888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7177" name="Text Box 6"/>
            <p:cNvSpPr txBox="1">
              <a:spLocks noChangeArrowheads="1"/>
            </p:cNvSpPr>
            <p:nvPr/>
          </p:nvSpPr>
          <p:spPr bwMode="auto">
            <a:xfrm>
              <a:off x="4100" y="3812"/>
              <a:ext cx="3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s.m</a:t>
              </a:r>
            </a:p>
          </p:txBody>
        </p:sp>
        <p:sp>
          <p:nvSpPr>
            <p:cNvPr id="7178" name="Text Box 7"/>
            <p:cNvSpPr txBox="1">
              <a:spLocks noChangeArrowheads="1"/>
            </p:cNvSpPr>
            <p:nvPr/>
          </p:nvSpPr>
          <p:spPr bwMode="auto">
            <a:xfrm>
              <a:off x="234" y="1816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q</a:t>
              </a:r>
            </a:p>
          </p:txBody>
        </p:sp>
      </p:grp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2349500" y="1604963"/>
            <a:ext cx="59309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>
                <a:solidFill>
                  <a:srgbClr val="0033CC"/>
                </a:solidFill>
              </a:rPr>
              <a:t>Sabemos da Teoria da Produção que, quando </a:t>
            </a:r>
            <a:r>
              <a:rPr lang="pt-BR" i="1">
                <a:solidFill>
                  <a:srgbClr val="0033CC"/>
                </a:solidFill>
              </a:rPr>
              <a:t>q </a:t>
            </a:r>
            <a:r>
              <a:rPr lang="pt-BR">
                <a:solidFill>
                  <a:srgbClr val="0033CC"/>
                </a:solidFill>
              </a:rPr>
              <a:t>é função apenas de um fator </a:t>
            </a:r>
            <a:r>
              <a:rPr lang="pt-BR" i="1">
                <a:solidFill>
                  <a:srgbClr val="0033CC"/>
                </a:solidFill>
              </a:rPr>
              <a:t>m</a:t>
            </a:r>
            <a:r>
              <a:rPr lang="pt-BR">
                <a:solidFill>
                  <a:srgbClr val="0033CC"/>
                </a:solidFill>
              </a:rPr>
              <a:t> de produção, a relação </a:t>
            </a:r>
            <a:r>
              <a:rPr lang="pt-BR" i="1">
                <a:solidFill>
                  <a:srgbClr val="0033CC"/>
                </a:solidFill>
              </a:rPr>
              <a:t>q = f(m) </a:t>
            </a:r>
            <a:r>
              <a:rPr lang="pt-BR">
                <a:solidFill>
                  <a:srgbClr val="0033CC"/>
                </a:solidFill>
              </a:rPr>
              <a:t>é representada através de uma curva com formato sigmóide. Nesse caso, </a:t>
            </a:r>
            <a:r>
              <a:rPr lang="pt-BR" i="1">
                <a:solidFill>
                  <a:srgbClr val="0033CC"/>
                </a:solidFill>
              </a:rPr>
              <a:t>CV = s.m, </a:t>
            </a:r>
            <a:r>
              <a:rPr lang="pt-BR">
                <a:solidFill>
                  <a:srgbClr val="0033CC"/>
                </a:solidFill>
              </a:rPr>
              <a:t>onde </a:t>
            </a:r>
            <a:r>
              <a:rPr lang="pt-BR" i="1">
                <a:solidFill>
                  <a:srgbClr val="0033CC"/>
                </a:solidFill>
              </a:rPr>
              <a:t>s </a:t>
            </a:r>
            <a:r>
              <a:rPr lang="pt-BR">
                <a:solidFill>
                  <a:srgbClr val="0033CC"/>
                </a:solidFill>
              </a:rPr>
              <a:t>é o custo unitário de </a:t>
            </a:r>
            <a:r>
              <a:rPr lang="pt-BR" i="1">
                <a:solidFill>
                  <a:srgbClr val="0033CC"/>
                </a:solidFill>
              </a:rPr>
              <a:t>m</a:t>
            </a:r>
            <a:r>
              <a:rPr lang="pt-BR">
                <a:solidFill>
                  <a:srgbClr val="0033CC"/>
                </a:solidFill>
              </a:rPr>
              <a:t>. Assim, podemos construir o seguinte gráfico:</a:t>
            </a:r>
            <a:endParaRPr lang="pt-BR"/>
          </a:p>
        </p:txBody>
      </p:sp>
      <p:sp>
        <p:nvSpPr>
          <p:cNvPr id="258057" name="Freeform 9"/>
          <p:cNvSpPr>
            <a:spLocks/>
          </p:cNvSpPr>
          <p:nvPr/>
        </p:nvSpPr>
        <p:spPr bwMode="auto">
          <a:xfrm>
            <a:off x="1419225" y="3221038"/>
            <a:ext cx="5024438" cy="2822575"/>
          </a:xfrm>
          <a:custGeom>
            <a:avLst/>
            <a:gdLst>
              <a:gd name="T0" fmla="*/ 0 w 1728"/>
              <a:gd name="T1" fmla="*/ 955 h 955"/>
              <a:gd name="T2" fmla="*/ 170 w 1728"/>
              <a:gd name="T3" fmla="*/ 939 h 955"/>
              <a:gd name="T4" fmla="*/ 318 w 1728"/>
              <a:gd name="T5" fmla="*/ 922 h 955"/>
              <a:gd name="T6" fmla="*/ 428 w 1728"/>
              <a:gd name="T7" fmla="*/ 895 h 955"/>
              <a:gd name="T8" fmla="*/ 488 w 1728"/>
              <a:gd name="T9" fmla="*/ 873 h 955"/>
              <a:gd name="T10" fmla="*/ 554 w 1728"/>
              <a:gd name="T11" fmla="*/ 840 h 955"/>
              <a:gd name="T12" fmla="*/ 642 w 1728"/>
              <a:gd name="T13" fmla="*/ 780 h 955"/>
              <a:gd name="T14" fmla="*/ 713 w 1728"/>
              <a:gd name="T15" fmla="*/ 692 h 955"/>
              <a:gd name="T16" fmla="*/ 801 w 1728"/>
              <a:gd name="T17" fmla="*/ 544 h 955"/>
              <a:gd name="T18" fmla="*/ 872 w 1728"/>
              <a:gd name="T19" fmla="*/ 412 h 955"/>
              <a:gd name="T20" fmla="*/ 949 w 1728"/>
              <a:gd name="T21" fmla="*/ 269 h 955"/>
              <a:gd name="T22" fmla="*/ 1053 w 1728"/>
              <a:gd name="T23" fmla="*/ 127 h 955"/>
              <a:gd name="T24" fmla="*/ 1218 w 1728"/>
              <a:gd name="T25" fmla="*/ 28 h 955"/>
              <a:gd name="T26" fmla="*/ 1426 w 1728"/>
              <a:gd name="T27" fmla="*/ 6 h 955"/>
              <a:gd name="T28" fmla="*/ 1607 w 1728"/>
              <a:gd name="T29" fmla="*/ 66 h 955"/>
              <a:gd name="T30" fmla="*/ 1728 w 1728"/>
              <a:gd name="T31" fmla="*/ 138 h 95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728"/>
              <a:gd name="T49" fmla="*/ 0 h 955"/>
              <a:gd name="T50" fmla="*/ 1728 w 1728"/>
              <a:gd name="T51" fmla="*/ 955 h 95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728" h="955">
                <a:moveTo>
                  <a:pt x="0" y="955"/>
                </a:moveTo>
                <a:cubicBezTo>
                  <a:pt x="58" y="949"/>
                  <a:pt x="117" y="944"/>
                  <a:pt x="170" y="939"/>
                </a:cubicBezTo>
                <a:cubicBezTo>
                  <a:pt x="223" y="934"/>
                  <a:pt x="275" y="929"/>
                  <a:pt x="318" y="922"/>
                </a:cubicBezTo>
                <a:cubicBezTo>
                  <a:pt x="361" y="915"/>
                  <a:pt x="400" y="903"/>
                  <a:pt x="428" y="895"/>
                </a:cubicBezTo>
                <a:cubicBezTo>
                  <a:pt x="456" y="887"/>
                  <a:pt x="467" y="882"/>
                  <a:pt x="488" y="873"/>
                </a:cubicBezTo>
                <a:cubicBezTo>
                  <a:pt x="509" y="864"/>
                  <a:pt x="528" y="856"/>
                  <a:pt x="554" y="840"/>
                </a:cubicBezTo>
                <a:cubicBezTo>
                  <a:pt x="580" y="824"/>
                  <a:pt x="616" y="804"/>
                  <a:pt x="642" y="780"/>
                </a:cubicBezTo>
                <a:cubicBezTo>
                  <a:pt x="668" y="756"/>
                  <a:pt x="687" y="731"/>
                  <a:pt x="713" y="692"/>
                </a:cubicBezTo>
                <a:cubicBezTo>
                  <a:pt x="739" y="653"/>
                  <a:pt x="775" y="591"/>
                  <a:pt x="801" y="544"/>
                </a:cubicBezTo>
                <a:cubicBezTo>
                  <a:pt x="827" y="497"/>
                  <a:pt x="847" y="458"/>
                  <a:pt x="872" y="412"/>
                </a:cubicBezTo>
                <a:cubicBezTo>
                  <a:pt x="897" y="366"/>
                  <a:pt x="919" y="316"/>
                  <a:pt x="949" y="269"/>
                </a:cubicBezTo>
                <a:cubicBezTo>
                  <a:pt x="979" y="222"/>
                  <a:pt x="1008" y="167"/>
                  <a:pt x="1053" y="127"/>
                </a:cubicBezTo>
                <a:cubicBezTo>
                  <a:pt x="1098" y="87"/>
                  <a:pt x="1156" y="48"/>
                  <a:pt x="1218" y="28"/>
                </a:cubicBezTo>
                <a:cubicBezTo>
                  <a:pt x="1280" y="8"/>
                  <a:pt x="1361" y="0"/>
                  <a:pt x="1426" y="6"/>
                </a:cubicBezTo>
                <a:cubicBezTo>
                  <a:pt x="1491" y="12"/>
                  <a:pt x="1557" y="44"/>
                  <a:pt x="1607" y="66"/>
                </a:cubicBezTo>
                <a:cubicBezTo>
                  <a:pt x="1657" y="88"/>
                  <a:pt x="1679" y="113"/>
                  <a:pt x="1728" y="138"/>
                </a:cubicBezTo>
              </a:path>
            </a:pathLst>
          </a:cu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58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Variável (CV)</a:t>
            </a:r>
          </a:p>
        </p:txBody>
      </p:sp>
      <p:sp>
        <p:nvSpPr>
          <p:cNvPr id="8195" name="Rectangle 8"/>
          <p:cNvSpPr>
            <a:spLocks noChangeArrowheads="1"/>
          </p:cNvSpPr>
          <p:nvPr/>
        </p:nvSpPr>
        <p:spPr bwMode="auto">
          <a:xfrm>
            <a:off x="23813" y="892175"/>
            <a:ext cx="9091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>
                <a:solidFill>
                  <a:srgbClr val="0033CC"/>
                </a:solidFill>
              </a:rPr>
              <a:t>Invertendo a posição dos eixos, resulta o seguinte gráfico:</a:t>
            </a:r>
            <a:endParaRPr lang="pt-BR"/>
          </a:p>
        </p:txBody>
      </p:sp>
      <p:grpSp>
        <p:nvGrpSpPr>
          <p:cNvPr id="8196" name="Group 13"/>
          <p:cNvGrpSpPr>
            <a:grpSpLocks/>
          </p:cNvGrpSpPr>
          <p:nvPr/>
        </p:nvGrpSpPr>
        <p:grpSpPr bwMode="auto">
          <a:xfrm>
            <a:off x="855663" y="1731963"/>
            <a:ext cx="6934200" cy="4219575"/>
            <a:chOff x="539" y="1091"/>
            <a:chExt cx="4368" cy="2658"/>
          </a:xfrm>
        </p:grpSpPr>
        <p:sp>
          <p:nvSpPr>
            <p:cNvPr id="8200" name="Line 4"/>
            <p:cNvSpPr>
              <a:spLocks noChangeShapeType="1"/>
            </p:cNvSpPr>
            <p:nvPr/>
          </p:nvSpPr>
          <p:spPr bwMode="auto">
            <a:xfrm>
              <a:off x="1199" y="3527"/>
              <a:ext cx="36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8201" name="Line 5"/>
            <p:cNvSpPr>
              <a:spLocks noChangeShapeType="1"/>
            </p:cNvSpPr>
            <p:nvPr/>
          </p:nvSpPr>
          <p:spPr bwMode="auto">
            <a:xfrm flipV="1">
              <a:off x="1199" y="1163"/>
              <a:ext cx="0" cy="23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8202" name="Text Box 6"/>
            <p:cNvSpPr txBox="1">
              <a:spLocks noChangeArrowheads="1"/>
            </p:cNvSpPr>
            <p:nvPr/>
          </p:nvSpPr>
          <p:spPr bwMode="auto">
            <a:xfrm>
              <a:off x="4715" y="353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8203" name="Text Box 7"/>
            <p:cNvSpPr txBox="1">
              <a:spLocks noChangeArrowheads="1"/>
            </p:cNvSpPr>
            <p:nvPr/>
          </p:nvSpPr>
          <p:spPr bwMode="auto">
            <a:xfrm>
              <a:off x="539" y="1091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895475" y="1965325"/>
            <a:ext cx="5902325" cy="3641725"/>
            <a:chOff x="1194" y="1238"/>
            <a:chExt cx="3718" cy="2294"/>
          </a:xfrm>
        </p:grpSpPr>
        <p:sp>
          <p:nvSpPr>
            <p:cNvPr id="8198" name="Freeform 10"/>
            <p:cNvSpPr>
              <a:spLocks/>
            </p:cNvSpPr>
            <p:nvPr/>
          </p:nvSpPr>
          <p:spPr bwMode="auto">
            <a:xfrm>
              <a:off x="1194" y="1294"/>
              <a:ext cx="3616" cy="2238"/>
            </a:xfrm>
            <a:custGeom>
              <a:avLst/>
              <a:gdLst>
                <a:gd name="T0" fmla="*/ 0 w 3313"/>
                <a:gd name="T1" fmla="*/ 2238 h 2238"/>
                <a:gd name="T2" fmla="*/ 27 w 3313"/>
                <a:gd name="T3" fmla="*/ 2013 h 2238"/>
                <a:gd name="T4" fmla="*/ 93 w 3313"/>
                <a:gd name="T5" fmla="*/ 1799 h 2238"/>
                <a:gd name="T6" fmla="*/ 214 w 3313"/>
                <a:gd name="T7" fmla="*/ 1541 h 2238"/>
                <a:gd name="T8" fmla="*/ 400 w 3313"/>
                <a:gd name="T9" fmla="*/ 1311 h 2238"/>
                <a:gd name="T10" fmla="*/ 620 w 3313"/>
                <a:gd name="T11" fmla="*/ 1163 h 2238"/>
                <a:gd name="T12" fmla="*/ 960 w 3313"/>
                <a:gd name="T13" fmla="*/ 1048 h 2238"/>
                <a:gd name="T14" fmla="*/ 1492 w 3313"/>
                <a:gd name="T15" fmla="*/ 993 h 2238"/>
                <a:gd name="T16" fmla="*/ 1975 w 3313"/>
                <a:gd name="T17" fmla="*/ 993 h 2238"/>
                <a:gd name="T18" fmla="*/ 2326 w 3313"/>
                <a:gd name="T19" fmla="*/ 976 h 2238"/>
                <a:gd name="T20" fmla="*/ 2633 w 3313"/>
                <a:gd name="T21" fmla="*/ 916 h 2238"/>
                <a:gd name="T22" fmla="*/ 2863 w 3313"/>
                <a:gd name="T23" fmla="*/ 812 h 2238"/>
                <a:gd name="T24" fmla="*/ 3061 w 3313"/>
                <a:gd name="T25" fmla="*/ 664 h 2238"/>
                <a:gd name="T26" fmla="*/ 3203 w 3313"/>
                <a:gd name="T27" fmla="*/ 433 h 2238"/>
                <a:gd name="T28" fmla="*/ 3275 w 3313"/>
                <a:gd name="T29" fmla="*/ 192 h 2238"/>
                <a:gd name="T30" fmla="*/ 3313 w 3313"/>
                <a:gd name="T31" fmla="*/ 0 h 2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13"/>
                <a:gd name="T49" fmla="*/ 0 h 2238"/>
                <a:gd name="T50" fmla="*/ 3313 w 3313"/>
                <a:gd name="T51" fmla="*/ 2238 h 2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13" h="2238">
                  <a:moveTo>
                    <a:pt x="0" y="2238"/>
                  </a:moveTo>
                  <a:cubicBezTo>
                    <a:pt x="5" y="2162"/>
                    <a:pt x="11" y="2086"/>
                    <a:pt x="27" y="2013"/>
                  </a:cubicBezTo>
                  <a:cubicBezTo>
                    <a:pt x="43" y="1940"/>
                    <a:pt x="62" y="1878"/>
                    <a:pt x="93" y="1799"/>
                  </a:cubicBezTo>
                  <a:cubicBezTo>
                    <a:pt x="124" y="1720"/>
                    <a:pt x="163" y="1622"/>
                    <a:pt x="214" y="1541"/>
                  </a:cubicBezTo>
                  <a:cubicBezTo>
                    <a:pt x="265" y="1460"/>
                    <a:pt x="332" y="1374"/>
                    <a:pt x="400" y="1311"/>
                  </a:cubicBezTo>
                  <a:cubicBezTo>
                    <a:pt x="468" y="1248"/>
                    <a:pt x="527" y="1207"/>
                    <a:pt x="620" y="1163"/>
                  </a:cubicBezTo>
                  <a:cubicBezTo>
                    <a:pt x="713" y="1119"/>
                    <a:pt x="815" y="1076"/>
                    <a:pt x="960" y="1048"/>
                  </a:cubicBezTo>
                  <a:cubicBezTo>
                    <a:pt x="1105" y="1020"/>
                    <a:pt x="1323" y="1002"/>
                    <a:pt x="1492" y="993"/>
                  </a:cubicBezTo>
                  <a:cubicBezTo>
                    <a:pt x="1661" y="984"/>
                    <a:pt x="1836" y="996"/>
                    <a:pt x="1975" y="993"/>
                  </a:cubicBezTo>
                  <a:cubicBezTo>
                    <a:pt x="2114" y="990"/>
                    <a:pt x="2216" y="989"/>
                    <a:pt x="2326" y="976"/>
                  </a:cubicBezTo>
                  <a:cubicBezTo>
                    <a:pt x="2436" y="963"/>
                    <a:pt x="2544" y="943"/>
                    <a:pt x="2633" y="916"/>
                  </a:cubicBezTo>
                  <a:cubicBezTo>
                    <a:pt x="2722" y="889"/>
                    <a:pt x="2792" y="854"/>
                    <a:pt x="2863" y="812"/>
                  </a:cubicBezTo>
                  <a:cubicBezTo>
                    <a:pt x="2934" y="770"/>
                    <a:pt x="3004" y="727"/>
                    <a:pt x="3061" y="664"/>
                  </a:cubicBezTo>
                  <a:cubicBezTo>
                    <a:pt x="3118" y="601"/>
                    <a:pt x="3167" y="512"/>
                    <a:pt x="3203" y="433"/>
                  </a:cubicBezTo>
                  <a:cubicBezTo>
                    <a:pt x="3239" y="354"/>
                    <a:pt x="3257" y="264"/>
                    <a:pt x="3275" y="192"/>
                  </a:cubicBezTo>
                  <a:cubicBezTo>
                    <a:pt x="3293" y="120"/>
                    <a:pt x="3303" y="60"/>
                    <a:pt x="3313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8199" name="Text Box 11"/>
            <p:cNvSpPr txBox="1">
              <a:spLocks noChangeArrowheads="1"/>
            </p:cNvSpPr>
            <p:nvPr/>
          </p:nvSpPr>
          <p:spPr bwMode="auto">
            <a:xfrm>
              <a:off x="4413" y="1238"/>
              <a:ext cx="4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BR" i="1">
                  <a:solidFill>
                    <a:srgbClr val="CC3300"/>
                  </a:solidFill>
                </a:rPr>
                <a:t>CV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Variável Médio (CVMe)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5563" y="798513"/>
            <a:ext cx="902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pt-BR" sz="1800" u="sng">
                <a:solidFill>
                  <a:srgbClr val="CC3300"/>
                </a:solidFill>
              </a:rPr>
              <a:t>Custo variável médio</a:t>
            </a:r>
            <a:r>
              <a:rPr lang="pt-BR" sz="1800">
                <a:solidFill>
                  <a:srgbClr val="0033CC"/>
                </a:solidFill>
              </a:rPr>
              <a:t> = (custo variável) / (quantidade produzida) </a:t>
            </a:r>
            <a:r>
              <a:rPr lang="pt-BR" sz="1800" i="1">
                <a:solidFill>
                  <a:srgbClr val="0033CC"/>
                </a:solidFill>
              </a:rPr>
              <a:t>= </a:t>
            </a:r>
            <a:r>
              <a:rPr lang="pt-BR" sz="1800" i="1">
                <a:solidFill>
                  <a:srgbClr val="CC3300"/>
                </a:solidFill>
              </a:rPr>
              <a:t>CV/q</a:t>
            </a:r>
          </a:p>
        </p:txBody>
      </p:sp>
      <p:grpSp>
        <p:nvGrpSpPr>
          <p:cNvPr id="9220" name="Group 56"/>
          <p:cNvGrpSpPr>
            <a:grpSpLocks/>
          </p:cNvGrpSpPr>
          <p:nvPr/>
        </p:nvGrpSpPr>
        <p:grpSpPr bwMode="auto">
          <a:xfrm>
            <a:off x="1919288" y="1406525"/>
            <a:ext cx="5748337" cy="4781550"/>
            <a:chOff x="1209" y="886"/>
            <a:chExt cx="3621" cy="3012"/>
          </a:xfrm>
        </p:grpSpPr>
        <p:sp>
          <p:nvSpPr>
            <p:cNvPr id="9224" name="Text Box 15"/>
            <p:cNvSpPr txBox="1">
              <a:spLocks noChangeArrowheads="1"/>
            </p:cNvSpPr>
            <p:nvPr/>
          </p:nvSpPr>
          <p:spPr bwMode="auto">
            <a:xfrm>
              <a:off x="1209" y="886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CV</a:t>
              </a:r>
            </a:p>
          </p:txBody>
        </p:sp>
        <p:sp>
          <p:nvSpPr>
            <p:cNvPr id="9225" name="Line 13"/>
            <p:cNvSpPr>
              <a:spLocks noChangeShapeType="1"/>
            </p:cNvSpPr>
            <p:nvPr/>
          </p:nvSpPr>
          <p:spPr bwMode="auto">
            <a:xfrm flipV="1">
              <a:off x="1877" y="958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26" name="Freeform 16"/>
            <p:cNvSpPr>
              <a:spLocks/>
            </p:cNvSpPr>
            <p:nvPr/>
          </p:nvSpPr>
          <p:spPr bwMode="auto">
            <a:xfrm>
              <a:off x="1874" y="1033"/>
              <a:ext cx="1727" cy="1274"/>
            </a:xfrm>
            <a:custGeom>
              <a:avLst/>
              <a:gdLst>
                <a:gd name="T0" fmla="*/ 0 w 3313"/>
                <a:gd name="T1" fmla="*/ 2238 h 2238"/>
                <a:gd name="T2" fmla="*/ 27 w 3313"/>
                <a:gd name="T3" fmla="*/ 2013 h 2238"/>
                <a:gd name="T4" fmla="*/ 93 w 3313"/>
                <a:gd name="T5" fmla="*/ 1799 h 2238"/>
                <a:gd name="T6" fmla="*/ 214 w 3313"/>
                <a:gd name="T7" fmla="*/ 1541 h 2238"/>
                <a:gd name="T8" fmla="*/ 400 w 3313"/>
                <a:gd name="T9" fmla="*/ 1311 h 2238"/>
                <a:gd name="T10" fmla="*/ 620 w 3313"/>
                <a:gd name="T11" fmla="*/ 1163 h 2238"/>
                <a:gd name="T12" fmla="*/ 960 w 3313"/>
                <a:gd name="T13" fmla="*/ 1048 h 2238"/>
                <a:gd name="T14" fmla="*/ 1492 w 3313"/>
                <a:gd name="T15" fmla="*/ 993 h 2238"/>
                <a:gd name="T16" fmla="*/ 1975 w 3313"/>
                <a:gd name="T17" fmla="*/ 993 h 2238"/>
                <a:gd name="T18" fmla="*/ 2326 w 3313"/>
                <a:gd name="T19" fmla="*/ 976 h 2238"/>
                <a:gd name="T20" fmla="*/ 2633 w 3313"/>
                <a:gd name="T21" fmla="*/ 916 h 2238"/>
                <a:gd name="T22" fmla="*/ 2863 w 3313"/>
                <a:gd name="T23" fmla="*/ 812 h 2238"/>
                <a:gd name="T24" fmla="*/ 3061 w 3313"/>
                <a:gd name="T25" fmla="*/ 664 h 2238"/>
                <a:gd name="T26" fmla="*/ 3203 w 3313"/>
                <a:gd name="T27" fmla="*/ 433 h 2238"/>
                <a:gd name="T28" fmla="*/ 3275 w 3313"/>
                <a:gd name="T29" fmla="*/ 192 h 2238"/>
                <a:gd name="T30" fmla="*/ 3313 w 3313"/>
                <a:gd name="T31" fmla="*/ 0 h 2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13"/>
                <a:gd name="T49" fmla="*/ 0 h 2238"/>
                <a:gd name="T50" fmla="*/ 3313 w 3313"/>
                <a:gd name="T51" fmla="*/ 2238 h 2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13" h="2238">
                  <a:moveTo>
                    <a:pt x="0" y="2238"/>
                  </a:moveTo>
                  <a:cubicBezTo>
                    <a:pt x="5" y="2162"/>
                    <a:pt x="11" y="2086"/>
                    <a:pt x="27" y="2013"/>
                  </a:cubicBezTo>
                  <a:cubicBezTo>
                    <a:pt x="43" y="1940"/>
                    <a:pt x="62" y="1878"/>
                    <a:pt x="93" y="1799"/>
                  </a:cubicBezTo>
                  <a:cubicBezTo>
                    <a:pt x="124" y="1720"/>
                    <a:pt x="163" y="1622"/>
                    <a:pt x="214" y="1541"/>
                  </a:cubicBezTo>
                  <a:cubicBezTo>
                    <a:pt x="265" y="1460"/>
                    <a:pt x="332" y="1374"/>
                    <a:pt x="400" y="1311"/>
                  </a:cubicBezTo>
                  <a:cubicBezTo>
                    <a:pt x="468" y="1248"/>
                    <a:pt x="527" y="1207"/>
                    <a:pt x="620" y="1163"/>
                  </a:cubicBezTo>
                  <a:cubicBezTo>
                    <a:pt x="713" y="1119"/>
                    <a:pt x="815" y="1076"/>
                    <a:pt x="960" y="1048"/>
                  </a:cubicBezTo>
                  <a:cubicBezTo>
                    <a:pt x="1105" y="1020"/>
                    <a:pt x="1323" y="1002"/>
                    <a:pt x="1492" y="993"/>
                  </a:cubicBezTo>
                  <a:cubicBezTo>
                    <a:pt x="1661" y="984"/>
                    <a:pt x="1836" y="996"/>
                    <a:pt x="1975" y="993"/>
                  </a:cubicBezTo>
                  <a:cubicBezTo>
                    <a:pt x="2114" y="990"/>
                    <a:pt x="2216" y="989"/>
                    <a:pt x="2326" y="976"/>
                  </a:cubicBezTo>
                  <a:cubicBezTo>
                    <a:pt x="2436" y="963"/>
                    <a:pt x="2544" y="943"/>
                    <a:pt x="2633" y="916"/>
                  </a:cubicBezTo>
                  <a:cubicBezTo>
                    <a:pt x="2722" y="889"/>
                    <a:pt x="2792" y="854"/>
                    <a:pt x="2863" y="812"/>
                  </a:cubicBezTo>
                  <a:cubicBezTo>
                    <a:pt x="2934" y="770"/>
                    <a:pt x="3004" y="727"/>
                    <a:pt x="3061" y="664"/>
                  </a:cubicBezTo>
                  <a:cubicBezTo>
                    <a:pt x="3118" y="601"/>
                    <a:pt x="3167" y="512"/>
                    <a:pt x="3203" y="433"/>
                  </a:cubicBezTo>
                  <a:cubicBezTo>
                    <a:pt x="3239" y="354"/>
                    <a:pt x="3257" y="264"/>
                    <a:pt x="3275" y="192"/>
                  </a:cubicBezTo>
                  <a:cubicBezTo>
                    <a:pt x="3293" y="120"/>
                    <a:pt x="3303" y="60"/>
                    <a:pt x="3313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27" name="Text Box 22"/>
            <p:cNvSpPr txBox="1">
              <a:spLocks noChangeArrowheads="1"/>
            </p:cNvSpPr>
            <p:nvPr/>
          </p:nvSpPr>
          <p:spPr bwMode="auto">
            <a:xfrm>
              <a:off x="1230" y="2392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CVMe</a:t>
              </a:r>
            </a:p>
          </p:txBody>
        </p:sp>
        <p:sp>
          <p:nvSpPr>
            <p:cNvPr id="9228" name="Line 25"/>
            <p:cNvSpPr>
              <a:spLocks noChangeShapeType="1"/>
            </p:cNvSpPr>
            <p:nvPr/>
          </p:nvSpPr>
          <p:spPr bwMode="auto">
            <a:xfrm flipV="1">
              <a:off x="1878" y="2334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29" name="Line 28"/>
            <p:cNvSpPr>
              <a:spLocks noChangeShapeType="1"/>
            </p:cNvSpPr>
            <p:nvPr/>
          </p:nvSpPr>
          <p:spPr bwMode="auto">
            <a:xfrm flipV="1">
              <a:off x="1876" y="1728"/>
              <a:ext cx="263" cy="5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0" name="Line 29"/>
            <p:cNvSpPr>
              <a:spLocks noChangeShapeType="1"/>
            </p:cNvSpPr>
            <p:nvPr/>
          </p:nvSpPr>
          <p:spPr bwMode="auto">
            <a:xfrm flipV="1">
              <a:off x="1872" y="1608"/>
              <a:ext cx="691" cy="7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1" name="Line 30"/>
            <p:cNvSpPr>
              <a:spLocks noChangeShapeType="1"/>
            </p:cNvSpPr>
            <p:nvPr/>
          </p:nvSpPr>
          <p:spPr bwMode="auto">
            <a:xfrm flipV="1">
              <a:off x="1878" y="1547"/>
              <a:ext cx="1407" cy="7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2" name="Line 31"/>
            <p:cNvSpPr>
              <a:spLocks noChangeShapeType="1"/>
            </p:cNvSpPr>
            <p:nvPr/>
          </p:nvSpPr>
          <p:spPr bwMode="auto">
            <a:xfrm flipV="1">
              <a:off x="1873" y="1160"/>
              <a:ext cx="1706" cy="11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3" name="Line 32"/>
            <p:cNvSpPr>
              <a:spLocks noChangeShapeType="1"/>
            </p:cNvSpPr>
            <p:nvPr/>
          </p:nvSpPr>
          <p:spPr bwMode="auto">
            <a:xfrm>
              <a:off x="2143" y="1723"/>
              <a:ext cx="0" cy="19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4" name="Line 33"/>
            <p:cNvSpPr>
              <a:spLocks noChangeShapeType="1"/>
            </p:cNvSpPr>
            <p:nvPr/>
          </p:nvSpPr>
          <p:spPr bwMode="auto">
            <a:xfrm>
              <a:off x="2559" y="1608"/>
              <a:ext cx="0" cy="20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5" name="Line 34"/>
            <p:cNvSpPr>
              <a:spLocks noChangeShapeType="1"/>
            </p:cNvSpPr>
            <p:nvPr/>
          </p:nvSpPr>
          <p:spPr bwMode="auto">
            <a:xfrm>
              <a:off x="3285" y="1545"/>
              <a:ext cx="0" cy="2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6" name="Line 35"/>
            <p:cNvSpPr>
              <a:spLocks noChangeShapeType="1"/>
            </p:cNvSpPr>
            <p:nvPr/>
          </p:nvSpPr>
          <p:spPr bwMode="auto">
            <a:xfrm>
              <a:off x="3581" y="1164"/>
              <a:ext cx="0" cy="2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37" name="Text Box 36"/>
            <p:cNvSpPr txBox="1">
              <a:spLocks noChangeArrowheads="1"/>
            </p:cNvSpPr>
            <p:nvPr/>
          </p:nvSpPr>
          <p:spPr bwMode="auto">
            <a:xfrm>
              <a:off x="2044" y="3676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1</a:t>
              </a:r>
            </a:p>
          </p:txBody>
        </p:sp>
        <p:sp>
          <p:nvSpPr>
            <p:cNvPr id="9238" name="Text Box 37"/>
            <p:cNvSpPr txBox="1">
              <a:spLocks noChangeArrowheads="1"/>
            </p:cNvSpPr>
            <p:nvPr/>
          </p:nvSpPr>
          <p:spPr bwMode="auto">
            <a:xfrm>
              <a:off x="2460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2</a:t>
              </a:r>
            </a:p>
          </p:txBody>
        </p:sp>
        <p:sp>
          <p:nvSpPr>
            <p:cNvPr id="9239" name="Text Box 38"/>
            <p:cNvSpPr txBox="1">
              <a:spLocks noChangeArrowheads="1"/>
            </p:cNvSpPr>
            <p:nvPr/>
          </p:nvSpPr>
          <p:spPr bwMode="auto">
            <a:xfrm>
              <a:off x="3188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3</a:t>
              </a:r>
            </a:p>
          </p:txBody>
        </p:sp>
        <p:sp>
          <p:nvSpPr>
            <p:cNvPr id="9240" name="Text Box 39"/>
            <p:cNvSpPr txBox="1">
              <a:spLocks noChangeArrowheads="1"/>
            </p:cNvSpPr>
            <p:nvPr/>
          </p:nvSpPr>
          <p:spPr bwMode="auto">
            <a:xfrm>
              <a:off x="3480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4</a:t>
              </a:r>
            </a:p>
          </p:txBody>
        </p:sp>
        <p:sp>
          <p:nvSpPr>
            <p:cNvPr id="9241" name="Line 51"/>
            <p:cNvSpPr>
              <a:spLocks noChangeShapeType="1"/>
            </p:cNvSpPr>
            <p:nvPr/>
          </p:nvSpPr>
          <p:spPr bwMode="auto">
            <a:xfrm>
              <a:off x="1877" y="2304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42" name="Text Box 52"/>
            <p:cNvSpPr txBox="1">
              <a:spLocks noChangeArrowheads="1"/>
            </p:cNvSpPr>
            <p:nvPr/>
          </p:nvSpPr>
          <p:spPr bwMode="auto">
            <a:xfrm>
              <a:off x="4637" y="231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9243" name="Line 53"/>
            <p:cNvSpPr>
              <a:spLocks noChangeShapeType="1"/>
            </p:cNvSpPr>
            <p:nvPr/>
          </p:nvSpPr>
          <p:spPr bwMode="auto">
            <a:xfrm>
              <a:off x="1878" y="3680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44" name="Text Box 54"/>
            <p:cNvSpPr txBox="1">
              <a:spLocks noChangeArrowheads="1"/>
            </p:cNvSpPr>
            <p:nvPr/>
          </p:nvSpPr>
          <p:spPr bwMode="auto">
            <a:xfrm>
              <a:off x="4638" y="3686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3370263" y="3927475"/>
            <a:ext cx="3271837" cy="1809750"/>
            <a:chOff x="2123" y="2474"/>
            <a:chExt cx="2061" cy="1140"/>
          </a:xfrm>
        </p:grpSpPr>
        <p:sp>
          <p:nvSpPr>
            <p:cNvPr id="9222" name="Freeform 50"/>
            <p:cNvSpPr>
              <a:spLocks/>
            </p:cNvSpPr>
            <p:nvPr/>
          </p:nvSpPr>
          <p:spPr bwMode="auto">
            <a:xfrm>
              <a:off x="2123" y="2474"/>
              <a:ext cx="2061" cy="1117"/>
            </a:xfrm>
            <a:custGeom>
              <a:avLst/>
              <a:gdLst>
                <a:gd name="T0" fmla="*/ 0 w 2348"/>
                <a:gd name="T1" fmla="*/ 0 h 1059"/>
                <a:gd name="T2" fmla="*/ 290 w 2348"/>
                <a:gd name="T3" fmla="*/ 428 h 1059"/>
                <a:gd name="T4" fmla="*/ 795 w 2348"/>
                <a:gd name="T5" fmla="*/ 877 h 1059"/>
                <a:gd name="T6" fmla="*/ 1069 w 2348"/>
                <a:gd name="T7" fmla="*/ 1015 h 1059"/>
                <a:gd name="T8" fmla="*/ 1305 w 2348"/>
                <a:gd name="T9" fmla="*/ 1053 h 1059"/>
                <a:gd name="T10" fmla="*/ 1360 w 2348"/>
                <a:gd name="T11" fmla="*/ 1053 h 1059"/>
                <a:gd name="T12" fmla="*/ 1519 w 2348"/>
                <a:gd name="T13" fmla="*/ 1042 h 1059"/>
                <a:gd name="T14" fmla="*/ 1684 w 2348"/>
                <a:gd name="T15" fmla="*/ 993 h 1059"/>
                <a:gd name="T16" fmla="*/ 1832 w 2348"/>
                <a:gd name="T17" fmla="*/ 910 h 1059"/>
                <a:gd name="T18" fmla="*/ 1958 w 2348"/>
                <a:gd name="T19" fmla="*/ 801 h 1059"/>
                <a:gd name="T20" fmla="*/ 2112 w 2348"/>
                <a:gd name="T21" fmla="*/ 614 h 1059"/>
                <a:gd name="T22" fmla="*/ 2254 w 2348"/>
                <a:gd name="T23" fmla="*/ 356 h 1059"/>
                <a:gd name="T24" fmla="*/ 2348 w 2348"/>
                <a:gd name="T25" fmla="*/ 148 h 10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48"/>
                <a:gd name="T40" fmla="*/ 0 h 1059"/>
                <a:gd name="T41" fmla="*/ 2348 w 2348"/>
                <a:gd name="T42" fmla="*/ 1059 h 105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48" h="1059">
                  <a:moveTo>
                    <a:pt x="0" y="0"/>
                  </a:moveTo>
                  <a:cubicBezTo>
                    <a:pt x="79" y="141"/>
                    <a:pt x="158" y="282"/>
                    <a:pt x="290" y="428"/>
                  </a:cubicBezTo>
                  <a:cubicBezTo>
                    <a:pt x="422" y="574"/>
                    <a:pt x="665" y="779"/>
                    <a:pt x="795" y="877"/>
                  </a:cubicBezTo>
                  <a:cubicBezTo>
                    <a:pt x="925" y="975"/>
                    <a:pt x="984" y="986"/>
                    <a:pt x="1069" y="1015"/>
                  </a:cubicBezTo>
                  <a:cubicBezTo>
                    <a:pt x="1154" y="1044"/>
                    <a:pt x="1257" y="1047"/>
                    <a:pt x="1305" y="1053"/>
                  </a:cubicBezTo>
                  <a:cubicBezTo>
                    <a:pt x="1353" y="1059"/>
                    <a:pt x="1324" y="1055"/>
                    <a:pt x="1360" y="1053"/>
                  </a:cubicBezTo>
                  <a:cubicBezTo>
                    <a:pt x="1396" y="1051"/>
                    <a:pt x="1465" y="1052"/>
                    <a:pt x="1519" y="1042"/>
                  </a:cubicBezTo>
                  <a:cubicBezTo>
                    <a:pt x="1573" y="1032"/>
                    <a:pt x="1632" y="1015"/>
                    <a:pt x="1684" y="993"/>
                  </a:cubicBezTo>
                  <a:cubicBezTo>
                    <a:pt x="1736" y="971"/>
                    <a:pt x="1786" y="942"/>
                    <a:pt x="1832" y="910"/>
                  </a:cubicBezTo>
                  <a:cubicBezTo>
                    <a:pt x="1878" y="878"/>
                    <a:pt x="1911" y="850"/>
                    <a:pt x="1958" y="801"/>
                  </a:cubicBezTo>
                  <a:cubicBezTo>
                    <a:pt x="2005" y="752"/>
                    <a:pt x="2063" y="688"/>
                    <a:pt x="2112" y="614"/>
                  </a:cubicBezTo>
                  <a:cubicBezTo>
                    <a:pt x="2161" y="540"/>
                    <a:pt x="2215" y="434"/>
                    <a:pt x="2254" y="356"/>
                  </a:cubicBezTo>
                  <a:cubicBezTo>
                    <a:pt x="2293" y="278"/>
                    <a:pt x="2335" y="185"/>
                    <a:pt x="2348" y="148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9223" name="Oval 55"/>
            <p:cNvSpPr>
              <a:spLocks noChangeArrowheads="1"/>
            </p:cNvSpPr>
            <p:nvPr/>
          </p:nvSpPr>
          <p:spPr bwMode="auto">
            <a:xfrm>
              <a:off x="3253" y="3558"/>
              <a:ext cx="56" cy="5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Total (CT)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3813" y="892175"/>
            <a:ext cx="9091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>
                <a:solidFill>
                  <a:srgbClr val="0033CC"/>
                </a:solidFill>
              </a:rPr>
              <a:t>Custo Total </a:t>
            </a:r>
            <a:r>
              <a:rPr lang="pt-BR" i="1">
                <a:solidFill>
                  <a:srgbClr val="0033CC"/>
                </a:solidFill>
              </a:rPr>
              <a:t>= CF + CV</a:t>
            </a:r>
            <a:endParaRPr lang="pt-BR" i="1"/>
          </a:p>
        </p:txBody>
      </p:sp>
      <p:grpSp>
        <p:nvGrpSpPr>
          <p:cNvPr id="10244" name="Group 13"/>
          <p:cNvGrpSpPr>
            <a:grpSpLocks/>
          </p:cNvGrpSpPr>
          <p:nvPr/>
        </p:nvGrpSpPr>
        <p:grpSpPr bwMode="auto">
          <a:xfrm>
            <a:off x="855663" y="1731963"/>
            <a:ext cx="6934200" cy="4219575"/>
            <a:chOff x="539" y="1091"/>
            <a:chExt cx="4368" cy="2658"/>
          </a:xfrm>
        </p:grpSpPr>
        <p:sp>
          <p:nvSpPr>
            <p:cNvPr id="10250" name="Line 5"/>
            <p:cNvSpPr>
              <a:spLocks noChangeShapeType="1"/>
            </p:cNvSpPr>
            <p:nvPr/>
          </p:nvSpPr>
          <p:spPr bwMode="auto">
            <a:xfrm>
              <a:off x="1199" y="3527"/>
              <a:ext cx="36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0251" name="Line 6"/>
            <p:cNvSpPr>
              <a:spLocks noChangeShapeType="1"/>
            </p:cNvSpPr>
            <p:nvPr/>
          </p:nvSpPr>
          <p:spPr bwMode="auto">
            <a:xfrm flipV="1">
              <a:off x="1199" y="1163"/>
              <a:ext cx="0" cy="23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0252" name="Text Box 7"/>
            <p:cNvSpPr txBox="1">
              <a:spLocks noChangeArrowheads="1"/>
            </p:cNvSpPr>
            <p:nvPr/>
          </p:nvSpPr>
          <p:spPr bwMode="auto">
            <a:xfrm>
              <a:off x="4715" y="3537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0253" name="Text Box 8"/>
            <p:cNvSpPr txBox="1">
              <a:spLocks noChangeArrowheads="1"/>
            </p:cNvSpPr>
            <p:nvPr/>
          </p:nvSpPr>
          <p:spPr bwMode="auto">
            <a:xfrm>
              <a:off x="539" y="1091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$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284288" y="1651000"/>
            <a:ext cx="6465887" cy="3768725"/>
            <a:chOff x="809" y="1040"/>
            <a:chExt cx="4073" cy="2374"/>
          </a:xfrm>
        </p:grpSpPr>
        <p:sp>
          <p:nvSpPr>
            <p:cNvPr id="10246" name="Freeform 9"/>
            <p:cNvSpPr>
              <a:spLocks/>
            </p:cNvSpPr>
            <p:nvPr/>
          </p:nvSpPr>
          <p:spPr bwMode="auto">
            <a:xfrm>
              <a:off x="1199" y="1096"/>
              <a:ext cx="3593" cy="2206"/>
            </a:xfrm>
            <a:custGeom>
              <a:avLst/>
              <a:gdLst>
                <a:gd name="T0" fmla="*/ 0 w 3313"/>
                <a:gd name="T1" fmla="*/ 2238 h 2238"/>
                <a:gd name="T2" fmla="*/ 27 w 3313"/>
                <a:gd name="T3" fmla="*/ 2013 h 2238"/>
                <a:gd name="T4" fmla="*/ 93 w 3313"/>
                <a:gd name="T5" fmla="*/ 1799 h 2238"/>
                <a:gd name="T6" fmla="*/ 214 w 3313"/>
                <a:gd name="T7" fmla="*/ 1541 h 2238"/>
                <a:gd name="T8" fmla="*/ 400 w 3313"/>
                <a:gd name="T9" fmla="*/ 1311 h 2238"/>
                <a:gd name="T10" fmla="*/ 620 w 3313"/>
                <a:gd name="T11" fmla="*/ 1163 h 2238"/>
                <a:gd name="T12" fmla="*/ 960 w 3313"/>
                <a:gd name="T13" fmla="*/ 1048 h 2238"/>
                <a:gd name="T14" fmla="*/ 1492 w 3313"/>
                <a:gd name="T15" fmla="*/ 993 h 2238"/>
                <a:gd name="T16" fmla="*/ 1975 w 3313"/>
                <a:gd name="T17" fmla="*/ 993 h 2238"/>
                <a:gd name="T18" fmla="*/ 2326 w 3313"/>
                <a:gd name="T19" fmla="*/ 976 h 2238"/>
                <a:gd name="T20" fmla="*/ 2633 w 3313"/>
                <a:gd name="T21" fmla="*/ 916 h 2238"/>
                <a:gd name="T22" fmla="*/ 2863 w 3313"/>
                <a:gd name="T23" fmla="*/ 812 h 2238"/>
                <a:gd name="T24" fmla="*/ 3061 w 3313"/>
                <a:gd name="T25" fmla="*/ 664 h 2238"/>
                <a:gd name="T26" fmla="*/ 3203 w 3313"/>
                <a:gd name="T27" fmla="*/ 433 h 2238"/>
                <a:gd name="T28" fmla="*/ 3275 w 3313"/>
                <a:gd name="T29" fmla="*/ 192 h 2238"/>
                <a:gd name="T30" fmla="*/ 3313 w 3313"/>
                <a:gd name="T31" fmla="*/ 0 h 2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13"/>
                <a:gd name="T49" fmla="*/ 0 h 2238"/>
                <a:gd name="T50" fmla="*/ 3313 w 3313"/>
                <a:gd name="T51" fmla="*/ 2238 h 2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13" h="2238">
                  <a:moveTo>
                    <a:pt x="0" y="2238"/>
                  </a:moveTo>
                  <a:cubicBezTo>
                    <a:pt x="5" y="2162"/>
                    <a:pt x="11" y="2086"/>
                    <a:pt x="27" y="2013"/>
                  </a:cubicBezTo>
                  <a:cubicBezTo>
                    <a:pt x="43" y="1940"/>
                    <a:pt x="62" y="1878"/>
                    <a:pt x="93" y="1799"/>
                  </a:cubicBezTo>
                  <a:cubicBezTo>
                    <a:pt x="124" y="1720"/>
                    <a:pt x="163" y="1622"/>
                    <a:pt x="214" y="1541"/>
                  </a:cubicBezTo>
                  <a:cubicBezTo>
                    <a:pt x="265" y="1460"/>
                    <a:pt x="332" y="1374"/>
                    <a:pt x="400" y="1311"/>
                  </a:cubicBezTo>
                  <a:cubicBezTo>
                    <a:pt x="468" y="1248"/>
                    <a:pt x="527" y="1207"/>
                    <a:pt x="620" y="1163"/>
                  </a:cubicBezTo>
                  <a:cubicBezTo>
                    <a:pt x="713" y="1119"/>
                    <a:pt x="815" y="1076"/>
                    <a:pt x="960" y="1048"/>
                  </a:cubicBezTo>
                  <a:cubicBezTo>
                    <a:pt x="1105" y="1020"/>
                    <a:pt x="1323" y="1002"/>
                    <a:pt x="1492" y="993"/>
                  </a:cubicBezTo>
                  <a:cubicBezTo>
                    <a:pt x="1661" y="984"/>
                    <a:pt x="1836" y="996"/>
                    <a:pt x="1975" y="993"/>
                  </a:cubicBezTo>
                  <a:cubicBezTo>
                    <a:pt x="2114" y="990"/>
                    <a:pt x="2216" y="989"/>
                    <a:pt x="2326" y="976"/>
                  </a:cubicBezTo>
                  <a:cubicBezTo>
                    <a:pt x="2436" y="963"/>
                    <a:pt x="2544" y="943"/>
                    <a:pt x="2633" y="916"/>
                  </a:cubicBezTo>
                  <a:cubicBezTo>
                    <a:pt x="2722" y="889"/>
                    <a:pt x="2792" y="854"/>
                    <a:pt x="2863" y="812"/>
                  </a:cubicBezTo>
                  <a:cubicBezTo>
                    <a:pt x="2934" y="770"/>
                    <a:pt x="3004" y="727"/>
                    <a:pt x="3061" y="664"/>
                  </a:cubicBezTo>
                  <a:cubicBezTo>
                    <a:pt x="3118" y="601"/>
                    <a:pt x="3167" y="512"/>
                    <a:pt x="3203" y="433"/>
                  </a:cubicBezTo>
                  <a:cubicBezTo>
                    <a:pt x="3239" y="354"/>
                    <a:pt x="3257" y="264"/>
                    <a:pt x="3275" y="192"/>
                  </a:cubicBezTo>
                  <a:cubicBezTo>
                    <a:pt x="3293" y="120"/>
                    <a:pt x="3303" y="60"/>
                    <a:pt x="3313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0247" name="Text Box 10"/>
            <p:cNvSpPr txBox="1">
              <a:spLocks noChangeArrowheads="1"/>
            </p:cNvSpPr>
            <p:nvPr/>
          </p:nvSpPr>
          <p:spPr bwMode="auto">
            <a:xfrm>
              <a:off x="4383" y="1040"/>
              <a:ext cx="4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BR" i="1">
                  <a:solidFill>
                    <a:srgbClr val="CC3300"/>
                  </a:solidFill>
                </a:rPr>
                <a:t>CT</a:t>
              </a:r>
            </a:p>
          </p:txBody>
        </p:sp>
        <p:sp>
          <p:nvSpPr>
            <p:cNvPr id="10248" name="Line 11"/>
            <p:cNvSpPr>
              <a:spLocks noChangeShapeType="1"/>
            </p:cNvSpPr>
            <p:nvPr/>
          </p:nvSpPr>
          <p:spPr bwMode="auto">
            <a:xfrm>
              <a:off x="1184" y="3308"/>
              <a:ext cx="3627" cy="0"/>
            </a:xfrm>
            <a:prstGeom prst="line">
              <a:avLst/>
            </a:prstGeom>
            <a:noFill/>
            <a:ln w="381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0249" name="Text Box 12"/>
            <p:cNvSpPr txBox="1">
              <a:spLocks noChangeArrowheads="1"/>
            </p:cNvSpPr>
            <p:nvPr/>
          </p:nvSpPr>
          <p:spPr bwMode="auto">
            <a:xfrm>
              <a:off x="809" y="3202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 i="1">
                  <a:solidFill>
                    <a:srgbClr val="CC3300"/>
                  </a:solidFill>
                </a:rPr>
                <a:t>CF*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Total Médio (CTMe)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5563" y="798513"/>
            <a:ext cx="902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pt-BR" sz="1800" u="sng">
                <a:solidFill>
                  <a:srgbClr val="CC3300"/>
                </a:solidFill>
              </a:rPr>
              <a:t>Custo total médio</a:t>
            </a:r>
            <a:r>
              <a:rPr lang="pt-BR" sz="1800">
                <a:solidFill>
                  <a:srgbClr val="0033CC"/>
                </a:solidFill>
              </a:rPr>
              <a:t> = (custo total) / (quantidade produzida) </a:t>
            </a:r>
            <a:r>
              <a:rPr lang="pt-BR" sz="1800" i="1">
                <a:solidFill>
                  <a:srgbClr val="0033CC"/>
                </a:solidFill>
              </a:rPr>
              <a:t>= </a:t>
            </a:r>
            <a:r>
              <a:rPr lang="pt-BR" sz="1800" i="1">
                <a:solidFill>
                  <a:srgbClr val="CC3300"/>
                </a:solidFill>
              </a:rPr>
              <a:t>CT/q</a:t>
            </a:r>
          </a:p>
        </p:txBody>
      </p:sp>
      <p:grpSp>
        <p:nvGrpSpPr>
          <p:cNvPr id="11268" name="Group 30"/>
          <p:cNvGrpSpPr>
            <a:grpSpLocks/>
          </p:cNvGrpSpPr>
          <p:nvPr/>
        </p:nvGrpSpPr>
        <p:grpSpPr bwMode="auto">
          <a:xfrm>
            <a:off x="1919288" y="1322388"/>
            <a:ext cx="5748337" cy="4865687"/>
            <a:chOff x="1209" y="833"/>
            <a:chExt cx="3621" cy="3065"/>
          </a:xfrm>
        </p:grpSpPr>
        <p:sp>
          <p:nvSpPr>
            <p:cNvPr id="11271" name="Text Box 4"/>
            <p:cNvSpPr txBox="1">
              <a:spLocks noChangeArrowheads="1"/>
            </p:cNvSpPr>
            <p:nvPr/>
          </p:nvSpPr>
          <p:spPr bwMode="auto">
            <a:xfrm>
              <a:off x="1209" y="886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CT</a:t>
              </a:r>
            </a:p>
          </p:txBody>
        </p:sp>
        <p:sp>
          <p:nvSpPr>
            <p:cNvPr id="11272" name="Line 5"/>
            <p:cNvSpPr>
              <a:spLocks noChangeShapeType="1"/>
            </p:cNvSpPr>
            <p:nvPr/>
          </p:nvSpPr>
          <p:spPr bwMode="auto">
            <a:xfrm>
              <a:off x="1877" y="2304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73" name="Line 6"/>
            <p:cNvSpPr>
              <a:spLocks noChangeShapeType="1"/>
            </p:cNvSpPr>
            <p:nvPr/>
          </p:nvSpPr>
          <p:spPr bwMode="auto">
            <a:xfrm flipV="1">
              <a:off x="1877" y="958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74" name="Text Box 7"/>
            <p:cNvSpPr txBox="1">
              <a:spLocks noChangeArrowheads="1"/>
            </p:cNvSpPr>
            <p:nvPr/>
          </p:nvSpPr>
          <p:spPr bwMode="auto">
            <a:xfrm>
              <a:off x="4637" y="231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1275" name="Freeform 8"/>
            <p:cNvSpPr>
              <a:spLocks/>
            </p:cNvSpPr>
            <p:nvPr/>
          </p:nvSpPr>
          <p:spPr bwMode="auto">
            <a:xfrm>
              <a:off x="1874" y="833"/>
              <a:ext cx="1727" cy="1274"/>
            </a:xfrm>
            <a:custGeom>
              <a:avLst/>
              <a:gdLst>
                <a:gd name="T0" fmla="*/ 0 w 3313"/>
                <a:gd name="T1" fmla="*/ 2238 h 2238"/>
                <a:gd name="T2" fmla="*/ 27 w 3313"/>
                <a:gd name="T3" fmla="*/ 2013 h 2238"/>
                <a:gd name="T4" fmla="*/ 93 w 3313"/>
                <a:gd name="T5" fmla="*/ 1799 h 2238"/>
                <a:gd name="T6" fmla="*/ 214 w 3313"/>
                <a:gd name="T7" fmla="*/ 1541 h 2238"/>
                <a:gd name="T8" fmla="*/ 400 w 3313"/>
                <a:gd name="T9" fmla="*/ 1311 h 2238"/>
                <a:gd name="T10" fmla="*/ 620 w 3313"/>
                <a:gd name="T11" fmla="*/ 1163 h 2238"/>
                <a:gd name="T12" fmla="*/ 960 w 3313"/>
                <a:gd name="T13" fmla="*/ 1048 h 2238"/>
                <a:gd name="T14" fmla="*/ 1492 w 3313"/>
                <a:gd name="T15" fmla="*/ 993 h 2238"/>
                <a:gd name="T16" fmla="*/ 1975 w 3313"/>
                <a:gd name="T17" fmla="*/ 993 h 2238"/>
                <a:gd name="T18" fmla="*/ 2326 w 3313"/>
                <a:gd name="T19" fmla="*/ 976 h 2238"/>
                <a:gd name="T20" fmla="*/ 2633 w 3313"/>
                <a:gd name="T21" fmla="*/ 916 h 2238"/>
                <a:gd name="T22" fmla="*/ 2863 w 3313"/>
                <a:gd name="T23" fmla="*/ 812 h 2238"/>
                <a:gd name="T24" fmla="*/ 3061 w 3313"/>
                <a:gd name="T25" fmla="*/ 664 h 2238"/>
                <a:gd name="T26" fmla="*/ 3203 w 3313"/>
                <a:gd name="T27" fmla="*/ 433 h 2238"/>
                <a:gd name="T28" fmla="*/ 3275 w 3313"/>
                <a:gd name="T29" fmla="*/ 192 h 2238"/>
                <a:gd name="T30" fmla="*/ 3313 w 3313"/>
                <a:gd name="T31" fmla="*/ 0 h 2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13"/>
                <a:gd name="T49" fmla="*/ 0 h 2238"/>
                <a:gd name="T50" fmla="*/ 3313 w 3313"/>
                <a:gd name="T51" fmla="*/ 2238 h 2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13" h="2238">
                  <a:moveTo>
                    <a:pt x="0" y="2238"/>
                  </a:moveTo>
                  <a:cubicBezTo>
                    <a:pt x="5" y="2162"/>
                    <a:pt x="11" y="2086"/>
                    <a:pt x="27" y="2013"/>
                  </a:cubicBezTo>
                  <a:cubicBezTo>
                    <a:pt x="43" y="1940"/>
                    <a:pt x="62" y="1878"/>
                    <a:pt x="93" y="1799"/>
                  </a:cubicBezTo>
                  <a:cubicBezTo>
                    <a:pt x="124" y="1720"/>
                    <a:pt x="163" y="1622"/>
                    <a:pt x="214" y="1541"/>
                  </a:cubicBezTo>
                  <a:cubicBezTo>
                    <a:pt x="265" y="1460"/>
                    <a:pt x="332" y="1374"/>
                    <a:pt x="400" y="1311"/>
                  </a:cubicBezTo>
                  <a:cubicBezTo>
                    <a:pt x="468" y="1248"/>
                    <a:pt x="527" y="1207"/>
                    <a:pt x="620" y="1163"/>
                  </a:cubicBezTo>
                  <a:cubicBezTo>
                    <a:pt x="713" y="1119"/>
                    <a:pt x="815" y="1076"/>
                    <a:pt x="960" y="1048"/>
                  </a:cubicBezTo>
                  <a:cubicBezTo>
                    <a:pt x="1105" y="1020"/>
                    <a:pt x="1323" y="1002"/>
                    <a:pt x="1492" y="993"/>
                  </a:cubicBezTo>
                  <a:cubicBezTo>
                    <a:pt x="1661" y="984"/>
                    <a:pt x="1836" y="996"/>
                    <a:pt x="1975" y="993"/>
                  </a:cubicBezTo>
                  <a:cubicBezTo>
                    <a:pt x="2114" y="990"/>
                    <a:pt x="2216" y="989"/>
                    <a:pt x="2326" y="976"/>
                  </a:cubicBezTo>
                  <a:cubicBezTo>
                    <a:pt x="2436" y="963"/>
                    <a:pt x="2544" y="943"/>
                    <a:pt x="2633" y="916"/>
                  </a:cubicBezTo>
                  <a:cubicBezTo>
                    <a:pt x="2722" y="889"/>
                    <a:pt x="2792" y="854"/>
                    <a:pt x="2863" y="812"/>
                  </a:cubicBezTo>
                  <a:cubicBezTo>
                    <a:pt x="2934" y="770"/>
                    <a:pt x="3004" y="727"/>
                    <a:pt x="3061" y="664"/>
                  </a:cubicBezTo>
                  <a:cubicBezTo>
                    <a:pt x="3118" y="601"/>
                    <a:pt x="3167" y="512"/>
                    <a:pt x="3203" y="433"/>
                  </a:cubicBezTo>
                  <a:cubicBezTo>
                    <a:pt x="3239" y="354"/>
                    <a:pt x="3257" y="264"/>
                    <a:pt x="3275" y="192"/>
                  </a:cubicBezTo>
                  <a:cubicBezTo>
                    <a:pt x="3293" y="120"/>
                    <a:pt x="3303" y="60"/>
                    <a:pt x="3313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76" name="Text Box 9"/>
            <p:cNvSpPr txBox="1">
              <a:spLocks noChangeArrowheads="1"/>
            </p:cNvSpPr>
            <p:nvPr/>
          </p:nvSpPr>
          <p:spPr bwMode="auto">
            <a:xfrm>
              <a:off x="1230" y="2392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CTMe</a:t>
              </a:r>
            </a:p>
          </p:txBody>
        </p:sp>
        <p:sp>
          <p:nvSpPr>
            <p:cNvPr id="11277" name="Line 10"/>
            <p:cNvSpPr>
              <a:spLocks noChangeShapeType="1"/>
            </p:cNvSpPr>
            <p:nvPr/>
          </p:nvSpPr>
          <p:spPr bwMode="auto">
            <a:xfrm>
              <a:off x="1878" y="3680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78" name="Line 11"/>
            <p:cNvSpPr>
              <a:spLocks noChangeShapeType="1"/>
            </p:cNvSpPr>
            <p:nvPr/>
          </p:nvSpPr>
          <p:spPr bwMode="auto">
            <a:xfrm flipV="1">
              <a:off x="1878" y="2334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79" name="Text Box 12"/>
            <p:cNvSpPr txBox="1">
              <a:spLocks noChangeArrowheads="1"/>
            </p:cNvSpPr>
            <p:nvPr/>
          </p:nvSpPr>
          <p:spPr bwMode="auto">
            <a:xfrm>
              <a:off x="4638" y="3686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1280" name="Line 13"/>
            <p:cNvSpPr>
              <a:spLocks noChangeShapeType="1"/>
            </p:cNvSpPr>
            <p:nvPr/>
          </p:nvSpPr>
          <p:spPr bwMode="auto">
            <a:xfrm flipV="1">
              <a:off x="1876" y="1520"/>
              <a:ext cx="268" cy="7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1" name="Line 14"/>
            <p:cNvSpPr>
              <a:spLocks noChangeShapeType="1"/>
            </p:cNvSpPr>
            <p:nvPr/>
          </p:nvSpPr>
          <p:spPr bwMode="auto">
            <a:xfrm flipV="1">
              <a:off x="1872" y="1399"/>
              <a:ext cx="679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2" name="Line 15"/>
            <p:cNvSpPr>
              <a:spLocks noChangeShapeType="1"/>
            </p:cNvSpPr>
            <p:nvPr/>
          </p:nvSpPr>
          <p:spPr bwMode="auto">
            <a:xfrm flipV="1">
              <a:off x="1878" y="1294"/>
              <a:ext cx="1501" cy="10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3" name="Line 16"/>
            <p:cNvSpPr>
              <a:spLocks noChangeShapeType="1"/>
            </p:cNvSpPr>
            <p:nvPr/>
          </p:nvSpPr>
          <p:spPr bwMode="auto">
            <a:xfrm flipV="1">
              <a:off x="1873" y="944"/>
              <a:ext cx="1710" cy="1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4" name="Line 17"/>
            <p:cNvSpPr>
              <a:spLocks noChangeShapeType="1"/>
            </p:cNvSpPr>
            <p:nvPr/>
          </p:nvSpPr>
          <p:spPr bwMode="auto">
            <a:xfrm>
              <a:off x="2143" y="1531"/>
              <a:ext cx="0" cy="2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5" name="Line 18"/>
            <p:cNvSpPr>
              <a:spLocks noChangeShapeType="1"/>
            </p:cNvSpPr>
            <p:nvPr/>
          </p:nvSpPr>
          <p:spPr bwMode="auto">
            <a:xfrm>
              <a:off x="2559" y="1394"/>
              <a:ext cx="0" cy="22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6" name="Line 19"/>
            <p:cNvSpPr>
              <a:spLocks noChangeShapeType="1"/>
            </p:cNvSpPr>
            <p:nvPr/>
          </p:nvSpPr>
          <p:spPr bwMode="auto">
            <a:xfrm>
              <a:off x="3381" y="1292"/>
              <a:ext cx="0" cy="23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7" name="Line 20"/>
            <p:cNvSpPr>
              <a:spLocks noChangeShapeType="1"/>
            </p:cNvSpPr>
            <p:nvPr/>
          </p:nvSpPr>
          <p:spPr bwMode="auto">
            <a:xfrm>
              <a:off x="3581" y="944"/>
              <a:ext cx="0" cy="27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1288" name="Text Box 21"/>
            <p:cNvSpPr txBox="1">
              <a:spLocks noChangeArrowheads="1"/>
            </p:cNvSpPr>
            <p:nvPr/>
          </p:nvSpPr>
          <p:spPr bwMode="auto">
            <a:xfrm>
              <a:off x="2044" y="3676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1</a:t>
              </a:r>
            </a:p>
          </p:txBody>
        </p:sp>
        <p:sp>
          <p:nvSpPr>
            <p:cNvPr id="11289" name="Text Box 22"/>
            <p:cNvSpPr txBox="1">
              <a:spLocks noChangeArrowheads="1"/>
            </p:cNvSpPr>
            <p:nvPr/>
          </p:nvSpPr>
          <p:spPr bwMode="auto">
            <a:xfrm>
              <a:off x="2460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2</a:t>
              </a:r>
            </a:p>
          </p:txBody>
        </p:sp>
        <p:sp>
          <p:nvSpPr>
            <p:cNvPr id="11290" name="Text Box 23"/>
            <p:cNvSpPr txBox="1">
              <a:spLocks noChangeArrowheads="1"/>
            </p:cNvSpPr>
            <p:nvPr/>
          </p:nvSpPr>
          <p:spPr bwMode="auto">
            <a:xfrm>
              <a:off x="3281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3</a:t>
              </a:r>
            </a:p>
          </p:txBody>
        </p:sp>
        <p:sp>
          <p:nvSpPr>
            <p:cNvPr id="11291" name="Text Box 24"/>
            <p:cNvSpPr txBox="1">
              <a:spLocks noChangeArrowheads="1"/>
            </p:cNvSpPr>
            <p:nvPr/>
          </p:nvSpPr>
          <p:spPr bwMode="auto">
            <a:xfrm>
              <a:off x="3480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4</a:t>
              </a:r>
            </a:p>
          </p:txBody>
        </p:sp>
      </p:grpSp>
      <p:sp>
        <p:nvSpPr>
          <p:cNvPr id="264220" name="Freeform 28"/>
          <p:cNvSpPr>
            <a:spLocks/>
          </p:cNvSpPr>
          <p:nvPr/>
        </p:nvSpPr>
        <p:spPr bwMode="auto">
          <a:xfrm>
            <a:off x="3695700" y="3648075"/>
            <a:ext cx="2932113" cy="1838325"/>
          </a:xfrm>
          <a:custGeom>
            <a:avLst/>
            <a:gdLst>
              <a:gd name="T0" fmla="*/ 0 w 2348"/>
              <a:gd name="T1" fmla="*/ 0 h 1059"/>
              <a:gd name="T2" fmla="*/ 290 w 2348"/>
              <a:gd name="T3" fmla="*/ 428 h 1059"/>
              <a:gd name="T4" fmla="*/ 795 w 2348"/>
              <a:gd name="T5" fmla="*/ 877 h 1059"/>
              <a:gd name="T6" fmla="*/ 1069 w 2348"/>
              <a:gd name="T7" fmla="*/ 1015 h 1059"/>
              <a:gd name="T8" fmla="*/ 1305 w 2348"/>
              <a:gd name="T9" fmla="*/ 1053 h 1059"/>
              <a:gd name="T10" fmla="*/ 1360 w 2348"/>
              <a:gd name="T11" fmla="*/ 1053 h 1059"/>
              <a:gd name="T12" fmla="*/ 1519 w 2348"/>
              <a:gd name="T13" fmla="*/ 1042 h 1059"/>
              <a:gd name="T14" fmla="*/ 1684 w 2348"/>
              <a:gd name="T15" fmla="*/ 993 h 1059"/>
              <a:gd name="T16" fmla="*/ 1832 w 2348"/>
              <a:gd name="T17" fmla="*/ 910 h 1059"/>
              <a:gd name="T18" fmla="*/ 1958 w 2348"/>
              <a:gd name="T19" fmla="*/ 801 h 1059"/>
              <a:gd name="T20" fmla="*/ 2112 w 2348"/>
              <a:gd name="T21" fmla="*/ 614 h 1059"/>
              <a:gd name="T22" fmla="*/ 2254 w 2348"/>
              <a:gd name="T23" fmla="*/ 356 h 1059"/>
              <a:gd name="T24" fmla="*/ 2348 w 2348"/>
              <a:gd name="T25" fmla="*/ 148 h 105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348"/>
              <a:gd name="T40" fmla="*/ 0 h 1059"/>
              <a:gd name="T41" fmla="*/ 2348 w 2348"/>
              <a:gd name="T42" fmla="*/ 1059 h 105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348" h="1059">
                <a:moveTo>
                  <a:pt x="0" y="0"/>
                </a:moveTo>
                <a:cubicBezTo>
                  <a:pt x="79" y="141"/>
                  <a:pt x="158" y="282"/>
                  <a:pt x="290" y="428"/>
                </a:cubicBezTo>
                <a:cubicBezTo>
                  <a:pt x="422" y="574"/>
                  <a:pt x="665" y="779"/>
                  <a:pt x="795" y="877"/>
                </a:cubicBezTo>
                <a:cubicBezTo>
                  <a:pt x="925" y="975"/>
                  <a:pt x="984" y="986"/>
                  <a:pt x="1069" y="1015"/>
                </a:cubicBezTo>
                <a:cubicBezTo>
                  <a:pt x="1154" y="1044"/>
                  <a:pt x="1257" y="1047"/>
                  <a:pt x="1305" y="1053"/>
                </a:cubicBezTo>
                <a:cubicBezTo>
                  <a:pt x="1353" y="1059"/>
                  <a:pt x="1324" y="1055"/>
                  <a:pt x="1360" y="1053"/>
                </a:cubicBezTo>
                <a:cubicBezTo>
                  <a:pt x="1396" y="1051"/>
                  <a:pt x="1465" y="1052"/>
                  <a:pt x="1519" y="1042"/>
                </a:cubicBezTo>
                <a:cubicBezTo>
                  <a:pt x="1573" y="1032"/>
                  <a:pt x="1632" y="1015"/>
                  <a:pt x="1684" y="993"/>
                </a:cubicBezTo>
                <a:cubicBezTo>
                  <a:pt x="1736" y="971"/>
                  <a:pt x="1786" y="942"/>
                  <a:pt x="1832" y="910"/>
                </a:cubicBezTo>
                <a:cubicBezTo>
                  <a:pt x="1878" y="878"/>
                  <a:pt x="1911" y="850"/>
                  <a:pt x="1958" y="801"/>
                </a:cubicBezTo>
                <a:cubicBezTo>
                  <a:pt x="2005" y="752"/>
                  <a:pt x="2063" y="688"/>
                  <a:pt x="2112" y="614"/>
                </a:cubicBezTo>
                <a:cubicBezTo>
                  <a:pt x="2161" y="540"/>
                  <a:pt x="2215" y="434"/>
                  <a:pt x="2254" y="356"/>
                </a:cubicBezTo>
                <a:cubicBezTo>
                  <a:pt x="2293" y="278"/>
                  <a:pt x="2335" y="185"/>
                  <a:pt x="2348" y="148"/>
                </a:cubicBezTo>
              </a:path>
            </a:pathLst>
          </a:custGeom>
          <a:noFill/>
          <a:ln w="38100" cap="flat" cmpd="sng">
            <a:solidFill>
              <a:srgbClr val="CC33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/>
          </a:p>
        </p:txBody>
      </p:sp>
      <p:sp>
        <p:nvSpPr>
          <p:cNvPr id="264221" name="Oval 29"/>
          <p:cNvSpPr>
            <a:spLocks noChangeArrowheads="1"/>
          </p:cNvSpPr>
          <p:nvPr/>
        </p:nvSpPr>
        <p:spPr bwMode="auto">
          <a:xfrm>
            <a:off x="5322888" y="5434013"/>
            <a:ext cx="88900" cy="88900"/>
          </a:xfrm>
          <a:prstGeom prst="ellipse">
            <a:avLst/>
          </a:prstGeom>
          <a:solidFill>
            <a:srgbClr val="CC3300"/>
          </a:solidFill>
          <a:ln w="12700">
            <a:solidFill>
              <a:srgbClr val="CC3300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6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500"/>
                                        <p:tgtEl>
                                          <p:spTgt spid="26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20" grpId="0" animBg="1"/>
      <p:bldP spid="2642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Custo Marginal (CMa)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5563" y="798513"/>
            <a:ext cx="90249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pt-BR" sz="1800" u="sng">
                <a:solidFill>
                  <a:srgbClr val="CC3300"/>
                </a:solidFill>
              </a:rPr>
              <a:t>Custo marginal</a:t>
            </a:r>
            <a:r>
              <a:rPr lang="pt-BR" sz="1800">
                <a:solidFill>
                  <a:srgbClr val="0033CC"/>
                </a:solidFill>
              </a:rPr>
              <a:t> = </a:t>
            </a:r>
            <a:r>
              <a:rPr lang="el-GR" sz="1800">
                <a:solidFill>
                  <a:srgbClr val="0033CC"/>
                </a:solidFill>
                <a:cs typeface="Arial" panose="020B0604020202020204" pitchFamily="34" charset="0"/>
              </a:rPr>
              <a:t>Δ</a:t>
            </a:r>
            <a:r>
              <a:rPr lang="pt-BR" sz="1800">
                <a:solidFill>
                  <a:srgbClr val="0033CC"/>
                </a:solidFill>
                <a:cs typeface="Arial" panose="020B0604020202020204" pitchFamily="34" charset="0"/>
              </a:rPr>
              <a:t>CV</a:t>
            </a:r>
            <a:r>
              <a:rPr lang="pt-BR" sz="1800">
                <a:solidFill>
                  <a:srgbClr val="0033CC"/>
                </a:solidFill>
              </a:rPr>
              <a:t> / </a:t>
            </a:r>
            <a:r>
              <a:rPr lang="el-GR" sz="1800">
                <a:solidFill>
                  <a:srgbClr val="0033CC"/>
                </a:solidFill>
              </a:rPr>
              <a:t>Δ</a:t>
            </a:r>
            <a:r>
              <a:rPr lang="pt-BR" sz="1800">
                <a:solidFill>
                  <a:srgbClr val="0033CC"/>
                </a:solidFill>
              </a:rPr>
              <a:t>CV</a:t>
            </a:r>
            <a:r>
              <a:rPr lang="pt-BR" sz="1800"/>
              <a:t> </a:t>
            </a:r>
            <a:r>
              <a:rPr lang="pt-BR" sz="1800" i="1">
                <a:solidFill>
                  <a:srgbClr val="0033CC"/>
                </a:solidFill>
              </a:rPr>
              <a:t> </a:t>
            </a:r>
            <a:r>
              <a:rPr lang="pt-BR" sz="1800" i="1">
                <a:solidFill>
                  <a:srgbClr val="CC3300"/>
                </a:solidFill>
                <a:cs typeface="Arial" panose="020B0604020202020204" pitchFamily="34" charset="0"/>
              </a:rPr>
              <a:t>→ </a:t>
            </a:r>
            <a:r>
              <a:rPr lang="pt-BR" sz="1800" i="1">
                <a:solidFill>
                  <a:srgbClr val="CC3300"/>
                </a:solidFill>
              </a:rPr>
              <a:t>(dCV / dq)</a:t>
            </a:r>
          </a:p>
        </p:txBody>
      </p:sp>
      <p:sp>
        <p:nvSpPr>
          <p:cNvPr id="12292" name="Line 33"/>
          <p:cNvSpPr>
            <a:spLocks noChangeShapeType="1"/>
          </p:cNvSpPr>
          <p:nvPr/>
        </p:nvSpPr>
        <p:spPr bwMode="auto">
          <a:xfrm flipV="1">
            <a:off x="5808663" y="1241425"/>
            <a:ext cx="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pt-BR"/>
          </a:p>
        </p:txBody>
      </p:sp>
      <p:grpSp>
        <p:nvGrpSpPr>
          <p:cNvPr id="12293" name="Group 50"/>
          <p:cNvGrpSpPr>
            <a:grpSpLocks/>
          </p:cNvGrpSpPr>
          <p:nvPr/>
        </p:nvGrpSpPr>
        <p:grpSpPr bwMode="auto">
          <a:xfrm>
            <a:off x="1919288" y="1322388"/>
            <a:ext cx="5748337" cy="4865687"/>
            <a:chOff x="1209" y="833"/>
            <a:chExt cx="3621" cy="3065"/>
          </a:xfrm>
        </p:grpSpPr>
        <p:sp>
          <p:nvSpPr>
            <p:cNvPr id="12297" name="Text Box 4"/>
            <p:cNvSpPr txBox="1">
              <a:spLocks noChangeArrowheads="1"/>
            </p:cNvSpPr>
            <p:nvPr/>
          </p:nvSpPr>
          <p:spPr bwMode="auto">
            <a:xfrm>
              <a:off x="1209" y="886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CT</a:t>
              </a:r>
            </a:p>
          </p:txBody>
        </p:sp>
        <p:sp>
          <p:nvSpPr>
            <p:cNvPr id="12298" name="Line 6"/>
            <p:cNvSpPr>
              <a:spLocks noChangeShapeType="1"/>
            </p:cNvSpPr>
            <p:nvPr/>
          </p:nvSpPr>
          <p:spPr bwMode="auto">
            <a:xfrm flipV="1">
              <a:off x="1877" y="958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299" name="Freeform 8"/>
            <p:cNvSpPr>
              <a:spLocks/>
            </p:cNvSpPr>
            <p:nvPr/>
          </p:nvSpPr>
          <p:spPr bwMode="auto">
            <a:xfrm>
              <a:off x="1874" y="833"/>
              <a:ext cx="1727" cy="1274"/>
            </a:xfrm>
            <a:custGeom>
              <a:avLst/>
              <a:gdLst>
                <a:gd name="T0" fmla="*/ 0 w 3313"/>
                <a:gd name="T1" fmla="*/ 2238 h 2238"/>
                <a:gd name="T2" fmla="*/ 27 w 3313"/>
                <a:gd name="T3" fmla="*/ 2013 h 2238"/>
                <a:gd name="T4" fmla="*/ 93 w 3313"/>
                <a:gd name="T5" fmla="*/ 1799 h 2238"/>
                <a:gd name="T6" fmla="*/ 214 w 3313"/>
                <a:gd name="T7" fmla="*/ 1541 h 2238"/>
                <a:gd name="T8" fmla="*/ 400 w 3313"/>
                <a:gd name="T9" fmla="*/ 1311 h 2238"/>
                <a:gd name="T10" fmla="*/ 620 w 3313"/>
                <a:gd name="T11" fmla="*/ 1163 h 2238"/>
                <a:gd name="T12" fmla="*/ 960 w 3313"/>
                <a:gd name="T13" fmla="*/ 1048 h 2238"/>
                <a:gd name="T14" fmla="*/ 1492 w 3313"/>
                <a:gd name="T15" fmla="*/ 993 h 2238"/>
                <a:gd name="T16" fmla="*/ 1975 w 3313"/>
                <a:gd name="T17" fmla="*/ 993 h 2238"/>
                <a:gd name="T18" fmla="*/ 2326 w 3313"/>
                <a:gd name="T19" fmla="*/ 976 h 2238"/>
                <a:gd name="T20" fmla="*/ 2633 w 3313"/>
                <a:gd name="T21" fmla="*/ 916 h 2238"/>
                <a:gd name="T22" fmla="*/ 2863 w 3313"/>
                <a:gd name="T23" fmla="*/ 812 h 2238"/>
                <a:gd name="T24" fmla="*/ 3061 w 3313"/>
                <a:gd name="T25" fmla="*/ 664 h 2238"/>
                <a:gd name="T26" fmla="*/ 3203 w 3313"/>
                <a:gd name="T27" fmla="*/ 433 h 2238"/>
                <a:gd name="T28" fmla="*/ 3275 w 3313"/>
                <a:gd name="T29" fmla="*/ 192 h 2238"/>
                <a:gd name="T30" fmla="*/ 3313 w 3313"/>
                <a:gd name="T31" fmla="*/ 0 h 22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13"/>
                <a:gd name="T49" fmla="*/ 0 h 2238"/>
                <a:gd name="T50" fmla="*/ 3313 w 3313"/>
                <a:gd name="T51" fmla="*/ 2238 h 223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13" h="2238">
                  <a:moveTo>
                    <a:pt x="0" y="2238"/>
                  </a:moveTo>
                  <a:cubicBezTo>
                    <a:pt x="5" y="2162"/>
                    <a:pt x="11" y="2086"/>
                    <a:pt x="27" y="2013"/>
                  </a:cubicBezTo>
                  <a:cubicBezTo>
                    <a:pt x="43" y="1940"/>
                    <a:pt x="62" y="1878"/>
                    <a:pt x="93" y="1799"/>
                  </a:cubicBezTo>
                  <a:cubicBezTo>
                    <a:pt x="124" y="1720"/>
                    <a:pt x="163" y="1622"/>
                    <a:pt x="214" y="1541"/>
                  </a:cubicBezTo>
                  <a:cubicBezTo>
                    <a:pt x="265" y="1460"/>
                    <a:pt x="332" y="1374"/>
                    <a:pt x="400" y="1311"/>
                  </a:cubicBezTo>
                  <a:cubicBezTo>
                    <a:pt x="468" y="1248"/>
                    <a:pt x="527" y="1207"/>
                    <a:pt x="620" y="1163"/>
                  </a:cubicBezTo>
                  <a:cubicBezTo>
                    <a:pt x="713" y="1119"/>
                    <a:pt x="815" y="1076"/>
                    <a:pt x="960" y="1048"/>
                  </a:cubicBezTo>
                  <a:cubicBezTo>
                    <a:pt x="1105" y="1020"/>
                    <a:pt x="1323" y="1002"/>
                    <a:pt x="1492" y="993"/>
                  </a:cubicBezTo>
                  <a:cubicBezTo>
                    <a:pt x="1661" y="984"/>
                    <a:pt x="1836" y="996"/>
                    <a:pt x="1975" y="993"/>
                  </a:cubicBezTo>
                  <a:cubicBezTo>
                    <a:pt x="2114" y="990"/>
                    <a:pt x="2216" y="989"/>
                    <a:pt x="2326" y="976"/>
                  </a:cubicBezTo>
                  <a:cubicBezTo>
                    <a:pt x="2436" y="963"/>
                    <a:pt x="2544" y="943"/>
                    <a:pt x="2633" y="916"/>
                  </a:cubicBezTo>
                  <a:cubicBezTo>
                    <a:pt x="2722" y="889"/>
                    <a:pt x="2792" y="854"/>
                    <a:pt x="2863" y="812"/>
                  </a:cubicBezTo>
                  <a:cubicBezTo>
                    <a:pt x="2934" y="770"/>
                    <a:pt x="3004" y="727"/>
                    <a:pt x="3061" y="664"/>
                  </a:cubicBezTo>
                  <a:cubicBezTo>
                    <a:pt x="3118" y="601"/>
                    <a:pt x="3167" y="512"/>
                    <a:pt x="3203" y="433"/>
                  </a:cubicBezTo>
                  <a:cubicBezTo>
                    <a:pt x="3239" y="354"/>
                    <a:pt x="3257" y="264"/>
                    <a:pt x="3275" y="192"/>
                  </a:cubicBezTo>
                  <a:cubicBezTo>
                    <a:pt x="3293" y="120"/>
                    <a:pt x="3303" y="60"/>
                    <a:pt x="3313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0" name="Text Box 9"/>
            <p:cNvSpPr txBox="1">
              <a:spLocks noChangeArrowheads="1"/>
            </p:cNvSpPr>
            <p:nvPr/>
          </p:nvSpPr>
          <p:spPr bwMode="auto">
            <a:xfrm>
              <a:off x="1230" y="2392"/>
              <a:ext cx="65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CMa</a:t>
              </a:r>
            </a:p>
          </p:txBody>
        </p:sp>
        <p:sp>
          <p:nvSpPr>
            <p:cNvPr id="12301" name="Line 11"/>
            <p:cNvSpPr>
              <a:spLocks noChangeShapeType="1"/>
            </p:cNvSpPr>
            <p:nvPr/>
          </p:nvSpPr>
          <p:spPr bwMode="auto">
            <a:xfrm flipV="1">
              <a:off x="1878" y="2334"/>
              <a:ext cx="0" cy="1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2" name="Line 17"/>
            <p:cNvSpPr>
              <a:spLocks noChangeShapeType="1"/>
            </p:cNvSpPr>
            <p:nvPr/>
          </p:nvSpPr>
          <p:spPr bwMode="auto">
            <a:xfrm>
              <a:off x="2143" y="1531"/>
              <a:ext cx="0" cy="2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3" name="Line 18"/>
            <p:cNvSpPr>
              <a:spLocks noChangeShapeType="1"/>
            </p:cNvSpPr>
            <p:nvPr/>
          </p:nvSpPr>
          <p:spPr bwMode="auto">
            <a:xfrm>
              <a:off x="2739" y="1394"/>
              <a:ext cx="0" cy="22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4" name="Line 19"/>
            <p:cNvSpPr>
              <a:spLocks noChangeShapeType="1"/>
            </p:cNvSpPr>
            <p:nvPr/>
          </p:nvSpPr>
          <p:spPr bwMode="auto">
            <a:xfrm>
              <a:off x="3401" y="1292"/>
              <a:ext cx="0" cy="23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5" name="Line 20"/>
            <p:cNvSpPr>
              <a:spLocks noChangeShapeType="1"/>
            </p:cNvSpPr>
            <p:nvPr/>
          </p:nvSpPr>
          <p:spPr bwMode="auto">
            <a:xfrm>
              <a:off x="3581" y="944"/>
              <a:ext cx="0" cy="27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6" name="Text Box 21"/>
            <p:cNvSpPr txBox="1">
              <a:spLocks noChangeArrowheads="1"/>
            </p:cNvSpPr>
            <p:nvPr/>
          </p:nvSpPr>
          <p:spPr bwMode="auto">
            <a:xfrm>
              <a:off x="2044" y="3676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1</a:t>
              </a:r>
            </a:p>
          </p:txBody>
        </p:sp>
        <p:sp>
          <p:nvSpPr>
            <p:cNvPr id="12307" name="Text Box 22"/>
            <p:cNvSpPr txBox="1">
              <a:spLocks noChangeArrowheads="1"/>
            </p:cNvSpPr>
            <p:nvPr/>
          </p:nvSpPr>
          <p:spPr bwMode="auto">
            <a:xfrm>
              <a:off x="2641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2</a:t>
              </a:r>
            </a:p>
          </p:txBody>
        </p:sp>
        <p:sp>
          <p:nvSpPr>
            <p:cNvPr id="12308" name="Text Box 23"/>
            <p:cNvSpPr txBox="1">
              <a:spLocks noChangeArrowheads="1"/>
            </p:cNvSpPr>
            <p:nvPr/>
          </p:nvSpPr>
          <p:spPr bwMode="auto">
            <a:xfrm>
              <a:off x="3305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3</a:t>
              </a:r>
            </a:p>
          </p:txBody>
        </p:sp>
        <p:sp>
          <p:nvSpPr>
            <p:cNvPr id="12309" name="Text Box 24"/>
            <p:cNvSpPr txBox="1">
              <a:spLocks noChangeArrowheads="1"/>
            </p:cNvSpPr>
            <p:nvPr/>
          </p:nvSpPr>
          <p:spPr bwMode="auto">
            <a:xfrm>
              <a:off x="3480" y="3677"/>
              <a:ext cx="19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000" i="1"/>
                <a:t>q</a:t>
              </a:r>
              <a:r>
                <a:rPr lang="pt-BR" sz="1000" i="1" baseline="-25000"/>
                <a:t>4</a:t>
              </a:r>
            </a:p>
          </p:txBody>
        </p:sp>
        <p:sp>
          <p:nvSpPr>
            <p:cNvPr id="12310" name="Line 26"/>
            <p:cNvSpPr>
              <a:spLocks noChangeShapeType="1"/>
            </p:cNvSpPr>
            <p:nvPr/>
          </p:nvSpPr>
          <p:spPr bwMode="auto">
            <a:xfrm>
              <a:off x="2069" y="1600"/>
              <a:ext cx="1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1" name="Line 27"/>
            <p:cNvSpPr>
              <a:spLocks noChangeShapeType="1"/>
            </p:cNvSpPr>
            <p:nvPr/>
          </p:nvSpPr>
          <p:spPr bwMode="auto">
            <a:xfrm flipV="1">
              <a:off x="2212" y="1480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2" name="Line 28"/>
            <p:cNvSpPr>
              <a:spLocks noChangeShapeType="1"/>
            </p:cNvSpPr>
            <p:nvPr/>
          </p:nvSpPr>
          <p:spPr bwMode="auto">
            <a:xfrm>
              <a:off x="2648" y="1411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3" name="Line 29"/>
            <p:cNvSpPr>
              <a:spLocks noChangeShapeType="1"/>
            </p:cNvSpPr>
            <p:nvPr/>
          </p:nvSpPr>
          <p:spPr bwMode="auto">
            <a:xfrm flipV="1">
              <a:off x="2803" y="1390"/>
              <a:ext cx="0" cy="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4" name="Line 30"/>
            <p:cNvSpPr>
              <a:spLocks noChangeShapeType="1"/>
            </p:cNvSpPr>
            <p:nvPr/>
          </p:nvSpPr>
          <p:spPr bwMode="auto">
            <a:xfrm>
              <a:off x="3320" y="1341"/>
              <a:ext cx="1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5" name="Line 31"/>
            <p:cNvSpPr>
              <a:spLocks noChangeShapeType="1"/>
            </p:cNvSpPr>
            <p:nvPr/>
          </p:nvSpPr>
          <p:spPr bwMode="auto">
            <a:xfrm flipV="1">
              <a:off x="3463" y="1221"/>
              <a:ext cx="0" cy="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6" name="Line 32"/>
            <p:cNvSpPr>
              <a:spLocks noChangeShapeType="1"/>
            </p:cNvSpPr>
            <p:nvPr/>
          </p:nvSpPr>
          <p:spPr bwMode="auto">
            <a:xfrm>
              <a:off x="3516" y="1132"/>
              <a:ext cx="1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7" name="Line 38"/>
            <p:cNvSpPr>
              <a:spLocks noChangeShapeType="1"/>
            </p:cNvSpPr>
            <p:nvPr/>
          </p:nvSpPr>
          <p:spPr bwMode="auto">
            <a:xfrm>
              <a:off x="1877" y="2304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8" name="Text Box 39"/>
            <p:cNvSpPr txBox="1">
              <a:spLocks noChangeArrowheads="1"/>
            </p:cNvSpPr>
            <p:nvPr/>
          </p:nvSpPr>
          <p:spPr bwMode="auto">
            <a:xfrm>
              <a:off x="4637" y="231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2319" name="Line 40"/>
            <p:cNvSpPr>
              <a:spLocks noChangeShapeType="1"/>
            </p:cNvSpPr>
            <p:nvPr/>
          </p:nvSpPr>
          <p:spPr bwMode="auto">
            <a:xfrm>
              <a:off x="1878" y="3680"/>
              <a:ext cx="28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20" name="Text Box 41"/>
            <p:cNvSpPr txBox="1">
              <a:spLocks noChangeArrowheads="1"/>
            </p:cNvSpPr>
            <p:nvPr/>
          </p:nvSpPr>
          <p:spPr bwMode="auto">
            <a:xfrm>
              <a:off x="4638" y="3686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3405188" y="3971925"/>
            <a:ext cx="2455862" cy="1889125"/>
            <a:chOff x="2145" y="2502"/>
            <a:chExt cx="1547" cy="1190"/>
          </a:xfrm>
        </p:grpSpPr>
        <p:sp>
          <p:nvSpPr>
            <p:cNvPr id="12295" name="Freeform 48"/>
            <p:cNvSpPr>
              <a:spLocks/>
            </p:cNvSpPr>
            <p:nvPr/>
          </p:nvSpPr>
          <p:spPr bwMode="auto">
            <a:xfrm>
              <a:off x="2145" y="2502"/>
              <a:ext cx="1547" cy="1169"/>
            </a:xfrm>
            <a:custGeom>
              <a:avLst/>
              <a:gdLst>
                <a:gd name="T0" fmla="*/ 0 w 1619"/>
                <a:gd name="T1" fmla="*/ 938 h 1153"/>
                <a:gd name="T2" fmla="*/ 209 w 1619"/>
                <a:gd name="T3" fmla="*/ 1070 h 1153"/>
                <a:gd name="T4" fmla="*/ 522 w 1619"/>
                <a:gd name="T5" fmla="*/ 1141 h 1153"/>
                <a:gd name="T6" fmla="*/ 757 w 1619"/>
                <a:gd name="T7" fmla="*/ 1141 h 1153"/>
                <a:gd name="T8" fmla="*/ 999 w 1619"/>
                <a:gd name="T9" fmla="*/ 1108 h 1153"/>
                <a:gd name="T10" fmla="*/ 1125 w 1619"/>
                <a:gd name="T11" fmla="*/ 1070 h 1153"/>
                <a:gd name="T12" fmla="*/ 1218 w 1619"/>
                <a:gd name="T13" fmla="*/ 1026 h 1153"/>
                <a:gd name="T14" fmla="*/ 1383 w 1619"/>
                <a:gd name="T15" fmla="*/ 856 h 1153"/>
                <a:gd name="T16" fmla="*/ 1482 w 1619"/>
                <a:gd name="T17" fmla="*/ 620 h 1153"/>
                <a:gd name="T18" fmla="*/ 1569 w 1619"/>
                <a:gd name="T19" fmla="*/ 269 h 1153"/>
                <a:gd name="T20" fmla="*/ 1619 w 1619"/>
                <a:gd name="T21" fmla="*/ 0 h 11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9"/>
                <a:gd name="T34" fmla="*/ 0 h 1153"/>
                <a:gd name="T35" fmla="*/ 1619 w 1619"/>
                <a:gd name="T36" fmla="*/ 1153 h 11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9" h="1153">
                  <a:moveTo>
                    <a:pt x="0" y="938"/>
                  </a:moveTo>
                  <a:cubicBezTo>
                    <a:pt x="61" y="987"/>
                    <a:pt x="122" y="1036"/>
                    <a:pt x="209" y="1070"/>
                  </a:cubicBezTo>
                  <a:cubicBezTo>
                    <a:pt x="296" y="1104"/>
                    <a:pt x="431" y="1129"/>
                    <a:pt x="522" y="1141"/>
                  </a:cubicBezTo>
                  <a:cubicBezTo>
                    <a:pt x="613" y="1153"/>
                    <a:pt x="678" y="1146"/>
                    <a:pt x="757" y="1141"/>
                  </a:cubicBezTo>
                  <a:cubicBezTo>
                    <a:pt x="836" y="1136"/>
                    <a:pt x="938" y="1120"/>
                    <a:pt x="999" y="1108"/>
                  </a:cubicBezTo>
                  <a:cubicBezTo>
                    <a:pt x="1060" y="1096"/>
                    <a:pt x="1089" y="1084"/>
                    <a:pt x="1125" y="1070"/>
                  </a:cubicBezTo>
                  <a:cubicBezTo>
                    <a:pt x="1161" y="1056"/>
                    <a:pt x="1175" y="1062"/>
                    <a:pt x="1218" y="1026"/>
                  </a:cubicBezTo>
                  <a:cubicBezTo>
                    <a:pt x="1261" y="990"/>
                    <a:pt x="1339" y="924"/>
                    <a:pt x="1383" y="856"/>
                  </a:cubicBezTo>
                  <a:cubicBezTo>
                    <a:pt x="1427" y="788"/>
                    <a:pt x="1451" y="718"/>
                    <a:pt x="1482" y="620"/>
                  </a:cubicBezTo>
                  <a:cubicBezTo>
                    <a:pt x="1513" y="522"/>
                    <a:pt x="1546" y="372"/>
                    <a:pt x="1569" y="269"/>
                  </a:cubicBezTo>
                  <a:cubicBezTo>
                    <a:pt x="1592" y="166"/>
                    <a:pt x="1605" y="83"/>
                    <a:pt x="1619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296" name="Oval 49"/>
            <p:cNvSpPr>
              <a:spLocks noChangeArrowheads="1"/>
            </p:cNvSpPr>
            <p:nvPr/>
          </p:nvSpPr>
          <p:spPr bwMode="auto">
            <a:xfrm>
              <a:off x="2714" y="3636"/>
              <a:ext cx="56" cy="56"/>
            </a:xfrm>
            <a:prstGeom prst="ellipse">
              <a:avLst/>
            </a:prstGeom>
            <a:solidFill>
              <a:srgbClr val="CC3300"/>
            </a:solidFill>
            <a:ln w="12700">
              <a:solidFill>
                <a:srgbClr val="CC3300"/>
              </a:solidFill>
              <a:round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plate 2003 SAP">
  <a:themeElements>
    <a:clrScheme name="">
      <a:dk1>
        <a:srgbClr val="000000"/>
      </a:dk1>
      <a:lt1>
        <a:srgbClr val="FFFFFF"/>
      </a:lt1>
      <a:dk2>
        <a:srgbClr val="333333"/>
      </a:dk2>
      <a:lt2>
        <a:srgbClr val="B2B2B2"/>
      </a:lt2>
      <a:accent1>
        <a:srgbClr val="F0A000"/>
      </a:accent1>
      <a:accent2>
        <a:srgbClr val="4D4D4D"/>
      </a:accent2>
      <a:accent3>
        <a:srgbClr val="FFFFFF"/>
      </a:accent3>
      <a:accent4>
        <a:srgbClr val="000000"/>
      </a:accent4>
      <a:accent5>
        <a:srgbClr val="F6CDAA"/>
      </a:accent5>
      <a:accent6>
        <a:srgbClr val="454545"/>
      </a:accent6>
      <a:hlink>
        <a:srgbClr val="003366"/>
      </a:hlink>
      <a:folHlink>
        <a:srgbClr val="777777"/>
      </a:folHlink>
    </a:clrScheme>
    <a:fontScheme name="Template 2003 SAP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2003 SA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003 SA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Settings\lcerodri\My Documents\My Projects\Athena\SAP\Template 2003 SAP.pot</Template>
  <TotalTime>3776</TotalTime>
  <Words>422</Words>
  <Application>Microsoft Office PowerPoint</Application>
  <PresentationFormat>Apresentação na tela (4:3)</PresentationFormat>
  <Paragraphs>109</Paragraphs>
  <Slides>13</Slides>
  <Notes>13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Wingdings</vt:lpstr>
      <vt:lpstr>Template 2003 SAP</vt:lpstr>
      <vt:lpstr>Equation</vt:lpstr>
      <vt:lpstr>Capa</vt:lpstr>
      <vt:lpstr>Custo Fixo (CF)</vt:lpstr>
      <vt:lpstr>Custo Fixo Médio (CFMe)</vt:lpstr>
      <vt:lpstr>Custo Variável (CV)</vt:lpstr>
      <vt:lpstr>Custo Variável (CV)</vt:lpstr>
      <vt:lpstr>Custo Variável Médio (CVMe)</vt:lpstr>
      <vt:lpstr>Custo Total (CT)</vt:lpstr>
      <vt:lpstr>Custo Total Médio (CTMe)</vt:lpstr>
      <vt:lpstr>Custo Marginal (CMa)</vt:lpstr>
      <vt:lpstr>Representação gráfica consistente das curvas de custo</vt:lpstr>
      <vt:lpstr>A oferta da firma – o lucro é máximo?</vt:lpstr>
      <vt:lpstr>A oferta da firma – preço cobre custo?</vt:lpstr>
      <vt:lpstr>A curva de oferta da firma</vt:lpstr>
    </vt:vector>
  </TitlesOfParts>
  <Company>Esalq/USP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Conceitos e desafios dos processos de gestão florestal</dc:title>
  <dc:creator>Economia Florestal - LCF/ESALQ</dc:creator>
  <cp:lastModifiedBy>Luiz Carlos Estraviz Rodriguez</cp:lastModifiedBy>
  <cp:revision>173</cp:revision>
  <dcterms:created xsi:type="dcterms:W3CDTF">2003-07-28T20:40:37Z</dcterms:created>
  <dcterms:modified xsi:type="dcterms:W3CDTF">2014-04-22T12:49:44Z</dcterms:modified>
</cp:coreProperties>
</file>