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8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2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3333"/>
    <a:srgbClr val="FFFFCC"/>
    <a:srgbClr val="0033CC"/>
    <a:srgbClr val="FF9933"/>
    <a:srgbClr val="CC33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68" y="340"/>
      </p:cViewPr>
      <p:guideLst>
        <p:guide orient="horz" pos="226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1326" y="-90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484313" y="9979025"/>
            <a:ext cx="4130675" cy="252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3389" tIns="45877" rIns="93389" bIns="45877" anchor="ctr"/>
          <a:lstStyle>
            <a:lvl1pPr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8AB9F6A-A137-4245-B6D6-008F207CF08F}" type="slidenum">
              <a:rPr lang="en-US" sz="900" b="0"/>
              <a:pPr algn="ctr"/>
              <a:t>‹nº›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780694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36575" y="511175"/>
            <a:ext cx="6026150" cy="4519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4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2450" y="5543550"/>
            <a:ext cx="5915025" cy="4065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89" tIns="45877" rIns="93389" bIns="45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Klicken Sie, um die Formate des Vorlagentextes zu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6200" y="9839325"/>
            <a:ext cx="6967538" cy="261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3389" tIns="45877" rIns="93389" bIns="45877">
            <a:spAutoFit/>
          </a:bodyPr>
          <a:lstStyle>
            <a:lvl1pPr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4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1000" b="0"/>
              <a:t> </a:t>
            </a:r>
            <a:fld id="{4B392FEC-8E4F-43B0-9578-9BB82D8B7686}" type="slidenum">
              <a:rPr lang="en-US" sz="1000" b="0"/>
              <a:pPr algn="ctr"/>
              <a:t>‹nº›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46145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n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1430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u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628650" indent="-114300" algn="l" rtl="0" eaLnBrk="0" fontAlgn="base" hangingPunct="0">
      <a:spcBef>
        <a:spcPct val="0"/>
      </a:spcBef>
      <a:spcAft>
        <a:spcPct val="50000"/>
      </a:spcAft>
      <a:buSzPct val="100000"/>
      <a:buFont typeface="Wingdings" panose="05000000000000000000" pitchFamily="2" charset="2"/>
      <a:buChar char="l"/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9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01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6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93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69F9E0-5128-4483-AC37-FB557841AEE9}" type="slidenum">
              <a:rPr lang="pt-BR" sz="1300"/>
              <a:pPr/>
              <a:t>12</a:t>
            </a:fld>
            <a:endParaRPr lang="pt-BR" sz="1300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577075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F8ADF1-DE7C-4D9C-B9CD-ED8227FB2D8A}" type="slidenum">
              <a:rPr lang="pt-BR" sz="1300"/>
              <a:pPr/>
              <a:t>13</a:t>
            </a:fld>
            <a:endParaRPr lang="pt-BR" sz="13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787746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08E460-8F30-4ABC-A8AE-E82F860408CB}" type="slidenum">
              <a:rPr lang="pt-BR" sz="1300"/>
              <a:pPr/>
              <a:t>14</a:t>
            </a:fld>
            <a:endParaRPr lang="pt-BR" sz="1300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0921721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AE59CC-200B-401C-948A-868FDC04B143}" type="slidenum">
              <a:rPr lang="pt-BR" sz="1300"/>
              <a:pPr/>
              <a:t>15</a:t>
            </a:fld>
            <a:endParaRPr lang="pt-BR" sz="130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2814222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9F0D3E-B1B7-4CD3-88AC-0514BFA55952}" type="slidenum">
              <a:rPr lang="pt-BR" sz="1300"/>
              <a:pPr/>
              <a:t>16</a:t>
            </a:fld>
            <a:endParaRPr lang="pt-BR" sz="130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66873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81B533-F65E-4E75-B4AA-8B5CC829B7B2}" type="slidenum">
              <a:rPr lang="pt-BR" sz="1300"/>
              <a:pPr/>
              <a:t>17</a:t>
            </a:fld>
            <a:endParaRPr lang="pt-BR" sz="130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1893947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FABAA2-A226-4108-98F3-F3EA14F5DE6D}" type="slidenum">
              <a:rPr lang="pt-BR" sz="1300"/>
              <a:pPr/>
              <a:t>18</a:t>
            </a:fld>
            <a:endParaRPr lang="pt-BR" sz="13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887248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888D5A-B1DF-4995-8361-9F9B1620E2A4}" type="slidenum">
              <a:rPr lang="pt-BR" sz="1300"/>
              <a:pPr/>
              <a:t>19</a:t>
            </a:fld>
            <a:endParaRPr lang="pt-BR" sz="13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15946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82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sz="1300" smtClean="0"/>
              <a:t>Aula 23/04/02 - Teoria da Produção: Revisão e Exercícios 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3438"/>
            <a:ext cx="3076575" cy="51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6B0597-3AB0-46C4-89A3-14EE1C2E1FB7}" type="slidenum">
              <a:rPr lang="pt-BR" sz="1300"/>
              <a:pPr/>
              <a:t>20</a:t>
            </a:fld>
            <a:endParaRPr lang="pt-BR" sz="130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98444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91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43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64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695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336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19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64"/>
          <p:cNvSpPr>
            <a:spLocks noChangeArrowheads="1"/>
          </p:cNvSpPr>
          <p:nvPr/>
        </p:nvSpPr>
        <p:spPr bwMode="auto">
          <a:xfrm>
            <a:off x="0" y="0"/>
            <a:ext cx="2286000" cy="1979613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4" name="Rectangle 2065"/>
          <p:cNvSpPr>
            <a:spLocks noChangeArrowheads="1"/>
          </p:cNvSpPr>
          <p:nvPr/>
        </p:nvSpPr>
        <p:spPr bwMode="auto">
          <a:xfrm>
            <a:off x="2284413" y="0"/>
            <a:ext cx="6856412" cy="19796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5" name="Rectangle 2078"/>
          <p:cNvSpPr>
            <a:spLocks noChangeArrowheads="1"/>
          </p:cNvSpPr>
          <p:nvPr/>
        </p:nvSpPr>
        <p:spPr bwMode="auto">
          <a:xfrm>
            <a:off x="-14288" y="-14288"/>
            <a:ext cx="561976" cy="395288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pic>
        <p:nvPicPr>
          <p:cNvPr id="6" name="Picture 3135" descr="us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553200"/>
            <a:ext cx="496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Rectangle 2061"/>
          <p:cNvSpPr>
            <a:spLocks noGrp="1" noChangeArrowheads="1"/>
          </p:cNvSpPr>
          <p:nvPr>
            <p:ph type="ctrTitle" sz="quarter"/>
          </p:nvPr>
        </p:nvSpPr>
        <p:spPr>
          <a:xfrm>
            <a:off x="2820988" y="1000125"/>
            <a:ext cx="6156325" cy="963613"/>
          </a:xfrm>
          <a:ln w="9525" algn="ctr"/>
        </p:spPr>
        <p:txBody>
          <a:bodyPr lIns="270000" tIns="45720" rIns="91440" bIns="45720" anchor="t"/>
          <a:lstStyle>
            <a:lvl1pPr>
              <a:defRPr sz="4000"/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133311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114300"/>
            <a:ext cx="8377238" cy="381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2854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114300"/>
            <a:ext cx="8377238" cy="381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1628208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6612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gray">
          <a:xfrm>
            <a:off x="603250" y="114300"/>
            <a:ext cx="83772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(Arial Black 22pt.)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596900" cy="5969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96900" y="0"/>
            <a:ext cx="8547100" cy="5969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119063" cy="119063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pt-BR">
              <a:latin typeface="Arial" charset="0"/>
            </a:endParaRPr>
          </a:p>
        </p:txBody>
      </p:sp>
      <p:pic>
        <p:nvPicPr>
          <p:cNvPr id="1030" name="Picture 49" descr="us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553200"/>
            <a:ext cx="4968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0" name="Text Box 56"/>
          <p:cNvSpPr txBox="1">
            <a:spLocks noChangeArrowheads="1"/>
          </p:cNvSpPr>
          <p:nvPr userDrawn="1"/>
        </p:nvSpPr>
        <p:spPr bwMode="auto">
          <a:xfrm>
            <a:off x="8204200" y="6542088"/>
            <a:ext cx="904875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6C1DF6F9-FD28-41E9-9C6E-27EAF92D0F74}" type="slidenum">
              <a:rPr lang="pt-BR" sz="1200" b="0"/>
              <a:pPr algn="r" eaLnBrk="1" hangingPunct="1">
                <a:spcBef>
                  <a:spcPct val="50000"/>
                </a:spcBef>
              </a:pPr>
              <a:t>‹nº›</a:t>
            </a:fld>
            <a:r>
              <a:rPr lang="pt-BR" sz="1200" b="0"/>
              <a:t>/11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93" r:id="rId3"/>
    <p:sldLayoutId id="2147483694" r:id="rId4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82600" indent="-292100" algn="l" rtl="0" eaLnBrk="0" fontAlgn="base" hangingPunct="0">
        <a:spcBef>
          <a:spcPct val="20000"/>
        </a:spcBef>
        <a:spcAft>
          <a:spcPct val="5000"/>
        </a:spcAft>
        <a:buClr>
          <a:schemeClr val="tx1"/>
        </a:buClr>
        <a:buFont typeface="Wingdings" panose="05000000000000000000" pitchFamily="2" charset="2"/>
        <a:buChar char="n"/>
        <a:defRPr sz="2800" b="1">
          <a:solidFill>
            <a:schemeClr val="tx1"/>
          </a:solidFill>
          <a:latin typeface="+mn-lt"/>
        </a:defRPr>
      </a:lvl2pPr>
      <a:lvl3pPr marL="927100" indent="-234950" algn="l" rtl="0" eaLnBrk="0" fontAlgn="base" hangingPunct="0">
        <a:spcBef>
          <a:spcPct val="20000"/>
        </a:spcBef>
        <a:spcAft>
          <a:spcPct val="5000"/>
        </a:spcAft>
        <a:buClr>
          <a:schemeClr val="tx1"/>
        </a:buClr>
        <a:buSzPct val="80000"/>
        <a:buFont typeface="Wingdings" panose="05000000000000000000" pitchFamily="2" charset="2"/>
        <a:buChar char="u"/>
        <a:defRPr sz="1600" b="1">
          <a:solidFill>
            <a:schemeClr val="tx1"/>
          </a:solidFill>
          <a:latin typeface="+mn-lt"/>
        </a:defRPr>
      </a:lvl3pPr>
      <a:lvl4pPr marL="1311275" indent="-198438" algn="l" rtl="0" eaLnBrk="0" fontAlgn="base" hangingPunct="0">
        <a:spcBef>
          <a:spcPct val="20000"/>
        </a:spcBef>
        <a:spcAft>
          <a:spcPct val="5000"/>
        </a:spcAft>
        <a:buClr>
          <a:schemeClr val="tx1"/>
        </a:buClr>
        <a:buFont typeface="Wingdings" panose="05000000000000000000" pitchFamily="2" charset="2"/>
        <a:buChar char="l"/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anose="05000000000000000000" pitchFamily="2" charset="2"/>
        <a:buChar char="l"/>
        <a:defRPr sz="14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"/>
        </a:spcAft>
        <a:buClr>
          <a:srgbClr val="333333"/>
        </a:buClr>
        <a:buSzPct val="85000"/>
        <a:buFont typeface="Wingdings" pitchFamily="2" charset="2"/>
        <a:buChar char="l"/>
        <a:defRPr sz="1400" b="1">
          <a:solidFill>
            <a:srgbClr val="333333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png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260475" y="2235200"/>
            <a:ext cx="7165975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pt-BR" sz="2800" smtClean="0">
                <a:solidFill>
                  <a:srgbClr val="0033CC"/>
                </a:solidFill>
              </a:rPr>
              <a:t>Conceitos Fundamentais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pt-BR" sz="2800" smtClean="0"/>
              <a:t>Fatores de Produção no Setor Florestal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pt-BR" sz="2800" smtClean="0"/>
              <a:t>Função de produção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pt-BR" sz="2800" smtClean="0"/>
              <a:t>Produto Médio (PMe)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pt-BR" sz="2800" smtClean="0"/>
              <a:t>Produto Marginal (PMa)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pt-BR" sz="2800" smtClean="0"/>
              <a:t>Lei dos Rendimentos Decrescentes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pt-BR" sz="2800" smtClean="0"/>
              <a:t>Eficiência Econômica</a:t>
            </a:r>
          </a:p>
          <a:p>
            <a:pPr marL="268288" indent="-268288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pt-BR" sz="2800" smtClean="0"/>
              <a:t>	Primeiro caso: produto = </a:t>
            </a:r>
            <a:r>
              <a:rPr lang="pt-BR" sz="2800" i="1" smtClean="0"/>
              <a:t>f </a:t>
            </a:r>
            <a:r>
              <a:rPr lang="pt-BR" sz="2800" smtClean="0"/>
              <a:t>(um fator)</a:t>
            </a:r>
          </a:p>
        </p:txBody>
      </p:sp>
      <p:sp>
        <p:nvSpPr>
          <p:cNvPr id="3075" name="Rectangle 11"/>
          <p:cNvSpPr>
            <a:spLocks noChangeArrowheads="1"/>
          </p:cNvSpPr>
          <p:nvPr/>
        </p:nvSpPr>
        <p:spPr bwMode="gray">
          <a:xfrm>
            <a:off x="2319338" y="760413"/>
            <a:ext cx="675481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0000"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pt-BR" sz="2800"/>
              <a:t>Introdução à Teoria da Produção</a:t>
            </a:r>
            <a:endParaRPr lang="pt-BR" sz="2400"/>
          </a:p>
        </p:txBody>
      </p:sp>
      <p:sp>
        <p:nvSpPr>
          <p:cNvPr id="307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270875" y="0"/>
            <a:ext cx="873125" cy="190500"/>
          </a:xfrm>
          <a:ln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sz="800" smtClean="0">
                <a:solidFill>
                  <a:srgbClr val="FFCC00"/>
                </a:solidFill>
              </a:rPr>
              <a:t>Capa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60363" y="771525"/>
            <a:ext cx="1546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LCF 685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180975" y="568325"/>
            <a:ext cx="2406650" cy="60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i="1">
                <a:solidFill>
                  <a:srgbClr val="CC3300"/>
                </a:solidFill>
              </a:rPr>
              <a:t>Exemplo: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árvores podadas por jornada de trabalho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Receita Bruta e Custo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b="0"/>
              <a:t>considerando que o benefício de cada árvore podada é de </a:t>
            </a:r>
            <a:r>
              <a:rPr lang="pt-BR" i="1">
                <a:solidFill>
                  <a:srgbClr val="C00000"/>
                </a:solidFill>
              </a:rPr>
              <a:t>R$10</a:t>
            </a:r>
            <a:r>
              <a:rPr lang="pt-BR" b="0"/>
              <a:t> e o custo de um trabalhador a mais na equipe é de </a:t>
            </a:r>
            <a:r>
              <a:rPr lang="pt-BR">
                <a:solidFill>
                  <a:srgbClr val="C00000"/>
                </a:solidFill>
              </a:rPr>
              <a:t>R$300</a:t>
            </a:r>
            <a:r>
              <a:rPr lang="pt-BR" b="0"/>
              <a:t> por jornada.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1079500"/>
            <a:ext cx="61658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180975" y="568325"/>
            <a:ext cx="2406650" cy="60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i="1">
                <a:solidFill>
                  <a:srgbClr val="CC3300"/>
                </a:solidFill>
              </a:rPr>
              <a:t>Exemplo: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árvores podadas por jornada de trabalho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Receita Bruta e Custo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b="0"/>
              <a:t>considerando que o benefício de cada árvore podada é de </a:t>
            </a:r>
            <a:r>
              <a:rPr lang="pt-BR" i="1">
                <a:solidFill>
                  <a:srgbClr val="C00000"/>
                </a:solidFill>
              </a:rPr>
              <a:t>R$10</a:t>
            </a:r>
            <a:r>
              <a:rPr lang="pt-BR" b="0"/>
              <a:t> e o custo de um trabalhador a mais na equipe é de </a:t>
            </a:r>
            <a:r>
              <a:rPr lang="pt-BR">
                <a:solidFill>
                  <a:srgbClr val="C00000"/>
                </a:solidFill>
              </a:rPr>
              <a:t>R$300</a:t>
            </a:r>
            <a:r>
              <a:rPr lang="pt-BR" b="0"/>
              <a:t> por jornada.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0"/>
            <a:ext cx="5578475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34"/>
          <p:cNvSpPr>
            <a:spLocks noGrp="1"/>
          </p:cNvSpPr>
          <p:nvPr>
            <p:ph type="ctrTitle" sz="quarter"/>
          </p:nvPr>
        </p:nvSpPr>
        <p:spPr>
          <a:xfrm>
            <a:off x="2555875" y="549275"/>
            <a:ext cx="6421438" cy="963613"/>
          </a:xfrm>
          <a:ln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smtClean="0"/>
              <a:t>Função de produção: conceitos básicos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360363" y="879475"/>
            <a:ext cx="15478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LCF 685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908175" y="2349500"/>
            <a:ext cx="5761038" cy="3970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173038" indent="-173038">
              <a:lnSpc>
                <a:spcPct val="150000"/>
              </a:lnSpc>
              <a:buFont typeface="Arial" pitchFamily="34" charset="0"/>
              <a:buChar char="•"/>
              <a:tabLst>
                <a:tab pos="3313113" algn="l"/>
              </a:tabLst>
              <a:defRPr/>
            </a:pPr>
            <a:r>
              <a:rPr lang="pt-BR" sz="2800" dirty="0">
                <a:latin typeface="+mn-lt"/>
              </a:rPr>
              <a:t>Produto Médio 	(</a:t>
            </a:r>
            <a:r>
              <a:rPr lang="pt-BR" sz="2800" dirty="0" err="1">
                <a:latin typeface="+mn-lt"/>
              </a:rPr>
              <a:t>PMe</a:t>
            </a:r>
            <a:r>
              <a:rPr lang="pt-BR" sz="2800" dirty="0">
                <a:latin typeface="+mn-lt"/>
              </a:rPr>
              <a:t>)</a:t>
            </a:r>
          </a:p>
          <a:p>
            <a:pPr marL="173038" indent="-173038">
              <a:lnSpc>
                <a:spcPct val="150000"/>
              </a:lnSpc>
              <a:buFont typeface="Arial" pitchFamily="34" charset="0"/>
              <a:buChar char="•"/>
              <a:tabLst>
                <a:tab pos="3313113" algn="l"/>
              </a:tabLst>
              <a:defRPr/>
            </a:pPr>
            <a:r>
              <a:rPr lang="pt-BR" sz="2800" dirty="0">
                <a:latin typeface="+mn-lt"/>
              </a:rPr>
              <a:t>Produto Marginal 	(</a:t>
            </a:r>
            <a:r>
              <a:rPr lang="pt-BR" sz="2800" dirty="0" err="1">
                <a:latin typeface="+mn-lt"/>
              </a:rPr>
              <a:t>PMa</a:t>
            </a:r>
            <a:r>
              <a:rPr lang="pt-BR" sz="2800" dirty="0">
                <a:latin typeface="+mn-lt"/>
              </a:rPr>
              <a:t>)</a:t>
            </a:r>
          </a:p>
          <a:p>
            <a:pPr marL="173038" indent="-173038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800" dirty="0">
                <a:latin typeface="+mn-lt"/>
              </a:rPr>
              <a:t>Estágios de Produção</a:t>
            </a:r>
          </a:p>
          <a:p>
            <a:pPr marL="173038" indent="-173038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800" dirty="0">
                <a:latin typeface="+mn-lt"/>
              </a:rPr>
              <a:t>Nível do fator que</a:t>
            </a:r>
          </a:p>
          <a:p>
            <a:pPr marL="630238" lvl="1" indent="-173038">
              <a:lnSpc>
                <a:spcPct val="150000"/>
              </a:lnSpc>
              <a:defRPr/>
            </a:pPr>
            <a:r>
              <a:rPr lang="pt-BR" sz="2800" dirty="0">
                <a:latin typeface="+mn-lt"/>
              </a:rPr>
              <a:t>. maximiza produção</a:t>
            </a:r>
          </a:p>
          <a:p>
            <a:pPr marL="630238" lvl="1" indent="-173038">
              <a:lnSpc>
                <a:spcPct val="150000"/>
              </a:lnSpc>
              <a:defRPr/>
            </a:pPr>
            <a:r>
              <a:rPr lang="pt-BR" sz="2800" dirty="0">
                <a:latin typeface="+mn-lt"/>
              </a:rPr>
              <a:t>. maximiza resultado econômico</a:t>
            </a:r>
          </a:p>
        </p:txBody>
      </p:sp>
    </p:spTree>
    <p:extLst>
      <p:ext uri="{BB962C8B-B14F-4D97-AF65-F5344CB8AC3E}">
        <p14:creationId xmlns:p14="http://schemas.microsoft.com/office/powerpoint/2010/main" val="17348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Produto Médio (PMe)</a:t>
            </a:r>
          </a:p>
        </p:txBody>
      </p:sp>
      <p:sp>
        <p:nvSpPr>
          <p:cNvPr id="1029" name="Line 3"/>
          <p:cNvSpPr>
            <a:spLocks noChangeShapeType="1"/>
          </p:cNvSpPr>
          <p:nvPr/>
        </p:nvSpPr>
        <p:spPr bwMode="auto">
          <a:xfrm flipV="1">
            <a:off x="2305050" y="1252538"/>
            <a:ext cx="0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1912938" y="1150938"/>
            <a:ext cx="59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q</a:t>
            </a:r>
          </a:p>
        </p:txBody>
      </p:sp>
      <p:sp>
        <p:nvSpPr>
          <p:cNvPr id="1031" name="Line 5"/>
          <p:cNvSpPr>
            <a:spLocks noChangeShapeType="1"/>
          </p:cNvSpPr>
          <p:nvPr/>
        </p:nvSpPr>
        <p:spPr bwMode="auto">
          <a:xfrm>
            <a:off x="2305050" y="3890963"/>
            <a:ext cx="460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6473825" y="3770313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sp>
        <p:nvSpPr>
          <p:cNvPr id="1033" name="Line 7"/>
          <p:cNvSpPr>
            <a:spLocks noChangeShapeType="1"/>
          </p:cNvSpPr>
          <p:nvPr/>
        </p:nvSpPr>
        <p:spPr bwMode="auto">
          <a:xfrm flipH="1">
            <a:off x="2303463" y="3897313"/>
            <a:ext cx="0" cy="2005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4" name="Line 8"/>
          <p:cNvSpPr>
            <a:spLocks noChangeShapeType="1"/>
          </p:cNvSpPr>
          <p:nvPr/>
        </p:nvSpPr>
        <p:spPr bwMode="auto">
          <a:xfrm>
            <a:off x="2305050" y="5900738"/>
            <a:ext cx="460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5" name="Freeform 9"/>
          <p:cNvSpPr>
            <a:spLocks/>
          </p:cNvSpPr>
          <p:nvPr/>
        </p:nvSpPr>
        <p:spPr bwMode="auto">
          <a:xfrm>
            <a:off x="2305050" y="1471613"/>
            <a:ext cx="4324350" cy="2420937"/>
          </a:xfrm>
          <a:custGeom>
            <a:avLst/>
            <a:gdLst>
              <a:gd name="T0" fmla="*/ 0 w 2724"/>
              <a:gd name="T1" fmla="*/ 2147483647 h 1525"/>
              <a:gd name="T2" fmla="*/ 1270158692 w 2724"/>
              <a:gd name="T3" fmla="*/ 2147483647 h 1525"/>
              <a:gd name="T4" fmla="*/ 2147483647 w 2724"/>
              <a:gd name="T5" fmla="*/ 1665822404 h 1525"/>
              <a:gd name="T6" fmla="*/ 2147483647 w 2724"/>
              <a:gd name="T7" fmla="*/ 425905587 h 1525"/>
              <a:gd name="T8" fmla="*/ 2147483647 w 2724"/>
              <a:gd name="T9" fmla="*/ 2519362 h 1525"/>
              <a:gd name="T10" fmla="*/ 2147483647 w 2724"/>
              <a:gd name="T11" fmla="*/ 446066826 h 15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4"/>
              <a:gd name="T19" fmla="*/ 0 h 1525"/>
              <a:gd name="T20" fmla="*/ 2724 w 2724"/>
              <a:gd name="T21" fmla="*/ 1525 h 15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4" h="1525">
                <a:moveTo>
                  <a:pt x="0" y="1525"/>
                </a:moveTo>
                <a:cubicBezTo>
                  <a:pt x="164" y="1501"/>
                  <a:pt x="329" y="1477"/>
                  <a:pt x="504" y="1333"/>
                </a:cubicBezTo>
                <a:cubicBezTo>
                  <a:pt x="679" y="1189"/>
                  <a:pt x="866" y="855"/>
                  <a:pt x="1048" y="661"/>
                </a:cubicBezTo>
                <a:cubicBezTo>
                  <a:pt x="1230" y="467"/>
                  <a:pt x="1419" y="279"/>
                  <a:pt x="1596" y="169"/>
                </a:cubicBezTo>
                <a:cubicBezTo>
                  <a:pt x="1773" y="59"/>
                  <a:pt x="1924" y="0"/>
                  <a:pt x="2112" y="1"/>
                </a:cubicBezTo>
                <a:cubicBezTo>
                  <a:pt x="2300" y="2"/>
                  <a:pt x="2512" y="89"/>
                  <a:pt x="2724" y="177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6" name="Line 10"/>
          <p:cNvSpPr>
            <a:spLocks noChangeShapeType="1"/>
          </p:cNvSpPr>
          <p:nvPr/>
        </p:nvSpPr>
        <p:spPr bwMode="auto">
          <a:xfrm flipV="1">
            <a:off x="2305050" y="1403350"/>
            <a:ext cx="2844800" cy="248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7" name="Line 12"/>
          <p:cNvSpPr>
            <a:spLocks noChangeShapeType="1"/>
          </p:cNvSpPr>
          <p:nvPr/>
        </p:nvSpPr>
        <p:spPr bwMode="auto">
          <a:xfrm>
            <a:off x="3816350" y="2698750"/>
            <a:ext cx="0" cy="11938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445770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81635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565150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>
            <a:off x="2305050" y="4672013"/>
            <a:ext cx="3829050" cy="1227137"/>
          </a:xfrm>
          <a:custGeom>
            <a:avLst/>
            <a:gdLst>
              <a:gd name="T0" fmla="*/ 0 w 2412"/>
              <a:gd name="T1" fmla="*/ 1948079372 h 773"/>
              <a:gd name="T2" fmla="*/ 2147483647 w 2412"/>
              <a:gd name="T3" fmla="*/ 214212432 h 773"/>
              <a:gd name="T4" fmla="*/ 2147483647 w 2412"/>
              <a:gd name="T5" fmla="*/ 657759710 h 773"/>
              <a:gd name="T6" fmla="*/ 0 60000 65536"/>
              <a:gd name="T7" fmla="*/ 0 60000 65536"/>
              <a:gd name="T8" fmla="*/ 0 60000 65536"/>
              <a:gd name="T9" fmla="*/ 0 w 2412"/>
              <a:gd name="T10" fmla="*/ 0 h 773"/>
              <a:gd name="T11" fmla="*/ 2412 w 2412"/>
              <a:gd name="T12" fmla="*/ 773 h 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773">
                <a:moveTo>
                  <a:pt x="0" y="773"/>
                </a:moveTo>
                <a:cubicBezTo>
                  <a:pt x="337" y="471"/>
                  <a:pt x="674" y="170"/>
                  <a:pt x="1076" y="85"/>
                </a:cubicBezTo>
                <a:cubicBezTo>
                  <a:pt x="1478" y="0"/>
                  <a:pt x="1945" y="130"/>
                  <a:pt x="2412" y="261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2" name="Text Box 19"/>
          <p:cNvSpPr txBox="1">
            <a:spLocks noChangeArrowheads="1"/>
          </p:cNvSpPr>
          <p:nvPr/>
        </p:nvSpPr>
        <p:spPr bwMode="auto">
          <a:xfrm>
            <a:off x="6508750" y="5741988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graphicFrame>
        <p:nvGraphicFramePr>
          <p:cNvPr id="1026" name="Object 20"/>
          <p:cNvGraphicFramePr>
            <a:graphicFrameLocks noChangeAspect="1"/>
          </p:cNvGraphicFramePr>
          <p:nvPr/>
        </p:nvGraphicFramePr>
        <p:xfrm>
          <a:off x="6126163" y="4691063"/>
          <a:ext cx="13557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ção" r:id="rId4" imgW="647640" imgH="444240" progId="Equation.3">
                  <p:embed/>
                </p:oleObj>
              </mc:Choice>
              <mc:Fallback>
                <p:oleObj name="Equação" r:id="rId4" imgW="647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6163" y="4691063"/>
                        <a:ext cx="13557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" name="Text Box 22"/>
          <p:cNvSpPr txBox="1">
            <a:spLocks noChangeArrowheads="1"/>
          </p:cNvSpPr>
          <p:nvPr/>
        </p:nvSpPr>
        <p:spPr bwMode="auto">
          <a:xfrm>
            <a:off x="5810250" y="914400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t-BR" sz="2800">
                <a:solidFill>
                  <a:srgbClr val="66FF33"/>
                </a:solidFill>
              </a:rPr>
              <a:t>Função de produção</a:t>
            </a:r>
          </a:p>
        </p:txBody>
      </p:sp>
      <p:graphicFrame>
        <p:nvGraphicFramePr>
          <p:cNvPr id="1027" name="Object 23"/>
          <p:cNvGraphicFramePr>
            <a:graphicFrameLocks noChangeAspect="1"/>
          </p:cNvGraphicFramePr>
          <p:nvPr/>
        </p:nvGraphicFramePr>
        <p:xfrm>
          <a:off x="6921500" y="1558925"/>
          <a:ext cx="11699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ção" r:id="rId6" imgW="558720" imgH="215640" progId="Equation.3">
                  <p:embed/>
                </p:oleObj>
              </mc:Choice>
              <mc:Fallback>
                <p:oleObj name="Equação" r:id="rId6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1558925"/>
                        <a:ext cx="11699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" name="Line 24"/>
          <p:cNvSpPr>
            <a:spLocks noChangeShapeType="1"/>
          </p:cNvSpPr>
          <p:nvPr/>
        </p:nvSpPr>
        <p:spPr bwMode="auto">
          <a:xfrm flipV="1">
            <a:off x="2286000" y="1143000"/>
            <a:ext cx="32004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5" name="Line 46"/>
          <p:cNvSpPr>
            <a:spLocks noChangeShapeType="1"/>
          </p:cNvSpPr>
          <p:nvPr/>
        </p:nvSpPr>
        <p:spPr bwMode="auto">
          <a:xfrm>
            <a:off x="44196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6" name="Line 48"/>
          <p:cNvSpPr>
            <a:spLocks noChangeShapeType="1"/>
          </p:cNvSpPr>
          <p:nvPr/>
        </p:nvSpPr>
        <p:spPr bwMode="auto">
          <a:xfrm flipH="1">
            <a:off x="4457700" y="2057400"/>
            <a:ext cx="0" cy="388620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7" name="Line 65"/>
          <p:cNvSpPr>
            <a:spLocks noChangeShapeType="1"/>
          </p:cNvSpPr>
          <p:nvPr/>
        </p:nvSpPr>
        <p:spPr bwMode="auto">
          <a:xfrm>
            <a:off x="4419600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48" name="Text Box 66"/>
          <p:cNvSpPr txBox="1">
            <a:spLocks noChangeArrowheads="1"/>
          </p:cNvSpPr>
          <p:nvPr/>
        </p:nvSpPr>
        <p:spPr bwMode="auto">
          <a:xfrm>
            <a:off x="4267200" y="1066800"/>
            <a:ext cx="304800" cy="33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500" b="1"/>
              <a:t>2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19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13" y="6350"/>
            <a:ext cx="8531225" cy="612775"/>
          </a:xfrm>
        </p:spPr>
        <p:txBody>
          <a:bodyPr/>
          <a:lstStyle/>
          <a:p>
            <a:r>
              <a:rPr lang="pt-BR" sz="3500" b="1" smtClean="0"/>
              <a:t>Produto Marginal (PMa)</a:t>
            </a:r>
          </a:p>
        </p:txBody>
      </p:sp>
      <p:sp>
        <p:nvSpPr>
          <p:cNvPr id="2053" name="Line 3"/>
          <p:cNvSpPr>
            <a:spLocks noChangeShapeType="1"/>
          </p:cNvSpPr>
          <p:nvPr/>
        </p:nvSpPr>
        <p:spPr bwMode="auto">
          <a:xfrm flipV="1">
            <a:off x="2305050" y="1252538"/>
            <a:ext cx="0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1912938" y="1150938"/>
            <a:ext cx="59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q</a:t>
            </a:r>
          </a:p>
        </p:txBody>
      </p:sp>
      <p:sp>
        <p:nvSpPr>
          <p:cNvPr id="2055" name="Line 5"/>
          <p:cNvSpPr>
            <a:spLocks noChangeShapeType="1"/>
          </p:cNvSpPr>
          <p:nvPr/>
        </p:nvSpPr>
        <p:spPr bwMode="auto">
          <a:xfrm>
            <a:off x="2305050" y="3890963"/>
            <a:ext cx="460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6473825" y="3770313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sp>
        <p:nvSpPr>
          <p:cNvPr id="2057" name="Line 7"/>
          <p:cNvSpPr>
            <a:spLocks noChangeShapeType="1"/>
          </p:cNvSpPr>
          <p:nvPr/>
        </p:nvSpPr>
        <p:spPr bwMode="auto">
          <a:xfrm flipH="1">
            <a:off x="2303463" y="3897313"/>
            <a:ext cx="0" cy="2005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8" name="Line 8"/>
          <p:cNvSpPr>
            <a:spLocks noChangeShapeType="1"/>
          </p:cNvSpPr>
          <p:nvPr/>
        </p:nvSpPr>
        <p:spPr bwMode="auto">
          <a:xfrm>
            <a:off x="2305050" y="5900738"/>
            <a:ext cx="460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9" name="Freeform 9"/>
          <p:cNvSpPr>
            <a:spLocks/>
          </p:cNvSpPr>
          <p:nvPr/>
        </p:nvSpPr>
        <p:spPr bwMode="auto">
          <a:xfrm>
            <a:off x="2305050" y="1471613"/>
            <a:ext cx="4324350" cy="2420937"/>
          </a:xfrm>
          <a:custGeom>
            <a:avLst/>
            <a:gdLst>
              <a:gd name="T0" fmla="*/ 0 w 2724"/>
              <a:gd name="T1" fmla="*/ 2147483647 h 1525"/>
              <a:gd name="T2" fmla="*/ 1270158692 w 2724"/>
              <a:gd name="T3" fmla="*/ 2147483647 h 1525"/>
              <a:gd name="T4" fmla="*/ 2147483647 w 2724"/>
              <a:gd name="T5" fmla="*/ 1665822404 h 1525"/>
              <a:gd name="T6" fmla="*/ 2147483647 w 2724"/>
              <a:gd name="T7" fmla="*/ 425905587 h 1525"/>
              <a:gd name="T8" fmla="*/ 2147483647 w 2724"/>
              <a:gd name="T9" fmla="*/ 2519362 h 1525"/>
              <a:gd name="T10" fmla="*/ 2147483647 w 2724"/>
              <a:gd name="T11" fmla="*/ 446066826 h 15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4"/>
              <a:gd name="T19" fmla="*/ 0 h 1525"/>
              <a:gd name="T20" fmla="*/ 2724 w 2724"/>
              <a:gd name="T21" fmla="*/ 1525 h 15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4" h="1525">
                <a:moveTo>
                  <a:pt x="0" y="1525"/>
                </a:moveTo>
                <a:cubicBezTo>
                  <a:pt x="164" y="1501"/>
                  <a:pt x="329" y="1477"/>
                  <a:pt x="504" y="1333"/>
                </a:cubicBezTo>
                <a:cubicBezTo>
                  <a:pt x="679" y="1189"/>
                  <a:pt x="866" y="855"/>
                  <a:pt x="1048" y="661"/>
                </a:cubicBezTo>
                <a:cubicBezTo>
                  <a:pt x="1230" y="467"/>
                  <a:pt x="1419" y="279"/>
                  <a:pt x="1596" y="169"/>
                </a:cubicBezTo>
                <a:cubicBezTo>
                  <a:pt x="1773" y="59"/>
                  <a:pt x="1924" y="0"/>
                  <a:pt x="2112" y="1"/>
                </a:cubicBezTo>
                <a:cubicBezTo>
                  <a:pt x="2300" y="2"/>
                  <a:pt x="2512" y="89"/>
                  <a:pt x="2724" y="177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0" name="Line 10"/>
          <p:cNvSpPr>
            <a:spLocks noChangeShapeType="1"/>
          </p:cNvSpPr>
          <p:nvPr/>
        </p:nvSpPr>
        <p:spPr bwMode="auto">
          <a:xfrm flipV="1">
            <a:off x="2305050" y="1403350"/>
            <a:ext cx="2844800" cy="248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1" name="Line 11"/>
          <p:cNvSpPr>
            <a:spLocks noChangeShapeType="1"/>
          </p:cNvSpPr>
          <p:nvPr/>
        </p:nvSpPr>
        <p:spPr bwMode="auto">
          <a:xfrm flipV="1">
            <a:off x="5651500" y="1479550"/>
            <a:ext cx="0" cy="24130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2" name="Line 12"/>
          <p:cNvSpPr>
            <a:spLocks noChangeShapeType="1"/>
          </p:cNvSpPr>
          <p:nvPr/>
        </p:nvSpPr>
        <p:spPr bwMode="auto">
          <a:xfrm>
            <a:off x="3816350" y="2698750"/>
            <a:ext cx="0" cy="11938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3" name="Line 13"/>
          <p:cNvSpPr>
            <a:spLocks noChangeShapeType="1"/>
          </p:cNvSpPr>
          <p:nvPr/>
        </p:nvSpPr>
        <p:spPr bwMode="auto">
          <a:xfrm>
            <a:off x="445770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4" name="Line 14"/>
          <p:cNvSpPr>
            <a:spLocks noChangeShapeType="1"/>
          </p:cNvSpPr>
          <p:nvPr/>
        </p:nvSpPr>
        <p:spPr bwMode="auto">
          <a:xfrm>
            <a:off x="381635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5" name="Line 15"/>
          <p:cNvSpPr>
            <a:spLocks noChangeShapeType="1"/>
          </p:cNvSpPr>
          <p:nvPr/>
        </p:nvSpPr>
        <p:spPr bwMode="auto">
          <a:xfrm>
            <a:off x="565150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6" name="Freeform 16"/>
          <p:cNvSpPr>
            <a:spLocks/>
          </p:cNvSpPr>
          <p:nvPr/>
        </p:nvSpPr>
        <p:spPr bwMode="auto">
          <a:xfrm>
            <a:off x="2330450" y="4476750"/>
            <a:ext cx="3879850" cy="1866900"/>
          </a:xfrm>
          <a:custGeom>
            <a:avLst/>
            <a:gdLst>
              <a:gd name="T0" fmla="*/ 0 w 2444"/>
              <a:gd name="T1" fmla="*/ 2147483647 h 1176"/>
              <a:gd name="T2" fmla="*/ 2147483647 w 2444"/>
              <a:gd name="T3" fmla="*/ 0 h 1176"/>
              <a:gd name="T4" fmla="*/ 2147483647 w 2444"/>
              <a:gd name="T5" fmla="*/ 2147483647 h 1176"/>
              <a:gd name="T6" fmla="*/ 2147483647 w 2444"/>
              <a:gd name="T7" fmla="*/ 2147483647 h 1176"/>
              <a:gd name="T8" fmla="*/ 0 60000 65536"/>
              <a:gd name="T9" fmla="*/ 0 60000 65536"/>
              <a:gd name="T10" fmla="*/ 0 60000 65536"/>
              <a:gd name="T11" fmla="*/ 0 60000 65536"/>
              <a:gd name="T12" fmla="*/ 0 w 2444"/>
              <a:gd name="T13" fmla="*/ 0 h 1176"/>
              <a:gd name="T14" fmla="*/ 2444 w 2444"/>
              <a:gd name="T15" fmla="*/ 1176 h 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4" h="1176">
                <a:moveTo>
                  <a:pt x="0" y="896"/>
                </a:moveTo>
                <a:cubicBezTo>
                  <a:pt x="300" y="448"/>
                  <a:pt x="601" y="0"/>
                  <a:pt x="952" y="0"/>
                </a:cubicBezTo>
                <a:cubicBezTo>
                  <a:pt x="1303" y="0"/>
                  <a:pt x="1859" y="700"/>
                  <a:pt x="2108" y="896"/>
                </a:cubicBezTo>
                <a:cubicBezTo>
                  <a:pt x="2357" y="1092"/>
                  <a:pt x="2400" y="1134"/>
                  <a:pt x="2444" y="1176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7" name="Text Box 17"/>
          <p:cNvSpPr txBox="1">
            <a:spLocks noChangeArrowheads="1"/>
          </p:cNvSpPr>
          <p:nvPr/>
        </p:nvSpPr>
        <p:spPr bwMode="auto">
          <a:xfrm>
            <a:off x="6508750" y="5741988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4300538" y="5934075"/>
          <a:ext cx="143351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ção" r:id="rId4" imgW="685800" imgH="393480" progId="Equation.3">
                  <p:embed/>
                </p:oleObj>
              </mc:Choice>
              <mc:Fallback>
                <p:oleObj name="Equação" r:id="rId4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5934075"/>
                        <a:ext cx="143351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9"/>
          <p:cNvGraphicFramePr>
            <a:graphicFrameLocks noChangeAspect="1"/>
          </p:cNvGraphicFramePr>
          <p:nvPr/>
        </p:nvGraphicFramePr>
        <p:xfrm>
          <a:off x="6881813" y="1531938"/>
          <a:ext cx="124936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ção" r:id="rId6" imgW="596880" imgH="241200" progId="Equation.3">
                  <p:embed/>
                </p:oleObj>
              </mc:Choice>
              <mc:Fallback>
                <p:oleObj name="Equação" r:id="rId6" imgW="596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813" y="1531938"/>
                        <a:ext cx="124936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44196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 flipH="1">
            <a:off x="5715000" y="1447800"/>
            <a:ext cx="0" cy="4419600"/>
          </a:xfrm>
          <a:prstGeom prst="line">
            <a:avLst/>
          </a:prstGeom>
          <a:noFill/>
          <a:ln w="63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105400" y="1474788"/>
            <a:ext cx="1447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flipV="1">
            <a:off x="2286000" y="2667000"/>
            <a:ext cx="1524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581400" y="2971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V="1">
            <a:off x="381000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38100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40386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4038600" y="243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flipV="1">
            <a:off x="42672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3810000" y="1752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3657600" y="1346200"/>
            <a:ext cx="304800" cy="33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500" b="1"/>
              <a:t>1</a:t>
            </a:r>
            <a:endParaRPr lang="pt-BR"/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5562600" y="1066800"/>
            <a:ext cx="304800" cy="33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500" b="1"/>
              <a:t>3</a:t>
            </a:r>
            <a:endParaRPr lang="pt-BR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 flipH="1">
            <a:off x="3810000" y="2667000"/>
            <a:ext cx="0" cy="1828800"/>
          </a:xfrm>
          <a:prstGeom prst="line">
            <a:avLst/>
          </a:prstGeom>
          <a:noFill/>
          <a:ln w="63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32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PMe    e    PMa</a:t>
            </a:r>
          </a:p>
        </p:txBody>
      </p:sp>
      <p:sp>
        <p:nvSpPr>
          <p:cNvPr id="3078" name="Line 3"/>
          <p:cNvSpPr>
            <a:spLocks noChangeShapeType="1"/>
          </p:cNvSpPr>
          <p:nvPr/>
        </p:nvSpPr>
        <p:spPr bwMode="auto">
          <a:xfrm flipV="1">
            <a:off x="2305050" y="1252538"/>
            <a:ext cx="0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1912938" y="1150938"/>
            <a:ext cx="59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q</a:t>
            </a:r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2305050" y="3890963"/>
            <a:ext cx="460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6473825" y="3770313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flipH="1">
            <a:off x="2303463" y="3897313"/>
            <a:ext cx="0" cy="2005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3" name="Line 8"/>
          <p:cNvSpPr>
            <a:spLocks noChangeShapeType="1"/>
          </p:cNvSpPr>
          <p:nvPr/>
        </p:nvSpPr>
        <p:spPr bwMode="auto">
          <a:xfrm>
            <a:off x="2305050" y="5900738"/>
            <a:ext cx="460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4" name="Freeform 9"/>
          <p:cNvSpPr>
            <a:spLocks/>
          </p:cNvSpPr>
          <p:nvPr/>
        </p:nvSpPr>
        <p:spPr bwMode="auto">
          <a:xfrm>
            <a:off x="2305050" y="1471613"/>
            <a:ext cx="4324350" cy="2420937"/>
          </a:xfrm>
          <a:custGeom>
            <a:avLst/>
            <a:gdLst>
              <a:gd name="T0" fmla="*/ 0 w 2724"/>
              <a:gd name="T1" fmla="*/ 2147483647 h 1525"/>
              <a:gd name="T2" fmla="*/ 1270158692 w 2724"/>
              <a:gd name="T3" fmla="*/ 2147483647 h 1525"/>
              <a:gd name="T4" fmla="*/ 2147483647 w 2724"/>
              <a:gd name="T5" fmla="*/ 1665822404 h 1525"/>
              <a:gd name="T6" fmla="*/ 2147483647 w 2724"/>
              <a:gd name="T7" fmla="*/ 425905587 h 1525"/>
              <a:gd name="T8" fmla="*/ 2147483647 w 2724"/>
              <a:gd name="T9" fmla="*/ 2519362 h 1525"/>
              <a:gd name="T10" fmla="*/ 2147483647 w 2724"/>
              <a:gd name="T11" fmla="*/ 446066826 h 15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4"/>
              <a:gd name="T19" fmla="*/ 0 h 1525"/>
              <a:gd name="T20" fmla="*/ 2724 w 2724"/>
              <a:gd name="T21" fmla="*/ 1525 h 15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4" h="1525">
                <a:moveTo>
                  <a:pt x="0" y="1525"/>
                </a:moveTo>
                <a:cubicBezTo>
                  <a:pt x="164" y="1501"/>
                  <a:pt x="329" y="1477"/>
                  <a:pt x="504" y="1333"/>
                </a:cubicBezTo>
                <a:cubicBezTo>
                  <a:pt x="679" y="1189"/>
                  <a:pt x="866" y="855"/>
                  <a:pt x="1048" y="661"/>
                </a:cubicBezTo>
                <a:cubicBezTo>
                  <a:pt x="1230" y="467"/>
                  <a:pt x="1419" y="279"/>
                  <a:pt x="1596" y="169"/>
                </a:cubicBezTo>
                <a:cubicBezTo>
                  <a:pt x="1773" y="59"/>
                  <a:pt x="1924" y="0"/>
                  <a:pt x="2112" y="1"/>
                </a:cubicBezTo>
                <a:cubicBezTo>
                  <a:pt x="2300" y="2"/>
                  <a:pt x="2512" y="89"/>
                  <a:pt x="2724" y="177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 flipV="1">
            <a:off x="2305050" y="1403350"/>
            <a:ext cx="2844800" cy="248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6" name="Line 11"/>
          <p:cNvSpPr>
            <a:spLocks noChangeShapeType="1"/>
          </p:cNvSpPr>
          <p:nvPr/>
        </p:nvSpPr>
        <p:spPr bwMode="auto">
          <a:xfrm flipV="1">
            <a:off x="5651500" y="1479550"/>
            <a:ext cx="0" cy="24130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7" name="Line 12"/>
          <p:cNvSpPr>
            <a:spLocks noChangeShapeType="1"/>
          </p:cNvSpPr>
          <p:nvPr/>
        </p:nvSpPr>
        <p:spPr bwMode="auto">
          <a:xfrm>
            <a:off x="3816350" y="2698750"/>
            <a:ext cx="0" cy="11938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8" name="Line 13"/>
          <p:cNvSpPr>
            <a:spLocks noChangeShapeType="1"/>
          </p:cNvSpPr>
          <p:nvPr/>
        </p:nvSpPr>
        <p:spPr bwMode="auto">
          <a:xfrm>
            <a:off x="445770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89" name="Line 14"/>
          <p:cNvSpPr>
            <a:spLocks noChangeShapeType="1"/>
          </p:cNvSpPr>
          <p:nvPr/>
        </p:nvSpPr>
        <p:spPr bwMode="auto">
          <a:xfrm>
            <a:off x="381635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0" name="Line 15"/>
          <p:cNvSpPr>
            <a:spLocks noChangeShapeType="1"/>
          </p:cNvSpPr>
          <p:nvPr/>
        </p:nvSpPr>
        <p:spPr bwMode="auto">
          <a:xfrm>
            <a:off x="5651500" y="3892550"/>
            <a:ext cx="0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1" name="Freeform 16"/>
          <p:cNvSpPr>
            <a:spLocks/>
          </p:cNvSpPr>
          <p:nvPr/>
        </p:nvSpPr>
        <p:spPr bwMode="auto">
          <a:xfrm>
            <a:off x="2305050" y="4672013"/>
            <a:ext cx="3829050" cy="1227137"/>
          </a:xfrm>
          <a:custGeom>
            <a:avLst/>
            <a:gdLst>
              <a:gd name="T0" fmla="*/ 0 w 2412"/>
              <a:gd name="T1" fmla="*/ 1948079372 h 773"/>
              <a:gd name="T2" fmla="*/ 2147483647 w 2412"/>
              <a:gd name="T3" fmla="*/ 214212432 h 773"/>
              <a:gd name="T4" fmla="*/ 2147483647 w 2412"/>
              <a:gd name="T5" fmla="*/ 657759710 h 773"/>
              <a:gd name="T6" fmla="*/ 0 60000 65536"/>
              <a:gd name="T7" fmla="*/ 0 60000 65536"/>
              <a:gd name="T8" fmla="*/ 0 60000 65536"/>
              <a:gd name="T9" fmla="*/ 0 w 2412"/>
              <a:gd name="T10" fmla="*/ 0 h 773"/>
              <a:gd name="T11" fmla="*/ 2412 w 2412"/>
              <a:gd name="T12" fmla="*/ 773 h 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773">
                <a:moveTo>
                  <a:pt x="0" y="773"/>
                </a:moveTo>
                <a:cubicBezTo>
                  <a:pt x="337" y="471"/>
                  <a:pt x="674" y="170"/>
                  <a:pt x="1076" y="85"/>
                </a:cubicBezTo>
                <a:cubicBezTo>
                  <a:pt x="1478" y="0"/>
                  <a:pt x="1945" y="130"/>
                  <a:pt x="2412" y="261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2" name="Freeform 17"/>
          <p:cNvSpPr>
            <a:spLocks/>
          </p:cNvSpPr>
          <p:nvPr/>
        </p:nvSpPr>
        <p:spPr bwMode="auto">
          <a:xfrm>
            <a:off x="2330450" y="4476750"/>
            <a:ext cx="3879850" cy="1866900"/>
          </a:xfrm>
          <a:custGeom>
            <a:avLst/>
            <a:gdLst>
              <a:gd name="T0" fmla="*/ 0 w 2444"/>
              <a:gd name="T1" fmla="*/ 2147483647 h 1176"/>
              <a:gd name="T2" fmla="*/ 2147483647 w 2444"/>
              <a:gd name="T3" fmla="*/ 0 h 1176"/>
              <a:gd name="T4" fmla="*/ 2147483647 w 2444"/>
              <a:gd name="T5" fmla="*/ 2147483647 h 1176"/>
              <a:gd name="T6" fmla="*/ 2147483647 w 2444"/>
              <a:gd name="T7" fmla="*/ 2147483647 h 1176"/>
              <a:gd name="T8" fmla="*/ 0 60000 65536"/>
              <a:gd name="T9" fmla="*/ 0 60000 65536"/>
              <a:gd name="T10" fmla="*/ 0 60000 65536"/>
              <a:gd name="T11" fmla="*/ 0 60000 65536"/>
              <a:gd name="T12" fmla="*/ 0 w 2444"/>
              <a:gd name="T13" fmla="*/ 0 h 1176"/>
              <a:gd name="T14" fmla="*/ 2444 w 2444"/>
              <a:gd name="T15" fmla="*/ 1176 h 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4" h="1176">
                <a:moveTo>
                  <a:pt x="0" y="896"/>
                </a:moveTo>
                <a:cubicBezTo>
                  <a:pt x="300" y="448"/>
                  <a:pt x="601" y="0"/>
                  <a:pt x="952" y="0"/>
                </a:cubicBezTo>
                <a:cubicBezTo>
                  <a:pt x="1303" y="0"/>
                  <a:pt x="1859" y="700"/>
                  <a:pt x="2108" y="896"/>
                </a:cubicBezTo>
                <a:cubicBezTo>
                  <a:pt x="2357" y="1092"/>
                  <a:pt x="2400" y="1134"/>
                  <a:pt x="2444" y="1176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3" name="Text Box 18"/>
          <p:cNvSpPr txBox="1">
            <a:spLocks noChangeArrowheads="1"/>
          </p:cNvSpPr>
          <p:nvPr/>
        </p:nvSpPr>
        <p:spPr bwMode="auto">
          <a:xfrm>
            <a:off x="6508750" y="5741988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graphicFrame>
        <p:nvGraphicFramePr>
          <p:cNvPr id="3074" name="Object 19"/>
          <p:cNvGraphicFramePr>
            <a:graphicFrameLocks noChangeAspect="1"/>
          </p:cNvGraphicFramePr>
          <p:nvPr/>
        </p:nvGraphicFramePr>
        <p:xfrm>
          <a:off x="6126163" y="4691063"/>
          <a:ext cx="13557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ção" r:id="rId4" imgW="647640" imgH="444240" progId="Equation.3">
                  <p:embed/>
                </p:oleObj>
              </mc:Choice>
              <mc:Fallback>
                <p:oleObj name="Equação" r:id="rId4" imgW="647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6163" y="4691063"/>
                        <a:ext cx="13557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0"/>
          <p:cNvGraphicFramePr>
            <a:graphicFrameLocks noChangeAspect="1"/>
          </p:cNvGraphicFramePr>
          <p:nvPr/>
        </p:nvGraphicFramePr>
        <p:xfrm>
          <a:off x="4300538" y="5934075"/>
          <a:ext cx="14351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ção" r:id="rId6" imgW="685800" imgH="393480" progId="Equation.3">
                  <p:embed/>
                </p:oleObj>
              </mc:Choice>
              <mc:Fallback>
                <p:oleObj name="Equação" r:id="rId6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5934075"/>
                        <a:ext cx="14351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22"/>
          <p:cNvGraphicFramePr>
            <a:graphicFrameLocks noChangeAspect="1"/>
          </p:cNvGraphicFramePr>
          <p:nvPr/>
        </p:nvGraphicFramePr>
        <p:xfrm>
          <a:off x="6921500" y="1558925"/>
          <a:ext cx="11699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ção" r:id="rId8" imgW="558720" imgH="215640" progId="Equation.3">
                  <p:embed/>
                </p:oleObj>
              </mc:Choice>
              <mc:Fallback>
                <p:oleObj name="Equação" r:id="rId8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1558925"/>
                        <a:ext cx="11699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Line 23"/>
          <p:cNvSpPr>
            <a:spLocks noChangeShapeType="1"/>
          </p:cNvSpPr>
          <p:nvPr/>
        </p:nvSpPr>
        <p:spPr bwMode="auto">
          <a:xfrm flipV="1">
            <a:off x="2286000" y="1143000"/>
            <a:ext cx="32004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44196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 flipH="1">
            <a:off x="4457700" y="2057400"/>
            <a:ext cx="0" cy="388620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7" name="Line 26"/>
          <p:cNvSpPr>
            <a:spLocks noChangeShapeType="1"/>
          </p:cNvSpPr>
          <p:nvPr/>
        </p:nvSpPr>
        <p:spPr bwMode="auto">
          <a:xfrm flipH="1">
            <a:off x="5715000" y="1447800"/>
            <a:ext cx="0" cy="4419600"/>
          </a:xfrm>
          <a:prstGeom prst="line">
            <a:avLst/>
          </a:prstGeom>
          <a:noFill/>
          <a:ln w="63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8" name="Line 27"/>
          <p:cNvSpPr>
            <a:spLocks noChangeShapeType="1"/>
          </p:cNvSpPr>
          <p:nvPr/>
        </p:nvSpPr>
        <p:spPr bwMode="auto">
          <a:xfrm>
            <a:off x="5105400" y="1474788"/>
            <a:ext cx="1447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99" name="Line 30"/>
          <p:cNvSpPr>
            <a:spLocks noChangeShapeType="1"/>
          </p:cNvSpPr>
          <p:nvPr/>
        </p:nvSpPr>
        <p:spPr bwMode="auto">
          <a:xfrm flipV="1">
            <a:off x="2286000" y="2667000"/>
            <a:ext cx="1524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00" name="Line 31"/>
          <p:cNvSpPr>
            <a:spLocks noChangeShapeType="1"/>
          </p:cNvSpPr>
          <p:nvPr/>
        </p:nvSpPr>
        <p:spPr bwMode="auto">
          <a:xfrm flipH="1">
            <a:off x="3810000" y="2667000"/>
            <a:ext cx="0" cy="1828800"/>
          </a:xfrm>
          <a:prstGeom prst="line">
            <a:avLst/>
          </a:prstGeom>
          <a:noFill/>
          <a:ln w="63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01" name="Line 32"/>
          <p:cNvSpPr>
            <a:spLocks noChangeShapeType="1"/>
          </p:cNvSpPr>
          <p:nvPr/>
        </p:nvSpPr>
        <p:spPr bwMode="auto">
          <a:xfrm>
            <a:off x="3810000" y="1752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02" name="Text Box 33"/>
          <p:cNvSpPr txBox="1">
            <a:spLocks noChangeArrowheads="1"/>
          </p:cNvSpPr>
          <p:nvPr/>
        </p:nvSpPr>
        <p:spPr bwMode="auto">
          <a:xfrm>
            <a:off x="3657600" y="1346200"/>
            <a:ext cx="304800" cy="33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500" b="1"/>
              <a:t>1</a:t>
            </a:r>
            <a:endParaRPr lang="pt-BR"/>
          </a:p>
        </p:txBody>
      </p:sp>
      <p:sp>
        <p:nvSpPr>
          <p:cNvPr id="3103" name="Line 34"/>
          <p:cNvSpPr>
            <a:spLocks noChangeShapeType="1"/>
          </p:cNvSpPr>
          <p:nvPr/>
        </p:nvSpPr>
        <p:spPr bwMode="auto">
          <a:xfrm>
            <a:off x="4419600" y="144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104" name="Text Box 35"/>
          <p:cNvSpPr txBox="1">
            <a:spLocks noChangeArrowheads="1"/>
          </p:cNvSpPr>
          <p:nvPr/>
        </p:nvSpPr>
        <p:spPr bwMode="auto">
          <a:xfrm>
            <a:off x="4267200" y="1066800"/>
            <a:ext cx="304800" cy="33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500" b="1"/>
              <a:t>2</a:t>
            </a:r>
            <a:endParaRPr lang="pt-BR"/>
          </a:p>
        </p:txBody>
      </p:sp>
      <p:sp>
        <p:nvSpPr>
          <p:cNvPr id="3105" name="Text Box 36"/>
          <p:cNvSpPr txBox="1">
            <a:spLocks noChangeArrowheads="1"/>
          </p:cNvSpPr>
          <p:nvPr/>
        </p:nvSpPr>
        <p:spPr bwMode="auto">
          <a:xfrm>
            <a:off x="5562600" y="1066800"/>
            <a:ext cx="304800" cy="330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1500" b="1"/>
              <a:t>3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4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Estágios de Produção</a:t>
            </a:r>
          </a:p>
        </p:txBody>
      </p:sp>
      <p:sp>
        <p:nvSpPr>
          <p:cNvPr id="4102" name="Line 3"/>
          <p:cNvSpPr>
            <a:spLocks noChangeShapeType="1"/>
          </p:cNvSpPr>
          <p:nvPr/>
        </p:nvSpPr>
        <p:spPr bwMode="auto">
          <a:xfrm flipV="1">
            <a:off x="628650" y="1252538"/>
            <a:ext cx="1588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36538" y="1150938"/>
            <a:ext cx="59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q</a:t>
            </a:r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628650" y="3890963"/>
            <a:ext cx="46037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5" name="Text Box 6"/>
          <p:cNvSpPr txBox="1">
            <a:spLocks noChangeArrowheads="1"/>
          </p:cNvSpPr>
          <p:nvPr/>
        </p:nvSpPr>
        <p:spPr bwMode="auto">
          <a:xfrm>
            <a:off x="4797425" y="3770313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sp>
        <p:nvSpPr>
          <p:cNvPr id="4106" name="Line 7"/>
          <p:cNvSpPr>
            <a:spLocks noChangeShapeType="1"/>
          </p:cNvSpPr>
          <p:nvPr/>
        </p:nvSpPr>
        <p:spPr bwMode="auto">
          <a:xfrm>
            <a:off x="628650" y="3897313"/>
            <a:ext cx="4763" cy="2005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7" name="Line 8"/>
          <p:cNvSpPr>
            <a:spLocks noChangeShapeType="1"/>
          </p:cNvSpPr>
          <p:nvPr/>
        </p:nvSpPr>
        <p:spPr bwMode="auto">
          <a:xfrm flipV="1">
            <a:off x="628650" y="5902325"/>
            <a:ext cx="460375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8" name="Freeform 9"/>
          <p:cNvSpPr>
            <a:spLocks/>
          </p:cNvSpPr>
          <p:nvPr/>
        </p:nvSpPr>
        <p:spPr bwMode="auto">
          <a:xfrm>
            <a:off x="628650" y="1471613"/>
            <a:ext cx="4324350" cy="2420937"/>
          </a:xfrm>
          <a:custGeom>
            <a:avLst/>
            <a:gdLst>
              <a:gd name="T0" fmla="*/ 0 w 2724"/>
              <a:gd name="T1" fmla="*/ 2147483647 h 1525"/>
              <a:gd name="T2" fmla="*/ 1270158692 w 2724"/>
              <a:gd name="T3" fmla="*/ 2147483647 h 1525"/>
              <a:gd name="T4" fmla="*/ 2147483647 w 2724"/>
              <a:gd name="T5" fmla="*/ 1665822404 h 1525"/>
              <a:gd name="T6" fmla="*/ 2147483647 w 2724"/>
              <a:gd name="T7" fmla="*/ 425905587 h 1525"/>
              <a:gd name="T8" fmla="*/ 2147483647 w 2724"/>
              <a:gd name="T9" fmla="*/ 2519362 h 1525"/>
              <a:gd name="T10" fmla="*/ 2147483647 w 2724"/>
              <a:gd name="T11" fmla="*/ 446066826 h 15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4"/>
              <a:gd name="T19" fmla="*/ 0 h 1525"/>
              <a:gd name="T20" fmla="*/ 2724 w 2724"/>
              <a:gd name="T21" fmla="*/ 1525 h 15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4" h="1525">
                <a:moveTo>
                  <a:pt x="0" y="1525"/>
                </a:moveTo>
                <a:cubicBezTo>
                  <a:pt x="164" y="1501"/>
                  <a:pt x="329" y="1477"/>
                  <a:pt x="504" y="1333"/>
                </a:cubicBezTo>
                <a:cubicBezTo>
                  <a:pt x="679" y="1189"/>
                  <a:pt x="866" y="855"/>
                  <a:pt x="1048" y="661"/>
                </a:cubicBezTo>
                <a:cubicBezTo>
                  <a:pt x="1230" y="467"/>
                  <a:pt x="1419" y="279"/>
                  <a:pt x="1596" y="169"/>
                </a:cubicBezTo>
                <a:cubicBezTo>
                  <a:pt x="1773" y="59"/>
                  <a:pt x="1924" y="0"/>
                  <a:pt x="2112" y="1"/>
                </a:cubicBezTo>
                <a:cubicBezTo>
                  <a:pt x="2300" y="2"/>
                  <a:pt x="2512" y="89"/>
                  <a:pt x="2724" y="177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09" name="Line 10"/>
          <p:cNvSpPr>
            <a:spLocks noChangeShapeType="1"/>
          </p:cNvSpPr>
          <p:nvPr/>
        </p:nvSpPr>
        <p:spPr bwMode="auto">
          <a:xfrm flipV="1">
            <a:off x="628650" y="1403350"/>
            <a:ext cx="2844800" cy="248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0" name="Line 11"/>
          <p:cNvSpPr>
            <a:spLocks noChangeShapeType="1"/>
          </p:cNvSpPr>
          <p:nvPr/>
        </p:nvSpPr>
        <p:spPr bwMode="auto">
          <a:xfrm flipV="1">
            <a:off x="3975100" y="1479550"/>
            <a:ext cx="1588" cy="24130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1" name="Line 12"/>
          <p:cNvSpPr>
            <a:spLocks noChangeShapeType="1"/>
          </p:cNvSpPr>
          <p:nvPr/>
        </p:nvSpPr>
        <p:spPr bwMode="auto">
          <a:xfrm>
            <a:off x="2139950" y="2698750"/>
            <a:ext cx="1588" cy="11938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2" name="Line 13"/>
          <p:cNvSpPr>
            <a:spLocks noChangeShapeType="1"/>
          </p:cNvSpPr>
          <p:nvPr/>
        </p:nvSpPr>
        <p:spPr bwMode="auto">
          <a:xfrm flipH="1">
            <a:off x="2781300" y="2019300"/>
            <a:ext cx="1588" cy="187325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3" name="Line 14"/>
          <p:cNvSpPr>
            <a:spLocks noChangeShapeType="1"/>
          </p:cNvSpPr>
          <p:nvPr/>
        </p:nvSpPr>
        <p:spPr bwMode="auto">
          <a:xfrm>
            <a:off x="278130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4" name="Line 15"/>
          <p:cNvSpPr>
            <a:spLocks noChangeShapeType="1"/>
          </p:cNvSpPr>
          <p:nvPr/>
        </p:nvSpPr>
        <p:spPr bwMode="auto">
          <a:xfrm>
            <a:off x="213995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5" name="Line 16"/>
          <p:cNvSpPr>
            <a:spLocks noChangeShapeType="1"/>
          </p:cNvSpPr>
          <p:nvPr/>
        </p:nvSpPr>
        <p:spPr bwMode="auto">
          <a:xfrm>
            <a:off x="397510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6" name="Freeform 17"/>
          <p:cNvSpPr>
            <a:spLocks/>
          </p:cNvSpPr>
          <p:nvPr/>
        </p:nvSpPr>
        <p:spPr bwMode="auto">
          <a:xfrm>
            <a:off x="628650" y="4672013"/>
            <a:ext cx="3829050" cy="1227137"/>
          </a:xfrm>
          <a:custGeom>
            <a:avLst/>
            <a:gdLst>
              <a:gd name="T0" fmla="*/ 0 w 2412"/>
              <a:gd name="T1" fmla="*/ 1948079372 h 773"/>
              <a:gd name="T2" fmla="*/ 2147483647 w 2412"/>
              <a:gd name="T3" fmla="*/ 214212432 h 773"/>
              <a:gd name="T4" fmla="*/ 2147483647 w 2412"/>
              <a:gd name="T5" fmla="*/ 657759710 h 773"/>
              <a:gd name="T6" fmla="*/ 0 60000 65536"/>
              <a:gd name="T7" fmla="*/ 0 60000 65536"/>
              <a:gd name="T8" fmla="*/ 0 60000 65536"/>
              <a:gd name="T9" fmla="*/ 0 w 2412"/>
              <a:gd name="T10" fmla="*/ 0 h 773"/>
              <a:gd name="T11" fmla="*/ 2412 w 2412"/>
              <a:gd name="T12" fmla="*/ 773 h 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773">
                <a:moveTo>
                  <a:pt x="0" y="773"/>
                </a:moveTo>
                <a:cubicBezTo>
                  <a:pt x="337" y="471"/>
                  <a:pt x="674" y="170"/>
                  <a:pt x="1076" y="85"/>
                </a:cubicBezTo>
                <a:cubicBezTo>
                  <a:pt x="1478" y="0"/>
                  <a:pt x="1945" y="130"/>
                  <a:pt x="2412" y="261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7" name="Freeform 18"/>
          <p:cNvSpPr>
            <a:spLocks/>
          </p:cNvSpPr>
          <p:nvPr/>
        </p:nvSpPr>
        <p:spPr bwMode="auto">
          <a:xfrm>
            <a:off x="654050" y="4476750"/>
            <a:ext cx="3879850" cy="1866900"/>
          </a:xfrm>
          <a:custGeom>
            <a:avLst/>
            <a:gdLst>
              <a:gd name="T0" fmla="*/ 0 w 2444"/>
              <a:gd name="T1" fmla="*/ 2147483647 h 1176"/>
              <a:gd name="T2" fmla="*/ 2147483647 w 2444"/>
              <a:gd name="T3" fmla="*/ 0 h 1176"/>
              <a:gd name="T4" fmla="*/ 2147483647 w 2444"/>
              <a:gd name="T5" fmla="*/ 2147483647 h 1176"/>
              <a:gd name="T6" fmla="*/ 2147483647 w 2444"/>
              <a:gd name="T7" fmla="*/ 2147483647 h 1176"/>
              <a:gd name="T8" fmla="*/ 0 60000 65536"/>
              <a:gd name="T9" fmla="*/ 0 60000 65536"/>
              <a:gd name="T10" fmla="*/ 0 60000 65536"/>
              <a:gd name="T11" fmla="*/ 0 60000 65536"/>
              <a:gd name="T12" fmla="*/ 0 w 2444"/>
              <a:gd name="T13" fmla="*/ 0 h 1176"/>
              <a:gd name="T14" fmla="*/ 2444 w 2444"/>
              <a:gd name="T15" fmla="*/ 1176 h 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4" h="1176">
                <a:moveTo>
                  <a:pt x="0" y="896"/>
                </a:moveTo>
                <a:cubicBezTo>
                  <a:pt x="300" y="448"/>
                  <a:pt x="601" y="0"/>
                  <a:pt x="952" y="0"/>
                </a:cubicBezTo>
                <a:cubicBezTo>
                  <a:pt x="1303" y="0"/>
                  <a:pt x="1859" y="700"/>
                  <a:pt x="2108" y="896"/>
                </a:cubicBezTo>
                <a:cubicBezTo>
                  <a:pt x="2357" y="1092"/>
                  <a:pt x="2400" y="1134"/>
                  <a:pt x="2444" y="1176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18" name="Text Box 19"/>
          <p:cNvSpPr txBox="1">
            <a:spLocks noChangeArrowheads="1"/>
          </p:cNvSpPr>
          <p:nvPr/>
        </p:nvSpPr>
        <p:spPr bwMode="auto">
          <a:xfrm>
            <a:off x="4832350" y="5741988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graphicFrame>
        <p:nvGraphicFramePr>
          <p:cNvPr id="4098" name="Object 20"/>
          <p:cNvGraphicFramePr>
            <a:graphicFrameLocks noChangeAspect="1"/>
          </p:cNvGraphicFramePr>
          <p:nvPr/>
        </p:nvGraphicFramePr>
        <p:xfrm>
          <a:off x="4648200" y="4743450"/>
          <a:ext cx="124936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ção" r:id="rId4" imgW="596880" imgH="393480" progId="Equation.3">
                  <p:embed/>
                </p:oleObj>
              </mc:Choice>
              <mc:Fallback>
                <p:oleObj name="Equação" r:id="rId4" imgW="59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743450"/>
                        <a:ext cx="124936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21"/>
          <p:cNvGraphicFramePr>
            <a:graphicFrameLocks noChangeAspect="1"/>
          </p:cNvGraphicFramePr>
          <p:nvPr/>
        </p:nvGraphicFramePr>
        <p:xfrm>
          <a:off x="2571750" y="5934075"/>
          <a:ext cx="15398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ção" r:id="rId6" imgW="736560" imgH="393480" progId="Equation.3">
                  <p:embed/>
                </p:oleObj>
              </mc:Choice>
              <mc:Fallback>
                <p:oleObj name="Equação" r:id="rId6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5934075"/>
                        <a:ext cx="153987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9" name="Text Box 24"/>
          <p:cNvSpPr txBox="1">
            <a:spLocks noChangeArrowheads="1"/>
          </p:cNvSpPr>
          <p:nvPr/>
        </p:nvSpPr>
        <p:spPr bwMode="auto">
          <a:xfrm>
            <a:off x="5562600" y="2152650"/>
            <a:ext cx="33909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800" b="1"/>
              <a:t>Estágio I</a:t>
            </a:r>
            <a:r>
              <a:rPr lang="pt-BR" sz="2800"/>
              <a:t> 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É excluído porque engloba rendimentos médios crescentes do fator de produção.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PMa &gt; PMe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PMe crescente</a:t>
            </a:r>
          </a:p>
        </p:txBody>
      </p:sp>
      <p:sp>
        <p:nvSpPr>
          <p:cNvPr id="4120" name="Rectangle 25"/>
          <p:cNvSpPr>
            <a:spLocks noChangeArrowheads="1"/>
          </p:cNvSpPr>
          <p:nvPr/>
        </p:nvSpPr>
        <p:spPr bwMode="auto">
          <a:xfrm>
            <a:off x="2781300" y="1416050"/>
            <a:ext cx="2190750" cy="44831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  <p:sp>
        <p:nvSpPr>
          <p:cNvPr id="4121" name="Line 26"/>
          <p:cNvSpPr>
            <a:spLocks noChangeShapeType="1"/>
          </p:cNvSpPr>
          <p:nvPr/>
        </p:nvSpPr>
        <p:spPr bwMode="auto">
          <a:xfrm>
            <a:off x="649288" y="1905000"/>
            <a:ext cx="213518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22" name="Text Box 27"/>
          <p:cNvSpPr txBox="1">
            <a:spLocks noChangeArrowheads="1"/>
          </p:cNvSpPr>
          <p:nvPr/>
        </p:nvSpPr>
        <p:spPr bwMode="auto">
          <a:xfrm>
            <a:off x="895350" y="1514475"/>
            <a:ext cx="1673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ESTÁGIO I</a:t>
            </a:r>
          </a:p>
        </p:txBody>
      </p:sp>
      <p:graphicFrame>
        <p:nvGraphicFramePr>
          <p:cNvPr id="4100" name="Object 28"/>
          <p:cNvGraphicFramePr>
            <a:graphicFrameLocks noChangeAspect="1"/>
          </p:cNvGraphicFramePr>
          <p:nvPr/>
        </p:nvGraphicFramePr>
        <p:xfrm>
          <a:off x="5105400" y="1558925"/>
          <a:ext cx="11699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ção" r:id="rId8" imgW="558720" imgH="215640" progId="Equation.3">
                  <p:embed/>
                </p:oleObj>
              </mc:Choice>
              <mc:Fallback>
                <p:oleObj name="Equação" r:id="rId8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558925"/>
                        <a:ext cx="11699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Text Box 29"/>
          <p:cNvSpPr txBox="1">
            <a:spLocks noChangeArrowheads="1"/>
          </p:cNvSpPr>
          <p:nvPr/>
        </p:nvSpPr>
        <p:spPr bwMode="auto">
          <a:xfrm>
            <a:off x="895350" y="1514475"/>
            <a:ext cx="167322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ESTÁGIO I</a:t>
            </a:r>
          </a:p>
        </p:txBody>
      </p:sp>
      <p:sp>
        <p:nvSpPr>
          <p:cNvPr id="4124" name="Line 30"/>
          <p:cNvSpPr>
            <a:spLocks noChangeShapeType="1"/>
          </p:cNvSpPr>
          <p:nvPr/>
        </p:nvSpPr>
        <p:spPr bwMode="auto">
          <a:xfrm>
            <a:off x="609600" y="1981200"/>
            <a:ext cx="2135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9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Estágios de Produção</a:t>
            </a:r>
          </a:p>
        </p:txBody>
      </p:sp>
      <p:sp>
        <p:nvSpPr>
          <p:cNvPr id="5126" name="Line 3"/>
          <p:cNvSpPr>
            <a:spLocks noChangeShapeType="1"/>
          </p:cNvSpPr>
          <p:nvPr/>
        </p:nvSpPr>
        <p:spPr bwMode="auto">
          <a:xfrm flipV="1">
            <a:off x="628650" y="1252538"/>
            <a:ext cx="1588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236538" y="1150938"/>
            <a:ext cx="59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q</a:t>
            </a:r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628650" y="3890963"/>
            <a:ext cx="46037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4797425" y="3770313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sp>
        <p:nvSpPr>
          <p:cNvPr id="5130" name="Line 7"/>
          <p:cNvSpPr>
            <a:spLocks noChangeShapeType="1"/>
          </p:cNvSpPr>
          <p:nvPr/>
        </p:nvSpPr>
        <p:spPr bwMode="auto">
          <a:xfrm>
            <a:off x="628650" y="3897313"/>
            <a:ext cx="11113" cy="2005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1" name="Line 8"/>
          <p:cNvSpPr>
            <a:spLocks noChangeShapeType="1"/>
          </p:cNvSpPr>
          <p:nvPr/>
        </p:nvSpPr>
        <p:spPr bwMode="auto">
          <a:xfrm flipV="1">
            <a:off x="628650" y="5902325"/>
            <a:ext cx="460375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2" name="Freeform 9"/>
          <p:cNvSpPr>
            <a:spLocks/>
          </p:cNvSpPr>
          <p:nvPr/>
        </p:nvSpPr>
        <p:spPr bwMode="auto">
          <a:xfrm>
            <a:off x="628650" y="1471613"/>
            <a:ext cx="4324350" cy="2420937"/>
          </a:xfrm>
          <a:custGeom>
            <a:avLst/>
            <a:gdLst>
              <a:gd name="T0" fmla="*/ 0 w 2724"/>
              <a:gd name="T1" fmla="*/ 2147483647 h 1525"/>
              <a:gd name="T2" fmla="*/ 1270158692 w 2724"/>
              <a:gd name="T3" fmla="*/ 2147483647 h 1525"/>
              <a:gd name="T4" fmla="*/ 2147483647 w 2724"/>
              <a:gd name="T5" fmla="*/ 1665822404 h 1525"/>
              <a:gd name="T6" fmla="*/ 2147483647 w 2724"/>
              <a:gd name="T7" fmla="*/ 425905587 h 1525"/>
              <a:gd name="T8" fmla="*/ 2147483647 w 2724"/>
              <a:gd name="T9" fmla="*/ 2519362 h 1525"/>
              <a:gd name="T10" fmla="*/ 2147483647 w 2724"/>
              <a:gd name="T11" fmla="*/ 446066826 h 15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4"/>
              <a:gd name="T19" fmla="*/ 0 h 1525"/>
              <a:gd name="T20" fmla="*/ 2724 w 2724"/>
              <a:gd name="T21" fmla="*/ 1525 h 15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4" h="1525">
                <a:moveTo>
                  <a:pt x="0" y="1525"/>
                </a:moveTo>
                <a:cubicBezTo>
                  <a:pt x="164" y="1501"/>
                  <a:pt x="329" y="1477"/>
                  <a:pt x="504" y="1333"/>
                </a:cubicBezTo>
                <a:cubicBezTo>
                  <a:pt x="679" y="1189"/>
                  <a:pt x="866" y="855"/>
                  <a:pt x="1048" y="661"/>
                </a:cubicBezTo>
                <a:cubicBezTo>
                  <a:pt x="1230" y="467"/>
                  <a:pt x="1419" y="279"/>
                  <a:pt x="1596" y="169"/>
                </a:cubicBezTo>
                <a:cubicBezTo>
                  <a:pt x="1773" y="59"/>
                  <a:pt x="1924" y="0"/>
                  <a:pt x="2112" y="1"/>
                </a:cubicBezTo>
                <a:cubicBezTo>
                  <a:pt x="2300" y="2"/>
                  <a:pt x="2512" y="89"/>
                  <a:pt x="2724" y="177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3" name="Line 10"/>
          <p:cNvSpPr>
            <a:spLocks noChangeShapeType="1"/>
          </p:cNvSpPr>
          <p:nvPr/>
        </p:nvSpPr>
        <p:spPr bwMode="auto">
          <a:xfrm flipV="1">
            <a:off x="628650" y="1403350"/>
            <a:ext cx="2844800" cy="248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4" name="Line 11"/>
          <p:cNvSpPr>
            <a:spLocks noChangeShapeType="1"/>
          </p:cNvSpPr>
          <p:nvPr/>
        </p:nvSpPr>
        <p:spPr bwMode="auto">
          <a:xfrm flipV="1">
            <a:off x="3975100" y="1479550"/>
            <a:ext cx="1588" cy="24130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5" name="Line 12"/>
          <p:cNvSpPr>
            <a:spLocks noChangeShapeType="1"/>
          </p:cNvSpPr>
          <p:nvPr/>
        </p:nvSpPr>
        <p:spPr bwMode="auto">
          <a:xfrm>
            <a:off x="2139950" y="2698750"/>
            <a:ext cx="1588" cy="11938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6" name="Line 13"/>
          <p:cNvSpPr>
            <a:spLocks noChangeShapeType="1"/>
          </p:cNvSpPr>
          <p:nvPr/>
        </p:nvSpPr>
        <p:spPr bwMode="auto">
          <a:xfrm flipH="1">
            <a:off x="2781300" y="2019300"/>
            <a:ext cx="1588" cy="187325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7" name="Line 14"/>
          <p:cNvSpPr>
            <a:spLocks noChangeShapeType="1"/>
          </p:cNvSpPr>
          <p:nvPr/>
        </p:nvSpPr>
        <p:spPr bwMode="auto">
          <a:xfrm>
            <a:off x="278130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8" name="Line 15"/>
          <p:cNvSpPr>
            <a:spLocks noChangeShapeType="1"/>
          </p:cNvSpPr>
          <p:nvPr/>
        </p:nvSpPr>
        <p:spPr bwMode="auto">
          <a:xfrm>
            <a:off x="213995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39" name="Line 16"/>
          <p:cNvSpPr>
            <a:spLocks noChangeShapeType="1"/>
          </p:cNvSpPr>
          <p:nvPr/>
        </p:nvSpPr>
        <p:spPr bwMode="auto">
          <a:xfrm>
            <a:off x="397510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40" name="Freeform 17"/>
          <p:cNvSpPr>
            <a:spLocks/>
          </p:cNvSpPr>
          <p:nvPr/>
        </p:nvSpPr>
        <p:spPr bwMode="auto">
          <a:xfrm>
            <a:off x="628650" y="4672013"/>
            <a:ext cx="3829050" cy="1227137"/>
          </a:xfrm>
          <a:custGeom>
            <a:avLst/>
            <a:gdLst>
              <a:gd name="T0" fmla="*/ 0 w 2412"/>
              <a:gd name="T1" fmla="*/ 1948079372 h 773"/>
              <a:gd name="T2" fmla="*/ 2147483647 w 2412"/>
              <a:gd name="T3" fmla="*/ 214212432 h 773"/>
              <a:gd name="T4" fmla="*/ 2147483647 w 2412"/>
              <a:gd name="T5" fmla="*/ 657759710 h 773"/>
              <a:gd name="T6" fmla="*/ 0 60000 65536"/>
              <a:gd name="T7" fmla="*/ 0 60000 65536"/>
              <a:gd name="T8" fmla="*/ 0 60000 65536"/>
              <a:gd name="T9" fmla="*/ 0 w 2412"/>
              <a:gd name="T10" fmla="*/ 0 h 773"/>
              <a:gd name="T11" fmla="*/ 2412 w 2412"/>
              <a:gd name="T12" fmla="*/ 773 h 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773">
                <a:moveTo>
                  <a:pt x="0" y="773"/>
                </a:moveTo>
                <a:cubicBezTo>
                  <a:pt x="337" y="471"/>
                  <a:pt x="674" y="170"/>
                  <a:pt x="1076" y="85"/>
                </a:cubicBezTo>
                <a:cubicBezTo>
                  <a:pt x="1478" y="0"/>
                  <a:pt x="1945" y="130"/>
                  <a:pt x="2412" y="261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41" name="Freeform 18"/>
          <p:cNvSpPr>
            <a:spLocks/>
          </p:cNvSpPr>
          <p:nvPr/>
        </p:nvSpPr>
        <p:spPr bwMode="auto">
          <a:xfrm>
            <a:off x="654050" y="4476750"/>
            <a:ext cx="3879850" cy="1866900"/>
          </a:xfrm>
          <a:custGeom>
            <a:avLst/>
            <a:gdLst>
              <a:gd name="T0" fmla="*/ 0 w 2444"/>
              <a:gd name="T1" fmla="*/ 2147483647 h 1176"/>
              <a:gd name="T2" fmla="*/ 2147483647 w 2444"/>
              <a:gd name="T3" fmla="*/ 0 h 1176"/>
              <a:gd name="T4" fmla="*/ 2147483647 w 2444"/>
              <a:gd name="T5" fmla="*/ 2147483647 h 1176"/>
              <a:gd name="T6" fmla="*/ 2147483647 w 2444"/>
              <a:gd name="T7" fmla="*/ 2147483647 h 1176"/>
              <a:gd name="T8" fmla="*/ 0 60000 65536"/>
              <a:gd name="T9" fmla="*/ 0 60000 65536"/>
              <a:gd name="T10" fmla="*/ 0 60000 65536"/>
              <a:gd name="T11" fmla="*/ 0 60000 65536"/>
              <a:gd name="T12" fmla="*/ 0 w 2444"/>
              <a:gd name="T13" fmla="*/ 0 h 1176"/>
              <a:gd name="T14" fmla="*/ 2444 w 2444"/>
              <a:gd name="T15" fmla="*/ 1176 h 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4" h="1176">
                <a:moveTo>
                  <a:pt x="0" y="896"/>
                </a:moveTo>
                <a:cubicBezTo>
                  <a:pt x="300" y="448"/>
                  <a:pt x="601" y="0"/>
                  <a:pt x="952" y="0"/>
                </a:cubicBezTo>
                <a:cubicBezTo>
                  <a:pt x="1303" y="0"/>
                  <a:pt x="1859" y="700"/>
                  <a:pt x="2108" y="896"/>
                </a:cubicBezTo>
                <a:cubicBezTo>
                  <a:pt x="2357" y="1092"/>
                  <a:pt x="2400" y="1134"/>
                  <a:pt x="2444" y="1176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42" name="Text Box 19"/>
          <p:cNvSpPr txBox="1">
            <a:spLocks noChangeArrowheads="1"/>
          </p:cNvSpPr>
          <p:nvPr/>
        </p:nvSpPr>
        <p:spPr bwMode="auto">
          <a:xfrm>
            <a:off x="4832350" y="5741988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graphicFrame>
        <p:nvGraphicFramePr>
          <p:cNvPr id="5122" name="Object 20"/>
          <p:cNvGraphicFramePr>
            <a:graphicFrameLocks noChangeAspect="1"/>
          </p:cNvGraphicFramePr>
          <p:nvPr/>
        </p:nvGraphicFramePr>
        <p:xfrm>
          <a:off x="4449763" y="4691063"/>
          <a:ext cx="13557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ção" r:id="rId4" imgW="647640" imgH="444240" progId="Equation.3">
                  <p:embed/>
                </p:oleObj>
              </mc:Choice>
              <mc:Fallback>
                <p:oleObj name="Equação" r:id="rId4" imgW="647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4691063"/>
                        <a:ext cx="13557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21"/>
          <p:cNvGraphicFramePr>
            <a:graphicFrameLocks noChangeAspect="1"/>
          </p:cNvGraphicFramePr>
          <p:nvPr/>
        </p:nvGraphicFramePr>
        <p:xfrm>
          <a:off x="2624138" y="5934075"/>
          <a:ext cx="143351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ção" r:id="rId6" imgW="685800" imgH="393480" progId="Equation.3">
                  <p:embed/>
                </p:oleObj>
              </mc:Choice>
              <mc:Fallback>
                <p:oleObj name="Equação" r:id="rId6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5934075"/>
                        <a:ext cx="143351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5780088" y="2433638"/>
            <a:ext cx="3173412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800"/>
              <a:t>É excluído porque unidades adicionais do fator de produção causam declínio no Produto Total.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PMa &lt; 0 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PMe &gt; PMa</a:t>
            </a:r>
          </a:p>
        </p:txBody>
      </p:sp>
      <p:sp>
        <p:nvSpPr>
          <p:cNvPr id="5144" name="Rectangle 25"/>
          <p:cNvSpPr>
            <a:spLocks noChangeArrowheads="1"/>
          </p:cNvSpPr>
          <p:nvPr/>
        </p:nvSpPr>
        <p:spPr bwMode="auto">
          <a:xfrm>
            <a:off x="633413" y="1416050"/>
            <a:ext cx="3348037" cy="44831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  <p:graphicFrame>
        <p:nvGraphicFramePr>
          <p:cNvPr id="5124" name="Object 30"/>
          <p:cNvGraphicFramePr>
            <a:graphicFrameLocks noChangeAspect="1"/>
          </p:cNvGraphicFramePr>
          <p:nvPr/>
        </p:nvGraphicFramePr>
        <p:xfrm>
          <a:off x="4953000" y="1219200"/>
          <a:ext cx="11699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ção" r:id="rId8" imgW="558720" imgH="215640" progId="Equation.3">
                  <p:embed/>
                </p:oleObj>
              </mc:Choice>
              <mc:Fallback>
                <p:oleObj name="Equação" r:id="rId8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219200"/>
                        <a:ext cx="11699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5" name="Text Box 31"/>
          <p:cNvSpPr txBox="1">
            <a:spLocks noChangeArrowheads="1"/>
          </p:cNvSpPr>
          <p:nvPr/>
        </p:nvSpPr>
        <p:spPr bwMode="auto">
          <a:xfrm>
            <a:off x="4191000" y="1895475"/>
            <a:ext cx="190182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ESTÁGIO III</a:t>
            </a:r>
          </a:p>
        </p:txBody>
      </p:sp>
      <p:sp>
        <p:nvSpPr>
          <p:cNvPr id="5146" name="Line 32"/>
          <p:cNvSpPr>
            <a:spLocks noChangeShapeType="1"/>
          </p:cNvSpPr>
          <p:nvPr/>
        </p:nvSpPr>
        <p:spPr bwMode="auto">
          <a:xfrm>
            <a:off x="3960813" y="2362200"/>
            <a:ext cx="2135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2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3"/>
          <p:cNvSpPr>
            <a:spLocks noChangeShapeType="1"/>
          </p:cNvSpPr>
          <p:nvPr/>
        </p:nvSpPr>
        <p:spPr bwMode="auto">
          <a:xfrm flipV="1">
            <a:off x="628650" y="1252538"/>
            <a:ext cx="1588" cy="263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236538" y="1150938"/>
            <a:ext cx="59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q</a:t>
            </a:r>
          </a:p>
        </p:txBody>
      </p:sp>
      <p:sp>
        <p:nvSpPr>
          <p:cNvPr id="6151" name="Line 5"/>
          <p:cNvSpPr>
            <a:spLocks noChangeShapeType="1"/>
          </p:cNvSpPr>
          <p:nvPr/>
        </p:nvSpPr>
        <p:spPr bwMode="auto">
          <a:xfrm>
            <a:off x="628650" y="3890963"/>
            <a:ext cx="46037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4797425" y="3770313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628650" y="3897313"/>
            <a:ext cx="11113" cy="2005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4" name="Line 8"/>
          <p:cNvSpPr>
            <a:spLocks noChangeShapeType="1"/>
          </p:cNvSpPr>
          <p:nvPr/>
        </p:nvSpPr>
        <p:spPr bwMode="auto">
          <a:xfrm flipV="1">
            <a:off x="628650" y="5902325"/>
            <a:ext cx="460375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5" name="Freeform 9"/>
          <p:cNvSpPr>
            <a:spLocks/>
          </p:cNvSpPr>
          <p:nvPr/>
        </p:nvSpPr>
        <p:spPr bwMode="auto">
          <a:xfrm>
            <a:off x="628650" y="1471613"/>
            <a:ext cx="4324350" cy="2420937"/>
          </a:xfrm>
          <a:custGeom>
            <a:avLst/>
            <a:gdLst>
              <a:gd name="T0" fmla="*/ 0 w 2724"/>
              <a:gd name="T1" fmla="*/ 2147483647 h 1525"/>
              <a:gd name="T2" fmla="*/ 1270158692 w 2724"/>
              <a:gd name="T3" fmla="*/ 2147483647 h 1525"/>
              <a:gd name="T4" fmla="*/ 2147483647 w 2724"/>
              <a:gd name="T5" fmla="*/ 1665822404 h 1525"/>
              <a:gd name="T6" fmla="*/ 2147483647 w 2724"/>
              <a:gd name="T7" fmla="*/ 425905587 h 1525"/>
              <a:gd name="T8" fmla="*/ 2147483647 w 2724"/>
              <a:gd name="T9" fmla="*/ 2519362 h 1525"/>
              <a:gd name="T10" fmla="*/ 2147483647 w 2724"/>
              <a:gd name="T11" fmla="*/ 446066826 h 15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724"/>
              <a:gd name="T19" fmla="*/ 0 h 1525"/>
              <a:gd name="T20" fmla="*/ 2724 w 2724"/>
              <a:gd name="T21" fmla="*/ 1525 h 15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724" h="1525">
                <a:moveTo>
                  <a:pt x="0" y="1525"/>
                </a:moveTo>
                <a:cubicBezTo>
                  <a:pt x="164" y="1501"/>
                  <a:pt x="329" y="1477"/>
                  <a:pt x="504" y="1333"/>
                </a:cubicBezTo>
                <a:cubicBezTo>
                  <a:pt x="679" y="1189"/>
                  <a:pt x="866" y="855"/>
                  <a:pt x="1048" y="661"/>
                </a:cubicBezTo>
                <a:cubicBezTo>
                  <a:pt x="1230" y="467"/>
                  <a:pt x="1419" y="279"/>
                  <a:pt x="1596" y="169"/>
                </a:cubicBezTo>
                <a:cubicBezTo>
                  <a:pt x="1773" y="59"/>
                  <a:pt x="1924" y="0"/>
                  <a:pt x="2112" y="1"/>
                </a:cubicBezTo>
                <a:cubicBezTo>
                  <a:pt x="2300" y="2"/>
                  <a:pt x="2512" y="89"/>
                  <a:pt x="2724" y="177"/>
                </a:cubicBezTo>
              </a:path>
            </a:pathLst>
          </a:custGeom>
          <a:noFill/>
          <a:ln w="28575" cmpd="sng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6" name="Line 10"/>
          <p:cNvSpPr>
            <a:spLocks noChangeShapeType="1"/>
          </p:cNvSpPr>
          <p:nvPr/>
        </p:nvSpPr>
        <p:spPr bwMode="auto">
          <a:xfrm flipV="1">
            <a:off x="628650" y="1403350"/>
            <a:ext cx="2844800" cy="2489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7" name="Line 11"/>
          <p:cNvSpPr>
            <a:spLocks noChangeShapeType="1"/>
          </p:cNvSpPr>
          <p:nvPr/>
        </p:nvSpPr>
        <p:spPr bwMode="auto">
          <a:xfrm flipV="1">
            <a:off x="3975100" y="1479550"/>
            <a:ext cx="1588" cy="24130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8" name="Line 12"/>
          <p:cNvSpPr>
            <a:spLocks noChangeShapeType="1"/>
          </p:cNvSpPr>
          <p:nvPr/>
        </p:nvSpPr>
        <p:spPr bwMode="auto">
          <a:xfrm>
            <a:off x="2139950" y="2698750"/>
            <a:ext cx="1588" cy="11938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9" name="Line 13"/>
          <p:cNvSpPr>
            <a:spLocks noChangeShapeType="1"/>
          </p:cNvSpPr>
          <p:nvPr/>
        </p:nvSpPr>
        <p:spPr bwMode="auto">
          <a:xfrm flipH="1">
            <a:off x="2781300" y="2019300"/>
            <a:ext cx="1588" cy="187325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60" name="Line 14"/>
          <p:cNvSpPr>
            <a:spLocks noChangeShapeType="1"/>
          </p:cNvSpPr>
          <p:nvPr/>
        </p:nvSpPr>
        <p:spPr bwMode="auto">
          <a:xfrm>
            <a:off x="278130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61" name="Line 15"/>
          <p:cNvSpPr>
            <a:spLocks noChangeShapeType="1"/>
          </p:cNvSpPr>
          <p:nvPr/>
        </p:nvSpPr>
        <p:spPr bwMode="auto">
          <a:xfrm>
            <a:off x="213995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62" name="Line 16"/>
          <p:cNvSpPr>
            <a:spLocks noChangeShapeType="1"/>
          </p:cNvSpPr>
          <p:nvPr/>
        </p:nvSpPr>
        <p:spPr bwMode="auto">
          <a:xfrm>
            <a:off x="3975100" y="3892550"/>
            <a:ext cx="1588" cy="20066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63" name="Freeform 17"/>
          <p:cNvSpPr>
            <a:spLocks/>
          </p:cNvSpPr>
          <p:nvPr/>
        </p:nvSpPr>
        <p:spPr bwMode="auto">
          <a:xfrm>
            <a:off x="628650" y="4672013"/>
            <a:ext cx="3829050" cy="1227137"/>
          </a:xfrm>
          <a:custGeom>
            <a:avLst/>
            <a:gdLst>
              <a:gd name="T0" fmla="*/ 0 w 2412"/>
              <a:gd name="T1" fmla="*/ 1948079372 h 773"/>
              <a:gd name="T2" fmla="*/ 2147483647 w 2412"/>
              <a:gd name="T3" fmla="*/ 214212432 h 773"/>
              <a:gd name="T4" fmla="*/ 2147483647 w 2412"/>
              <a:gd name="T5" fmla="*/ 657759710 h 773"/>
              <a:gd name="T6" fmla="*/ 0 60000 65536"/>
              <a:gd name="T7" fmla="*/ 0 60000 65536"/>
              <a:gd name="T8" fmla="*/ 0 60000 65536"/>
              <a:gd name="T9" fmla="*/ 0 w 2412"/>
              <a:gd name="T10" fmla="*/ 0 h 773"/>
              <a:gd name="T11" fmla="*/ 2412 w 2412"/>
              <a:gd name="T12" fmla="*/ 773 h 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773">
                <a:moveTo>
                  <a:pt x="0" y="773"/>
                </a:moveTo>
                <a:cubicBezTo>
                  <a:pt x="337" y="471"/>
                  <a:pt x="674" y="170"/>
                  <a:pt x="1076" y="85"/>
                </a:cubicBezTo>
                <a:cubicBezTo>
                  <a:pt x="1478" y="0"/>
                  <a:pt x="1945" y="130"/>
                  <a:pt x="2412" y="261"/>
                </a:cubicBezTo>
              </a:path>
            </a:pathLst>
          </a:custGeom>
          <a:noFill/>
          <a:ln w="28575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64" name="Freeform 18"/>
          <p:cNvSpPr>
            <a:spLocks/>
          </p:cNvSpPr>
          <p:nvPr/>
        </p:nvSpPr>
        <p:spPr bwMode="auto">
          <a:xfrm>
            <a:off x="654050" y="4476750"/>
            <a:ext cx="3879850" cy="1866900"/>
          </a:xfrm>
          <a:custGeom>
            <a:avLst/>
            <a:gdLst>
              <a:gd name="T0" fmla="*/ 0 w 2444"/>
              <a:gd name="T1" fmla="*/ 2147483647 h 1176"/>
              <a:gd name="T2" fmla="*/ 2147483647 w 2444"/>
              <a:gd name="T3" fmla="*/ 0 h 1176"/>
              <a:gd name="T4" fmla="*/ 2147483647 w 2444"/>
              <a:gd name="T5" fmla="*/ 2147483647 h 1176"/>
              <a:gd name="T6" fmla="*/ 2147483647 w 2444"/>
              <a:gd name="T7" fmla="*/ 2147483647 h 1176"/>
              <a:gd name="T8" fmla="*/ 0 60000 65536"/>
              <a:gd name="T9" fmla="*/ 0 60000 65536"/>
              <a:gd name="T10" fmla="*/ 0 60000 65536"/>
              <a:gd name="T11" fmla="*/ 0 60000 65536"/>
              <a:gd name="T12" fmla="*/ 0 w 2444"/>
              <a:gd name="T13" fmla="*/ 0 h 1176"/>
              <a:gd name="T14" fmla="*/ 2444 w 2444"/>
              <a:gd name="T15" fmla="*/ 1176 h 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4" h="1176">
                <a:moveTo>
                  <a:pt x="0" y="896"/>
                </a:moveTo>
                <a:cubicBezTo>
                  <a:pt x="300" y="448"/>
                  <a:pt x="601" y="0"/>
                  <a:pt x="952" y="0"/>
                </a:cubicBezTo>
                <a:cubicBezTo>
                  <a:pt x="1303" y="0"/>
                  <a:pt x="1859" y="700"/>
                  <a:pt x="2108" y="896"/>
                </a:cubicBezTo>
                <a:cubicBezTo>
                  <a:pt x="2357" y="1092"/>
                  <a:pt x="2400" y="1134"/>
                  <a:pt x="2444" y="1176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65" name="Text Box 19"/>
          <p:cNvSpPr txBox="1">
            <a:spLocks noChangeArrowheads="1"/>
          </p:cNvSpPr>
          <p:nvPr/>
        </p:nvSpPr>
        <p:spPr bwMode="auto">
          <a:xfrm>
            <a:off x="4832350" y="5741988"/>
            <a:ext cx="592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sz="2800"/>
              <a:t>x</a:t>
            </a:r>
          </a:p>
        </p:txBody>
      </p:sp>
      <p:graphicFrame>
        <p:nvGraphicFramePr>
          <p:cNvPr id="6146" name="Object 20"/>
          <p:cNvGraphicFramePr>
            <a:graphicFrameLocks noChangeAspect="1"/>
          </p:cNvGraphicFramePr>
          <p:nvPr/>
        </p:nvGraphicFramePr>
        <p:xfrm>
          <a:off x="4502150" y="4743450"/>
          <a:ext cx="124936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ção" r:id="rId4" imgW="596880" imgH="393480" progId="Equation.3">
                  <p:embed/>
                </p:oleObj>
              </mc:Choice>
              <mc:Fallback>
                <p:oleObj name="Equação" r:id="rId4" imgW="59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4743450"/>
                        <a:ext cx="124936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1"/>
          <p:cNvGraphicFramePr>
            <a:graphicFrameLocks noChangeAspect="1"/>
          </p:cNvGraphicFramePr>
          <p:nvPr/>
        </p:nvGraphicFramePr>
        <p:xfrm>
          <a:off x="2624138" y="5934075"/>
          <a:ext cx="143351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ção" r:id="rId6" imgW="685800" imgH="393480" progId="Equation.3">
                  <p:embed/>
                </p:oleObj>
              </mc:Choice>
              <mc:Fallback>
                <p:oleObj name="Equação" r:id="rId6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5934075"/>
                        <a:ext cx="143351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410200" y="1066800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t-BR" sz="2800">
                <a:solidFill>
                  <a:srgbClr val="66FF33"/>
                </a:solidFill>
              </a:rPr>
              <a:t>Função de produção</a:t>
            </a:r>
          </a:p>
        </p:txBody>
      </p:sp>
      <p:graphicFrame>
        <p:nvGraphicFramePr>
          <p:cNvPr id="6148" name="Object 23"/>
          <p:cNvGraphicFramePr>
            <a:graphicFrameLocks noChangeAspect="1"/>
          </p:cNvGraphicFramePr>
          <p:nvPr/>
        </p:nvGraphicFramePr>
        <p:xfrm>
          <a:off x="5862638" y="1558925"/>
          <a:ext cx="116998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ção" r:id="rId8" imgW="558720" imgH="215640" progId="Equation.3">
                  <p:embed/>
                </p:oleObj>
              </mc:Choice>
              <mc:Fallback>
                <p:oleObj name="Equação" r:id="rId8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1558925"/>
                        <a:ext cx="116998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7" name="Text Box 24"/>
          <p:cNvSpPr txBox="1">
            <a:spLocks noChangeArrowheads="1"/>
          </p:cNvSpPr>
          <p:nvPr/>
        </p:nvSpPr>
        <p:spPr bwMode="auto">
          <a:xfrm>
            <a:off x="5780088" y="2152650"/>
            <a:ext cx="3173412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800" b="1"/>
              <a:t>Estágio II</a:t>
            </a:r>
            <a:endParaRPr lang="pt-BR" sz="2800"/>
          </a:p>
          <a:p>
            <a:pPr algn="ctr">
              <a:spcBef>
                <a:spcPct val="50000"/>
              </a:spcBef>
            </a:pPr>
            <a:r>
              <a:rPr lang="pt-BR" sz="2800"/>
              <a:t>É o estágio racional de produção.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PMe = PMa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PMe máximo até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PMa = 0</a:t>
            </a:r>
          </a:p>
          <a:p>
            <a:pPr algn="ctr">
              <a:spcBef>
                <a:spcPct val="50000"/>
              </a:spcBef>
            </a:pPr>
            <a:r>
              <a:rPr lang="pt-BR" sz="2800"/>
              <a:t>0 </a:t>
            </a:r>
            <a:r>
              <a:rPr lang="pt-BR" sz="2800">
                <a:sym typeface="Symbol" panose="05050102010706020507" pitchFamily="18" charset="2"/>
              </a:rPr>
              <a:t> </a:t>
            </a:r>
            <a:r>
              <a:rPr lang="pt-BR" sz="2800"/>
              <a:t> PMa </a:t>
            </a:r>
            <a:r>
              <a:rPr lang="pt-BR" sz="2800">
                <a:sym typeface="Symbol" panose="05050102010706020507" pitchFamily="18" charset="2"/>
              </a:rPr>
              <a:t></a:t>
            </a:r>
            <a:r>
              <a:rPr lang="pt-BR" sz="2800"/>
              <a:t>  PMe</a:t>
            </a:r>
          </a:p>
        </p:txBody>
      </p:sp>
      <p:sp>
        <p:nvSpPr>
          <p:cNvPr id="6168" name="Rectangle 25"/>
          <p:cNvSpPr>
            <a:spLocks noChangeArrowheads="1"/>
          </p:cNvSpPr>
          <p:nvPr/>
        </p:nvSpPr>
        <p:spPr bwMode="auto">
          <a:xfrm>
            <a:off x="633413" y="1416050"/>
            <a:ext cx="2147887" cy="44831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  <p:sp>
        <p:nvSpPr>
          <p:cNvPr id="6169" name="Line 26"/>
          <p:cNvSpPr>
            <a:spLocks noChangeShapeType="1"/>
          </p:cNvSpPr>
          <p:nvPr/>
        </p:nvSpPr>
        <p:spPr bwMode="auto">
          <a:xfrm>
            <a:off x="3983038" y="2262188"/>
            <a:ext cx="1558925" cy="47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70" name="Text Box 27"/>
          <p:cNvSpPr txBox="1">
            <a:spLocks noChangeArrowheads="1"/>
          </p:cNvSpPr>
          <p:nvPr/>
        </p:nvSpPr>
        <p:spPr bwMode="auto">
          <a:xfrm>
            <a:off x="3895725" y="1876425"/>
            <a:ext cx="173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ESTÁGIO III</a:t>
            </a:r>
          </a:p>
        </p:txBody>
      </p:sp>
      <p:sp>
        <p:nvSpPr>
          <p:cNvPr id="6171" name="Line 31"/>
          <p:cNvSpPr>
            <a:spLocks noChangeShapeType="1"/>
          </p:cNvSpPr>
          <p:nvPr/>
        </p:nvSpPr>
        <p:spPr bwMode="auto">
          <a:xfrm>
            <a:off x="2751138" y="2990850"/>
            <a:ext cx="12160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72" name="Rectangle 33"/>
          <p:cNvSpPr>
            <a:spLocks noChangeArrowheads="1"/>
          </p:cNvSpPr>
          <p:nvPr/>
        </p:nvSpPr>
        <p:spPr bwMode="auto">
          <a:xfrm>
            <a:off x="3962400" y="1447800"/>
            <a:ext cx="1582738" cy="44831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  <p:sp>
        <p:nvSpPr>
          <p:cNvPr id="6173" name="AutoShape 34"/>
          <p:cNvSpPr>
            <a:spLocks/>
          </p:cNvSpPr>
          <p:nvPr/>
        </p:nvSpPr>
        <p:spPr bwMode="auto">
          <a:xfrm>
            <a:off x="5867400" y="4572000"/>
            <a:ext cx="228600" cy="1752600"/>
          </a:xfrm>
          <a:prstGeom prst="leftBrace">
            <a:avLst>
              <a:gd name="adj1" fmla="val 63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  <p:sp>
        <p:nvSpPr>
          <p:cNvPr id="6174" name="Text Box 35"/>
          <p:cNvSpPr txBox="1">
            <a:spLocks noChangeArrowheads="1"/>
          </p:cNvSpPr>
          <p:nvPr/>
        </p:nvSpPr>
        <p:spPr bwMode="auto">
          <a:xfrm>
            <a:off x="2514600" y="1895475"/>
            <a:ext cx="190182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</a:rPr>
              <a:t>ESTÁGIO II</a:t>
            </a:r>
          </a:p>
        </p:txBody>
      </p:sp>
      <p:sp>
        <p:nvSpPr>
          <p:cNvPr id="6175" name="Line 36"/>
          <p:cNvSpPr>
            <a:spLocks noChangeShapeType="1"/>
          </p:cNvSpPr>
          <p:nvPr/>
        </p:nvSpPr>
        <p:spPr bwMode="auto">
          <a:xfrm>
            <a:off x="2743200" y="23622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76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Estágios de Produção</a:t>
            </a:r>
          </a:p>
        </p:txBody>
      </p:sp>
    </p:spTree>
    <p:extLst>
      <p:ext uri="{BB962C8B-B14F-4D97-AF65-F5344CB8AC3E}">
        <p14:creationId xmlns:p14="http://schemas.microsoft.com/office/powerpoint/2010/main" val="39625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Otimização da Produção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7700" y="1655763"/>
            <a:ext cx="8229600" cy="96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pt-BR" smtClean="0"/>
              <a:t>Nível de um fator que resulta em produção Máxima: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pt-BR" smtClean="0"/>
              <a:t>Dado que q = f (x):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3886200" y="2693988"/>
          <a:ext cx="121920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ção" r:id="rId4" imgW="457200" imgH="393480" progId="Equation.3">
                  <p:embed/>
                </p:oleObj>
              </mc:Choice>
              <mc:Fallback>
                <p:oleObj name="Equação" r:id="rId4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693988"/>
                        <a:ext cx="1219200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3886200" y="3973513"/>
          <a:ext cx="31242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ção" r:id="rId6" imgW="1193760" imgH="444240" progId="Equation.3">
                  <p:embed/>
                </p:oleObj>
              </mc:Choice>
              <mc:Fallback>
                <p:oleObj name="Equação" r:id="rId6" imgW="1193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973513"/>
                        <a:ext cx="31242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AutoShape 7"/>
          <p:cNvSpPr>
            <a:spLocks/>
          </p:cNvSpPr>
          <p:nvPr/>
        </p:nvSpPr>
        <p:spPr bwMode="auto">
          <a:xfrm>
            <a:off x="3124200" y="2617788"/>
            <a:ext cx="533400" cy="2971800"/>
          </a:xfrm>
          <a:prstGeom prst="leftBrace">
            <a:avLst>
              <a:gd name="adj1" fmla="val 464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>
                <a:solidFill>
                  <a:schemeClr val="hlink"/>
                </a:solidFill>
              </a:rPr>
              <a:t>Peculiaridades do setor florestal</a:t>
            </a:r>
          </a:p>
        </p:txBody>
      </p:sp>
      <p:sp>
        <p:nvSpPr>
          <p:cNvPr id="4099" name="Rectangle 100"/>
          <p:cNvSpPr>
            <a:spLocks noChangeArrowheads="1"/>
          </p:cNvSpPr>
          <p:nvPr/>
        </p:nvSpPr>
        <p:spPr bwMode="auto">
          <a:xfrm>
            <a:off x="144463" y="1417638"/>
            <a:ext cx="8853487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pt-BR" sz="1800" i="1">
                <a:solidFill>
                  <a:srgbClr val="0033CC"/>
                </a:solidFill>
              </a:rPr>
              <a:t>“ ... As características particulares que o capital assume na produção florestal têm sido citadas como justificativa para conceber a economia florestal como um campo especial de estudo.”   (DUERR, 1960)</a:t>
            </a:r>
          </a:p>
        </p:txBody>
      </p:sp>
      <p:sp>
        <p:nvSpPr>
          <p:cNvPr id="213093" name="Rectangle 101"/>
          <p:cNvSpPr>
            <a:spLocks noChangeArrowheads="1"/>
          </p:cNvSpPr>
          <p:nvPr/>
        </p:nvSpPr>
        <p:spPr bwMode="auto">
          <a:xfrm>
            <a:off x="144463" y="3194050"/>
            <a:ext cx="8853487" cy="268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182563" indent="-182563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sz="1800"/>
              <a:t>Quais seriam essas peculiaridades?</a:t>
            </a:r>
          </a:p>
          <a:p>
            <a:pPr eaLnBrk="1" hangingPunct="1">
              <a:spcBef>
                <a:spcPct val="40000"/>
              </a:spcBef>
              <a:buFontTx/>
              <a:buChar char="•"/>
            </a:pPr>
            <a:r>
              <a:rPr lang="pt-BR" sz="1800"/>
              <a:t>O produto (lenhoso) é também a máquina (árvore)</a:t>
            </a:r>
          </a:p>
          <a:p>
            <a:pPr eaLnBrk="1" hangingPunct="1">
              <a:spcBef>
                <a:spcPct val="40000"/>
              </a:spcBef>
              <a:buFontTx/>
              <a:buChar char="•"/>
            </a:pPr>
            <a:r>
              <a:rPr lang="pt-BR" sz="1800"/>
              <a:t>O longo período de produção amplifica o efeito de eventos aleatórios</a:t>
            </a:r>
          </a:p>
          <a:p>
            <a:pPr eaLnBrk="1" hangingPunct="1">
              <a:spcBef>
                <a:spcPct val="40000"/>
              </a:spcBef>
              <a:buFontTx/>
              <a:buChar char="•"/>
            </a:pPr>
            <a:r>
              <a:rPr lang="pt-BR" sz="1800"/>
              <a:t>As taxas de retorno podem ser menos atrativas que as de outras atividades</a:t>
            </a:r>
          </a:p>
          <a:p>
            <a:pPr eaLnBrk="1" hangingPunct="1">
              <a:spcBef>
                <a:spcPct val="40000"/>
              </a:spcBef>
              <a:buFontTx/>
              <a:buChar char="•"/>
            </a:pPr>
            <a:r>
              <a:rPr lang="pt-BR" sz="1800"/>
              <a:t>O custo de manter o capital investido pode ser o maior dentre os demais</a:t>
            </a:r>
          </a:p>
          <a:p>
            <a:pPr eaLnBrk="1" hangingPunct="1">
              <a:spcBef>
                <a:spcPct val="40000"/>
              </a:spcBef>
              <a:buFontTx/>
              <a:buChar char="•"/>
            </a:pPr>
            <a:r>
              <a:rPr lang="pt-BR" sz="1800"/>
              <a:t>O capital investido apresenta maior liquidez que o investido em outros setores da economia.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9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7700" y="1655763"/>
            <a:ext cx="8229600" cy="1684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pt-BR" dirty="0" smtClean="0"/>
              <a:t>Nível economicamente ótimo de uso do fator de produção: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Dado que Lucro = RT - CT = </a:t>
            </a:r>
            <a:r>
              <a:rPr lang="pt-BR" dirty="0" err="1" smtClean="0"/>
              <a:t>p.q</a:t>
            </a:r>
            <a:r>
              <a:rPr lang="pt-BR" dirty="0" smtClean="0"/>
              <a:t> - </a:t>
            </a:r>
            <a:r>
              <a:rPr lang="pt-BR" dirty="0" err="1" smtClean="0"/>
              <a:t>s.x</a:t>
            </a:r>
            <a:r>
              <a:rPr lang="pt-BR" dirty="0" smtClean="0"/>
              <a:t> - CF, 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e 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q = f (x), para maximizar Lucro: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>
            <p:extLst/>
          </p:nvPr>
        </p:nvGraphicFramePr>
        <p:xfrm>
          <a:off x="1004603" y="4893319"/>
          <a:ext cx="3224212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ção" r:id="rId4" imgW="1231560" imgH="419040" progId="Equation.3">
                  <p:embed/>
                </p:oleObj>
              </mc:Choice>
              <mc:Fallback>
                <p:oleObj name="Equação" r:id="rId4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603" y="4893319"/>
                        <a:ext cx="3224212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AutoShape 7"/>
          <p:cNvSpPr>
            <a:spLocks/>
          </p:cNvSpPr>
          <p:nvPr/>
        </p:nvSpPr>
        <p:spPr bwMode="auto">
          <a:xfrm>
            <a:off x="611560" y="3498304"/>
            <a:ext cx="304800" cy="2667000"/>
          </a:xfrm>
          <a:prstGeom prst="leftBrace">
            <a:avLst>
              <a:gd name="adj1" fmla="val 7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0"/>
            <a:ext cx="8532813" cy="612775"/>
          </a:xfrm>
        </p:spPr>
        <p:txBody>
          <a:bodyPr/>
          <a:lstStyle/>
          <a:p>
            <a:r>
              <a:rPr lang="pt-BR" sz="3500" b="1" smtClean="0"/>
              <a:t>Otimização Econômica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1091559" y="3694539"/>
                <a:ext cx="7584897" cy="8865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𝑑𝐿</m:t>
                        </m:r>
                      </m:num>
                      <m:den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pt-BR" sz="40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pt-B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pt-BR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f>
                      <m:fPr>
                        <m:ctrlPr>
                          <a:rPr lang="pt-BR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𝑑𝑞</m:t>
                        </m:r>
                      </m:num>
                      <m:den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pt-BR" sz="4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sz="4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pt-BR" sz="4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pt-BR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pt-BR" sz="4000" dirty="0" smtClean="0"/>
                  <a:t> p.PMa = s</a:t>
                </a:r>
                <a:endParaRPr lang="pt-BR" sz="40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559" y="3694539"/>
                <a:ext cx="7584897" cy="886589"/>
              </a:xfrm>
              <a:prstGeom prst="rect">
                <a:avLst/>
              </a:prstGeom>
              <a:blipFill rotWithShape="0">
                <a:blip r:embed="rId6"/>
                <a:stretch>
                  <a:fillRect t="-2069" r="-3135" b="-193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7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>
                <a:solidFill>
                  <a:schemeClr val="hlink"/>
                </a:solidFill>
              </a:rPr>
              <a:t>A questão do longo prazo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46050" y="1462088"/>
            <a:ext cx="8853488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8288" indent="-268288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O período de tempo para exploração ressalta a importância da taxa de juros.</a:t>
            </a:r>
          </a:p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Dentre as condições estruturais (fundiária, sistema tributário, demanda industrial, legislação, objetivos econômicos etc.) que limitam a produção florestal, a taxa de juros que equilibra o mercado financeiro exerce um papel fundamental por tornar inviáveis ou não os investimentos no setor florestal.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146050" y="3548063"/>
            <a:ext cx="8853488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8288" indent="-268288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Os juros são às vezes definidos como o preço do dinheiro. Em troca de “ficar sem” uma certa quantidade de dinheiro por um certo período, exige-se uma compensação.  Por ser o período de investimento o principal fator que afeta o preço do dinheiro, os juros são interpretados como uma taxa, um certo pagamento por unidade de tempo. </a:t>
            </a:r>
            <a:r>
              <a:rPr lang="pt-BR" sz="1800" i="1">
                <a:solidFill>
                  <a:srgbClr val="0033CC"/>
                </a:solidFill>
                <a:cs typeface="Arial" panose="020B0604020202020204" pitchFamily="34" charset="0"/>
              </a:rPr>
              <a:t>Essa questão será melhor abordada na segunda parte do curso.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>
                <a:solidFill>
                  <a:schemeClr val="hlink"/>
                </a:solidFill>
              </a:rPr>
              <a:t>Eficiência econômica no uso dos fatores de produção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225" y="1085850"/>
            <a:ext cx="9144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8288" indent="-268288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A capacidade do setor florestal gerar renda, e contribuir para o desenvolvimento econômico brasileiro, depende de como os fatores de produção estão disponíveis para o setor, e da maneira como esses fatores são utilizados.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</a:pPr>
            <a:endParaRPr lang="pt-BR" sz="18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Nesta aula vamos introduzir alguns conceitos básicos da teoria econômica que nos permitirão analisar aspectos relacionados à eficiência no uso dos recursos produtivos.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</a:pPr>
            <a:endParaRPr lang="pt-BR" sz="1800"/>
          </a:p>
          <a:p>
            <a:pPr eaLnBrk="1" hangingPunct="1"/>
            <a:r>
              <a:rPr lang="pt-BR" sz="1800"/>
              <a:t>Por simplicidade, consideraremos como únicos fatores de produção a terra, o capital e o trabalho.</a:t>
            </a:r>
          </a:p>
        </p:txBody>
      </p:sp>
      <p:sp>
        <p:nvSpPr>
          <p:cNvPr id="245765" name="Rectangle 5"/>
          <p:cNvSpPr>
            <a:spLocks noChangeArrowheads="1"/>
          </p:cNvSpPr>
          <p:nvPr/>
        </p:nvSpPr>
        <p:spPr bwMode="auto">
          <a:xfrm>
            <a:off x="412750" y="4506913"/>
            <a:ext cx="8240713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>
                <a:solidFill>
                  <a:srgbClr val="0033CC"/>
                </a:solidFill>
              </a:rPr>
              <a:t>Para abordarmos a questão do uso eficiente dos fatores de produção, é necessário introduzir alguns conceitos básicos da Teoria da Produção.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>
                <a:solidFill>
                  <a:schemeClr val="hlink"/>
                </a:solidFill>
              </a:rPr>
              <a:t>Eficiência econômica no uso dos fatores de produção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7788" y="1030288"/>
            <a:ext cx="8982075" cy="30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8288" indent="-268288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2000">
                <a:solidFill>
                  <a:srgbClr val="0033CC"/>
                </a:solidFill>
              </a:rPr>
              <a:t>Função de produção:</a:t>
            </a:r>
            <a:r>
              <a:rPr lang="pt-BR" sz="1800"/>
              <a:t> é uma construção teórica através da qual se relaciona a quantidade de recursos produtivos empregados e a quantidade produzida como resultado, dado um certo nível tecnológico.  Admitindo que esta quantidade produzida (q) depende de quantidades empregadas de terra (t), mão de obra (m) e capital (c), resultaria a seguinte expressão matemática:</a:t>
            </a:r>
          </a:p>
          <a:p>
            <a:pPr algn="ctr"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q = </a:t>
            </a:r>
            <a:r>
              <a:rPr lang="pt-BR" sz="1800" i="1"/>
              <a:t>f</a:t>
            </a:r>
            <a:r>
              <a:rPr lang="pt-BR" sz="1800"/>
              <a:t> (t, m, c)</a:t>
            </a:r>
          </a:p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Inicialmente, a produção obtida variará unicamente em função do volume de mão de obra (m) empregado, ou seja:</a:t>
            </a:r>
          </a:p>
          <a:p>
            <a:pPr algn="ctr"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1800"/>
              <a:t>q = </a:t>
            </a:r>
            <a:r>
              <a:rPr lang="pt-BR" sz="1800" i="1"/>
              <a:t>f</a:t>
            </a:r>
            <a:r>
              <a:rPr lang="pt-BR" sz="1800"/>
              <a:t> (m| t, c)</a:t>
            </a:r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263525" y="4329113"/>
            <a:ext cx="861218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2000">
                <a:solidFill>
                  <a:srgbClr val="0033CC"/>
                </a:solidFill>
              </a:rPr>
              <a:t>Produto Médio (PMe)</a:t>
            </a:r>
            <a:r>
              <a:rPr lang="pt-BR" sz="1800"/>
              <a:t> da mão de obra:  quantidade produzida dividida pelo número de trabalhadores empregados.</a:t>
            </a:r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263525" y="5329238"/>
            <a:ext cx="861218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chemeClr val="tx1"/>
              </a:buClr>
            </a:pPr>
            <a:r>
              <a:rPr lang="pt-BR" sz="2000">
                <a:solidFill>
                  <a:srgbClr val="0033CC"/>
                </a:solidFill>
              </a:rPr>
              <a:t>Produto Marginal (PMa)</a:t>
            </a:r>
            <a:r>
              <a:rPr lang="pt-BR" sz="1800"/>
              <a:t> da mão de obra:  acréscimos de produção resultante de cada trabalhador adicional empregado.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/>
      <p:bldP spid="2478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>
                <a:solidFill>
                  <a:schemeClr val="hlink"/>
                </a:solidFill>
              </a:rPr>
              <a:t>Lei dos rendimentos decrescentes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66700" y="1352550"/>
            <a:ext cx="8551863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i="1">
                <a:solidFill>
                  <a:srgbClr val="0033CC"/>
                </a:solidFill>
              </a:rPr>
              <a:t> Aumentando-se em quantidades iguais o emprego de um recurso produtivo – enquanto o emprego dos demais e a tecnologia permanecem constantes – as quantidades correspondentes do produto aumentarão, mas além de um certo nível, esses aumentos serão cada vez menores.</a:t>
            </a:r>
          </a:p>
        </p:txBody>
      </p:sp>
      <p:sp>
        <p:nvSpPr>
          <p:cNvPr id="249862" name="Rectangle 6"/>
          <p:cNvSpPr>
            <a:spLocks noChangeArrowheads="1"/>
          </p:cNvSpPr>
          <p:nvPr/>
        </p:nvSpPr>
        <p:spPr bwMode="auto">
          <a:xfrm>
            <a:off x="266700" y="4475163"/>
            <a:ext cx="8551863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400" i="1">
                <a:solidFill>
                  <a:srgbClr val="CC3300"/>
                </a:solidFill>
              </a:rPr>
              <a:t>Vamos trabalhar a interpretação gráfica de um exemplo!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0"/>
            <a:ext cx="5592763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80975" y="903288"/>
            <a:ext cx="24066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i="1">
                <a:solidFill>
                  <a:srgbClr val="CC3300"/>
                </a:solidFill>
              </a:rPr>
              <a:t>Exemplo: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árvores podadas por jornada de trabalho - produção variando o tamanho da equipe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ChangeArrowheads="1"/>
          </p:cNvSpPr>
          <p:nvPr/>
        </p:nvSpPr>
        <p:spPr bwMode="auto">
          <a:xfrm>
            <a:off x="180975" y="903288"/>
            <a:ext cx="2406650" cy="44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i="1">
                <a:solidFill>
                  <a:srgbClr val="CC3300"/>
                </a:solidFill>
              </a:rPr>
              <a:t>Exemplo: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árvores podadas por jornada de trabalho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Produto Médio  (PMe)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e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Produto Marginal (PMa)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0"/>
            <a:ext cx="540385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180975" y="568325"/>
            <a:ext cx="2406650" cy="602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i="1">
                <a:solidFill>
                  <a:srgbClr val="CC3300"/>
                </a:solidFill>
              </a:rPr>
              <a:t>Exemplo: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árvores podadas por jornada de trabalho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sz="2000" b="0"/>
              <a:t>Receita Bruta e Custo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r>
              <a:rPr lang="pt-BR" b="0"/>
              <a:t>considerando que o benefício de cada árvore podada é de </a:t>
            </a:r>
            <a:r>
              <a:rPr lang="pt-BR" i="1">
                <a:solidFill>
                  <a:srgbClr val="C00000"/>
                </a:solidFill>
              </a:rPr>
              <a:t>R$10</a:t>
            </a:r>
            <a:r>
              <a:rPr lang="pt-BR" b="0"/>
              <a:t> e o custo de um trabalhador a mais na equipe é de </a:t>
            </a:r>
            <a:r>
              <a:rPr lang="pt-BR">
                <a:solidFill>
                  <a:srgbClr val="C00000"/>
                </a:solidFill>
              </a:rPr>
              <a:t>R$300</a:t>
            </a:r>
            <a:r>
              <a:rPr lang="pt-BR" b="0"/>
              <a:t> por jornada.</a:t>
            </a:r>
          </a:p>
          <a:p>
            <a:pPr algn="ctr" eaLnBrk="1" hangingPunct="1">
              <a:lnSpc>
                <a:spcPct val="140000"/>
              </a:lnSpc>
              <a:buClr>
                <a:schemeClr val="tx1"/>
              </a:buClr>
            </a:pPr>
            <a:endParaRPr lang="pt-BR" sz="2000" b="0"/>
          </a:p>
        </p:txBody>
      </p:sp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1079500"/>
            <a:ext cx="48910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2003 SAP">
  <a:themeElements>
    <a:clrScheme name="">
      <a:dk1>
        <a:srgbClr val="000000"/>
      </a:dk1>
      <a:lt1>
        <a:srgbClr val="FFFFFF"/>
      </a:lt1>
      <a:dk2>
        <a:srgbClr val="333333"/>
      </a:dk2>
      <a:lt2>
        <a:srgbClr val="B2B2B2"/>
      </a:lt2>
      <a:accent1>
        <a:srgbClr val="F0A000"/>
      </a:accent1>
      <a:accent2>
        <a:srgbClr val="4D4D4D"/>
      </a:accent2>
      <a:accent3>
        <a:srgbClr val="FFFFFF"/>
      </a:accent3>
      <a:accent4>
        <a:srgbClr val="000000"/>
      </a:accent4>
      <a:accent5>
        <a:srgbClr val="F6CDAA"/>
      </a:accent5>
      <a:accent6>
        <a:srgbClr val="454545"/>
      </a:accent6>
      <a:hlink>
        <a:srgbClr val="003366"/>
      </a:hlink>
      <a:folHlink>
        <a:srgbClr val="777777"/>
      </a:folHlink>
    </a:clrScheme>
    <a:fontScheme name="Template 2003 SA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2003 SA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3 SA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3 S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Settings\lcerodri\My Documents\My Projects\Athena\SAP\Template 2003 SAP.pot</Template>
  <TotalTime>3416</TotalTime>
  <Words>1054</Words>
  <Application>Microsoft Office PowerPoint</Application>
  <PresentationFormat>Apresentação na tela (4:3)</PresentationFormat>
  <Paragraphs>151</Paragraphs>
  <Slides>20</Slides>
  <Notes>20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Cambria Math</vt:lpstr>
      <vt:lpstr>Symbol</vt:lpstr>
      <vt:lpstr>Times New Roman</vt:lpstr>
      <vt:lpstr>Wingdings</vt:lpstr>
      <vt:lpstr>Template 2003 SAP</vt:lpstr>
      <vt:lpstr>Equação</vt:lpstr>
      <vt:lpstr>Capa</vt:lpstr>
      <vt:lpstr>Peculiaridades do setor florestal</vt:lpstr>
      <vt:lpstr>A questão do longo prazo</vt:lpstr>
      <vt:lpstr>Eficiência econômica no uso dos fatores de produção</vt:lpstr>
      <vt:lpstr>Eficiência econômica no uso dos fatores de produção</vt:lpstr>
      <vt:lpstr>Lei dos rendimentos decrescentes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Função de produção: conceitos básicos</vt:lpstr>
      <vt:lpstr>Produto Médio (PMe)</vt:lpstr>
      <vt:lpstr>Produto Marginal (PMa)</vt:lpstr>
      <vt:lpstr>PMe    e    PMa</vt:lpstr>
      <vt:lpstr>Estágios de Produção</vt:lpstr>
      <vt:lpstr>Estágios de Produção</vt:lpstr>
      <vt:lpstr>Estágios de Produção</vt:lpstr>
      <vt:lpstr>Otimização da Produção</vt:lpstr>
      <vt:lpstr>Otimização Econômica</vt:lpstr>
    </vt:vector>
  </TitlesOfParts>
  <Company>Esalq/USP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Conceitos e desafios dos processos de gestão florestal</dc:title>
  <dc:creator>Economia Florestal - LCF/ESALQ</dc:creator>
  <cp:lastModifiedBy>Luiz Carlos Estraviz Rodriguez</cp:lastModifiedBy>
  <cp:revision>179</cp:revision>
  <dcterms:created xsi:type="dcterms:W3CDTF">2003-07-28T20:40:37Z</dcterms:created>
  <dcterms:modified xsi:type="dcterms:W3CDTF">2023-04-30T00:19:43Z</dcterms:modified>
</cp:coreProperties>
</file>