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handoutMasterIdLst>
    <p:handoutMasterId r:id="rId28"/>
  </p:handoutMasterIdLst>
  <p:sldIdLst>
    <p:sldId id="268" r:id="rId2"/>
    <p:sldId id="271" r:id="rId3"/>
    <p:sldId id="272" r:id="rId4"/>
    <p:sldId id="273" r:id="rId5"/>
    <p:sldId id="274" r:id="rId6"/>
    <p:sldId id="296" r:id="rId7"/>
    <p:sldId id="293" r:id="rId8"/>
    <p:sldId id="295" r:id="rId9"/>
    <p:sldId id="294" r:id="rId10"/>
    <p:sldId id="292" r:id="rId11"/>
    <p:sldId id="283" r:id="rId12"/>
    <p:sldId id="284" r:id="rId13"/>
    <p:sldId id="285" r:id="rId14"/>
    <p:sldId id="286" r:id="rId15"/>
    <p:sldId id="287" r:id="rId16"/>
    <p:sldId id="288" r:id="rId17"/>
    <p:sldId id="289" r:id="rId18"/>
    <p:sldId id="290" r:id="rId19"/>
    <p:sldId id="291" r:id="rId20"/>
    <p:sldId id="275" r:id="rId21"/>
    <p:sldId id="279" r:id="rId22"/>
    <p:sldId id="280" r:id="rId23"/>
    <p:sldId id="276" r:id="rId24"/>
    <p:sldId id="277" r:id="rId25"/>
    <p:sldId id="278" r:id="rId26"/>
  </p:sldIdLst>
  <p:sldSz cx="9144000" cy="6858000" type="screen4x3"/>
  <p:notesSz cx="7099300" cy="10234613"/>
  <p:defaultTextStyle>
    <a:defPPr>
      <a:defRPr lang="en-US"/>
    </a:defPPr>
    <a:lvl1pPr algn="l" rtl="0" fontAlgn="base">
      <a:spcBef>
        <a:spcPct val="0"/>
      </a:spcBef>
      <a:spcAft>
        <a:spcPct val="0"/>
      </a:spcAft>
      <a:defRPr sz="1600" b="1" kern="1200">
        <a:solidFill>
          <a:schemeClr val="tx1"/>
        </a:solidFill>
        <a:latin typeface="Arial" charset="0"/>
        <a:ea typeface="+mn-ea"/>
        <a:cs typeface="+mn-cs"/>
      </a:defRPr>
    </a:lvl1pPr>
    <a:lvl2pPr marL="457200" algn="l" rtl="0" fontAlgn="base">
      <a:spcBef>
        <a:spcPct val="0"/>
      </a:spcBef>
      <a:spcAft>
        <a:spcPct val="0"/>
      </a:spcAft>
      <a:defRPr sz="1600" b="1" kern="1200">
        <a:solidFill>
          <a:schemeClr val="tx1"/>
        </a:solidFill>
        <a:latin typeface="Arial" charset="0"/>
        <a:ea typeface="+mn-ea"/>
        <a:cs typeface="+mn-cs"/>
      </a:defRPr>
    </a:lvl2pPr>
    <a:lvl3pPr marL="914400" algn="l" rtl="0" fontAlgn="base">
      <a:spcBef>
        <a:spcPct val="0"/>
      </a:spcBef>
      <a:spcAft>
        <a:spcPct val="0"/>
      </a:spcAft>
      <a:defRPr sz="1600" b="1" kern="1200">
        <a:solidFill>
          <a:schemeClr val="tx1"/>
        </a:solidFill>
        <a:latin typeface="Arial" charset="0"/>
        <a:ea typeface="+mn-ea"/>
        <a:cs typeface="+mn-cs"/>
      </a:defRPr>
    </a:lvl3pPr>
    <a:lvl4pPr marL="1371600" algn="l" rtl="0" fontAlgn="base">
      <a:spcBef>
        <a:spcPct val="0"/>
      </a:spcBef>
      <a:spcAft>
        <a:spcPct val="0"/>
      </a:spcAft>
      <a:defRPr sz="1600" b="1" kern="1200">
        <a:solidFill>
          <a:schemeClr val="tx1"/>
        </a:solidFill>
        <a:latin typeface="Arial" charset="0"/>
        <a:ea typeface="+mn-ea"/>
        <a:cs typeface="+mn-cs"/>
      </a:defRPr>
    </a:lvl4pPr>
    <a:lvl5pPr marL="1828800" algn="l" rtl="0" fontAlgn="base">
      <a:spcBef>
        <a:spcPct val="0"/>
      </a:spcBef>
      <a:spcAft>
        <a:spcPct val="0"/>
      </a:spcAft>
      <a:defRPr sz="1600" b="1" kern="1200">
        <a:solidFill>
          <a:schemeClr val="tx1"/>
        </a:solidFill>
        <a:latin typeface="Arial" charset="0"/>
        <a:ea typeface="+mn-ea"/>
        <a:cs typeface="+mn-cs"/>
      </a:defRPr>
    </a:lvl5pPr>
    <a:lvl6pPr marL="2286000" algn="l" defTabSz="914400" rtl="0" eaLnBrk="1" latinLnBrk="0" hangingPunct="1">
      <a:defRPr sz="1600" b="1" kern="1200">
        <a:solidFill>
          <a:schemeClr val="tx1"/>
        </a:solidFill>
        <a:latin typeface="Arial" charset="0"/>
        <a:ea typeface="+mn-ea"/>
        <a:cs typeface="+mn-cs"/>
      </a:defRPr>
    </a:lvl6pPr>
    <a:lvl7pPr marL="2743200" algn="l" defTabSz="914400" rtl="0" eaLnBrk="1" latinLnBrk="0" hangingPunct="1">
      <a:defRPr sz="1600" b="1" kern="1200">
        <a:solidFill>
          <a:schemeClr val="tx1"/>
        </a:solidFill>
        <a:latin typeface="Arial" charset="0"/>
        <a:ea typeface="+mn-ea"/>
        <a:cs typeface="+mn-cs"/>
      </a:defRPr>
    </a:lvl7pPr>
    <a:lvl8pPr marL="3200400" algn="l" defTabSz="914400" rtl="0" eaLnBrk="1" latinLnBrk="0" hangingPunct="1">
      <a:defRPr sz="1600" b="1" kern="1200">
        <a:solidFill>
          <a:schemeClr val="tx1"/>
        </a:solidFill>
        <a:latin typeface="Arial" charset="0"/>
        <a:ea typeface="+mn-ea"/>
        <a:cs typeface="+mn-cs"/>
      </a:defRPr>
    </a:lvl8pPr>
    <a:lvl9pPr marL="3657600" algn="l" defTabSz="914400" rtl="0" eaLnBrk="1" latinLnBrk="0" hangingPunct="1">
      <a:defRPr sz="16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224">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333333"/>
    <a:srgbClr val="FFEAAF"/>
    <a:srgbClr val="996600"/>
    <a:srgbClr val="C8E3FF"/>
    <a:srgbClr val="EE0802"/>
    <a:srgbClr val="0066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autoAdjust="0"/>
  </p:normalViewPr>
  <p:slideViewPr>
    <p:cSldViewPr snapToGrid="0">
      <p:cViewPr varScale="1">
        <p:scale>
          <a:sx n="58" d="100"/>
          <a:sy n="58" d="100"/>
        </p:scale>
        <p:origin x="1195" y="48"/>
      </p:cViewPr>
      <p:guideLst>
        <p:guide orient="horz" pos="2224"/>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5" d="100"/>
          <a:sy n="75" d="100"/>
        </p:scale>
        <p:origin x="-1326" y="-90"/>
      </p:cViewPr>
      <p:guideLst>
        <p:guide orient="horz" pos="3224"/>
        <p:guide pos="22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6" name="Rectangle 6"/>
          <p:cNvSpPr>
            <a:spLocks noChangeArrowheads="1"/>
          </p:cNvSpPr>
          <p:nvPr/>
        </p:nvSpPr>
        <p:spPr bwMode="auto">
          <a:xfrm>
            <a:off x="1484313" y="9979025"/>
            <a:ext cx="4130675" cy="252413"/>
          </a:xfrm>
          <a:prstGeom prst="rect">
            <a:avLst/>
          </a:prstGeom>
          <a:noFill/>
          <a:ln w="12700">
            <a:noFill/>
            <a:miter lim="800000"/>
            <a:headEnd/>
            <a:tailEnd/>
          </a:ln>
          <a:effectLst/>
        </p:spPr>
        <p:txBody>
          <a:bodyPr wrap="none" lIns="93389" tIns="45877" rIns="93389" bIns="45877" anchor="ctr"/>
          <a:lstStyle/>
          <a:p>
            <a:pPr algn="ctr" defTabSz="944563" eaLnBrk="0" hangingPunct="0">
              <a:defRPr/>
            </a:pPr>
            <a:fld id="{388EDCAA-3161-4507-A949-8953FA76E146}" type="slidenum">
              <a:rPr lang="en-US" sz="900" b="0"/>
              <a:pPr algn="ctr" defTabSz="944563" eaLnBrk="0" hangingPunct="0">
                <a:defRPr/>
              </a:pPr>
              <a:t>‹nº›</a:t>
            </a:fld>
            <a:endParaRPr lang="en-US" sz="900"/>
          </a:p>
        </p:txBody>
      </p:sp>
    </p:spTree>
    <p:extLst>
      <p:ext uri="{BB962C8B-B14F-4D97-AF65-F5344CB8AC3E}">
        <p14:creationId xmlns:p14="http://schemas.microsoft.com/office/powerpoint/2010/main" val="14927929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4"/>
          <p:cNvSpPr>
            <a:spLocks noGrp="1" noRot="1" noChangeAspect="1" noChangeArrowheads="1" noTextEdit="1"/>
          </p:cNvSpPr>
          <p:nvPr>
            <p:ph type="sldImg" idx="2"/>
          </p:nvPr>
        </p:nvSpPr>
        <p:spPr bwMode="auto">
          <a:xfrm>
            <a:off x="536575" y="511175"/>
            <a:ext cx="6026150" cy="4519613"/>
          </a:xfrm>
          <a:prstGeom prst="rect">
            <a:avLst/>
          </a:prstGeom>
          <a:noFill/>
          <a:ln w="9525">
            <a:solidFill>
              <a:srgbClr val="000000"/>
            </a:solidFill>
            <a:miter lim="800000"/>
            <a:headEnd/>
            <a:tailEnd/>
          </a:ln>
        </p:spPr>
      </p:sp>
      <p:sp>
        <p:nvSpPr>
          <p:cNvPr id="9224" name="Rectangle 8"/>
          <p:cNvSpPr>
            <a:spLocks noGrp="1" noChangeArrowheads="1"/>
          </p:cNvSpPr>
          <p:nvPr>
            <p:ph type="body" sz="quarter" idx="3"/>
          </p:nvPr>
        </p:nvSpPr>
        <p:spPr bwMode="auto">
          <a:xfrm>
            <a:off x="552450" y="5543550"/>
            <a:ext cx="5915025" cy="4065588"/>
          </a:xfrm>
          <a:prstGeom prst="rect">
            <a:avLst/>
          </a:prstGeom>
          <a:noFill/>
          <a:ln w="12700">
            <a:noFill/>
            <a:miter lim="800000"/>
            <a:headEnd/>
            <a:tailEnd/>
          </a:ln>
          <a:effectLst/>
        </p:spPr>
        <p:txBody>
          <a:bodyPr vert="horz" wrap="square" lIns="93389" tIns="45877" rIns="93389" bIns="45877" numCol="1" anchor="t" anchorCtr="0" compatLnSpc="1">
            <a:prstTxWarp prst="textNoShape">
              <a:avLst/>
            </a:prstTxWarp>
          </a:bodyPr>
          <a:lstStyle/>
          <a:p>
            <a:pPr lvl="0"/>
            <a:r>
              <a:rPr lang="en-US" noProof="0" smtClean="0"/>
              <a:t>Klicken Sie, um die Formate des Vorlagentextes zu bearbeiten</a:t>
            </a:r>
          </a:p>
          <a:p>
            <a:pPr lvl="1"/>
            <a:r>
              <a:rPr lang="en-US" noProof="0" smtClean="0"/>
              <a:t>Zweite Ebene</a:t>
            </a:r>
          </a:p>
          <a:p>
            <a:pPr lvl="2"/>
            <a:r>
              <a:rPr lang="en-US" noProof="0" smtClean="0"/>
              <a:t>Dritte Ebene</a:t>
            </a:r>
          </a:p>
        </p:txBody>
      </p:sp>
      <p:sp>
        <p:nvSpPr>
          <p:cNvPr id="9225" name="Rectangle 9"/>
          <p:cNvSpPr>
            <a:spLocks noChangeArrowheads="1"/>
          </p:cNvSpPr>
          <p:nvPr/>
        </p:nvSpPr>
        <p:spPr bwMode="auto">
          <a:xfrm>
            <a:off x="76200" y="9839325"/>
            <a:ext cx="6967538" cy="261938"/>
          </a:xfrm>
          <a:prstGeom prst="rect">
            <a:avLst/>
          </a:prstGeom>
          <a:noFill/>
          <a:ln w="12700">
            <a:noFill/>
            <a:miter lim="800000"/>
            <a:headEnd/>
            <a:tailEnd/>
          </a:ln>
          <a:effectLst/>
        </p:spPr>
        <p:txBody>
          <a:bodyPr lIns="93389" tIns="45877" rIns="93389" bIns="45877">
            <a:spAutoFit/>
          </a:bodyPr>
          <a:lstStyle/>
          <a:p>
            <a:pPr algn="ctr" defTabSz="944563" eaLnBrk="0" hangingPunct="0">
              <a:defRPr/>
            </a:pPr>
            <a:r>
              <a:rPr lang="en-US" sz="1000" b="0"/>
              <a:t> </a:t>
            </a:r>
            <a:fld id="{EFC3F545-B082-4988-8DE9-0731CE2AB0C6}" type="slidenum">
              <a:rPr lang="en-US" sz="1000" b="0"/>
              <a:pPr algn="ctr" defTabSz="944563" eaLnBrk="0" hangingPunct="0">
                <a:defRPr/>
              </a:pPr>
              <a:t>‹nº›</a:t>
            </a:fld>
            <a:endParaRPr lang="en-US" sz="1000"/>
          </a:p>
        </p:txBody>
      </p:sp>
    </p:spTree>
    <p:extLst>
      <p:ext uri="{BB962C8B-B14F-4D97-AF65-F5344CB8AC3E}">
        <p14:creationId xmlns:p14="http://schemas.microsoft.com/office/powerpoint/2010/main" val="2398641623"/>
      </p:ext>
    </p:extLst>
  </p:cSld>
  <p:clrMap bg1="lt1" tx1="dk1" bg2="lt2" tx2="dk2" accent1="accent1" accent2="accent2" accent3="accent3" accent4="accent4" accent5="accent5" accent6="accent6" hlink="hlink" folHlink="folHlink"/>
  <p:notesStyle>
    <a:lvl1pPr marL="171450" indent="-171450" algn="l" rtl="0" eaLnBrk="0" fontAlgn="base" hangingPunct="0">
      <a:spcBef>
        <a:spcPct val="0"/>
      </a:spcBef>
      <a:spcAft>
        <a:spcPct val="50000"/>
      </a:spcAft>
      <a:buSzPct val="100000"/>
      <a:buFont typeface="Wingdings" pitchFamily="2" charset="2"/>
      <a:buChar char="n"/>
      <a:defRPr sz="1200" kern="1200">
        <a:solidFill>
          <a:schemeClr val="tx1"/>
        </a:solidFill>
        <a:latin typeface="Arial" charset="0"/>
        <a:ea typeface="+mn-ea"/>
        <a:cs typeface="+mn-cs"/>
      </a:defRPr>
    </a:lvl1pPr>
    <a:lvl2pPr marL="400050" indent="-114300" algn="l" rtl="0" eaLnBrk="0" fontAlgn="base" hangingPunct="0">
      <a:spcBef>
        <a:spcPct val="0"/>
      </a:spcBef>
      <a:spcAft>
        <a:spcPct val="50000"/>
      </a:spcAft>
      <a:buSzPct val="100000"/>
      <a:buFont typeface="Wingdings" pitchFamily="2" charset="2"/>
      <a:buChar char="u"/>
      <a:defRPr sz="1000" kern="1200">
        <a:solidFill>
          <a:schemeClr val="tx1"/>
        </a:solidFill>
        <a:latin typeface="Arial" charset="0"/>
        <a:ea typeface="+mn-ea"/>
        <a:cs typeface="+mn-cs"/>
      </a:defRPr>
    </a:lvl2pPr>
    <a:lvl3pPr marL="628650" indent="-114300" algn="l" rtl="0" eaLnBrk="0" fontAlgn="base" hangingPunct="0">
      <a:spcBef>
        <a:spcPct val="0"/>
      </a:spcBef>
      <a:spcAft>
        <a:spcPct val="50000"/>
      </a:spcAft>
      <a:buSzPct val="100000"/>
      <a:buFont typeface="Wingdings" pitchFamily="2" charset="2"/>
      <a:buChar char="l"/>
      <a:defRPr sz="800" kern="1200">
        <a:solidFill>
          <a:schemeClr val="tx1"/>
        </a:solidFill>
        <a:latin typeface="Arial"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8"/>
          <p:cNvSpPr>
            <a:spLocks noGrp="1" noRot="1" noChangeAspect="1" noChangeArrowheads="1" noTextEdit="1"/>
          </p:cNvSpPr>
          <p:nvPr>
            <p:ph type="sldImg"/>
          </p:nvPr>
        </p:nvSpPr>
        <p:spPr>
          <a:ln/>
        </p:spPr>
      </p:sp>
      <p:sp>
        <p:nvSpPr>
          <p:cNvPr id="25603" name="Rectangle 9"/>
          <p:cNvSpPr>
            <a:spLocks noGrp="1" noChangeArrowheads="1"/>
          </p:cNvSpPr>
          <p:nvPr>
            <p:ph type="body" idx="1"/>
          </p:nvPr>
        </p:nvSpPr>
        <p:spPr>
          <a:noFill/>
          <a:ln w="9525"/>
        </p:spPr>
        <p:txBody>
          <a:bodyPr/>
          <a:lstStyle/>
          <a:p>
            <a:pPr>
              <a:buFont typeface="Wingdings" pitchFamily="2" charset="2"/>
              <a:buNone/>
            </a:pPr>
            <a:endParaRPr lang="es-ES" smtClean="0"/>
          </a:p>
        </p:txBody>
      </p:sp>
    </p:spTree>
    <p:extLst>
      <p:ext uri="{BB962C8B-B14F-4D97-AF65-F5344CB8AC3E}">
        <p14:creationId xmlns:p14="http://schemas.microsoft.com/office/powerpoint/2010/main" val="1053892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34457148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3955346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40808862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8552461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35869524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3698583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21492829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42100469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33372823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2819317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5"/>
          <p:cNvSpPr>
            <a:spLocks noGrp="1" noRot="1" noChangeAspect="1" noChangeArrowheads="1" noTextEdit="1"/>
          </p:cNvSpPr>
          <p:nvPr>
            <p:ph type="sldImg"/>
          </p:nvPr>
        </p:nvSpPr>
        <p:spPr>
          <a:ln/>
        </p:spPr>
      </p:sp>
      <p:sp>
        <p:nvSpPr>
          <p:cNvPr id="44035" name="Rectangle 6"/>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30991620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24129069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4391780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1254097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22234407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23027420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3710179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22522544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1602868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572760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106984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2044638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7763076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w="9525"/>
        </p:spPr>
        <p:txBody>
          <a:bodyPr/>
          <a:lstStyle/>
          <a:p>
            <a:endParaRPr lang="es-ES" smtClean="0"/>
          </a:p>
        </p:txBody>
      </p:sp>
    </p:spTree>
    <p:extLst>
      <p:ext uri="{BB962C8B-B14F-4D97-AF65-F5344CB8AC3E}">
        <p14:creationId xmlns:p14="http://schemas.microsoft.com/office/powerpoint/2010/main" val="28259437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3" name="Rectangle 2064"/>
          <p:cNvSpPr>
            <a:spLocks noChangeArrowheads="1"/>
          </p:cNvSpPr>
          <p:nvPr/>
        </p:nvSpPr>
        <p:spPr bwMode="auto">
          <a:xfrm>
            <a:off x="0" y="0"/>
            <a:ext cx="2286000" cy="1979613"/>
          </a:xfrm>
          <a:prstGeom prst="rect">
            <a:avLst/>
          </a:prstGeom>
          <a:solidFill>
            <a:srgbClr val="333399"/>
          </a:solidFill>
          <a:ln w="9525">
            <a:noFill/>
            <a:miter lim="800000"/>
            <a:headEnd/>
            <a:tailEnd/>
          </a:ln>
          <a:effectLst/>
        </p:spPr>
        <p:txBody>
          <a:bodyPr wrap="none" anchor="ctr"/>
          <a:lstStyle/>
          <a:p>
            <a:pPr>
              <a:defRPr/>
            </a:pPr>
            <a:endParaRPr lang="pt-BR"/>
          </a:p>
        </p:txBody>
      </p:sp>
      <p:sp>
        <p:nvSpPr>
          <p:cNvPr id="4" name="Rectangle 2065"/>
          <p:cNvSpPr>
            <a:spLocks noChangeArrowheads="1"/>
          </p:cNvSpPr>
          <p:nvPr/>
        </p:nvSpPr>
        <p:spPr bwMode="auto">
          <a:xfrm>
            <a:off x="2284413" y="0"/>
            <a:ext cx="6856412" cy="1979613"/>
          </a:xfrm>
          <a:prstGeom prst="rect">
            <a:avLst/>
          </a:prstGeom>
          <a:solidFill>
            <a:srgbClr val="FFCC00"/>
          </a:solidFill>
          <a:ln w="9525">
            <a:noFill/>
            <a:miter lim="800000"/>
            <a:headEnd/>
            <a:tailEnd/>
          </a:ln>
          <a:effectLst/>
        </p:spPr>
        <p:txBody>
          <a:bodyPr wrap="none" anchor="ctr"/>
          <a:lstStyle/>
          <a:p>
            <a:pPr>
              <a:defRPr/>
            </a:pPr>
            <a:endParaRPr lang="pt-BR"/>
          </a:p>
        </p:txBody>
      </p:sp>
      <p:sp>
        <p:nvSpPr>
          <p:cNvPr id="5" name="Rectangle 2078"/>
          <p:cNvSpPr>
            <a:spLocks noChangeArrowheads="1"/>
          </p:cNvSpPr>
          <p:nvPr/>
        </p:nvSpPr>
        <p:spPr bwMode="auto">
          <a:xfrm>
            <a:off x="-14288" y="-14288"/>
            <a:ext cx="561976" cy="395288"/>
          </a:xfrm>
          <a:prstGeom prst="rect">
            <a:avLst/>
          </a:prstGeom>
          <a:solidFill>
            <a:srgbClr val="800080"/>
          </a:solidFill>
          <a:ln w="12700">
            <a:noFill/>
            <a:miter lim="800000"/>
            <a:headEnd/>
            <a:tailEnd/>
          </a:ln>
          <a:effectLst/>
        </p:spPr>
        <p:txBody>
          <a:bodyPr wrap="none" lIns="90000" tIns="46800" rIns="90000" bIns="46800" anchor="ctr">
            <a:spAutoFit/>
          </a:bodyPr>
          <a:lstStyle/>
          <a:p>
            <a:pPr>
              <a:defRPr/>
            </a:pPr>
            <a:endParaRPr lang="pt-BR"/>
          </a:p>
        </p:txBody>
      </p:sp>
      <p:pic>
        <p:nvPicPr>
          <p:cNvPr id="6" name="Picture 2096" descr="usp"/>
          <p:cNvPicPr>
            <a:picLocks noChangeAspect="1" noChangeArrowheads="1"/>
          </p:cNvPicPr>
          <p:nvPr userDrawn="1"/>
        </p:nvPicPr>
        <p:blipFill>
          <a:blip r:embed="rId2" cstate="print"/>
          <a:srcRect/>
          <a:stretch>
            <a:fillRect/>
          </a:stretch>
        </p:blipFill>
        <p:spPr bwMode="auto">
          <a:xfrm>
            <a:off x="8531225" y="6578600"/>
            <a:ext cx="496888" cy="228600"/>
          </a:xfrm>
          <a:prstGeom prst="rect">
            <a:avLst/>
          </a:prstGeom>
          <a:noFill/>
          <a:ln w="9525">
            <a:noFill/>
            <a:miter lim="800000"/>
            <a:headEnd/>
            <a:tailEnd/>
          </a:ln>
        </p:spPr>
      </p:pic>
      <p:sp>
        <p:nvSpPr>
          <p:cNvPr id="6157" name="Rectangle 2061"/>
          <p:cNvSpPr>
            <a:spLocks noGrp="1" noChangeArrowheads="1"/>
          </p:cNvSpPr>
          <p:nvPr>
            <p:ph type="ctrTitle" sz="quarter"/>
          </p:nvPr>
        </p:nvSpPr>
        <p:spPr>
          <a:xfrm>
            <a:off x="2820988" y="1000125"/>
            <a:ext cx="6156325" cy="963613"/>
          </a:xfrm>
          <a:ln w="9525" algn="ctr"/>
        </p:spPr>
        <p:txBody>
          <a:bodyPr lIns="270000" tIns="45720" rIns="91440" bIns="45720" anchor="t"/>
          <a:lstStyle>
            <a:lvl1pPr>
              <a:defRPr sz="4000"/>
            </a:lvl1pPr>
          </a:lstStyle>
          <a:p>
            <a:r>
              <a:rPr lang="en-US"/>
              <a:t>Title</a:t>
            </a:r>
          </a:p>
        </p:txBody>
      </p:sp>
      <p:sp>
        <p:nvSpPr>
          <p:cNvPr id="7" name="CaixaDeTexto 6"/>
          <p:cNvSpPr txBox="1"/>
          <p:nvPr userDrawn="1"/>
        </p:nvSpPr>
        <p:spPr>
          <a:xfrm>
            <a:off x="12526" y="6563639"/>
            <a:ext cx="3153427" cy="276999"/>
          </a:xfrm>
          <a:prstGeom prst="rect">
            <a:avLst/>
          </a:prstGeom>
          <a:noFill/>
        </p:spPr>
        <p:txBody>
          <a:bodyPr wrap="none" rtlCol="0">
            <a:spAutoFit/>
          </a:bodyPr>
          <a:lstStyle/>
          <a:p>
            <a:r>
              <a:rPr lang="pt-BR" sz="1200" b="0" dirty="0" smtClean="0"/>
              <a:t>LCF 685  Economia</a:t>
            </a:r>
            <a:r>
              <a:rPr lang="pt-BR" sz="1200" b="0" baseline="0" dirty="0" smtClean="0"/>
              <a:t> de Recursos Florestais</a:t>
            </a:r>
            <a:endParaRPr lang="pt-BR" sz="1200" b="0"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bl" preserve="1">
  <p:cSld name="Título e tabela">
    <p:spTree>
      <p:nvGrpSpPr>
        <p:cNvPr id="1" name=""/>
        <p:cNvGrpSpPr/>
        <p:nvPr/>
      </p:nvGrpSpPr>
      <p:grpSpPr>
        <a:xfrm>
          <a:off x="0" y="0"/>
          <a:ext cx="0" cy="0"/>
          <a:chOff x="0" y="0"/>
          <a:chExt cx="0" cy="0"/>
        </a:xfrm>
      </p:grpSpPr>
      <p:sp>
        <p:nvSpPr>
          <p:cNvPr id="2" name="Título 1"/>
          <p:cNvSpPr>
            <a:spLocks noGrp="1"/>
          </p:cNvSpPr>
          <p:nvPr>
            <p:ph type="title"/>
          </p:nvPr>
        </p:nvSpPr>
        <p:spPr>
          <a:xfrm>
            <a:off x="603250" y="114300"/>
            <a:ext cx="8377238" cy="381000"/>
          </a:xfrm>
        </p:spPr>
        <p:txBody>
          <a:bodyPr/>
          <a:lstStyle/>
          <a:p>
            <a:r>
              <a:rPr lang="pt-BR" smtClean="0"/>
              <a:t>Clique para editar o estilo do título mestre</a:t>
            </a:r>
            <a:endParaRPr lang="pt-BR"/>
          </a:p>
        </p:txBody>
      </p:sp>
      <p:sp>
        <p:nvSpPr>
          <p:cNvPr id="3" name="Espaço Reservado para Tabela 2"/>
          <p:cNvSpPr>
            <a:spLocks noGrp="1"/>
          </p:cNvSpPr>
          <p:nvPr>
            <p:ph type="tbl" idx="1"/>
          </p:nvPr>
        </p:nvSpPr>
        <p:spPr>
          <a:xfrm>
            <a:off x="457200" y="1600200"/>
            <a:ext cx="8229600" cy="4525963"/>
          </a:xfrm>
          <a:prstGeom prst="rect">
            <a:avLst/>
          </a:prstGeom>
        </p:spPr>
        <p:txBody>
          <a:bodyPr/>
          <a:lstStyle/>
          <a:p>
            <a:pPr lvl="0"/>
            <a:endParaRPr lang="pt-BR" noProof="0" smtClean="0"/>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8"/>
          <p:cNvSpPr>
            <a:spLocks noGrp="1" noChangeArrowheads="1"/>
          </p:cNvSpPr>
          <p:nvPr>
            <p:ph type="title"/>
          </p:nvPr>
        </p:nvSpPr>
        <p:spPr bwMode="gray">
          <a:xfrm>
            <a:off x="603250" y="114300"/>
            <a:ext cx="8377238" cy="381000"/>
          </a:xfrm>
          <a:prstGeom prst="rect">
            <a:avLst/>
          </a:prstGeom>
          <a:noFill/>
          <a:ln w="12700">
            <a:noFill/>
            <a:miter lim="800000"/>
            <a:headEnd/>
            <a:tailEnd/>
          </a:ln>
        </p:spPr>
        <p:txBody>
          <a:bodyPr vert="horz" wrap="square" lIns="180000" tIns="0" rIns="0" bIns="0" numCol="1" anchor="ctr" anchorCtr="0" compatLnSpc="1">
            <a:prstTxWarp prst="textNoShape">
              <a:avLst/>
            </a:prstTxWarp>
          </a:bodyPr>
          <a:lstStyle/>
          <a:p>
            <a:pPr lvl="0"/>
            <a:r>
              <a:rPr lang="en-US" smtClean="0"/>
              <a:t>Headline (Arial Black 22pt.)</a:t>
            </a:r>
          </a:p>
        </p:txBody>
      </p:sp>
      <p:sp>
        <p:nvSpPr>
          <p:cNvPr id="1049" name="Rectangle 25"/>
          <p:cNvSpPr>
            <a:spLocks noChangeArrowheads="1"/>
          </p:cNvSpPr>
          <p:nvPr/>
        </p:nvSpPr>
        <p:spPr bwMode="auto">
          <a:xfrm>
            <a:off x="0" y="0"/>
            <a:ext cx="596900" cy="596900"/>
          </a:xfrm>
          <a:prstGeom prst="rect">
            <a:avLst/>
          </a:prstGeom>
          <a:solidFill>
            <a:srgbClr val="333399"/>
          </a:solidFill>
          <a:ln w="9525">
            <a:noFill/>
            <a:miter lim="800000"/>
            <a:headEnd/>
            <a:tailEnd/>
          </a:ln>
          <a:effectLst/>
        </p:spPr>
        <p:txBody>
          <a:bodyPr wrap="none" anchor="ctr"/>
          <a:lstStyle/>
          <a:p>
            <a:pPr>
              <a:defRPr/>
            </a:pPr>
            <a:endParaRPr lang="pt-BR"/>
          </a:p>
        </p:txBody>
      </p:sp>
      <p:sp>
        <p:nvSpPr>
          <p:cNvPr id="1052" name="Rectangle 28"/>
          <p:cNvSpPr>
            <a:spLocks noChangeArrowheads="1"/>
          </p:cNvSpPr>
          <p:nvPr/>
        </p:nvSpPr>
        <p:spPr bwMode="auto">
          <a:xfrm>
            <a:off x="596900" y="0"/>
            <a:ext cx="8547100" cy="596900"/>
          </a:xfrm>
          <a:prstGeom prst="rect">
            <a:avLst/>
          </a:prstGeom>
          <a:solidFill>
            <a:srgbClr val="FFCC00"/>
          </a:solidFill>
          <a:ln w="9525">
            <a:noFill/>
            <a:miter lim="800000"/>
            <a:headEnd/>
            <a:tailEnd/>
          </a:ln>
          <a:effectLst/>
        </p:spPr>
        <p:txBody>
          <a:bodyPr wrap="none" anchor="ctr"/>
          <a:lstStyle/>
          <a:p>
            <a:pPr>
              <a:defRPr/>
            </a:pPr>
            <a:endParaRPr lang="pt-BR"/>
          </a:p>
        </p:txBody>
      </p:sp>
      <p:sp>
        <p:nvSpPr>
          <p:cNvPr id="1063" name="Rectangle 39"/>
          <p:cNvSpPr>
            <a:spLocks noChangeArrowheads="1"/>
          </p:cNvSpPr>
          <p:nvPr/>
        </p:nvSpPr>
        <p:spPr bwMode="auto">
          <a:xfrm>
            <a:off x="0" y="0"/>
            <a:ext cx="119063" cy="119063"/>
          </a:xfrm>
          <a:prstGeom prst="rect">
            <a:avLst/>
          </a:prstGeom>
          <a:solidFill>
            <a:srgbClr val="800080"/>
          </a:solidFill>
          <a:ln w="12700">
            <a:noFill/>
            <a:miter lim="800000"/>
            <a:headEnd/>
            <a:tailEnd/>
          </a:ln>
          <a:effectLst/>
        </p:spPr>
        <p:txBody>
          <a:bodyPr lIns="90000" tIns="46800" rIns="90000" bIns="46800" anchor="ctr">
            <a:spAutoFit/>
          </a:bodyPr>
          <a:lstStyle/>
          <a:p>
            <a:pPr>
              <a:defRPr/>
            </a:pPr>
            <a:endParaRPr lang="pt-BR"/>
          </a:p>
        </p:txBody>
      </p:sp>
      <p:pic>
        <p:nvPicPr>
          <p:cNvPr id="1030" name="Picture 49" descr="usp"/>
          <p:cNvPicPr>
            <a:picLocks noChangeAspect="1" noChangeArrowheads="1"/>
          </p:cNvPicPr>
          <p:nvPr/>
        </p:nvPicPr>
        <p:blipFill>
          <a:blip r:embed="rId4" cstate="print"/>
          <a:srcRect/>
          <a:stretch>
            <a:fillRect/>
          </a:stretch>
        </p:blipFill>
        <p:spPr bwMode="auto">
          <a:xfrm>
            <a:off x="8531225" y="6578600"/>
            <a:ext cx="496888" cy="228600"/>
          </a:xfrm>
          <a:prstGeom prst="rect">
            <a:avLst/>
          </a:prstGeom>
          <a:noFill/>
          <a:ln w="9525">
            <a:noFill/>
            <a:miter lim="800000"/>
            <a:headEnd/>
            <a:tailEnd/>
          </a:ln>
        </p:spPr>
      </p:pic>
      <p:sp>
        <p:nvSpPr>
          <p:cNvPr id="7" name="CaixaDeTexto 6"/>
          <p:cNvSpPr txBox="1"/>
          <p:nvPr userDrawn="1"/>
        </p:nvSpPr>
        <p:spPr>
          <a:xfrm>
            <a:off x="12526" y="6563639"/>
            <a:ext cx="3153427" cy="276999"/>
          </a:xfrm>
          <a:prstGeom prst="rect">
            <a:avLst/>
          </a:prstGeom>
          <a:noFill/>
        </p:spPr>
        <p:txBody>
          <a:bodyPr wrap="none" rtlCol="0">
            <a:spAutoFit/>
          </a:bodyPr>
          <a:lstStyle/>
          <a:p>
            <a:r>
              <a:rPr lang="pt-BR" sz="1200" b="0" dirty="0" smtClean="0"/>
              <a:t>LCF 685  Economia</a:t>
            </a:r>
            <a:r>
              <a:rPr lang="pt-BR" sz="1200" b="0" baseline="0" dirty="0" smtClean="0"/>
              <a:t> de Recursos Florestais</a:t>
            </a:r>
            <a:endParaRPr lang="pt-BR" sz="1200" b="0" dirty="0"/>
          </a:p>
        </p:txBody>
      </p:sp>
    </p:spTree>
  </p:cSld>
  <p:clrMap bg1="lt1" tx1="dk1" bg2="lt2" tx2="dk2" accent1="accent1" accent2="accent2" accent3="accent3" accent4="accent4" accent5="accent5" accent6="accent6" hlink="hlink" folHlink="folHlink"/>
  <p:sldLayoutIdLst>
    <p:sldLayoutId id="2147483673" r:id="rId1"/>
    <p:sldLayoutId id="2147483672" r:id="rId2"/>
  </p:sldLayoutIdLst>
  <p:transition/>
  <p:timing>
    <p:tnLst>
      <p:par>
        <p:cTn id="1" dur="indefinite" restart="never" nodeType="tmRoot"/>
      </p:par>
    </p:tnLst>
  </p:timing>
  <p:txStyles>
    <p:titleStyle>
      <a:lvl1pPr algn="l" rtl="0" eaLnBrk="0" fontAlgn="base" hangingPunct="0">
        <a:lnSpc>
          <a:spcPct val="90000"/>
        </a:lnSpc>
        <a:spcBef>
          <a:spcPct val="0"/>
        </a:spcBef>
        <a:spcAft>
          <a:spcPct val="0"/>
        </a:spcAft>
        <a:defRPr sz="2200">
          <a:solidFill>
            <a:schemeClr val="tx1"/>
          </a:solidFill>
          <a:latin typeface="+mj-lt"/>
          <a:ea typeface="+mj-ea"/>
          <a:cs typeface="+mj-cs"/>
        </a:defRPr>
      </a:lvl1pPr>
      <a:lvl2pPr algn="l" rtl="0" eaLnBrk="0" fontAlgn="base" hangingPunct="0">
        <a:lnSpc>
          <a:spcPct val="90000"/>
        </a:lnSpc>
        <a:spcBef>
          <a:spcPct val="0"/>
        </a:spcBef>
        <a:spcAft>
          <a:spcPct val="0"/>
        </a:spcAft>
        <a:defRPr sz="2200">
          <a:solidFill>
            <a:schemeClr val="tx1"/>
          </a:solidFill>
          <a:latin typeface="Arial Black" pitchFamily="34" charset="0"/>
        </a:defRPr>
      </a:lvl2pPr>
      <a:lvl3pPr algn="l" rtl="0" eaLnBrk="0" fontAlgn="base" hangingPunct="0">
        <a:lnSpc>
          <a:spcPct val="90000"/>
        </a:lnSpc>
        <a:spcBef>
          <a:spcPct val="0"/>
        </a:spcBef>
        <a:spcAft>
          <a:spcPct val="0"/>
        </a:spcAft>
        <a:defRPr sz="2200">
          <a:solidFill>
            <a:schemeClr val="tx1"/>
          </a:solidFill>
          <a:latin typeface="Arial Black" pitchFamily="34" charset="0"/>
        </a:defRPr>
      </a:lvl3pPr>
      <a:lvl4pPr algn="l" rtl="0" eaLnBrk="0" fontAlgn="base" hangingPunct="0">
        <a:lnSpc>
          <a:spcPct val="90000"/>
        </a:lnSpc>
        <a:spcBef>
          <a:spcPct val="0"/>
        </a:spcBef>
        <a:spcAft>
          <a:spcPct val="0"/>
        </a:spcAft>
        <a:defRPr sz="2200">
          <a:solidFill>
            <a:schemeClr val="tx1"/>
          </a:solidFill>
          <a:latin typeface="Arial Black" pitchFamily="34" charset="0"/>
        </a:defRPr>
      </a:lvl4pPr>
      <a:lvl5pPr algn="l" rtl="0" eaLnBrk="0" fontAlgn="base" hangingPunct="0">
        <a:lnSpc>
          <a:spcPct val="90000"/>
        </a:lnSpc>
        <a:spcBef>
          <a:spcPct val="0"/>
        </a:spcBef>
        <a:spcAft>
          <a:spcPct val="0"/>
        </a:spcAft>
        <a:defRPr sz="2200">
          <a:solidFill>
            <a:schemeClr val="tx1"/>
          </a:solidFill>
          <a:latin typeface="Arial Black" pitchFamily="34" charset="0"/>
        </a:defRPr>
      </a:lvl5pPr>
      <a:lvl6pPr marL="457200" algn="l" rtl="0" fontAlgn="base">
        <a:lnSpc>
          <a:spcPct val="90000"/>
        </a:lnSpc>
        <a:spcBef>
          <a:spcPct val="0"/>
        </a:spcBef>
        <a:spcAft>
          <a:spcPct val="0"/>
        </a:spcAft>
        <a:defRPr sz="2200">
          <a:solidFill>
            <a:schemeClr val="tx1"/>
          </a:solidFill>
          <a:latin typeface="Arial Black" pitchFamily="34" charset="0"/>
        </a:defRPr>
      </a:lvl6pPr>
      <a:lvl7pPr marL="914400" algn="l" rtl="0" fontAlgn="base">
        <a:lnSpc>
          <a:spcPct val="90000"/>
        </a:lnSpc>
        <a:spcBef>
          <a:spcPct val="0"/>
        </a:spcBef>
        <a:spcAft>
          <a:spcPct val="0"/>
        </a:spcAft>
        <a:defRPr sz="2200">
          <a:solidFill>
            <a:schemeClr val="tx1"/>
          </a:solidFill>
          <a:latin typeface="Arial Black" pitchFamily="34" charset="0"/>
        </a:defRPr>
      </a:lvl7pPr>
      <a:lvl8pPr marL="1371600" algn="l" rtl="0" fontAlgn="base">
        <a:lnSpc>
          <a:spcPct val="90000"/>
        </a:lnSpc>
        <a:spcBef>
          <a:spcPct val="0"/>
        </a:spcBef>
        <a:spcAft>
          <a:spcPct val="0"/>
        </a:spcAft>
        <a:defRPr sz="2200">
          <a:solidFill>
            <a:schemeClr val="tx1"/>
          </a:solidFill>
          <a:latin typeface="Arial Black" pitchFamily="34" charset="0"/>
        </a:defRPr>
      </a:lvl8pPr>
      <a:lvl9pPr marL="1828800" algn="l" rtl="0" fontAlgn="base">
        <a:lnSpc>
          <a:spcPct val="90000"/>
        </a:lnSpc>
        <a:spcBef>
          <a:spcPct val="0"/>
        </a:spcBef>
        <a:spcAft>
          <a:spcPct val="0"/>
        </a:spcAft>
        <a:defRPr sz="2200">
          <a:solidFill>
            <a:schemeClr val="tx1"/>
          </a:solidFill>
          <a:latin typeface="Arial Black" pitchFamily="34" charset="0"/>
        </a:defRPr>
      </a:lvl9pPr>
    </p:titleStyle>
    <p:bodyStyle>
      <a:lvl1pPr algn="l" rtl="0" eaLnBrk="0" fontAlgn="base" hangingPunct="0">
        <a:spcBef>
          <a:spcPct val="75000"/>
        </a:spcBef>
        <a:spcAft>
          <a:spcPct val="0"/>
        </a:spcAft>
        <a:buClr>
          <a:schemeClr val="tx1"/>
        </a:buClr>
        <a:buFont typeface="Wingdings" pitchFamily="2" charset="2"/>
        <a:defRPr sz="2000" b="1">
          <a:solidFill>
            <a:schemeClr val="tx1"/>
          </a:solidFill>
          <a:latin typeface="+mn-lt"/>
          <a:ea typeface="+mn-ea"/>
          <a:cs typeface="+mn-cs"/>
        </a:defRPr>
      </a:lvl1pPr>
      <a:lvl2pPr marL="482600" indent="-292100" algn="l" rtl="0" eaLnBrk="0" fontAlgn="base" hangingPunct="0">
        <a:spcBef>
          <a:spcPct val="20000"/>
        </a:spcBef>
        <a:spcAft>
          <a:spcPct val="5000"/>
        </a:spcAft>
        <a:buClr>
          <a:schemeClr val="tx1"/>
        </a:buClr>
        <a:buFont typeface="Wingdings" pitchFamily="2" charset="2"/>
        <a:buChar char="n"/>
        <a:defRPr b="1">
          <a:solidFill>
            <a:schemeClr val="tx1"/>
          </a:solidFill>
          <a:latin typeface="+mn-lt"/>
        </a:defRPr>
      </a:lvl2pPr>
      <a:lvl3pPr marL="927100" indent="-234950" algn="l" rtl="0" eaLnBrk="0" fontAlgn="base" hangingPunct="0">
        <a:spcBef>
          <a:spcPct val="20000"/>
        </a:spcBef>
        <a:spcAft>
          <a:spcPct val="5000"/>
        </a:spcAft>
        <a:buClr>
          <a:schemeClr val="tx1"/>
        </a:buClr>
        <a:buSzPct val="80000"/>
        <a:buFont typeface="Wingdings" pitchFamily="2" charset="2"/>
        <a:buChar char="u"/>
        <a:defRPr sz="1600" b="1">
          <a:solidFill>
            <a:schemeClr val="tx1"/>
          </a:solidFill>
          <a:latin typeface="+mn-lt"/>
        </a:defRPr>
      </a:lvl3pPr>
      <a:lvl4pPr marL="1311275" indent="-198438" algn="l" rtl="0" eaLnBrk="0" fontAlgn="base" hangingPunct="0">
        <a:spcBef>
          <a:spcPct val="20000"/>
        </a:spcBef>
        <a:spcAft>
          <a:spcPct val="5000"/>
        </a:spcAft>
        <a:buClr>
          <a:schemeClr val="tx1"/>
        </a:buClr>
        <a:buFont typeface="Wingdings" pitchFamily="2" charset="2"/>
        <a:buChar char="l"/>
        <a:defRPr sz="1400" b="1">
          <a:solidFill>
            <a:schemeClr val="tx1"/>
          </a:solidFill>
          <a:latin typeface="+mn-lt"/>
        </a:defRPr>
      </a:lvl4pPr>
      <a:lvl5pPr marL="2057400" indent="-228600" algn="l" rtl="0" eaLnBrk="0" fontAlgn="base" hangingPunct="0">
        <a:spcBef>
          <a:spcPct val="20000"/>
        </a:spcBef>
        <a:spcAft>
          <a:spcPct val="5000"/>
        </a:spcAft>
        <a:buClr>
          <a:srgbClr val="333333"/>
        </a:buClr>
        <a:buSzPct val="85000"/>
        <a:buFont typeface="Wingdings" pitchFamily="2" charset="2"/>
        <a:buChar char="l"/>
        <a:defRPr sz="1400" b="1">
          <a:solidFill>
            <a:srgbClr val="333333"/>
          </a:solidFill>
          <a:latin typeface="+mn-lt"/>
        </a:defRPr>
      </a:lvl5pPr>
      <a:lvl6pPr marL="2514600" indent="-228600" algn="l" rtl="0" fontAlgn="base">
        <a:spcBef>
          <a:spcPct val="20000"/>
        </a:spcBef>
        <a:spcAft>
          <a:spcPct val="5000"/>
        </a:spcAft>
        <a:buClr>
          <a:srgbClr val="333333"/>
        </a:buClr>
        <a:buSzPct val="85000"/>
        <a:buFont typeface="Wingdings" pitchFamily="2" charset="2"/>
        <a:buChar char="l"/>
        <a:defRPr sz="1400" b="1">
          <a:solidFill>
            <a:srgbClr val="333333"/>
          </a:solidFill>
          <a:latin typeface="+mn-lt"/>
        </a:defRPr>
      </a:lvl6pPr>
      <a:lvl7pPr marL="2971800" indent="-228600" algn="l" rtl="0" fontAlgn="base">
        <a:spcBef>
          <a:spcPct val="20000"/>
        </a:spcBef>
        <a:spcAft>
          <a:spcPct val="5000"/>
        </a:spcAft>
        <a:buClr>
          <a:srgbClr val="333333"/>
        </a:buClr>
        <a:buSzPct val="85000"/>
        <a:buFont typeface="Wingdings" pitchFamily="2" charset="2"/>
        <a:buChar char="l"/>
        <a:defRPr sz="1400" b="1">
          <a:solidFill>
            <a:srgbClr val="333333"/>
          </a:solidFill>
          <a:latin typeface="+mn-lt"/>
        </a:defRPr>
      </a:lvl7pPr>
      <a:lvl8pPr marL="3429000" indent="-228600" algn="l" rtl="0" fontAlgn="base">
        <a:spcBef>
          <a:spcPct val="20000"/>
        </a:spcBef>
        <a:spcAft>
          <a:spcPct val="5000"/>
        </a:spcAft>
        <a:buClr>
          <a:srgbClr val="333333"/>
        </a:buClr>
        <a:buSzPct val="85000"/>
        <a:buFont typeface="Wingdings" pitchFamily="2" charset="2"/>
        <a:buChar char="l"/>
        <a:defRPr sz="1400" b="1">
          <a:solidFill>
            <a:srgbClr val="333333"/>
          </a:solidFill>
          <a:latin typeface="+mn-lt"/>
        </a:defRPr>
      </a:lvl8pPr>
      <a:lvl9pPr marL="3886200" indent="-228600" algn="l" rtl="0" fontAlgn="base">
        <a:spcBef>
          <a:spcPct val="20000"/>
        </a:spcBef>
        <a:spcAft>
          <a:spcPct val="5000"/>
        </a:spcAft>
        <a:buClr>
          <a:srgbClr val="333333"/>
        </a:buClr>
        <a:buSzPct val="85000"/>
        <a:buFont typeface="Wingdings" pitchFamily="2" charset="2"/>
        <a:buChar char="l"/>
        <a:defRPr sz="1400" b="1">
          <a:solidFill>
            <a:srgbClr val="333333"/>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Economic_efficiency"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subTitle" idx="4294967295"/>
          </p:nvPr>
        </p:nvSpPr>
        <p:spPr bwMode="auto">
          <a:xfrm>
            <a:off x="712788" y="2366963"/>
            <a:ext cx="7735887" cy="3676650"/>
          </a:xfrm>
          <a:prstGeom prst="rect">
            <a:avLst/>
          </a:prstGeom>
          <a:noFill/>
          <a:ln>
            <a:miter lim="800000"/>
            <a:headEnd/>
            <a:tailEnd/>
          </a:ln>
        </p:spPr>
        <p:txBody>
          <a:bodyPr/>
          <a:lstStyle/>
          <a:p>
            <a:pPr marL="225425" indent="-225425" eaLnBrk="1" hangingPunct="1">
              <a:spcBef>
                <a:spcPct val="50000"/>
              </a:spcBef>
              <a:buFontTx/>
              <a:buChar char="•"/>
            </a:pPr>
            <a:r>
              <a:rPr lang="pt-BR" sz="2400" dirty="0" smtClean="0"/>
              <a:t>Interação entre os Agentes Econômicos</a:t>
            </a:r>
          </a:p>
          <a:p>
            <a:pPr marL="225425" indent="-225425" eaLnBrk="1" hangingPunct="1">
              <a:spcBef>
                <a:spcPct val="50000"/>
              </a:spcBef>
              <a:buFontTx/>
              <a:buChar char="•"/>
            </a:pPr>
            <a:r>
              <a:rPr lang="pt-BR" sz="2400" dirty="0" smtClean="0"/>
              <a:t>Fluxos Econômicos Fundamentais</a:t>
            </a:r>
          </a:p>
          <a:p>
            <a:pPr marL="225425" indent="-225425" eaLnBrk="1" hangingPunct="1">
              <a:spcBef>
                <a:spcPct val="50000"/>
              </a:spcBef>
              <a:buFontTx/>
              <a:buChar char="•"/>
            </a:pPr>
            <a:r>
              <a:rPr lang="pt-BR" sz="2400" dirty="0" smtClean="0"/>
              <a:t>As 4 Questões Chave da Economia</a:t>
            </a:r>
          </a:p>
          <a:p>
            <a:pPr marL="1490663" lvl="1" indent="-111125" eaLnBrk="1" hangingPunct="1">
              <a:spcBef>
                <a:spcPct val="0"/>
              </a:spcBef>
              <a:buFontTx/>
              <a:buChar char="•"/>
            </a:pPr>
            <a:r>
              <a:rPr lang="pt-BR" sz="2400" i="1" dirty="0" smtClean="0">
                <a:solidFill>
                  <a:schemeClr val="hlink"/>
                </a:solidFill>
              </a:rPr>
              <a:t>Eficiência Produtiva</a:t>
            </a:r>
          </a:p>
          <a:p>
            <a:pPr marL="1490663" lvl="1" indent="-111125" eaLnBrk="1" hangingPunct="1">
              <a:spcBef>
                <a:spcPct val="0"/>
              </a:spcBef>
              <a:buFontTx/>
              <a:buChar char="•"/>
            </a:pPr>
            <a:r>
              <a:rPr lang="pt-BR" sz="2400" i="1" dirty="0" smtClean="0">
                <a:solidFill>
                  <a:schemeClr val="hlink"/>
                </a:solidFill>
              </a:rPr>
              <a:t>Eficácia </a:t>
            </a:r>
            <a:r>
              <a:rPr lang="pt-BR" sz="2400" i="1" dirty="0" err="1" smtClean="0">
                <a:solidFill>
                  <a:schemeClr val="hlink"/>
                </a:solidFill>
              </a:rPr>
              <a:t>alocativa</a:t>
            </a:r>
            <a:endParaRPr lang="pt-BR" sz="2400" i="1" dirty="0" smtClean="0">
              <a:solidFill>
                <a:schemeClr val="hlink"/>
              </a:solidFill>
            </a:endParaRPr>
          </a:p>
          <a:p>
            <a:pPr marL="1490663" lvl="1" indent="-111125" eaLnBrk="1" hangingPunct="1">
              <a:spcBef>
                <a:spcPct val="0"/>
              </a:spcBef>
              <a:buFontTx/>
              <a:buChar char="•"/>
            </a:pPr>
            <a:r>
              <a:rPr lang="pt-BR" sz="2400" i="1" dirty="0" smtClean="0">
                <a:solidFill>
                  <a:schemeClr val="hlink"/>
                </a:solidFill>
              </a:rPr>
              <a:t>Justiça distributiva e </a:t>
            </a:r>
          </a:p>
          <a:p>
            <a:pPr marL="1490663" lvl="1" indent="-111125" eaLnBrk="1" hangingPunct="1">
              <a:spcBef>
                <a:spcPct val="0"/>
              </a:spcBef>
              <a:buFontTx/>
              <a:buChar char="•"/>
            </a:pPr>
            <a:r>
              <a:rPr lang="pt-BR" sz="2400" i="1" dirty="0" smtClean="0">
                <a:solidFill>
                  <a:schemeClr val="hlink"/>
                </a:solidFill>
              </a:rPr>
              <a:t>Ordenamento Institucional</a:t>
            </a:r>
          </a:p>
          <a:p>
            <a:pPr marL="225425" indent="-225425" eaLnBrk="1" hangingPunct="1">
              <a:spcBef>
                <a:spcPct val="50000"/>
              </a:spcBef>
              <a:buFontTx/>
              <a:buChar char="•"/>
            </a:pPr>
            <a:r>
              <a:rPr lang="pt-BR" sz="2400" dirty="0" smtClean="0"/>
              <a:t>Principais Elementos do Sistema Econômico </a:t>
            </a:r>
          </a:p>
          <a:p>
            <a:pPr marL="225425" indent="-225425" eaLnBrk="1" hangingPunct="1">
              <a:spcBef>
                <a:spcPct val="50000"/>
              </a:spcBef>
              <a:buFontTx/>
              <a:buChar char="•"/>
            </a:pPr>
            <a:endParaRPr lang="pt-BR" sz="2400" dirty="0" smtClean="0"/>
          </a:p>
        </p:txBody>
      </p:sp>
      <p:sp>
        <p:nvSpPr>
          <p:cNvPr id="3075" name="Rectangle 11"/>
          <p:cNvSpPr>
            <a:spLocks noChangeArrowheads="1"/>
          </p:cNvSpPr>
          <p:nvPr/>
        </p:nvSpPr>
        <p:spPr bwMode="gray">
          <a:xfrm>
            <a:off x="2274888" y="304800"/>
            <a:ext cx="6754812" cy="1509713"/>
          </a:xfrm>
          <a:prstGeom prst="rect">
            <a:avLst/>
          </a:prstGeom>
          <a:noFill/>
          <a:ln w="9525">
            <a:noFill/>
            <a:miter lim="800000"/>
            <a:headEnd/>
            <a:tailEnd/>
          </a:ln>
        </p:spPr>
        <p:txBody>
          <a:bodyPr lIns="270000"/>
          <a:lstStyle/>
          <a:p>
            <a:pPr algn="ctr">
              <a:lnSpc>
                <a:spcPct val="90000"/>
              </a:lnSpc>
            </a:pPr>
            <a:r>
              <a:rPr lang="es-ES" sz="2800"/>
              <a:t>AGENTES,</a:t>
            </a:r>
          </a:p>
          <a:p>
            <a:pPr algn="ctr">
              <a:lnSpc>
                <a:spcPct val="90000"/>
              </a:lnSpc>
            </a:pPr>
            <a:r>
              <a:rPr lang="es-ES" sz="2800"/>
              <a:t>FLUXOS E AS QUESTÕES CHAVE</a:t>
            </a:r>
          </a:p>
          <a:p>
            <a:pPr algn="ctr">
              <a:lnSpc>
                <a:spcPct val="90000"/>
              </a:lnSpc>
            </a:pPr>
            <a:r>
              <a:rPr lang="es-ES" sz="2800"/>
              <a:t>DA ECONOMIA</a:t>
            </a:r>
            <a:endParaRPr lang="es-ES" sz="2400"/>
          </a:p>
        </p:txBody>
      </p:sp>
      <p:sp>
        <p:nvSpPr>
          <p:cNvPr id="3076" name="Rectangle 17"/>
          <p:cNvSpPr>
            <a:spLocks noChangeArrowheads="1"/>
          </p:cNvSpPr>
          <p:nvPr/>
        </p:nvSpPr>
        <p:spPr bwMode="auto">
          <a:xfrm>
            <a:off x="6350000" y="1668463"/>
            <a:ext cx="2794000" cy="292100"/>
          </a:xfrm>
          <a:prstGeom prst="rect">
            <a:avLst/>
          </a:prstGeom>
          <a:noFill/>
          <a:ln w="9525">
            <a:noFill/>
            <a:miter lim="800000"/>
            <a:headEnd/>
            <a:tailEnd/>
          </a:ln>
        </p:spPr>
        <p:txBody>
          <a:bodyPr/>
          <a:lstStyle/>
          <a:p>
            <a:pPr marL="225425" indent="-225425" algn="ctr">
              <a:buClr>
                <a:schemeClr val="tx1"/>
              </a:buClr>
              <a:tabLst>
                <a:tab pos="225425" algn="l"/>
              </a:tabLst>
            </a:pPr>
            <a:r>
              <a:rPr lang="pt-BR">
                <a:solidFill>
                  <a:srgbClr val="EE0802"/>
                </a:solidFill>
              </a:rPr>
              <a:t>Rossetti (Cap. III)</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5"/>
          <p:cNvSpPr>
            <a:spLocks noGrp="1" noChangeArrowheads="1"/>
          </p:cNvSpPr>
          <p:nvPr>
            <p:ph type="title"/>
          </p:nvPr>
        </p:nvSpPr>
        <p:spPr>
          <a:noFill/>
        </p:spPr>
        <p:txBody>
          <a:bodyPr/>
          <a:lstStyle/>
          <a:p>
            <a:pPr eaLnBrk="1" hangingPunct="1"/>
            <a:r>
              <a:rPr lang="es-ES" smtClean="0">
                <a:solidFill>
                  <a:schemeClr val="hlink"/>
                </a:solidFill>
              </a:rPr>
              <a:t>Eficiência Produtiva</a:t>
            </a:r>
          </a:p>
        </p:txBody>
      </p:sp>
      <p:sp>
        <p:nvSpPr>
          <p:cNvPr id="7" name="Rectangle 7"/>
          <p:cNvSpPr txBox="1">
            <a:spLocks noChangeArrowheads="1"/>
          </p:cNvSpPr>
          <p:nvPr/>
        </p:nvSpPr>
        <p:spPr bwMode="auto">
          <a:xfrm>
            <a:off x="2427288" y="3248025"/>
            <a:ext cx="6627812" cy="2943225"/>
          </a:xfrm>
          <a:prstGeom prst="rect">
            <a:avLst/>
          </a:prstGeom>
          <a:noFill/>
          <a:ln>
            <a:miter lim="800000"/>
            <a:headEnd/>
            <a:tailEnd/>
          </a:ln>
        </p:spPr>
        <p:txBody>
          <a:bodyPr/>
          <a:lstStyle/>
          <a:p>
            <a:pPr marL="225425" indent="-225425" algn="ctr">
              <a:lnSpc>
                <a:spcPct val="90000"/>
              </a:lnSpc>
              <a:spcBef>
                <a:spcPct val="30000"/>
              </a:spcBef>
              <a:buClr>
                <a:schemeClr val="tx1"/>
              </a:buClr>
              <a:defRPr/>
            </a:pPr>
            <a:r>
              <a:rPr lang="pt-BR" sz="2000" kern="0">
                <a:solidFill>
                  <a:srgbClr val="0033CC"/>
                </a:solidFill>
                <a:latin typeface="+mn-lt"/>
              </a:rPr>
              <a:t>Fundamentos da eficiência produtiva</a:t>
            </a:r>
          </a:p>
          <a:p>
            <a:pPr marL="225425" indent="-225425" algn="r">
              <a:lnSpc>
                <a:spcPct val="90000"/>
              </a:lnSpc>
              <a:spcBef>
                <a:spcPct val="30000"/>
              </a:spcBef>
              <a:buClr>
                <a:schemeClr val="tx1"/>
              </a:buClr>
              <a:buFont typeface="Wingdings" pitchFamily="2" charset="2"/>
              <a:buNone/>
              <a:defRPr/>
            </a:pPr>
            <a:r>
              <a:rPr lang="pt-BR" sz="1400" b="0" kern="0">
                <a:latin typeface="+mn-lt"/>
              </a:rPr>
              <a:t>Rossetti (p. 210-228)</a:t>
            </a:r>
          </a:p>
          <a:p>
            <a:pPr marL="225425" indent="-225425">
              <a:lnSpc>
                <a:spcPct val="90000"/>
              </a:lnSpc>
              <a:spcBef>
                <a:spcPct val="30000"/>
              </a:spcBef>
              <a:buClr>
                <a:schemeClr val="tx1"/>
              </a:buClr>
              <a:buFontTx/>
              <a:buChar char="•"/>
              <a:defRPr/>
            </a:pPr>
            <a:r>
              <a:rPr lang="pt-BR" sz="2000" kern="0">
                <a:latin typeface="+mn-lt"/>
              </a:rPr>
              <a:t>Ilimitáveis necessidades</a:t>
            </a:r>
          </a:p>
          <a:p>
            <a:pPr marL="225425" indent="-225425">
              <a:lnSpc>
                <a:spcPct val="90000"/>
              </a:lnSpc>
              <a:spcBef>
                <a:spcPct val="30000"/>
              </a:spcBef>
              <a:buClr>
                <a:schemeClr val="tx1"/>
              </a:buClr>
              <a:buFontTx/>
              <a:buChar char="•"/>
              <a:defRPr/>
            </a:pPr>
            <a:r>
              <a:rPr lang="pt-BR" sz="2000" kern="0">
                <a:latin typeface="+mn-lt"/>
              </a:rPr>
              <a:t>Curva de possibilidades de produção</a:t>
            </a:r>
          </a:p>
          <a:p>
            <a:pPr marL="225425" indent="-225425">
              <a:lnSpc>
                <a:spcPct val="90000"/>
              </a:lnSpc>
              <a:spcBef>
                <a:spcPct val="30000"/>
              </a:spcBef>
              <a:buClr>
                <a:schemeClr val="tx1"/>
              </a:buClr>
              <a:buFontTx/>
              <a:buChar char="•"/>
              <a:defRPr/>
            </a:pPr>
            <a:r>
              <a:rPr lang="pt-BR" sz="2000" kern="0">
                <a:latin typeface="+mn-lt"/>
              </a:rPr>
              <a:t>Deslocamentos das curvas de possibilidades</a:t>
            </a:r>
          </a:p>
          <a:p>
            <a:pPr marL="225425" indent="-225425">
              <a:lnSpc>
                <a:spcPct val="90000"/>
              </a:lnSpc>
              <a:spcBef>
                <a:spcPct val="30000"/>
              </a:spcBef>
              <a:buClr>
                <a:schemeClr val="tx1"/>
              </a:buClr>
              <a:buFontTx/>
              <a:buChar char="•"/>
              <a:defRPr/>
            </a:pPr>
            <a:r>
              <a:rPr lang="pt-BR" sz="2000" kern="0">
                <a:latin typeface="+mn-lt"/>
              </a:rPr>
              <a:t>Lei dos rendimentos decrescentes</a:t>
            </a:r>
          </a:p>
          <a:p>
            <a:pPr marL="225425" indent="-225425">
              <a:lnSpc>
                <a:spcPct val="90000"/>
              </a:lnSpc>
              <a:spcBef>
                <a:spcPct val="30000"/>
              </a:spcBef>
              <a:buClr>
                <a:schemeClr val="tx1"/>
              </a:buClr>
              <a:buFontTx/>
              <a:buChar char="•"/>
              <a:defRPr/>
            </a:pPr>
            <a:r>
              <a:rPr lang="pt-BR" sz="2000" kern="0">
                <a:latin typeface="+mn-lt"/>
              </a:rPr>
              <a:t>Custos de oportunidades crescentes</a:t>
            </a:r>
          </a:p>
          <a:p>
            <a:pPr marL="225425" indent="-225425">
              <a:lnSpc>
                <a:spcPct val="90000"/>
              </a:lnSpc>
              <a:spcBef>
                <a:spcPct val="30000"/>
              </a:spcBef>
              <a:buClr>
                <a:schemeClr val="tx1"/>
              </a:buClr>
              <a:buFontTx/>
              <a:buChar char="•"/>
              <a:defRPr/>
            </a:pPr>
            <a:r>
              <a:rPr lang="pt-BR" sz="2000" kern="0">
                <a:latin typeface="+mn-lt"/>
              </a:rPr>
              <a:t>Exemplos</a:t>
            </a:r>
          </a:p>
        </p:txBody>
      </p:sp>
      <p:graphicFrame>
        <p:nvGraphicFramePr>
          <p:cNvPr id="8" name="Group 56"/>
          <p:cNvGraphicFramePr>
            <a:graphicFrameLocks noGrp="1"/>
          </p:cNvGraphicFramePr>
          <p:nvPr/>
        </p:nvGraphicFramePr>
        <p:xfrm>
          <a:off x="1049338" y="1433513"/>
          <a:ext cx="7107238" cy="1103760"/>
        </p:xfrm>
        <a:graphic>
          <a:graphicData uri="http://schemas.openxmlformats.org/drawingml/2006/table">
            <a:tbl>
              <a:tblPr/>
              <a:tblGrid>
                <a:gridCol w="3554413"/>
                <a:gridCol w="3552825"/>
              </a:tblGrid>
              <a:tr h="339725">
                <a:tc>
                  <a:txBody>
                    <a:bodyPr/>
                    <a:lstStyle/>
                    <a:p>
                      <a:pPr marL="0" marR="0" lvl="0" indent="0" algn="ctr" defTabSz="914400" rtl="0" eaLnBrk="1" fontAlgn="base" latinLnBrk="0" hangingPunct="1">
                        <a:lnSpc>
                          <a:spcPct val="100000"/>
                        </a:lnSpc>
                        <a:spcBef>
                          <a:spcPct val="0"/>
                        </a:spcBef>
                        <a:spcAft>
                          <a:spcPct val="0"/>
                        </a:spcAft>
                        <a:buClr>
                          <a:schemeClr val="tx1"/>
                        </a:buClr>
                        <a:buSzTx/>
                        <a:buFont typeface="Wingdings" pitchFamily="2" charset="2"/>
                        <a:buNone/>
                        <a:tabLst/>
                      </a:pPr>
                      <a:r>
                        <a:rPr kumimoji="0" lang="pt-BR" sz="1800" b="1" i="0" u="sng" strike="noStrike" cap="none" normalizeH="0" baseline="0" dirty="0" smtClean="0">
                          <a:ln>
                            <a:noFill/>
                          </a:ln>
                          <a:solidFill>
                            <a:srgbClr val="0033CC"/>
                          </a:solidFill>
                          <a:effectLst/>
                          <a:latin typeface="Arial" charset="0"/>
                        </a:rPr>
                        <a:t>eficiência produtiva</a:t>
                      </a:r>
                    </a:p>
                  </a:txBody>
                  <a:tcPr marL="90000" marR="90000" marT="46800" marB="46800"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 typeface="Wingdings" pitchFamily="2" charset="2"/>
                        <a:buNone/>
                        <a:tabLst/>
                      </a:pPr>
                      <a:r>
                        <a:rPr kumimoji="0" lang="pt-BR" sz="1800" b="1" i="0" u="sng" strike="noStrike" cap="none" normalizeH="0" baseline="0" dirty="0" smtClean="0">
                          <a:ln>
                            <a:noFill/>
                          </a:ln>
                          <a:solidFill>
                            <a:srgbClr val="CC3300"/>
                          </a:solidFill>
                          <a:effectLst/>
                          <a:latin typeface="Arial" charset="0"/>
                        </a:rPr>
                        <a:t>eficácia </a:t>
                      </a:r>
                      <a:r>
                        <a:rPr kumimoji="0" lang="pt-BR" sz="1800" b="1" i="0" u="sng" strike="noStrike" cap="none" normalizeH="0" baseline="0" dirty="0" err="1" smtClean="0">
                          <a:ln>
                            <a:noFill/>
                          </a:ln>
                          <a:solidFill>
                            <a:srgbClr val="CC3300"/>
                          </a:solidFill>
                          <a:effectLst/>
                          <a:latin typeface="Arial" charset="0"/>
                        </a:rPr>
                        <a:t>alocativa</a:t>
                      </a:r>
                      <a:endParaRPr kumimoji="0" lang="pt-BR" sz="1800" b="1" i="0" u="sng" strike="noStrike" cap="none" normalizeH="0" baseline="0" dirty="0" smtClean="0">
                        <a:ln>
                          <a:noFill/>
                        </a:ln>
                        <a:solidFill>
                          <a:srgbClr val="CC3300"/>
                        </a:solidFill>
                        <a:effectLst/>
                        <a:latin typeface="Arial" charset="0"/>
                      </a:endParaRPr>
                    </a:p>
                  </a:txBody>
                  <a:tcPr marL="90000" marR="90000" marT="46800" marB="46800" horzOverflow="overflow">
                    <a:lnL>
                      <a:noFill/>
                    </a:lnL>
                    <a:lnR cap="flat">
                      <a:noFill/>
                    </a:lnR>
                    <a:lnT cap="flat">
                      <a:noFill/>
                    </a:lnT>
                    <a:lnB>
                      <a:noFill/>
                    </a:lnB>
                    <a:lnTlToBr>
                      <a:noFill/>
                    </a:lnTlToBr>
                    <a:lnBlToTr>
                      <a:noFill/>
                    </a:lnBlToTr>
                    <a:noFill/>
                  </a:tcPr>
                </a:tc>
              </a:tr>
              <a:tr h="341313">
                <a:tc gridSpan="2">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dirty="0" smtClean="0">
                          <a:ln>
                            <a:noFill/>
                          </a:ln>
                          <a:solidFill>
                            <a:schemeClr val="tx1"/>
                          </a:solidFill>
                          <a:effectLst/>
                          <a:latin typeface="Arial" charset="0"/>
                        </a:rPr>
                        <a:t>trata basicamente de</a:t>
                      </a:r>
                    </a:p>
                  </a:txBody>
                  <a:tcPr marL="90000" marR="90000" marT="46800" marB="46800" horzOverflow="overflow">
                    <a:lnL cap="flat">
                      <a:noFill/>
                    </a:lnL>
                    <a:lnR cap="flat">
                      <a:noFill/>
                    </a:lnR>
                    <a:lnT>
                      <a:noFill/>
                    </a:lnT>
                    <a:lnB>
                      <a:noFill/>
                    </a:lnB>
                    <a:lnTlToBr>
                      <a:noFill/>
                    </a:lnTlToBr>
                    <a:lnBlToTr>
                      <a:noFill/>
                    </a:lnBlToTr>
                    <a:noFill/>
                  </a:tcPr>
                </a:tc>
                <a:tc hMerge="1">
                  <a:txBody>
                    <a:bodyPr/>
                    <a:lstStyle/>
                    <a:p>
                      <a:endParaRPr lang="pt-BR"/>
                    </a:p>
                  </a:txBody>
                  <a:tcPr/>
                </a:tc>
              </a:tr>
              <a:tr h="339725">
                <a:tc>
                  <a:txBody>
                    <a:bodyPr/>
                    <a:lstStyle/>
                    <a:p>
                      <a:pPr marL="0" marR="0" lvl="0" indent="0" algn="ctr" defTabSz="914400" rtl="0" eaLnBrk="1" fontAlgn="base" latinLnBrk="0" hangingPunct="1">
                        <a:lnSpc>
                          <a:spcPct val="100000"/>
                        </a:lnSpc>
                        <a:spcBef>
                          <a:spcPct val="0"/>
                        </a:spcBef>
                        <a:spcAft>
                          <a:spcPct val="0"/>
                        </a:spcAft>
                        <a:buClr>
                          <a:schemeClr val="tx1"/>
                        </a:buClr>
                        <a:buSzTx/>
                        <a:buFont typeface="Wingdings" pitchFamily="2" charset="2"/>
                        <a:buNone/>
                        <a:tabLst/>
                      </a:pPr>
                      <a:r>
                        <a:rPr kumimoji="0" lang="pt-BR" sz="1800" b="1" i="0" u="none" strike="noStrike" cap="none" normalizeH="0" baseline="0" smtClean="0">
                          <a:ln>
                            <a:noFill/>
                          </a:ln>
                          <a:solidFill>
                            <a:srgbClr val="0033CC"/>
                          </a:solidFill>
                          <a:effectLst/>
                          <a:latin typeface="Arial" charset="0"/>
                        </a:rPr>
                        <a:t>emprego de recursos</a:t>
                      </a:r>
                    </a:p>
                  </a:txBody>
                  <a:tcPr marL="90000" marR="90000" marT="46800" marB="46800"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Tx/>
                        <a:buNone/>
                        <a:tabLst/>
                      </a:pPr>
                      <a:r>
                        <a:rPr kumimoji="0" lang="pt-BR" sz="1800" b="1" i="0" u="none" strike="noStrike" cap="none" normalizeH="0" baseline="0" dirty="0" smtClean="0">
                          <a:ln>
                            <a:noFill/>
                          </a:ln>
                          <a:solidFill>
                            <a:srgbClr val="CC3300"/>
                          </a:solidFill>
                          <a:effectLst/>
                          <a:latin typeface="Arial" charset="0"/>
                        </a:rPr>
                        <a:t>escolha entre fins alternativos</a:t>
                      </a:r>
                    </a:p>
                  </a:txBody>
                  <a:tcPr marL="90000" marR="90000" marT="46800" marB="46800" horzOverflow="overflow">
                    <a:lnL>
                      <a:noFill/>
                    </a:lnL>
                    <a:lnR cap="flat">
                      <a:noFill/>
                    </a:lnR>
                    <a:lnT>
                      <a:noFill/>
                    </a:lnT>
                    <a:lnB cap="flat">
                      <a:noFill/>
                    </a:lnB>
                    <a:lnTlToBr>
                      <a:noFill/>
                    </a:lnTlToBr>
                    <a:lnBlToTr>
                      <a:noFill/>
                    </a:lnBlToTr>
                    <a:noFill/>
                  </a:tcPr>
                </a:tc>
              </a:tr>
            </a:tbl>
          </a:graphicData>
        </a:graphic>
      </p:graphicFrame>
      <p:grpSp>
        <p:nvGrpSpPr>
          <p:cNvPr id="5131" name="Group 65"/>
          <p:cNvGrpSpPr>
            <a:grpSpLocks/>
          </p:cNvGrpSpPr>
          <p:nvPr/>
        </p:nvGrpSpPr>
        <p:grpSpPr bwMode="auto">
          <a:xfrm>
            <a:off x="165100" y="3389313"/>
            <a:ext cx="2160588" cy="2568575"/>
            <a:chOff x="102" y="2197"/>
            <a:chExt cx="1361" cy="1618"/>
          </a:xfrm>
        </p:grpSpPr>
        <p:sp>
          <p:nvSpPr>
            <p:cNvPr id="5132" name="Text Box 57"/>
            <p:cNvSpPr txBox="1">
              <a:spLocks noChangeArrowheads="1"/>
            </p:cNvSpPr>
            <p:nvPr/>
          </p:nvSpPr>
          <p:spPr bwMode="auto">
            <a:xfrm>
              <a:off x="141" y="2400"/>
              <a:ext cx="800" cy="192"/>
            </a:xfrm>
            <a:prstGeom prst="rect">
              <a:avLst/>
            </a:prstGeom>
            <a:noFill/>
            <a:ln w="12700">
              <a:noFill/>
              <a:miter lim="800000"/>
              <a:headEnd/>
              <a:tailEnd/>
            </a:ln>
          </p:spPr>
          <p:txBody>
            <a:bodyPr lIns="90000" tIns="46800" rIns="90000" bIns="46800">
              <a:spAutoFit/>
            </a:bodyPr>
            <a:lstStyle/>
            <a:p>
              <a:pPr>
                <a:spcBef>
                  <a:spcPct val="50000"/>
                </a:spcBef>
              </a:pPr>
              <a:r>
                <a:rPr lang="pt-BR" sz="1400"/>
                <a:t>(escassez)</a:t>
              </a:r>
            </a:p>
          </p:txBody>
        </p:sp>
        <p:sp>
          <p:nvSpPr>
            <p:cNvPr id="5133" name="Text Box 58"/>
            <p:cNvSpPr txBox="1">
              <a:spLocks noChangeArrowheads="1"/>
            </p:cNvSpPr>
            <p:nvPr/>
          </p:nvSpPr>
          <p:spPr bwMode="auto">
            <a:xfrm>
              <a:off x="141" y="2197"/>
              <a:ext cx="692" cy="192"/>
            </a:xfrm>
            <a:prstGeom prst="rect">
              <a:avLst/>
            </a:prstGeom>
            <a:noFill/>
            <a:ln w="12700">
              <a:noFill/>
              <a:miter lim="800000"/>
              <a:headEnd/>
              <a:tailEnd/>
            </a:ln>
          </p:spPr>
          <p:txBody>
            <a:bodyPr lIns="90000" tIns="46800" rIns="90000" bIns="46800">
              <a:spAutoFit/>
            </a:bodyPr>
            <a:lstStyle/>
            <a:p>
              <a:pPr>
                <a:spcBef>
                  <a:spcPct val="50000"/>
                </a:spcBef>
              </a:pPr>
              <a:r>
                <a:rPr lang="pt-BR" sz="1400"/>
                <a:t>Recursos</a:t>
              </a:r>
            </a:p>
          </p:txBody>
        </p:sp>
        <p:sp>
          <p:nvSpPr>
            <p:cNvPr id="5134" name="Text Box 59"/>
            <p:cNvSpPr txBox="1">
              <a:spLocks noChangeArrowheads="1"/>
            </p:cNvSpPr>
            <p:nvPr/>
          </p:nvSpPr>
          <p:spPr bwMode="auto">
            <a:xfrm>
              <a:off x="159" y="2895"/>
              <a:ext cx="976" cy="192"/>
            </a:xfrm>
            <a:prstGeom prst="rect">
              <a:avLst/>
            </a:prstGeom>
            <a:noFill/>
            <a:ln w="12700">
              <a:noFill/>
              <a:miter lim="800000"/>
              <a:headEnd/>
              <a:tailEnd/>
            </a:ln>
          </p:spPr>
          <p:txBody>
            <a:bodyPr lIns="90000" tIns="46800" rIns="90000" bIns="46800">
              <a:spAutoFit/>
            </a:bodyPr>
            <a:lstStyle/>
            <a:p>
              <a:pPr>
                <a:spcBef>
                  <a:spcPct val="50000"/>
                </a:spcBef>
              </a:pPr>
              <a:r>
                <a:rPr lang="pt-BR" sz="1400"/>
                <a:t>Processamento</a:t>
              </a:r>
            </a:p>
          </p:txBody>
        </p:sp>
        <p:sp>
          <p:nvSpPr>
            <p:cNvPr id="5135" name="Text Box 60"/>
            <p:cNvSpPr txBox="1">
              <a:spLocks noChangeArrowheads="1"/>
            </p:cNvSpPr>
            <p:nvPr/>
          </p:nvSpPr>
          <p:spPr bwMode="auto">
            <a:xfrm>
              <a:off x="446" y="3384"/>
              <a:ext cx="617" cy="192"/>
            </a:xfrm>
            <a:prstGeom prst="rect">
              <a:avLst/>
            </a:prstGeom>
            <a:noFill/>
            <a:ln w="12700">
              <a:noFill/>
              <a:miter lim="800000"/>
              <a:headEnd/>
              <a:tailEnd/>
            </a:ln>
          </p:spPr>
          <p:txBody>
            <a:bodyPr lIns="90000" tIns="46800" rIns="90000" bIns="46800">
              <a:spAutoFit/>
            </a:bodyPr>
            <a:lstStyle/>
            <a:p>
              <a:pPr>
                <a:spcBef>
                  <a:spcPct val="50000"/>
                </a:spcBef>
              </a:pPr>
              <a:r>
                <a:rPr lang="pt-BR" sz="1400"/>
                <a:t>Produtos</a:t>
              </a:r>
            </a:p>
          </p:txBody>
        </p:sp>
        <p:sp>
          <p:nvSpPr>
            <p:cNvPr id="5136" name="Text Box 61"/>
            <p:cNvSpPr txBox="1">
              <a:spLocks noChangeArrowheads="1"/>
            </p:cNvSpPr>
            <p:nvPr/>
          </p:nvSpPr>
          <p:spPr bwMode="auto">
            <a:xfrm>
              <a:off x="446" y="3582"/>
              <a:ext cx="1017" cy="192"/>
            </a:xfrm>
            <a:prstGeom prst="rect">
              <a:avLst/>
            </a:prstGeom>
            <a:noFill/>
            <a:ln w="12700">
              <a:noFill/>
              <a:miter lim="800000"/>
              <a:headEnd/>
              <a:tailEnd/>
            </a:ln>
          </p:spPr>
          <p:txBody>
            <a:bodyPr lIns="90000" tIns="46800" rIns="90000" bIns="46800">
              <a:spAutoFit/>
            </a:bodyPr>
            <a:lstStyle/>
            <a:p>
              <a:pPr>
                <a:spcBef>
                  <a:spcPct val="50000"/>
                </a:spcBef>
              </a:pPr>
              <a:r>
                <a:rPr lang="pt-BR" sz="1400"/>
                <a:t>(necessidades)</a:t>
              </a:r>
            </a:p>
          </p:txBody>
        </p:sp>
        <p:cxnSp>
          <p:nvCxnSpPr>
            <p:cNvPr id="5137" name="AutoShape 62"/>
            <p:cNvCxnSpPr>
              <a:cxnSpLocks noChangeShapeType="1"/>
              <a:stCxn id="5132" idx="2"/>
              <a:endCxn id="5134" idx="0"/>
            </p:cNvCxnSpPr>
            <p:nvPr/>
          </p:nvCxnSpPr>
          <p:spPr bwMode="auto">
            <a:xfrm>
              <a:off x="541" y="2592"/>
              <a:ext cx="106" cy="303"/>
            </a:xfrm>
            <a:prstGeom prst="straightConnector1">
              <a:avLst/>
            </a:prstGeom>
            <a:noFill/>
            <a:ln w="12700">
              <a:solidFill>
                <a:schemeClr val="tx1"/>
              </a:solidFill>
              <a:round/>
              <a:headEnd/>
              <a:tailEnd type="triangle" w="med" len="med"/>
            </a:ln>
          </p:spPr>
        </p:cxnSp>
        <p:cxnSp>
          <p:nvCxnSpPr>
            <p:cNvPr id="5138" name="AutoShape 63"/>
            <p:cNvCxnSpPr>
              <a:cxnSpLocks noChangeShapeType="1"/>
              <a:stCxn id="5134" idx="2"/>
              <a:endCxn id="5135" idx="0"/>
            </p:cNvCxnSpPr>
            <p:nvPr/>
          </p:nvCxnSpPr>
          <p:spPr bwMode="auto">
            <a:xfrm>
              <a:off x="647" y="3087"/>
              <a:ext cx="108" cy="297"/>
            </a:xfrm>
            <a:prstGeom prst="straightConnector1">
              <a:avLst/>
            </a:prstGeom>
            <a:noFill/>
            <a:ln w="12700">
              <a:solidFill>
                <a:schemeClr val="tx1"/>
              </a:solidFill>
              <a:round/>
              <a:headEnd/>
              <a:tailEnd type="triangle" w="med" len="med"/>
            </a:ln>
          </p:spPr>
        </p:cxnSp>
        <p:sp>
          <p:nvSpPr>
            <p:cNvPr id="5139" name="Rectangle 64"/>
            <p:cNvSpPr>
              <a:spLocks noChangeArrowheads="1"/>
            </p:cNvSpPr>
            <p:nvPr/>
          </p:nvSpPr>
          <p:spPr bwMode="auto">
            <a:xfrm>
              <a:off x="102" y="2202"/>
              <a:ext cx="1341" cy="1613"/>
            </a:xfrm>
            <a:prstGeom prst="rect">
              <a:avLst/>
            </a:prstGeom>
            <a:noFill/>
            <a:ln w="12700">
              <a:solidFill>
                <a:schemeClr val="tx1"/>
              </a:solidFill>
              <a:miter lim="800000"/>
              <a:headEnd/>
              <a:tailEnd/>
            </a:ln>
          </p:spPr>
          <p:txBody>
            <a:bodyPr wrap="none" lIns="90000" tIns="46800" rIns="90000" bIns="46800" anchor="ctr">
              <a:spAutoFit/>
            </a:bodyPr>
            <a:lstStyle/>
            <a:p>
              <a:endParaRPr lang="pt-BR"/>
            </a:p>
          </p:txBody>
        </p:sp>
      </p:gr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ChangeArrowheads="1"/>
          </p:cNvSpPr>
          <p:nvPr/>
        </p:nvSpPr>
        <p:spPr bwMode="auto">
          <a:xfrm>
            <a:off x="0" y="2409825"/>
            <a:ext cx="9144000" cy="0"/>
          </a:xfrm>
          <a:prstGeom prst="rect">
            <a:avLst/>
          </a:prstGeom>
          <a:noFill/>
          <a:ln w="12700">
            <a:noFill/>
            <a:miter lim="800000"/>
            <a:headEnd/>
            <a:tailEnd/>
          </a:ln>
        </p:spPr>
        <p:txBody>
          <a:bodyPr wrap="none" lIns="90000" tIns="46800" rIns="90000" bIns="46800" anchor="ctr">
            <a:spAutoFit/>
          </a:bodyPr>
          <a:lstStyle/>
          <a:p>
            <a:endParaRPr lang="pt-BR"/>
          </a:p>
        </p:txBody>
      </p:sp>
      <p:sp>
        <p:nvSpPr>
          <p:cNvPr id="6147" name="Rectangle 4"/>
          <p:cNvSpPr>
            <a:spLocks noGrp="1" noChangeArrowheads="1"/>
          </p:cNvSpPr>
          <p:nvPr>
            <p:ph type="title"/>
          </p:nvPr>
        </p:nvSpPr>
        <p:spPr>
          <a:noFill/>
        </p:spPr>
        <p:txBody>
          <a:bodyPr/>
          <a:lstStyle/>
          <a:p>
            <a:pPr eaLnBrk="1" hangingPunct="1"/>
            <a:r>
              <a:rPr lang="pt-BR" smtClean="0">
                <a:solidFill>
                  <a:schemeClr val="hlink"/>
                </a:solidFill>
              </a:rPr>
              <a:t>Curva de possibilidades de produção</a:t>
            </a:r>
          </a:p>
        </p:txBody>
      </p:sp>
      <p:sp>
        <p:nvSpPr>
          <p:cNvPr id="6148" name="Text Box 21"/>
          <p:cNvSpPr txBox="1">
            <a:spLocks noChangeArrowheads="1"/>
          </p:cNvSpPr>
          <p:nvPr/>
        </p:nvSpPr>
        <p:spPr bwMode="auto">
          <a:xfrm>
            <a:off x="547688" y="858838"/>
            <a:ext cx="8315325" cy="549275"/>
          </a:xfrm>
          <a:prstGeom prst="rect">
            <a:avLst/>
          </a:prstGeom>
          <a:noFill/>
          <a:ln w="12700">
            <a:noFill/>
            <a:miter lim="800000"/>
            <a:headEnd/>
            <a:tailEnd/>
          </a:ln>
        </p:spPr>
        <p:txBody>
          <a:bodyPr lIns="90000" tIns="46800" rIns="90000" bIns="46800">
            <a:spAutoFit/>
          </a:bodyPr>
          <a:lstStyle/>
          <a:p>
            <a:pPr algn="ctr"/>
            <a:r>
              <a:rPr lang="pt-BR">
                <a:solidFill>
                  <a:srgbClr val="CC3300"/>
                </a:solidFill>
              </a:rPr>
              <a:t>Eficiência produtiva</a:t>
            </a:r>
          </a:p>
          <a:p>
            <a:pPr algn="ctr"/>
            <a:r>
              <a:rPr lang="pt-BR" sz="1400"/>
              <a:t>operar com pleno emprego</a:t>
            </a:r>
          </a:p>
        </p:txBody>
      </p:sp>
      <p:sp>
        <p:nvSpPr>
          <p:cNvPr id="5125" name="Text Box 22"/>
          <p:cNvSpPr txBox="1">
            <a:spLocks noChangeArrowheads="1"/>
          </p:cNvSpPr>
          <p:nvPr/>
        </p:nvSpPr>
        <p:spPr bwMode="auto">
          <a:xfrm>
            <a:off x="547688" y="1704975"/>
            <a:ext cx="8315325" cy="549275"/>
          </a:xfrm>
          <a:prstGeom prst="rect">
            <a:avLst/>
          </a:prstGeom>
          <a:noFill/>
          <a:ln w="12700">
            <a:noFill/>
            <a:miter lim="800000"/>
            <a:headEnd/>
            <a:tailEnd/>
          </a:ln>
        </p:spPr>
        <p:txBody>
          <a:bodyPr lIns="90000" tIns="46800" rIns="90000" bIns="46800">
            <a:spAutoFit/>
          </a:bodyPr>
          <a:lstStyle/>
          <a:p>
            <a:pPr algn="ctr"/>
            <a:r>
              <a:rPr lang="pt-BR">
                <a:solidFill>
                  <a:srgbClr val="CC3300"/>
                </a:solidFill>
              </a:rPr>
              <a:t>Pleno emprego</a:t>
            </a:r>
          </a:p>
          <a:p>
            <a:pPr algn="ctr"/>
            <a:r>
              <a:rPr lang="pt-BR" sz="1400"/>
              <a:t>refere-se a todos os fatores de produção (não apenas trabalho)</a:t>
            </a:r>
          </a:p>
        </p:txBody>
      </p:sp>
      <p:sp>
        <p:nvSpPr>
          <p:cNvPr id="235543" name="Text Box 23"/>
          <p:cNvSpPr txBox="1">
            <a:spLocks noChangeArrowheads="1"/>
          </p:cNvSpPr>
          <p:nvPr/>
        </p:nvSpPr>
        <p:spPr bwMode="auto">
          <a:xfrm>
            <a:off x="547688" y="2551113"/>
            <a:ext cx="8315325" cy="823912"/>
          </a:xfrm>
          <a:prstGeom prst="rect">
            <a:avLst/>
          </a:prstGeom>
          <a:noFill/>
          <a:ln w="12700">
            <a:noFill/>
            <a:miter lim="800000"/>
            <a:headEnd/>
            <a:tailEnd/>
          </a:ln>
          <a:effectLst/>
        </p:spPr>
        <p:txBody>
          <a:bodyPr lIns="90000" tIns="46800" rIns="90000" bIns="46800">
            <a:spAutoFit/>
          </a:bodyPr>
          <a:lstStyle/>
          <a:p>
            <a:pPr algn="ctr">
              <a:defRPr/>
            </a:pPr>
            <a:r>
              <a:rPr lang="pt-BR" dirty="0">
                <a:solidFill>
                  <a:srgbClr val="CC3300"/>
                </a:solidFill>
              </a:rPr>
              <a:t>Limite máximo de eficiência</a:t>
            </a:r>
          </a:p>
          <a:p>
            <a:pPr algn="ctr">
              <a:defRPr/>
            </a:pPr>
            <a:r>
              <a:rPr lang="pt-BR" sz="1400" dirty="0"/>
              <a:t>alcança-se quando, em pleno emprego, não há mais ociosidade – opera-se na fronteira da capacidade de produção, ou seja, da </a:t>
            </a:r>
            <a:r>
              <a:rPr lang="pt-BR" sz="1800" i="1" u="sng" dirty="0">
                <a:solidFill>
                  <a:srgbClr val="CC3300"/>
                </a:solidFill>
                <a:effectLst>
                  <a:outerShdw blurRad="38100" dist="38100" dir="2700000" algn="tl">
                    <a:srgbClr val="C0C0C0"/>
                  </a:outerShdw>
                </a:effectLst>
              </a:rPr>
              <a:t>curva de possibilidades de produção</a:t>
            </a:r>
          </a:p>
        </p:txBody>
      </p:sp>
      <p:sp>
        <p:nvSpPr>
          <p:cNvPr id="5127" name="Text Box 24"/>
          <p:cNvSpPr txBox="1">
            <a:spLocks noChangeArrowheads="1"/>
          </p:cNvSpPr>
          <p:nvPr/>
        </p:nvSpPr>
        <p:spPr bwMode="auto">
          <a:xfrm>
            <a:off x="407988" y="3609975"/>
            <a:ext cx="8594725" cy="549275"/>
          </a:xfrm>
          <a:prstGeom prst="rect">
            <a:avLst/>
          </a:prstGeom>
          <a:noFill/>
          <a:ln w="12700">
            <a:noFill/>
            <a:miter lim="800000"/>
            <a:headEnd/>
            <a:tailEnd/>
          </a:ln>
        </p:spPr>
        <p:txBody>
          <a:bodyPr lIns="90000" tIns="46800" rIns="90000" bIns="46800">
            <a:spAutoFit/>
          </a:bodyPr>
          <a:lstStyle/>
          <a:p>
            <a:pPr algn="ctr"/>
            <a:r>
              <a:rPr lang="pt-BR">
                <a:solidFill>
                  <a:srgbClr val="CC3300"/>
                </a:solidFill>
              </a:rPr>
              <a:t>Expansão da fronteira de produção</a:t>
            </a:r>
          </a:p>
          <a:p>
            <a:pPr algn="ctr"/>
            <a:r>
              <a:rPr lang="pt-BR" sz="1400"/>
              <a:t> acréscimo na dotação de recursos ou avanço tecnológico que permite produzir mais com menos</a:t>
            </a:r>
          </a:p>
        </p:txBody>
      </p:sp>
      <p:sp>
        <p:nvSpPr>
          <p:cNvPr id="5128" name="Text Box 25"/>
          <p:cNvSpPr txBox="1">
            <a:spLocks noChangeArrowheads="1"/>
          </p:cNvSpPr>
          <p:nvPr/>
        </p:nvSpPr>
        <p:spPr bwMode="auto">
          <a:xfrm>
            <a:off x="547688" y="4456113"/>
            <a:ext cx="8315325" cy="549275"/>
          </a:xfrm>
          <a:prstGeom prst="rect">
            <a:avLst/>
          </a:prstGeom>
          <a:noFill/>
          <a:ln w="12700">
            <a:noFill/>
            <a:miter lim="800000"/>
            <a:headEnd/>
            <a:tailEnd/>
          </a:ln>
        </p:spPr>
        <p:txBody>
          <a:bodyPr lIns="90000" tIns="46800" rIns="90000" bIns="46800">
            <a:spAutoFit/>
          </a:bodyPr>
          <a:lstStyle/>
          <a:p>
            <a:pPr algn="ctr"/>
            <a:r>
              <a:rPr lang="pt-BR">
                <a:solidFill>
                  <a:srgbClr val="CC3300"/>
                </a:solidFill>
              </a:rPr>
              <a:t>Possibilidades de produção existentes</a:t>
            </a:r>
          </a:p>
          <a:p>
            <a:pPr algn="ctr"/>
            <a:r>
              <a:rPr lang="pt-BR" sz="1400"/>
              <a:t>destinam-se a muitas combinações de diferentes bens e serviços – qual a melhor combinação?</a:t>
            </a:r>
          </a:p>
        </p:txBody>
      </p:sp>
      <p:sp>
        <p:nvSpPr>
          <p:cNvPr id="5129" name="Text Box 26"/>
          <p:cNvSpPr txBox="1">
            <a:spLocks noChangeArrowheads="1"/>
          </p:cNvSpPr>
          <p:nvPr/>
        </p:nvSpPr>
        <p:spPr bwMode="auto">
          <a:xfrm>
            <a:off x="547688" y="5302250"/>
            <a:ext cx="8315325" cy="762000"/>
          </a:xfrm>
          <a:prstGeom prst="rect">
            <a:avLst/>
          </a:prstGeom>
          <a:noFill/>
          <a:ln w="12700">
            <a:noFill/>
            <a:miter lim="800000"/>
            <a:headEnd/>
            <a:tailEnd/>
          </a:ln>
        </p:spPr>
        <p:txBody>
          <a:bodyPr lIns="90000" tIns="46800" rIns="90000" bIns="46800">
            <a:spAutoFit/>
          </a:bodyPr>
          <a:lstStyle/>
          <a:p>
            <a:pPr algn="ctr"/>
            <a:r>
              <a:rPr lang="pt-BR">
                <a:solidFill>
                  <a:srgbClr val="CC3300"/>
                </a:solidFill>
              </a:rPr>
              <a:t>Escolha</a:t>
            </a:r>
          </a:p>
          <a:p>
            <a:pPr algn="ctr"/>
            <a:r>
              <a:rPr lang="pt-BR" sz="1400"/>
              <a:t>resultado de decisões governamentais ou descentralizadas resultantes da livre atuação de empresas e unidades familiares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grpId="0" nodeType="clickEffect">
                                  <p:stCondLst>
                                    <p:cond delay="0"/>
                                  </p:stCondLst>
                                  <p:childTnLst>
                                    <p:set>
                                      <p:cBhvr>
                                        <p:cTn id="6" dur="1" fill="hold">
                                          <p:stCondLst>
                                            <p:cond delay="0"/>
                                          </p:stCondLst>
                                        </p:cTn>
                                        <p:tgtEl>
                                          <p:spTgt spid="5125"/>
                                        </p:tgtEl>
                                        <p:attrNameLst>
                                          <p:attrName>style.visibility</p:attrName>
                                        </p:attrNameLst>
                                      </p:cBhvr>
                                      <p:to>
                                        <p:strVal val="visible"/>
                                      </p:to>
                                    </p:set>
                                    <p:anim calcmode="lin" valueType="num">
                                      <p:cBhvr additive="base">
                                        <p:cTn id="7" dur="500" fill="hold"/>
                                        <p:tgtEl>
                                          <p:spTgt spid="5125"/>
                                        </p:tgtEl>
                                        <p:attrNameLst>
                                          <p:attrName>ppt_x</p:attrName>
                                        </p:attrNameLst>
                                      </p:cBhvr>
                                      <p:tavLst>
                                        <p:tav tm="0">
                                          <p:val>
                                            <p:strVal val="0-#ppt_w/2"/>
                                          </p:val>
                                        </p:tav>
                                        <p:tav tm="100000">
                                          <p:val>
                                            <p:strVal val="#ppt_x"/>
                                          </p:val>
                                        </p:tav>
                                      </p:tavLst>
                                    </p:anim>
                                    <p:anim calcmode="lin" valueType="num">
                                      <p:cBhvr additive="base">
                                        <p:cTn id="8" dur="500" fill="hold"/>
                                        <p:tgtEl>
                                          <p:spTgt spid="512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8" fill="hold" grpId="0" nodeType="clickEffect">
                                  <p:stCondLst>
                                    <p:cond delay="0"/>
                                  </p:stCondLst>
                                  <p:childTnLst>
                                    <p:set>
                                      <p:cBhvr>
                                        <p:cTn id="12" dur="1" fill="hold">
                                          <p:stCondLst>
                                            <p:cond delay="0"/>
                                          </p:stCondLst>
                                        </p:cTn>
                                        <p:tgtEl>
                                          <p:spTgt spid="235543"/>
                                        </p:tgtEl>
                                        <p:attrNameLst>
                                          <p:attrName>style.visibility</p:attrName>
                                        </p:attrNameLst>
                                      </p:cBhvr>
                                      <p:to>
                                        <p:strVal val="visible"/>
                                      </p:to>
                                    </p:set>
                                    <p:anim calcmode="lin" valueType="num">
                                      <p:cBhvr additive="base">
                                        <p:cTn id="13" dur="500" fill="hold"/>
                                        <p:tgtEl>
                                          <p:spTgt spid="235543"/>
                                        </p:tgtEl>
                                        <p:attrNameLst>
                                          <p:attrName>ppt_x</p:attrName>
                                        </p:attrNameLst>
                                      </p:cBhvr>
                                      <p:tavLst>
                                        <p:tav tm="0">
                                          <p:val>
                                            <p:strVal val="0-#ppt_w/2"/>
                                          </p:val>
                                        </p:tav>
                                        <p:tav tm="100000">
                                          <p:val>
                                            <p:strVal val="#ppt_x"/>
                                          </p:val>
                                        </p:tav>
                                      </p:tavLst>
                                    </p:anim>
                                    <p:anim calcmode="lin" valueType="num">
                                      <p:cBhvr additive="base">
                                        <p:cTn id="14" dur="500" fill="hold"/>
                                        <p:tgtEl>
                                          <p:spTgt spid="23554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8" fill="hold" grpId="0" nodeType="clickEffect">
                                  <p:stCondLst>
                                    <p:cond delay="0"/>
                                  </p:stCondLst>
                                  <p:childTnLst>
                                    <p:set>
                                      <p:cBhvr>
                                        <p:cTn id="18" dur="1" fill="hold">
                                          <p:stCondLst>
                                            <p:cond delay="0"/>
                                          </p:stCondLst>
                                        </p:cTn>
                                        <p:tgtEl>
                                          <p:spTgt spid="5127"/>
                                        </p:tgtEl>
                                        <p:attrNameLst>
                                          <p:attrName>style.visibility</p:attrName>
                                        </p:attrNameLst>
                                      </p:cBhvr>
                                      <p:to>
                                        <p:strVal val="visible"/>
                                      </p:to>
                                    </p:set>
                                    <p:anim calcmode="lin" valueType="num">
                                      <p:cBhvr additive="base">
                                        <p:cTn id="19" dur="500" fill="hold"/>
                                        <p:tgtEl>
                                          <p:spTgt spid="5127"/>
                                        </p:tgtEl>
                                        <p:attrNameLst>
                                          <p:attrName>ppt_x</p:attrName>
                                        </p:attrNameLst>
                                      </p:cBhvr>
                                      <p:tavLst>
                                        <p:tav tm="0">
                                          <p:val>
                                            <p:strVal val="0-#ppt_w/2"/>
                                          </p:val>
                                        </p:tav>
                                        <p:tav tm="100000">
                                          <p:val>
                                            <p:strVal val="#ppt_x"/>
                                          </p:val>
                                        </p:tav>
                                      </p:tavLst>
                                    </p:anim>
                                    <p:anim calcmode="lin" valueType="num">
                                      <p:cBhvr additive="base">
                                        <p:cTn id="20" dur="500" fill="hold"/>
                                        <p:tgtEl>
                                          <p:spTgt spid="512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8" fill="hold" grpId="0" nodeType="clickEffect">
                                  <p:stCondLst>
                                    <p:cond delay="0"/>
                                  </p:stCondLst>
                                  <p:childTnLst>
                                    <p:set>
                                      <p:cBhvr>
                                        <p:cTn id="24" dur="1" fill="hold">
                                          <p:stCondLst>
                                            <p:cond delay="0"/>
                                          </p:stCondLst>
                                        </p:cTn>
                                        <p:tgtEl>
                                          <p:spTgt spid="5128"/>
                                        </p:tgtEl>
                                        <p:attrNameLst>
                                          <p:attrName>style.visibility</p:attrName>
                                        </p:attrNameLst>
                                      </p:cBhvr>
                                      <p:to>
                                        <p:strVal val="visible"/>
                                      </p:to>
                                    </p:set>
                                    <p:anim calcmode="lin" valueType="num">
                                      <p:cBhvr additive="base">
                                        <p:cTn id="25" dur="500" fill="hold"/>
                                        <p:tgtEl>
                                          <p:spTgt spid="5128"/>
                                        </p:tgtEl>
                                        <p:attrNameLst>
                                          <p:attrName>ppt_x</p:attrName>
                                        </p:attrNameLst>
                                      </p:cBhvr>
                                      <p:tavLst>
                                        <p:tav tm="0">
                                          <p:val>
                                            <p:strVal val="0-#ppt_w/2"/>
                                          </p:val>
                                        </p:tav>
                                        <p:tav tm="100000">
                                          <p:val>
                                            <p:strVal val="#ppt_x"/>
                                          </p:val>
                                        </p:tav>
                                      </p:tavLst>
                                    </p:anim>
                                    <p:anim calcmode="lin" valueType="num">
                                      <p:cBhvr additive="base">
                                        <p:cTn id="26" dur="500" fill="hold"/>
                                        <p:tgtEl>
                                          <p:spTgt spid="5128"/>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8" fill="hold" grpId="0" nodeType="clickEffect">
                                  <p:stCondLst>
                                    <p:cond delay="0"/>
                                  </p:stCondLst>
                                  <p:childTnLst>
                                    <p:set>
                                      <p:cBhvr>
                                        <p:cTn id="30" dur="1" fill="hold">
                                          <p:stCondLst>
                                            <p:cond delay="0"/>
                                          </p:stCondLst>
                                        </p:cTn>
                                        <p:tgtEl>
                                          <p:spTgt spid="5129"/>
                                        </p:tgtEl>
                                        <p:attrNameLst>
                                          <p:attrName>style.visibility</p:attrName>
                                        </p:attrNameLst>
                                      </p:cBhvr>
                                      <p:to>
                                        <p:strVal val="visible"/>
                                      </p:to>
                                    </p:set>
                                    <p:anim calcmode="lin" valueType="num">
                                      <p:cBhvr additive="base">
                                        <p:cTn id="31" dur="500" fill="hold"/>
                                        <p:tgtEl>
                                          <p:spTgt spid="5129"/>
                                        </p:tgtEl>
                                        <p:attrNameLst>
                                          <p:attrName>ppt_x</p:attrName>
                                        </p:attrNameLst>
                                      </p:cBhvr>
                                      <p:tavLst>
                                        <p:tav tm="0">
                                          <p:val>
                                            <p:strVal val="0-#ppt_w/2"/>
                                          </p:val>
                                        </p:tav>
                                        <p:tav tm="100000">
                                          <p:val>
                                            <p:strVal val="#ppt_x"/>
                                          </p:val>
                                        </p:tav>
                                      </p:tavLst>
                                    </p:anim>
                                    <p:anim calcmode="lin" valueType="num">
                                      <p:cBhvr additive="base">
                                        <p:cTn id="32" dur="500" fill="hold"/>
                                        <p:tgtEl>
                                          <p:spTgt spid="51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p:bldP spid="235543" grpId="0"/>
      <p:bldP spid="5127" grpId="0"/>
      <p:bldP spid="5128" grpId="0"/>
      <p:bldP spid="512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0" y="2409825"/>
            <a:ext cx="9144000" cy="0"/>
          </a:xfrm>
          <a:prstGeom prst="rect">
            <a:avLst/>
          </a:prstGeom>
          <a:noFill/>
          <a:ln w="12700">
            <a:noFill/>
            <a:miter lim="800000"/>
            <a:headEnd/>
            <a:tailEnd/>
          </a:ln>
        </p:spPr>
        <p:txBody>
          <a:bodyPr wrap="none" lIns="90000" tIns="46800" rIns="90000" bIns="46800" anchor="ctr">
            <a:spAutoFit/>
          </a:bodyPr>
          <a:lstStyle/>
          <a:p>
            <a:endParaRPr lang="pt-BR"/>
          </a:p>
        </p:txBody>
      </p:sp>
      <p:sp>
        <p:nvSpPr>
          <p:cNvPr id="7171" name="Rectangle 4"/>
          <p:cNvSpPr>
            <a:spLocks noGrp="1" noChangeArrowheads="1"/>
          </p:cNvSpPr>
          <p:nvPr>
            <p:ph type="title"/>
          </p:nvPr>
        </p:nvSpPr>
        <p:spPr>
          <a:noFill/>
        </p:spPr>
        <p:txBody>
          <a:bodyPr/>
          <a:lstStyle/>
          <a:p>
            <a:pPr eaLnBrk="1" hangingPunct="1"/>
            <a:r>
              <a:rPr lang="pt-BR" smtClean="0">
                <a:solidFill>
                  <a:schemeClr val="hlink"/>
                </a:solidFill>
              </a:rPr>
              <a:t>4 pontos fundamentais da curva de possibilidades</a:t>
            </a:r>
          </a:p>
        </p:txBody>
      </p:sp>
      <p:grpSp>
        <p:nvGrpSpPr>
          <p:cNvPr id="7172" name="Group 5"/>
          <p:cNvGrpSpPr>
            <a:grpSpLocks/>
          </p:cNvGrpSpPr>
          <p:nvPr/>
        </p:nvGrpSpPr>
        <p:grpSpPr bwMode="auto">
          <a:xfrm>
            <a:off x="1004888" y="1436688"/>
            <a:ext cx="6796087" cy="4476750"/>
            <a:chOff x="633" y="582"/>
            <a:chExt cx="4281" cy="2820"/>
          </a:xfrm>
        </p:grpSpPr>
        <p:sp>
          <p:nvSpPr>
            <p:cNvPr id="7177" name="Line 6"/>
            <p:cNvSpPr>
              <a:spLocks noChangeShapeType="1"/>
            </p:cNvSpPr>
            <p:nvPr/>
          </p:nvSpPr>
          <p:spPr bwMode="auto">
            <a:xfrm flipV="1">
              <a:off x="1496" y="582"/>
              <a:ext cx="0" cy="2546"/>
            </a:xfrm>
            <a:prstGeom prst="line">
              <a:avLst/>
            </a:prstGeom>
            <a:noFill/>
            <a:ln w="38100">
              <a:solidFill>
                <a:schemeClr val="tx1"/>
              </a:solidFill>
              <a:round/>
              <a:headEnd/>
              <a:tailEnd type="triangle" w="med" len="med"/>
            </a:ln>
          </p:spPr>
          <p:txBody>
            <a:bodyPr lIns="90000" tIns="46800" rIns="90000" bIns="46800">
              <a:spAutoFit/>
            </a:bodyPr>
            <a:lstStyle/>
            <a:p>
              <a:endParaRPr lang="pt-BR"/>
            </a:p>
          </p:txBody>
        </p:sp>
        <p:sp>
          <p:nvSpPr>
            <p:cNvPr id="7178" name="Line 7"/>
            <p:cNvSpPr>
              <a:spLocks noChangeShapeType="1"/>
            </p:cNvSpPr>
            <p:nvPr/>
          </p:nvSpPr>
          <p:spPr bwMode="auto">
            <a:xfrm>
              <a:off x="1496" y="3120"/>
              <a:ext cx="3418" cy="0"/>
            </a:xfrm>
            <a:prstGeom prst="line">
              <a:avLst/>
            </a:prstGeom>
            <a:noFill/>
            <a:ln w="38100">
              <a:solidFill>
                <a:schemeClr val="tx1"/>
              </a:solidFill>
              <a:round/>
              <a:headEnd/>
              <a:tailEnd type="triangle" w="med" len="med"/>
            </a:ln>
          </p:spPr>
          <p:txBody>
            <a:bodyPr lIns="90000" tIns="46800" rIns="90000" bIns="46800">
              <a:spAutoFit/>
            </a:bodyPr>
            <a:lstStyle/>
            <a:p>
              <a:endParaRPr lang="pt-BR"/>
            </a:p>
          </p:txBody>
        </p:sp>
        <p:sp>
          <p:nvSpPr>
            <p:cNvPr id="7179" name="Freeform 8"/>
            <p:cNvSpPr>
              <a:spLocks/>
            </p:cNvSpPr>
            <p:nvPr/>
          </p:nvSpPr>
          <p:spPr bwMode="auto">
            <a:xfrm flipV="1">
              <a:off x="1506" y="1056"/>
              <a:ext cx="2652" cy="2064"/>
            </a:xfrm>
            <a:custGeom>
              <a:avLst/>
              <a:gdLst>
                <a:gd name="T0" fmla="*/ 0 w 1696"/>
                <a:gd name="T1" fmla="*/ 5741 h 742"/>
                <a:gd name="T2" fmla="*/ 2005 w 1696"/>
                <a:gd name="T3" fmla="*/ 4581 h 742"/>
                <a:gd name="T4" fmla="*/ 3357 w 1696"/>
                <a:gd name="T5" fmla="*/ 2445 h 742"/>
                <a:gd name="T6" fmla="*/ 4147 w 1696"/>
                <a:gd name="T7" fmla="*/ 0 h 742"/>
                <a:gd name="T8" fmla="*/ 0 60000 65536"/>
                <a:gd name="T9" fmla="*/ 0 60000 65536"/>
                <a:gd name="T10" fmla="*/ 0 60000 65536"/>
                <a:gd name="T11" fmla="*/ 0 60000 65536"/>
                <a:gd name="T12" fmla="*/ 0 w 1696"/>
                <a:gd name="T13" fmla="*/ 0 h 742"/>
                <a:gd name="T14" fmla="*/ 1696 w 1696"/>
                <a:gd name="T15" fmla="*/ 742 h 742"/>
              </a:gdLst>
              <a:ahLst/>
              <a:cxnLst>
                <a:cxn ang="T8">
                  <a:pos x="T0" y="T1"/>
                </a:cxn>
                <a:cxn ang="T9">
                  <a:pos x="T2" y="T3"/>
                </a:cxn>
                <a:cxn ang="T10">
                  <a:pos x="T4" y="T5"/>
                </a:cxn>
                <a:cxn ang="T11">
                  <a:pos x="T6" y="T7"/>
                </a:cxn>
              </a:cxnLst>
              <a:rect l="T12" t="T13" r="T14" b="T15"/>
              <a:pathLst>
                <a:path w="1696" h="742">
                  <a:moveTo>
                    <a:pt x="0" y="742"/>
                  </a:moveTo>
                  <a:cubicBezTo>
                    <a:pt x="295" y="702"/>
                    <a:pt x="591" y="663"/>
                    <a:pt x="820" y="592"/>
                  </a:cubicBezTo>
                  <a:cubicBezTo>
                    <a:pt x="1049" y="521"/>
                    <a:pt x="1227" y="415"/>
                    <a:pt x="1373" y="316"/>
                  </a:cubicBezTo>
                  <a:cubicBezTo>
                    <a:pt x="1519" y="217"/>
                    <a:pt x="1628" y="43"/>
                    <a:pt x="1696" y="0"/>
                  </a:cubicBezTo>
                </a:path>
              </a:pathLst>
            </a:custGeom>
            <a:noFill/>
            <a:ln w="38100" cap="flat" cmpd="sng">
              <a:solidFill>
                <a:schemeClr val="tx1"/>
              </a:solidFill>
              <a:prstDash val="solid"/>
              <a:round/>
              <a:headEnd type="none" w="med" len="med"/>
              <a:tailEnd type="none" w="med" len="med"/>
            </a:ln>
          </p:spPr>
          <p:txBody>
            <a:bodyPr lIns="90000" tIns="46800" rIns="90000" bIns="46800">
              <a:spAutoFit/>
            </a:bodyPr>
            <a:lstStyle/>
            <a:p>
              <a:endParaRPr lang="pt-BR"/>
            </a:p>
          </p:txBody>
        </p:sp>
        <p:sp>
          <p:nvSpPr>
            <p:cNvPr id="7180" name="Rectangle 9"/>
            <p:cNvSpPr>
              <a:spLocks noChangeArrowheads="1"/>
            </p:cNvSpPr>
            <p:nvPr/>
          </p:nvSpPr>
          <p:spPr bwMode="auto">
            <a:xfrm>
              <a:off x="633" y="682"/>
              <a:ext cx="805" cy="188"/>
            </a:xfrm>
            <a:prstGeom prst="rect">
              <a:avLst/>
            </a:prstGeom>
            <a:noFill/>
            <a:ln w="9525">
              <a:noFill/>
              <a:miter lim="800000"/>
              <a:headEnd/>
              <a:tailEnd/>
            </a:ln>
          </p:spPr>
          <p:txBody>
            <a:bodyPr/>
            <a:lstStyle/>
            <a:p>
              <a:pPr algn="r">
                <a:buClr>
                  <a:schemeClr val="tx1"/>
                </a:buClr>
              </a:pPr>
              <a:r>
                <a:rPr lang="pt-BR"/>
                <a:t>Produto Y</a:t>
              </a:r>
            </a:p>
          </p:txBody>
        </p:sp>
        <p:sp>
          <p:nvSpPr>
            <p:cNvPr id="7181" name="Rectangle 10"/>
            <p:cNvSpPr>
              <a:spLocks noChangeArrowheads="1"/>
            </p:cNvSpPr>
            <p:nvPr/>
          </p:nvSpPr>
          <p:spPr bwMode="auto">
            <a:xfrm>
              <a:off x="4051" y="3218"/>
              <a:ext cx="843" cy="184"/>
            </a:xfrm>
            <a:prstGeom prst="rect">
              <a:avLst/>
            </a:prstGeom>
            <a:noFill/>
            <a:ln w="9525">
              <a:noFill/>
              <a:miter lim="800000"/>
              <a:headEnd/>
              <a:tailEnd/>
            </a:ln>
          </p:spPr>
          <p:txBody>
            <a:bodyPr/>
            <a:lstStyle/>
            <a:p>
              <a:pPr marL="225425" indent="-225425" algn="r">
                <a:buClr>
                  <a:schemeClr val="tx1"/>
                </a:buClr>
                <a:tabLst>
                  <a:tab pos="225425" algn="l"/>
                </a:tabLst>
              </a:pPr>
              <a:r>
                <a:rPr lang="pt-BR"/>
                <a:t>Produto X</a:t>
              </a:r>
            </a:p>
          </p:txBody>
        </p:sp>
        <p:sp>
          <p:nvSpPr>
            <p:cNvPr id="7182" name="Freeform 11"/>
            <p:cNvSpPr>
              <a:spLocks/>
            </p:cNvSpPr>
            <p:nvPr/>
          </p:nvSpPr>
          <p:spPr bwMode="auto">
            <a:xfrm flipV="1">
              <a:off x="2046" y="777"/>
              <a:ext cx="2392" cy="1813"/>
            </a:xfrm>
            <a:custGeom>
              <a:avLst/>
              <a:gdLst>
                <a:gd name="T0" fmla="*/ 0 w 1696"/>
                <a:gd name="T1" fmla="*/ 4430 h 742"/>
                <a:gd name="T2" fmla="*/ 1632 w 1696"/>
                <a:gd name="T3" fmla="*/ 3533 h 742"/>
                <a:gd name="T4" fmla="*/ 2730 w 1696"/>
                <a:gd name="T5" fmla="*/ 1886 h 742"/>
                <a:gd name="T6" fmla="*/ 3374 w 1696"/>
                <a:gd name="T7" fmla="*/ 0 h 742"/>
                <a:gd name="T8" fmla="*/ 0 60000 65536"/>
                <a:gd name="T9" fmla="*/ 0 60000 65536"/>
                <a:gd name="T10" fmla="*/ 0 60000 65536"/>
                <a:gd name="T11" fmla="*/ 0 60000 65536"/>
                <a:gd name="T12" fmla="*/ 0 w 1696"/>
                <a:gd name="T13" fmla="*/ 0 h 742"/>
                <a:gd name="T14" fmla="*/ 1696 w 1696"/>
                <a:gd name="T15" fmla="*/ 742 h 742"/>
              </a:gdLst>
              <a:ahLst/>
              <a:cxnLst>
                <a:cxn ang="T8">
                  <a:pos x="T0" y="T1"/>
                </a:cxn>
                <a:cxn ang="T9">
                  <a:pos x="T2" y="T3"/>
                </a:cxn>
                <a:cxn ang="T10">
                  <a:pos x="T4" y="T5"/>
                </a:cxn>
                <a:cxn ang="T11">
                  <a:pos x="T6" y="T7"/>
                </a:cxn>
              </a:cxnLst>
              <a:rect l="T12" t="T13" r="T14" b="T15"/>
              <a:pathLst>
                <a:path w="1696" h="742">
                  <a:moveTo>
                    <a:pt x="0" y="742"/>
                  </a:moveTo>
                  <a:cubicBezTo>
                    <a:pt x="295" y="702"/>
                    <a:pt x="591" y="663"/>
                    <a:pt x="820" y="592"/>
                  </a:cubicBezTo>
                  <a:cubicBezTo>
                    <a:pt x="1049" y="521"/>
                    <a:pt x="1227" y="415"/>
                    <a:pt x="1373" y="316"/>
                  </a:cubicBezTo>
                  <a:cubicBezTo>
                    <a:pt x="1519" y="217"/>
                    <a:pt x="1628" y="43"/>
                    <a:pt x="1696" y="0"/>
                  </a:cubicBezTo>
                </a:path>
              </a:pathLst>
            </a:custGeom>
            <a:noFill/>
            <a:ln w="38100" cap="flat" cmpd="sng">
              <a:solidFill>
                <a:schemeClr val="tx1"/>
              </a:solidFill>
              <a:prstDash val="dash"/>
              <a:round/>
              <a:headEnd type="none" w="med" len="med"/>
              <a:tailEnd type="none" w="med" len="med"/>
            </a:ln>
          </p:spPr>
          <p:txBody>
            <a:bodyPr lIns="90000" tIns="46800" rIns="90000" bIns="46800">
              <a:spAutoFit/>
            </a:bodyPr>
            <a:lstStyle/>
            <a:p>
              <a:endParaRPr lang="pt-BR"/>
            </a:p>
          </p:txBody>
        </p:sp>
        <p:sp>
          <p:nvSpPr>
            <p:cNvPr id="7183" name="Oval 12"/>
            <p:cNvSpPr>
              <a:spLocks noChangeArrowheads="1"/>
            </p:cNvSpPr>
            <p:nvPr/>
          </p:nvSpPr>
          <p:spPr bwMode="auto">
            <a:xfrm>
              <a:off x="1458" y="3078"/>
              <a:ext cx="73" cy="56"/>
            </a:xfrm>
            <a:prstGeom prst="ellipse">
              <a:avLst/>
            </a:prstGeom>
            <a:solidFill>
              <a:srgbClr val="000000"/>
            </a:solidFill>
            <a:ln w="12700">
              <a:solidFill>
                <a:schemeClr val="tx1"/>
              </a:solidFill>
              <a:round/>
              <a:headEnd/>
              <a:tailEnd/>
            </a:ln>
          </p:spPr>
          <p:txBody>
            <a:bodyPr wrap="none" lIns="90000" tIns="46800" rIns="90000" bIns="46800" anchor="ctr">
              <a:spAutoFit/>
            </a:bodyPr>
            <a:lstStyle/>
            <a:p>
              <a:endParaRPr lang="pt-BR"/>
            </a:p>
          </p:txBody>
        </p:sp>
        <p:sp>
          <p:nvSpPr>
            <p:cNvPr id="7184" name="Oval 13"/>
            <p:cNvSpPr>
              <a:spLocks noChangeArrowheads="1"/>
            </p:cNvSpPr>
            <p:nvPr/>
          </p:nvSpPr>
          <p:spPr bwMode="auto">
            <a:xfrm>
              <a:off x="2365" y="2241"/>
              <a:ext cx="73" cy="56"/>
            </a:xfrm>
            <a:prstGeom prst="ellipse">
              <a:avLst/>
            </a:prstGeom>
            <a:solidFill>
              <a:srgbClr val="000000"/>
            </a:solidFill>
            <a:ln w="12700">
              <a:solidFill>
                <a:schemeClr val="tx1"/>
              </a:solidFill>
              <a:round/>
              <a:headEnd/>
              <a:tailEnd/>
            </a:ln>
          </p:spPr>
          <p:txBody>
            <a:bodyPr wrap="none" lIns="90000" tIns="46800" rIns="90000" bIns="46800" anchor="ctr">
              <a:spAutoFit/>
            </a:bodyPr>
            <a:lstStyle/>
            <a:p>
              <a:endParaRPr lang="pt-BR"/>
            </a:p>
          </p:txBody>
        </p:sp>
        <p:sp>
          <p:nvSpPr>
            <p:cNvPr id="7185" name="Oval 14"/>
            <p:cNvSpPr>
              <a:spLocks noChangeArrowheads="1"/>
            </p:cNvSpPr>
            <p:nvPr/>
          </p:nvSpPr>
          <p:spPr bwMode="auto">
            <a:xfrm>
              <a:off x="2983" y="1600"/>
              <a:ext cx="73" cy="56"/>
            </a:xfrm>
            <a:prstGeom prst="ellipse">
              <a:avLst/>
            </a:prstGeom>
            <a:solidFill>
              <a:srgbClr val="000000"/>
            </a:solidFill>
            <a:ln w="12700">
              <a:solidFill>
                <a:schemeClr val="tx1"/>
              </a:solidFill>
              <a:round/>
              <a:headEnd/>
              <a:tailEnd/>
            </a:ln>
          </p:spPr>
          <p:txBody>
            <a:bodyPr wrap="none" lIns="90000" tIns="46800" rIns="90000" bIns="46800" anchor="ctr">
              <a:spAutoFit/>
            </a:bodyPr>
            <a:lstStyle/>
            <a:p>
              <a:endParaRPr lang="pt-BR"/>
            </a:p>
          </p:txBody>
        </p:sp>
        <p:sp>
          <p:nvSpPr>
            <p:cNvPr id="7186" name="Oval 15"/>
            <p:cNvSpPr>
              <a:spLocks noChangeArrowheads="1"/>
            </p:cNvSpPr>
            <p:nvPr/>
          </p:nvSpPr>
          <p:spPr bwMode="auto">
            <a:xfrm>
              <a:off x="3436" y="1284"/>
              <a:ext cx="73" cy="56"/>
            </a:xfrm>
            <a:prstGeom prst="ellipse">
              <a:avLst/>
            </a:prstGeom>
            <a:solidFill>
              <a:srgbClr val="000000"/>
            </a:solidFill>
            <a:ln w="12700">
              <a:solidFill>
                <a:schemeClr val="tx1"/>
              </a:solidFill>
              <a:round/>
              <a:headEnd/>
              <a:tailEnd/>
            </a:ln>
          </p:spPr>
          <p:txBody>
            <a:bodyPr wrap="none" lIns="90000" tIns="46800" rIns="90000" bIns="46800" anchor="ctr">
              <a:spAutoFit/>
            </a:bodyPr>
            <a:lstStyle/>
            <a:p>
              <a:endParaRPr lang="pt-BR"/>
            </a:p>
          </p:txBody>
        </p:sp>
        <p:sp>
          <p:nvSpPr>
            <p:cNvPr id="7187" name="Rectangle 16"/>
            <p:cNvSpPr>
              <a:spLocks noChangeArrowheads="1"/>
            </p:cNvSpPr>
            <p:nvPr/>
          </p:nvSpPr>
          <p:spPr bwMode="auto">
            <a:xfrm>
              <a:off x="1501" y="2847"/>
              <a:ext cx="301" cy="196"/>
            </a:xfrm>
            <a:prstGeom prst="rect">
              <a:avLst/>
            </a:prstGeom>
            <a:noFill/>
            <a:ln w="9525">
              <a:noFill/>
              <a:miter lim="800000"/>
              <a:headEnd/>
              <a:tailEnd/>
            </a:ln>
          </p:spPr>
          <p:txBody>
            <a:bodyPr/>
            <a:lstStyle/>
            <a:p>
              <a:pPr>
                <a:buClr>
                  <a:schemeClr val="tx1"/>
                </a:buClr>
              </a:pPr>
              <a:r>
                <a:rPr lang="pt-BR" sz="2000"/>
                <a:t>O</a:t>
              </a:r>
            </a:p>
          </p:txBody>
        </p:sp>
        <p:sp>
          <p:nvSpPr>
            <p:cNvPr id="7188" name="Rectangle 17"/>
            <p:cNvSpPr>
              <a:spLocks noChangeArrowheads="1"/>
            </p:cNvSpPr>
            <p:nvPr/>
          </p:nvSpPr>
          <p:spPr bwMode="auto">
            <a:xfrm>
              <a:off x="2401" y="2012"/>
              <a:ext cx="301" cy="196"/>
            </a:xfrm>
            <a:prstGeom prst="rect">
              <a:avLst/>
            </a:prstGeom>
            <a:noFill/>
            <a:ln w="9525">
              <a:noFill/>
              <a:miter lim="800000"/>
              <a:headEnd/>
              <a:tailEnd/>
            </a:ln>
          </p:spPr>
          <p:txBody>
            <a:bodyPr/>
            <a:lstStyle/>
            <a:p>
              <a:pPr>
                <a:buClr>
                  <a:schemeClr val="tx1"/>
                </a:buClr>
              </a:pPr>
              <a:r>
                <a:rPr lang="pt-BR" sz="2000"/>
                <a:t>Q</a:t>
              </a:r>
            </a:p>
          </p:txBody>
        </p:sp>
        <p:sp>
          <p:nvSpPr>
            <p:cNvPr id="7189" name="Rectangle 18"/>
            <p:cNvSpPr>
              <a:spLocks noChangeArrowheads="1"/>
            </p:cNvSpPr>
            <p:nvPr/>
          </p:nvSpPr>
          <p:spPr bwMode="auto">
            <a:xfrm>
              <a:off x="3024" y="1386"/>
              <a:ext cx="301" cy="196"/>
            </a:xfrm>
            <a:prstGeom prst="rect">
              <a:avLst/>
            </a:prstGeom>
            <a:noFill/>
            <a:ln w="9525">
              <a:noFill/>
              <a:miter lim="800000"/>
              <a:headEnd/>
              <a:tailEnd/>
            </a:ln>
          </p:spPr>
          <p:txBody>
            <a:bodyPr/>
            <a:lstStyle/>
            <a:p>
              <a:pPr>
                <a:buClr>
                  <a:schemeClr val="tx1"/>
                </a:buClr>
              </a:pPr>
              <a:r>
                <a:rPr lang="pt-BR" sz="2000"/>
                <a:t>P</a:t>
              </a:r>
            </a:p>
          </p:txBody>
        </p:sp>
        <p:sp>
          <p:nvSpPr>
            <p:cNvPr id="7190" name="Rectangle 19"/>
            <p:cNvSpPr>
              <a:spLocks noChangeArrowheads="1"/>
            </p:cNvSpPr>
            <p:nvPr/>
          </p:nvSpPr>
          <p:spPr bwMode="auto">
            <a:xfrm>
              <a:off x="3503" y="1037"/>
              <a:ext cx="301" cy="196"/>
            </a:xfrm>
            <a:prstGeom prst="rect">
              <a:avLst/>
            </a:prstGeom>
            <a:noFill/>
            <a:ln w="9525">
              <a:noFill/>
              <a:miter lim="800000"/>
              <a:headEnd/>
              <a:tailEnd/>
            </a:ln>
          </p:spPr>
          <p:txBody>
            <a:bodyPr/>
            <a:lstStyle/>
            <a:p>
              <a:pPr>
                <a:buClr>
                  <a:schemeClr val="tx1"/>
                </a:buClr>
              </a:pPr>
              <a:r>
                <a:rPr lang="pt-BR" sz="2000"/>
                <a:t>R</a:t>
              </a:r>
            </a:p>
          </p:txBody>
        </p:sp>
      </p:grpSp>
      <p:sp>
        <p:nvSpPr>
          <p:cNvPr id="237588" name="Rectangle 20"/>
          <p:cNvSpPr>
            <a:spLocks noChangeArrowheads="1"/>
          </p:cNvSpPr>
          <p:nvPr/>
        </p:nvSpPr>
        <p:spPr bwMode="auto">
          <a:xfrm>
            <a:off x="490538" y="4733925"/>
            <a:ext cx="2274887" cy="674688"/>
          </a:xfrm>
          <a:prstGeom prst="rect">
            <a:avLst/>
          </a:prstGeom>
          <a:noFill/>
          <a:ln w="9525">
            <a:noFill/>
            <a:miter lim="800000"/>
            <a:headEnd/>
            <a:tailEnd/>
          </a:ln>
        </p:spPr>
        <p:txBody>
          <a:bodyPr/>
          <a:lstStyle/>
          <a:p>
            <a:pPr marL="225425" indent="-225425" algn="r">
              <a:buClr>
                <a:schemeClr val="tx1"/>
              </a:buClr>
              <a:tabLst>
                <a:tab pos="225425" algn="l"/>
              </a:tabLst>
              <a:defRPr/>
            </a:pPr>
            <a:r>
              <a:rPr lang="pt-BR" sz="2000" dirty="0">
                <a:solidFill>
                  <a:srgbClr val="C00000"/>
                </a:solidFill>
              </a:rPr>
              <a:t>Pleno desemprego </a:t>
            </a:r>
            <a:r>
              <a:rPr lang="pt-BR" sz="2000" dirty="0">
                <a:solidFill>
                  <a:srgbClr val="C00000"/>
                </a:solidFill>
                <a:effectLst>
                  <a:outerShdw blurRad="38100" dist="38100" dir="2700000" algn="tl">
                    <a:srgbClr val="000000">
                      <a:alpha val="43137"/>
                    </a:srgbClr>
                  </a:outerShdw>
                </a:effectLst>
              </a:rPr>
              <a:t>O</a:t>
            </a:r>
          </a:p>
        </p:txBody>
      </p:sp>
      <p:sp>
        <p:nvSpPr>
          <p:cNvPr id="20" name="Retângulo 19"/>
          <p:cNvSpPr/>
          <p:nvPr/>
        </p:nvSpPr>
        <p:spPr>
          <a:xfrm>
            <a:off x="2208213" y="3414713"/>
            <a:ext cx="1984375" cy="708025"/>
          </a:xfrm>
          <a:prstGeom prst="rect">
            <a:avLst/>
          </a:prstGeom>
        </p:spPr>
        <p:txBody>
          <a:bodyPr>
            <a:spAutoFit/>
          </a:bodyPr>
          <a:lstStyle/>
          <a:p>
            <a:pPr marL="225425" indent="-225425" algn="r">
              <a:buClr>
                <a:schemeClr val="tx1"/>
              </a:buClr>
              <a:tabLst>
                <a:tab pos="225425" algn="l"/>
              </a:tabLst>
              <a:defRPr/>
            </a:pPr>
            <a:r>
              <a:rPr lang="pt-BR" sz="2000" dirty="0">
                <a:solidFill>
                  <a:srgbClr val="C00000"/>
                </a:solidFill>
              </a:rPr>
              <a:t>Capacidade ociosa </a:t>
            </a:r>
            <a:r>
              <a:rPr lang="pt-BR" sz="2000" dirty="0">
                <a:solidFill>
                  <a:srgbClr val="C00000"/>
                </a:solidFill>
                <a:effectLst>
                  <a:outerShdw blurRad="38100" dist="38100" dir="2700000" algn="tl">
                    <a:srgbClr val="000000">
                      <a:alpha val="43137"/>
                    </a:srgbClr>
                  </a:outerShdw>
                </a:effectLst>
              </a:rPr>
              <a:t>Q</a:t>
            </a:r>
          </a:p>
        </p:txBody>
      </p:sp>
      <p:sp>
        <p:nvSpPr>
          <p:cNvPr id="23" name="Retângulo 22"/>
          <p:cNvSpPr/>
          <p:nvPr/>
        </p:nvSpPr>
        <p:spPr>
          <a:xfrm>
            <a:off x="3355975" y="2411413"/>
            <a:ext cx="1806575" cy="708025"/>
          </a:xfrm>
          <a:prstGeom prst="rect">
            <a:avLst/>
          </a:prstGeom>
        </p:spPr>
        <p:txBody>
          <a:bodyPr>
            <a:spAutoFit/>
          </a:bodyPr>
          <a:lstStyle/>
          <a:p>
            <a:pPr marL="225425" indent="-225425" algn="r">
              <a:buClr>
                <a:schemeClr val="tx1"/>
              </a:buClr>
              <a:tabLst>
                <a:tab pos="225425" algn="l"/>
              </a:tabLst>
              <a:defRPr/>
            </a:pPr>
            <a:r>
              <a:rPr lang="pt-BR" sz="2000" dirty="0">
                <a:solidFill>
                  <a:srgbClr val="C00000"/>
                </a:solidFill>
              </a:rPr>
              <a:t>Pleno emprego </a:t>
            </a:r>
            <a:r>
              <a:rPr lang="pt-BR" sz="2000" dirty="0">
                <a:solidFill>
                  <a:srgbClr val="C00000"/>
                </a:solidFill>
                <a:effectLst>
                  <a:outerShdw blurRad="38100" dist="38100" dir="2700000" algn="tl">
                    <a:srgbClr val="000000">
                      <a:alpha val="43137"/>
                    </a:srgbClr>
                  </a:outerShdw>
                </a:effectLst>
              </a:rPr>
              <a:t>P</a:t>
            </a:r>
          </a:p>
        </p:txBody>
      </p:sp>
      <p:sp>
        <p:nvSpPr>
          <p:cNvPr id="24" name="Retângulo 23"/>
          <p:cNvSpPr/>
          <p:nvPr/>
        </p:nvSpPr>
        <p:spPr>
          <a:xfrm>
            <a:off x="5559425" y="2166938"/>
            <a:ext cx="2581275" cy="708025"/>
          </a:xfrm>
          <a:prstGeom prst="rect">
            <a:avLst/>
          </a:prstGeom>
        </p:spPr>
        <p:txBody>
          <a:bodyPr>
            <a:spAutoFit/>
          </a:bodyPr>
          <a:lstStyle/>
          <a:p>
            <a:pPr marL="225425" indent="-225425">
              <a:buClr>
                <a:schemeClr val="tx1"/>
              </a:buClr>
              <a:tabLst>
                <a:tab pos="225425" algn="l"/>
              </a:tabLst>
              <a:defRPr/>
            </a:pPr>
            <a:r>
              <a:rPr lang="pt-BR" sz="2000" dirty="0">
                <a:solidFill>
                  <a:srgbClr val="C00000"/>
                </a:solidFill>
                <a:effectLst>
                  <a:outerShdw blurRad="38100" dist="38100" dir="2700000" algn="tl">
                    <a:srgbClr val="000000">
                      <a:alpha val="43137"/>
                    </a:srgbClr>
                  </a:outerShdw>
                </a:effectLst>
              </a:rPr>
              <a:t>R</a:t>
            </a:r>
            <a:r>
              <a:rPr lang="pt-BR" sz="2000" dirty="0">
                <a:solidFill>
                  <a:srgbClr val="C00000"/>
                </a:solidFill>
              </a:rPr>
              <a:t>: nível impossível de produção </a:t>
            </a:r>
            <a:endParaRPr lang="pt-BR" sz="2000" b="0" dirty="0">
              <a:solidFill>
                <a:srgbClr val="C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75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88" grpId="0" autoUpdateAnimBg="0"/>
      <p:bldP spid="20" grpId="0"/>
      <p:bldP spid="23" grpId="0"/>
      <p:bldP spid="2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0" y="2409825"/>
            <a:ext cx="9144000" cy="0"/>
          </a:xfrm>
          <a:prstGeom prst="rect">
            <a:avLst/>
          </a:prstGeom>
          <a:noFill/>
          <a:ln w="12700">
            <a:noFill/>
            <a:miter lim="800000"/>
            <a:headEnd/>
            <a:tailEnd/>
          </a:ln>
        </p:spPr>
        <p:txBody>
          <a:bodyPr wrap="none" lIns="90000" tIns="46800" rIns="90000" bIns="46800" anchor="ctr">
            <a:spAutoFit/>
          </a:bodyPr>
          <a:lstStyle/>
          <a:p>
            <a:endParaRPr lang="pt-BR"/>
          </a:p>
        </p:txBody>
      </p:sp>
      <p:sp>
        <p:nvSpPr>
          <p:cNvPr id="8195" name="Rectangle 4"/>
          <p:cNvSpPr>
            <a:spLocks noGrp="1" noChangeArrowheads="1"/>
          </p:cNvSpPr>
          <p:nvPr>
            <p:ph type="title"/>
          </p:nvPr>
        </p:nvSpPr>
        <p:spPr>
          <a:noFill/>
        </p:spPr>
        <p:txBody>
          <a:bodyPr/>
          <a:lstStyle/>
          <a:p>
            <a:pPr eaLnBrk="1" hangingPunct="1"/>
            <a:r>
              <a:rPr lang="pt-BR" smtClean="0">
                <a:solidFill>
                  <a:schemeClr val="hlink"/>
                </a:solidFill>
              </a:rPr>
              <a:t>Deslocamentos das curvas de possibilidades</a:t>
            </a:r>
          </a:p>
        </p:txBody>
      </p:sp>
      <p:grpSp>
        <p:nvGrpSpPr>
          <p:cNvPr id="8196" name="Group 56"/>
          <p:cNvGrpSpPr>
            <a:grpSpLocks/>
          </p:cNvGrpSpPr>
          <p:nvPr/>
        </p:nvGrpSpPr>
        <p:grpSpPr bwMode="auto">
          <a:xfrm>
            <a:off x="212725" y="1149350"/>
            <a:ext cx="3846513" cy="3163888"/>
            <a:chOff x="134" y="718"/>
            <a:chExt cx="2423" cy="1993"/>
          </a:xfrm>
        </p:grpSpPr>
        <p:sp>
          <p:nvSpPr>
            <p:cNvPr id="8214" name="Line 6"/>
            <p:cNvSpPr>
              <a:spLocks noChangeShapeType="1"/>
            </p:cNvSpPr>
            <p:nvPr/>
          </p:nvSpPr>
          <p:spPr bwMode="auto">
            <a:xfrm flipV="1">
              <a:off x="526" y="718"/>
              <a:ext cx="0" cy="1799"/>
            </a:xfrm>
            <a:prstGeom prst="line">
              <a:avLst/>
            </a:prstGeom>
            <a:noFill/>
            <a:ln w="38100">
              <a:solidFill>
                <a:schemeClr val="tx1"/>
              </a:solidFill>
              <a:round/>
              <a:headEnd/>
              <a:tailEnd type="triangle" w="med" len="med"/>
            </a:ln>
          </p:spPr>
          <p:txBody>
            <a:bodyPr lIns="90000" tIns="46800" rIns="90000" bIns="46800">
              <a:spAutoFit/>
            </a:bodyPr>
            <a:lstStyle/>
            <a:p>
              <a:endParaRPr lang="pt-BR"/>
            </a:p>
          </p:txBody>
        </p:sp>
        <p:sp>
          <p:nvSpPr>
            <p:cNvPr id="8215" name="Line 7"/>
            <p:cNvSpPr>
              <a:spLocks noChangeShapeType="1"/>
            </p:cNvSpPr>
            <p:nvPr/>
          </p:nvSpPr>
          <p:spPr bwMode="auto">
            <a:xfrm>
              <a:off x="526" y="2512"/>
              <a:ext cx="2031" cy="0"/>
            </a:xfrm>
            <a:prstGeom prst="line">
              <a:avLst/>
            </a:prstGeom>
            <a:noFill/>
            <a:ln w="38100">
              <a:solidFill>
                <a:schemeClr val="tx1"/>
              </a:solidFill>
              <a:round/>
              <a:headEnd/>
              <a:tailEnd type="triangle" w="med" len="med"/>
            </a:ln>
          </p:spPr>
          <p:txBody>
            <a:bodyPr lIns="90000" tIns="46800" rIns="90000" bIns="46800">
              <a:spAutoFit/>
            </a:bodyPr>
            <a:lstStyle/>
            <a:p>
              <a:endParaRPr lang="pt-BR"/>
            </a:p>
          </p:txBody>
        </p:sp>
        <p:sp>
          <p:nvSpPr>
            <p:cNvPr id="8216" name="Freeform 8"/>
            <p:cNvSpPr>
              <a:spLocks/>
            </p:cNvSpPr>
            <p:nvPr/>
          </p:nvSpPr>
          <p:spPr bwMode="auto">
            <a:xfrm flipV="1">
              <a:off x="515" y="1467"/>
              <a:ext cx="1131" cy="1069"/>
            </a:xfrm>
            <a:custGeom>
              <a:avLst/>
              <a:gdLst>
                <a:gd name="T0" fmla="*/ 0 w 1696"/>
                <a:gd name="T1" fmla="*/ 1540 h 742"/>
                <a:gd name="T2" fmla="*/ 365 w 1696"/>
                <a:gd name="T3" fmla="*/ 1229 h 742"/>
                <a:gd name="T4" fmla="*/ 611 w 1696"/>
                <a:gd name="T5" fmla="*/ 656 h 742"/>
                <a:gd name="T6" fmla="*/ 754 w 1696"/>
                <a:gd name="T7" fmla="*/ 0 h 742"/>
                <a:gd name="T8" fmla="*/ 0 60000 65536"/>
                <a:gd name="T9" fmla="*/ 0 60000 65536"/>
                <a:gd name="T10" fmla="*/ 0 60000 65536"/>
                <a:gd name="T11" fmla="*/ 0 60000 65536"/>
                <a:gd name="T12" fmla="*/ 0 w 1696"/>
                <a:gd name="T13" fmla="*/ 0 h 742"/>
                <a:gd name="T14" fmla="*/ 1696 w 1696"/>
                <a:gd name="T15" fmla="*/ 742 h 742"/>
              </a:gdLst>
              <a:ahLst/>
              <a:cxnLst>
                <a:cxn ang="T8">
                  <a:pos x="T0" y="T1"/>
                </a:cxn>
                <a:cxn ang="T9">
                  <a:pos x="T2" y="T3"/>
                </a:cxn>
                <a:cxn ang="T10">
                  <a:pos x="T4" y="T5"/>
                </a:cxn>
                <a:cxn ang="T11">
                  <a:pos x="T6" y="T7"/>
                </a:cxn>
              </a:cxnLst>
              <a:rect l="T12" t="T13" r="T14" b="T15"/>
              <a:pathLst>
                <a:path w="1696" h="742">
                  <a:moveTo>
                    <a:pt x="0" y="742"/>
                  </a:moveTo>
                  <a:cubicBezTo>
                    <a:pt x="295" y="702"/>
                    <a:pt x="591" y="663"/>
                    <a:pt x="820" y="592"/>
                  </a:cubicBezTo>
                  <a:cubicBezTo>
                    <a:pt x="1049" y="521"/>
                    <a:pt x="1227" y="415"/>
                    <a:pt x="1373" y="316"/>
                  </a:cubicBezTo>
                  <a:cubicBezTo>
                    <a:pt x="1519" y="217"/>
                    <a:pt x="1628" y="43"/>
                    <a:pt x="1696" y="0"/>
                  </a:cubicBezTo>
                </a:path>
              </a:pathLst>
            </a:custGeom>
            <a:noFill/>
            <a:ln w="38100" cap="flat" cmpd="sng">
              <a:solidFill>
                <a:schemeClr val="tx1"/>
              </a:solidFill>
              <a:prstDash val="solid"/>
              <a:round/>
              <a:headEnd type="none" w="med" len="med"/>
              <a:tailEnd type="none" w="med" len="med"/>
            </a:ln>
          </p:spPr>
          <p:txBody>
            <a:bodyPr lIns="90000" tIns="46800" rIns="90000" bIns="46800">
              <a:spAutoFit/>
            </a:bodyPr>
            <a:lstStyle/>
            <a:p>
              <a:endParaRPr lang="pt-BR"/>
            </a:p>
          </p:txBody>
        </p:sp>
        <p:sp>
          <p:nvSpPr>
            <p:cNvPr id="8217" name="Rectangle 9"/>
            <p:cNvSpPr>
              <a:spLocks noChangeArrowheads="1"/>
            </p:cNvSpPr>
            <p:nvPr/>
          </p:nvSpPr>
          <p:spPr bwMode="auto">
            <a:xfrm>
              <a:off x="134" y="789"/>
              <a:ext cx="358" cy="110"/>
            </a:xfrm>
            <a:prstGeom prst="rect">
              <a:avLst/>
            </a:prstGeom>
            <a:noFill/>
            <a:ln w="9525">
              <a:noFill/>
              <a:miter lim="800000"/>
              <a:headEnd/>
              <a:tailEnd/>
            </a:ln>
          </p:spPr>
          <p:txBody>
            <a:bodyPr/>
            <a:lstStyle/>
            <a:p>
              <a:pPr algn="r">
                <a:buClr>
                  <a:schemeClr val="tx1"/>
                </a:buClr>
              </a:pPr>
              <a:r>
                <a:rPr lang="pt-BR"/>
                <a:t>Y</a:t>
              </a:r>
            </a:p>
          </p:txBody>
        </p:sp>
        <p:sp>
          <p:nvSpPr>
            <p:cNvPr id="8218" name="Rectangle 10"/>
            <p:cNvSpPr>
              <a:spLocks noChangeArrowheads="1"/>
            </p:cNvSpPr>
            <p:nvPr/>
          </p:nvSpPr>
          <p:spPr bwMode="auto">
            <a:xfrm>
              <a:off x="2044" y="2581"/>
              <a:ext cx="501" cy="130"/>
            </a:xfrm>
            <a:prstGeom prst="rect">
              <a:avLst/>
            </a:prstGeom>
            <a:noFill/>
            <a:ln w="9525">
              <a:noFill/>
              <a:miter lim="800000"/>
              <a:headEnd/>
              <a:tailEnd/>
            </a:ln>
          </p:spPr>
          <p:txBody>
            <a:bodyPr/>
            <a:lstStyle/>
            <a:p>
              <a:pPr marL="225425" indent="-225425" algn="r">
                <a:buClr>
                  <a:schemeClr val="tx1"/>
                </a:buClr>
                <a:tabLst>
                  <a:tab pos="225425" algn="l"/>
                </a:tabLst>
              </a:pPr>
              <a:r>
                <a:rPr lang="pt-BR"/>
                <a:t>X</a:t>
              </a:r>
            </a:p>
          </p:txBody>
        </p:sp>
        <p:sp>
          <p:nvSpPr>
            <p:cNvPr id="8219" name="Freeform 11"/>
            <p:cNvSpPr>
              <a:spLocks/>
            </p:cNvSpPr>
            <p:nvPr/>
          </p:nvSpPr>
          <p:spPr bwMode="auto">
            <a:xfrm flipV="1">
              <a:off x="555" y="890"/>
              <a:ext cx="1763" cy="1596"/>
            </a:xfrm>
            <a:custGeom>
              <a:avLst/>
              <a:gdLst>
                <a:gd name="T0" fmla="*/ 0 w 1696"/>
                <a:gd name="T1" fmla="*/ 3433 h 742"/>
                <a:gd name="T2" fmla="*/ 886 w 1696"/>
                <a:gd name="T3" fmla="*/ 2738 h 742"/>
                <a:gd name="T4" fmla="*/ 1483 w 1696"/>
                <a:gd name="T5" fmla="*/ 1463 h 742"/>
                <a:gd name="T6" fmla="*/ 1833 w 1696"/>
                <a:gd name="T7" fmla="*/ 0 h 742"/>
                <a:gd name="T8" fmla="*/ 0 60000 65536"/>
                <a:gd name="T9" fmla="*/ 0 60000 65536"/>
                <a:gd name="T10" fmla="*/ 0 60000 65536"/>
                <a:gd name="T11" fmla="*/ 0 60000 65536"/>
                <a:gd name="T12" fmla="*/ 0 w 1696"/>
                <a:gd name="T13" fmla="*/ 0 h 742"/>
                <a:gd name="T14" fmla="*/ 1696 w 1696"/>
                <a:gd name="T15" fmla="*/ 742 h 742"/>
              </a:gdLst>
              <a:ahLst/>
              <a:cxnLst>
                <a:cxn ang="T8">
                  <a:pos x="T0" y="T1"/>
                </a:cxn>
                <a:cxn ang="T9">
                  <a:pos x="T2" y="T3"/>
                </a:cxn>
                <a:cxn ang="T10">
                  <a:pos x="T4" y="T5"/>
                </a:cxn>
                <a:cxn ang="T11">
                  <a:pos x="T6" y="T7"/>
                </a:cxn>
              </a:cxnLst>
              <a:rect l="T12" t="T13" r="T14" b="T15"/>
              <a:pathLst>
                <a:path w="1696" h="742">
                  <a:moveTo>
                    <a:pt x="0" y="742"/>
                  </a:moveTo>
                  <a:cubicBezTo>
                    <a:pt x="295" y="702"/>
                    <a:pt x="591" y="663"/>
                    <a:pt x="820" y="592"/>
                  </a:cubicBezTo>
                  <a:cubicBezTo>
                    <a:pt x="1049" y="521"/>
                    <a:pt x="1227" y="415"/>
                    <a:pt x="1373" y="316"/>
                  </a:cubicBezTo>
                  <a:cubicBezTo>
                    <a:pt x="1519" y="217"/>
                    <a:pt x="1628" y="43"/>
                    <a:pt x="1696" y="0"/>
                  </a:cubicBezTo>
                </a:path>
              </a:pathLst>
            </a:custGeom>
            <a:noFill/>
            <a:ln w="38100" cap="flat" cmpd="sng">
              <a:solidFill>
                <a:schemeClr val="tx1"/>
              </a:solidFill>
              <a:prstDash val="dash"/>
              <a:round/>
              <a:headEnd type="none" w="med" len="med"/>
              <a:tailEnd type="none" w="med" len="med"/>
            </a:ln>
          </p:spPr>
          <p:txBody>
            <a:bodyPr lIns="90000" tIns="46800" rIns="90000" bIns="46800">
              <a:spAutoFit/>
            </a:bodyPr>
            <a:lstStyle/>
            <a:p>
              <a:endParaRPr lang="pt-BR"/>
            </a:p>
          </p:txBody>
        </p:sp>
        <p:sp>
          <p:nvSpPr>
            <p:cNvPr id="8220" name="Oval 12"/>
            <p:cNvSpPr>
              <a:spLocks noChangeArrowheads="1"/>
            </p:cNvSpPr>
            <p:nvPr/>
          </p:nvSpPr>
          <p:spPr bwMode="auto">
            <a:xfrm>
              <a:off x="504" y="2482"/>
              <a:ext cx="43" cy="40"/>
            </a:xfrm>
            <a:prstGeom prst="ellipse">
              <a:avLst/>
            </a:prstGeom>
            <a:solidFill>
              <a:srgbClr val="000000"/>
            </a:solidFill>
            <a:ln w="12700">
              <a:solidFill>
                <a:schemeClr val="tx1"/>
              </a:solidFill>
              <a:round/>
              <a:headEnd/>
              <a:tailEnd/>
            </a:ln>
          </p:spPr>
          <p:txBody>
            <a:bodyPr wrap="none" lIns="90000" tIns="46800" rIns="90000" bIns="46800" anchor="ctr">
              <a:spAutoFit/>
            </a:bodyPr>
            <a:lstStyle/>
            <a:p>
              <a:endParaRPr lang="pt-BR"/>
            </a:p>
          </p:txBody>
        </p:sp>
        <p:sp>
          <p:nvSpPr>
            <p:cNvPr id="8221" name="Rectangle 32"/>
            <p:cNvSpPr>
              <a:spLocks noChangeArrowheads="1"/>
            </p:cNvSpPr>
            <p:nvPr/>
          </p:nvSpPr>
          <p:spPr bwMode="auto">
            <a:xfrm>
              <a:off x="1346" y="1783"/>
              <a:ext cx="260" cy="203"/>
            </a:xfrm>
            <a:prstGeom prst="rect">
              <a:avLst/>
            </a:prstGeom>
            <a:noFill/>
            <a:ln w="9525">
              <a:noFill/>
              <a:miter lim="800000"/>
              <a:headEnd/>
              <a:tailEnd/>
            </a:ln>
          </p:spPr>
          <p:txBody>
            <a:bodyPr/>
            <a:lstStyle/>
            <a:p>
              <a:pPr>
                <a:buClr>
                  <a:schemeClr val="tx1"/>
                </a:buClr>
              </a:pPr>
              <a:r>
                <a:rPr lang="pt-BR" sz="1400"/>
                <a:t>P</a:t>
              </a:r>
              <a:r>
                <a:rPr lang="pt-BR" sz="1400" baseline="-25000"/>
                <a:t>0</a:t>
              </a:r>
            </a:p>
          </p:txBody>
        </p:sp>
        <p:sp>
          <p:nvSpPr>
            <p:cNvPr id="8222" name="Freeform 36"/>
            <p:cNvSpPr>
              <a:spLocks/>
            </p:cNvSpPr>
            <p:nvPr/>
          </p:nvSpPr>
          <p:spPr bwMode="auto">
            <a:xfrm flipV="1">
              <a:off x="528" y="1189"/>
              <a:ext cx="1438" cy="1321"/>
            </a:xfrm>
            <a:custGeom>
              <a:avLst/>
              <a:gdLst>
                <a:gd name="T0" fmla="*/ 0 w 1696"/>
                <a:gd name="T1" fmla="*/ 2352 h 742"/>
                <a:gd name="T2" fmla="*/ 589 w 1696"/>
                <a:gd name="T3" fmla="*/ 1876 h 742"/>
                <a:gd name="T4" fmla="*/ 987 w 1696"/>
                <a:gd name="T5" fmla="*/ 1002 h 742"/>
                <a:gd name="T6" fmla="*/ 1219 w 1696"/>
                <a:gd name="T7" fmla="*/ 0 h 742"/>
                <a:gd name="T8" fmla="*/ 0 60000 65536"/>
                <a:gd name="T9" fmla="*/ 0 60000 65536"/>
                <a:gd name="T10" fmla="*/ 0 60000 65536"/>
                <a:gd name="T11" fmla="*/ 0 60000 65536"/>
                <a:gd name="T12" fmla="*/ 0 w 1696"/>
                <a:gd name="T13" fmla="*/ 0 h 742"/>
                <a:gd name="T14" fmla="*/ 1696 w 1696"/>
                <a:gd name="T15" fmla="*/ 742 h 742"/>
              </a:gdLst>
              <a:ahLst/>
              <a:cxnLst>
                <a:cxn ang="T8">
                  <a:pos x="T0" y="T1"/>
                </a:cxn>
                <a:cxn ang="T9">
                  <a:pos x="T2" y="T3"/>
                </a:cxn>
                <a:cxn ang="T10">
                  <a:pos x="T4" y="T5"/>
                </a:cxn>
                <a:cxn ang="T11">
                  <a:pos x="T6" y="T7"/>
                </a:cxn>
              </a:cxnLst>
              <a:rect l="T12" t="T13" r="T14" b="T15"/>
              <a:pathLst>
                <a:path w="1696" h="742">
                  <a:moveTo>
                    <a:pt x="0" y="742"/>
                  </a:moveTo>
                  <a:cubicBezTo>
                    <a:pt x="295" y="702"/>
                    <a:pt x="591" y="663"/>
                    <a:pt x="820" y="592"/>
                  </a:cubicBezTo>
                  <a:cubicBezTo>
                    <a:pt x="1049" y="521"/>
                    <a:pt x="1227" y="415"/>
                    <a:pt x="1373" y="316"/>
                  </a:cubicBezTo>
                  <a:cubicBezTo>
                    <a:pt x="1519" y="217"/>
                    <a:pt x="1628" y="43"/>
                    <a:pt x="1696" y="0"/>
                  </a:cubicBezTo>
                </a:path>
              </a:pathLst>
            </a:custGeom>
            <a:noFill/>
            <a:ln w="38100" cap="flat" cmpd="sng">
              <a:solidFill>
                <a:schemeClr val="tx1"/>
              </a:solidFill>
              <a:prstDash val="dash"/>
              <a:round/>
              <a:headEnd type="none" w="med" len="med"/>
              <a:tailEnd type="none" w="med" len="med"/>
            </a:ln>
          </p:spPr>
          <p:txBody>
            <a:bodyPr lIns="90000" tIns="46800" rIns="90000" bIns="46800">
              <a:spAutoFit/>
            </a:bodyPr>
            <a:lstStyle/>
            <a:p>
              <a:endParaRPr lang="pt-BR"/>
            </a:p>
          </p:txBody>
        </p:sp>
        <p:sp>
          <p:nvSpPr>
            <p:cNvPr id="8223" name="Line 37"/>
            <p:cNvSpPr>
              <a:spLocks noChangeShapeType="1"/>
            </p:cNvSpPr>
            <p:nvPr/>
          </p:nvSpPr>
          <p:spPr bwMode="auto">
            <a:xfrm flipV="1">
              <a:off x="1266" y="1672"/>
              <a:ext cx="186" cy="186"/>
            </a:xfrm>
            <a:prstGeom prst="line">
              <a:avLst/>
            </a:prstGeom>
            <a:noFill/>
            <a:ln w="12700">
              <a:solidFill>
                <a:schemeClr val="tx1"/>
              </a:solidFill>
              <a:round/>
              <a:headEnd/>
              <a:tailEnd type="triangle" w="med" len="med"/>
            </a:ln>
          </p:spPr>
          <p:txBody>
            <a:bodyPr lIns="90000" tIns="46800" rIns="90000" bIns="46800">
              <a:spAutoFit/>
            </a:bodyPr>
            <a:lstStyle/>
            <a:p>
              <a:endParaRPr lang="pt-BR"/>
            </a:p>
          </p:txBody>
        </p:sp>
        <p:sp>
          <p:nvSpPr>
            <p:cNvPr id="8224" name="Line 38"/>
            <p:cNvSpPr>
              <a:spLocks noChangeShapeType="1"/>
            </p:cNvSpPr>
            <p:nvPr/>
          </p:nvSpPr>
          <p:spPr bwMode="auto">
            <a:xfrm flipV="1">
              <a:off x="1491" y="1459"/>
              <a:ext cx="186" cy="186"/>
            </a:xfrm>
            <a:prstGeom prst="line">
              <a:avLst/>
            </a:prstGeom>
            <a:noFill/>
            <a:ln w="12700">
              <a:solidFill>
                <a:schemeClr val="tx1"/>
              </a:solidFill>
              <a:round/>
              <a:headEnd/>
              <a:tailEnd type="triangle" w="med" len="med"/>
            </a:ln>
          </p:spPr>
          <p:txBody>
            <a:bodyPr lIns="90000" tIns="46800" rIns="90000" bIns="46800">
              <a:spAutoFit/>
            </a:bodyPr>
            <a:lstStyle/>
            <a:p>
              <a:endParaRPr lang="pt-BR"/>
            </a:p>
          </p:txBody>
        </p:sp>
        <p:sp>
          <p:nvSpPr>
            <p:cNvPr id="8225" name="Rectangle 39"/>
            <p:cNvSpPr>
              <a:spLocks noChangeArrowheads="1"/>
            </p:cNvSpPr>
            <p:nvPr/>
          </p:nvSpPr>
          <p:spPr bwMode="auto">
            <a:xfrm>
              <a:off x="1523" y="1538"/>
              <a:ext cx="260" cy="203"/>
            </a:xfrm>
            <a:prstGeom prst="rect">
              <a:avLst/>
            </a:prstGeom>
            <a:noFill/>
            <a:ln w="9525">
              <a:noFill/>
              <a:miter lim="800000"/>
              <a:headEnd/>
              <a:tailEnd/>
            </a:ln>
          </p:spPr>
          <p:txBody>
            <a:bodyPr/>
            <a:lstStyle/>
            <a:p>
              <a:pPr>
                <a:buClr>
                  <a:schemeClr val="tx1"/>
                </a:buClr>
              </a:pPr>
              <a:r>
                <a:rPr lang="pt-BR" sz="1400"/>
                <a:t>P</a:t>
              </a:r>
              <a:r>
                <a:rPr lang="pt-BR" sz="1400" baseline="-25000"/>
                <a:t>1</a:t>
              </a:r>
            </a:p>
          </p:txBody>
        </p:sp>
        <p:sp>
          <p:nvSpPr>
            <p:cNvPr id="8226" name="Rectangle 40"/>
            <p:cNvSpPr>
              <a:spLocks noChangeArrowheads="1"/>
            </p:cNvSpPr>
            <p:nvPr/>
          </p:nvSpPr>
          <p:spPr bwMode="auto">
            <a:xfrm>
              <a:off x="1742" y="1255"/>
              <a:ext cx="260" cy="203"/>
            </a:xfrm>
            <a:prstGeom prst="rect">
              <a:avLst/>
            </a:prstGeom>
            <a:noFill/>
            <a:ln w="9525">
              <a:noFill/>
              <a:miter lim="800000"/>
              <a:headEnd/>
              <a:tailEnd/>
            </a:ln>
          </p:spPr>
          <p:txBody>
            <a:bodyPr/>
            <a:lstStyle/>
            <a:p>
              <a:pPr>
                <a:buClr>
                  <a:schemeClr val="tx1"/>
                </a:buClr>
              </a:pPr>
              <a:r>
                <a:rPr lang="pt-BR" sz="1400"/>
                <a:t>P</a:t>
              </a:r>
              <a:r>
                <a:rPr lang="pt-BR" sz="1400" baseline="-25000"/>
                <a:t>2</a:t>
              </a:r>
            </a:p>
          </p:txBody>
        </p:sp>
      </p:grpSp>
      <p:grpSp>
        <p:nvGrpSpPr>
          <p:cNvPr id="8197" name="Group 55"/>
          <p:cNvGrpSpPr>
            <a:grpSpLocks/>
          </p:cNvGrpSpPr>
          <p:nvPr/>
        </p:nvGrpSpPr>
        <p:grpSpPr bwMode="auto">
          <a:xfrm>
            <a:off x="4679950" y="1149350"/>
            <a:ext cx="3871913" cy="3163888"/>
            <a:chOff x="2948" y="724"/>
            <a:chExt cx="2439" cy="1993"/>
          </a:xfrm>
        </p:grpSpPr>
        <p:sp>
          <p:nvSpPr>
            <p:cNvPr id="8201" name="Line 41"/>
            <p:cNvSpPr>
              <a:spLocks noChangeShapeType="1"/>
            </p:cNvSpPr>
            <p:nvPr/>
          </p:nvSpPr>
          <p:spPr bwMode="auto">
            <a:xfrm flipV="1">
              <a:off x="3356" y="724"/>
              <a:ext cx="0" cy="1799"/>
            </a:xfrm>
            <a:prstGeom prst="line">
              <a:avLst/>
            </a:prstGeom>
            <a:noFill/>
            <a:ln w="38100">
              <a:solidFill>
                <a:schemeClr val="tx1"/>
              </a:solidFill>
              <a:round/>
              <a:headEnd/>
              <a:tailEnd type="triangle" w="med" len="med"/>
            </a:ln>
          </p:spPr>
          <p:txBody>
            <a:bodyPr lIns="90000" tIns="46800" rIns="90000" bIns="46800">
              <a:spAutoFit/>
            </a:bodyPr>
            <a:lstStyle/>
            <a:p>
              <a:endParaRPr lang="pt-BR"/>
            </a:p>
          </p:txBody>
        </p:sp>
        <p:sp>
          <p:nvSpPr>
            <p:cNvPr id="8202" name="Line 42"/>
            <p:cNvSpPr>
              <a:spLocks noChangeShapeType="1"/>
            </p:cNvSpPr>
            <p:nvPr/>
          </p:nvSpPr>
          <p:spPr bwMode="auto">
            <a:xfrm>
              <a:off x="3356" y="2518"/>
              <a:ext cx="2031" cy="0"/>
            </a:xfrm>
            <a:prstGeom prst="line">
              <a:avLst/>
            </a:prstGeom>
            <a:noFill/>
            <a:ln w="38100">
              <a:solidFill>
                <a:schemeClr val="tx1"/>
              </a:solidFill>
              <a:round/>
              <a:headEnd/>
              <a:tailEnd type="triangle" w="med" len="med"/>
            </a:ln>
          </p:spPr>
          <p:txBody>
            <a:bodyPr lIns="90000" tIns="46800" rIns="90000" bIns="46800">
              <a:spAutoFit/>
            </a:bodyPr>
            <a:lstStyle/>
            <a:p>
              <a:endParaRPr lang="pt-BR"/>
            </a:p>
          </p:txBody>
        </p:sp>
        <p:sp>
          <p:nvSpPr>
            <p:cNvPr id="8203" name="Freeform 43"/>
            <p:cNvSpPr>
              <a:spLocks/>
            </p:cNvSpPr>
            <p:nvPr/>
          </p:nvSpPr>
          <p:spPr bwMode="auto">
            <a:xfrm flipV="1">
              <a:off x="3345" y="1473"/>
              <a:ext cx="1131" cy="1069"/>
            </a:xfrm>
            <a:custGeom>
              <a:avLst/>
              <a:gdLst>
                <a:gd name="T0" fmla="*/ 0 w 1696"/>
                <a:gd name="T1" fmla="*/ 1540 h 742"/>
                <a:gd name="T2" fmla="*/ 365 w 1696"/>
                <a:gd name="T3" fmla="*/ 1229 h 742"/>
                <a:gd name="T4" fmla="*/ 611 w 1696"/>
                <a:gd name="T5" fmla="*/ 656 h 742"/>
                <a:gd name="T6" fmla="*/ 754 w 1696"/>
                <a:gd name="T7" fmla="*/ 0 h 742"/>
                <a:gd name="T8" fmla="*/ 0 60000 65536"/>
                <a:gd name="T9" fmla="*/ 0 60000 65536"/>
                <a:gd name="T10" fmla="*/ 0 60000 65536"/>
                <a:gd name="T11" fmla="*/ 0 60000 65536"/>
                <a:gd name="T12" fmla="*/ 0 w 1696"/>
                <a:gd name="T13" fmla="*/ 0 h 742"/>
                <a:gd name="T14" fmla="*/ 1696 w 1696"/>
                <a:gd name="T15" fmla="*/ 742 h 742"/>
              </a:gdLst>
              <a:ahLst/>
              <a:cxnLst>
                <a:cxn ang="T8">
                  <a:pos x="T0" y="T1"/>
                </a:cxn>
                <a:cxn ang="T9">
                  <a:pos x="T2" y="T3"/>
                </a:cxn>
                <a:cxn ang="T10">
                  <a:pos x="T4" y="T5"/>
                </a:cxn>
                <a:cxn ang="T11">
                  <a:pos x="T6" y="T7"/>
                </a:cxn>
              </a:cxnLst>
              <a:rect l="T12" t="T13" r="T14" b="T15"/>
              <a:pathLst>
                <a:path w="1696" h="742">
                  <a:moveTo>
                    <a:pt x="0" y="742"/>
                  </a:moveTo>
                  <a:cubicBezTo>
                    <a:pt x="295" y="702"/>
                    <a:pt x="591" y="663"/>
                    <a:pt x="820" y="592"/>
                  </a:cubicBezTo>
                  <a:cubicBezTo>
                    <a:pt x="1049" y="521"/>
                    <a:pt x="1227" y="415"/>
                    <a:pt x="1373" y="316"/>
                  </a:cubicBezTo>
                  <a:cubicBezTo>
                    <a:pt x="1519" y="217"/>
                    <a:pt x="1628" y="43"/>
                    <a:pt x="1696" y="0"/>
                  </a:cubicBezTo>
                </a:path>
              </a:pathLst>
            </a:custGeom>
            <a:noFill/>
            <a:ln w="38100" cap="flat" cmpd="sng">
              <a:solidFill>
                <a:schemeClr val="tx1"/>
              </a:solidFill>
              <a:prstDash val="dash"/>
              <a:round/>
              <a:headEnd type="none" w="med" len="med"/>
              <a:tailEnd type="none" w="med" len="med"/>
            </a:ln>
          </p:spPr>
          <p:txBody>
            <a:bodyPr lIns="90000" tIns="46800" rIns="90000" bIns="46800">
              <a:spAutoFit/>
            </a:bodyPr>
            <a:lstStyle/>
            <a:p>
              <a:endParaRPr lang="pt-BR"/>
            </a:p>
          </p:txBody>
        </p:sp>
        <p:sp>
          <p:nvSpPr>
            <p:cNvPr id="8204" name="Rectangle 44"/>
            <p:cNvSpPr>
              <a:spLocks noChangeArrowheads="1"/>
            </p:cNvSpPr>
            <p:nvPr/>
          </p:nvSpPr>
          <p:spPr bwMode="auto">
            <a:xfrm>
              <a:off x="4874" y="2587"/>
              <a:ext cx="501" cy="130"/>
            </a:xfrm>
            <a:prstGeom prst="rect">
              <a:avLst/>
            </a:prstGeom>
            <a:noFill/>
            <a:ln w="9525">
              <a:noFill/>
              <a:miter lim="800000"/>
              <a:headEnd/>
              <a:tailEnd/>
            </a:ln>
          </p:spPr>
          <p:txBody>
            <a:bodyPr/>
            <a:lstStyle/>
            <a:p>
              <a:pPr marL="225425" indent="-225425" algn="r">
                <a:buClr>
                  <a:schemeClr val="tx1"/>
                </a:buClr>
                <a:tabLst>
                  <a:tab pos="225425" algn="l"/>
                </a:tabLst>
              </a:pPr>
              <a:r>
                <a:rPr lang="pt-BR"/>
                <a:t>X</a:t>
              </a:r>
            </a:p>
          </p:txBody>
        </p:sp>
        <p:sp>
          <p:nvSpPr>
            <p:cNvPr id="8205" name="Freeform 45"/>
            <p:cNvSpPr>
              <a:spLocks/>
            </p:cNvSpPr>
            <p:nvPr/>
          </p:nvSpPr>
          <p:spPr bwMode="auto">
            <a:xfrm flipV="1">
              <a:off x="3385" y="896"/>
              <a:ext cx="1763" cy="1596"/>
            </a:xfrm>
            <a:custGeom>
              <a:avLst/>
              <a:gdLst>
                <a:gd name="T0" fmla="*/ 0 w 1696"/>
                <a:gd name="T1" fmla="*/ 3433 h 742"/>
                <a:gd name="T2" fmla="*/ 886 w 1696"/>
                <a:gd name="T3" fmla="*/ 2738 h 742"/>
                <a:gd name="T4" fmla="*/ 1483 w 1696"/>
                <a:gd name="T5" fmla="*/ 1463 h 742"/>
                <a:gd name="T6" fmla="*/ 1833 w 1696"/>
                <a:gd name="T7" fmla="*/ 0 h 742"/>
                <a:gd name="T8" fmla="*/ 0 60000 65536"/>
                <a:gd name="T9" fmla="*/ 0 60000 65536"/>
                <a:gd name="T10" fmla="*/ 0 60000 65536"/>
                <a:gd name="T11" fmla="*/ 0 60000 65536"/>
                <a:gd name="T12" fmla="*/ 0 w 1696"/>
                <a:gd name="T13" fmla="*/ 0 h 742"/>
                <a:gd name="T14" fmla="*/ 1696 w 1696"/>
                <a:gd name="T15" fmla="*/ 742 h 742"/>
              </a:gdLst>
              <a:ahLst/>
              <a:cxnLst>
                <a:cxn ang="T8">
                  <a:pos x="T0" y="T1"/>
                </a:cxn>
                <a:cxn ang="T9">
                  <a:pos x="T2" y="T3"/>
                </a:cxn>
                <a:cxn ang="T10">
                  <a:pos x="T4" y="T5"/>
                </a:cxn>
                <a:cxn ang="T11">
                  <a:pos x="T6" y="T7"/>
                </a:cxn>
              </a:cxnLst>
              <a:rect l="T12" t="T13" r="T14" b="T15"/>
              <a:pathLst>
                <a:path w="1696" h="742">
                  <a:moveTo>
                    <a:pt x="0" y="742"/>
                  </a:moveTo>
                  <a:cubicBezTo>
                    <a:pt x="295" y="702"/>
                    <a:pt x="591" y="663"/>
                    <a:pt x="820" y="592"/>
                  </a:cubicBezTo>
                  <a:cubicBezTo>
                    <a:pt x="1049" y="521"/>
                    <a:pt x="1227" y="415"/>
                    <a:pt x="1373" y="316"/>
                  </a:cubicBezTo>
                  <a:cubicBezTo>
                    <a:pt x="1519" y="217"/>
                    <a:pt x="1628" y="43"/>
                    <a:pt x="1696" y="0"/>
                  </a:cubicBezTo>
                </a:path>
              </a:pathLst>
            </a:custGeom>
            <a:noFill/>
            <a:ln w="38100" cap="flat" cmpd="sng">
              <a:solidFill>
                <a:schemeClr val="tx1"/>
              </a:solidFill>
              <a:prstDash val="solid"/>
              <a:round/>
              <a:headEnd type="none" w="med" len="med"/>
              <a:tailEnd type="none" w="med" len="med"/>
            </a:ln>
          </p:spPr>
          <p:txBody>
            <a:bodyPr lIns="90000" tIns="46800" rIns="90000" bIns="46800">
              <a:spAutoFit/>
            </a:bodyPr>
            <a:lstStyle/>
            <a:p>
              <a:endParaRPr lang="pt-BR"/>
            </a:p>
          </p:txBody>
        </p:sp>
        <p:sp>
          <p:nvSpPr>
            <p:cNvPr id="8206" name="Oval 46"/>
            <p:cNvSpPr>
              <a:spLocks noChangeArrowheads="1"/>
            </p:cNvSpPr>
            <p:nvPr/>
          </p:nvSpPr>
          <p:spPr bwMode="auto">
            <a:xfrm>
              <a:off x="3334" y="2488"/>
              <a:ext cx="43" cy="40"/>
            </a:xfrm>
            <a:prstGeom prst="ellipse">
              <a:avLst/>
            </a:prstGeom>
            <a:solidFill>
              <a:srgbClr val="000000"/>
            </a:solidFill>
            <a:ln w="12700">
              <a:solidFill>
                <a:schemeClr val="tx1"/>
              </a:solidFill>
              <a:round/>
              <a:headEnd/>
              <a:tailEnd/>
            </a:ln>
          </p:spPr>
          <p:txBody>
            <a:bodyPr wrap="none" lIns="90000" tIns="46800" rIns="90000" bIns="46800" anchor="ctr">
              <a:spAutoFit/>
            </a:bodyPr>
            <a:lstStyle/>
            <a:p>
              <a:endParaRPr lang="pt-BR"/>
            </a:p>
          </p:txBody>
        </p:sp>
        <p:sp>
          <p:nvSpPr>
            <p:cNvPr id="8207" name="Rectangle 47"/>
            <p:cNvSpPr>
              <a:spLocks noChangeArrowheads="1"/>
            </p:cNvSpPr>
            <p:nvPr/>
          </p:nvSpPr>
          <p:spPr bwMode="auto">
            <a:xfrm>
              <a:off x="4176" y="1789"/>
              <a:ext cx="260" cy="203"/>
            </a:xfrm>
            <a:prstGeom prst="rect">
              <a:avLst/>
            </a:prstGeom>
            <a:noFill/>
            <a:ln w="9525">
              <a:noFill/>
              <a:miter lim="800000"/>
              <a:headEnd/>
              <a:tailEnd/>
            </a:ln>
          </p:spPr>
          <p:txBody>
            <a:bodyPr/>
            <a:lstStyle/>
            <a:p>
              <a:pPr>
                <a:buClr>
                  <a:schemeClr val="tx1"/>
                </a:buClr>
              </a:pPr>
              <a:r>
                <a:rPr lang="pt-BR" sz="1400"/>
                <a:t>P</a:t>
              </a:r>
              <a:r>
                <a:rPr lang="pt-BR" sz="1400" baseline="-25000"/>
                <a:t>2</a:t>
              </a:r>
            </a:p>
          </p:txBody>
        </p:sp>
        <p:sp>
          <p:nvSpPr>
            <p:cNvPr id="8208" name="Freeform 48"/>
            <p:cNvSpPr>
              <a:spLocks/>
            </p:cNvSpPr>
            <p:nvPr/>
          </p:nvSpPr>
          <p:spPr bwMode="auto">
            <a:xfrm flipV="1">
              <a:off x="3358" y="1195"/>
              <a:ext cx="1438" cy="1321"/>
            </a:xfrm>
            <a:custGeom>
              <a:avLst/>
              <a:gdLst>
                <a:gd name="T0" fmla="*/ 0 w 1696"/>
                <a:gd name="T1" fmla="*/ 2352 h 742"/>
                <a:gd name="T2" fmla="*/ 589 w 1696"/>
                <a:gd name="T3" fmla="*/ 1876 h 742"/>
                <a:gd name="T4" fmla="*/ 987 w 1696"/>
                <a:gd name="T5" fmla="*/ 1002 h 742"/>
                <a:gd name="T6" fmla="*/ 1219 w 1696"/>
                <a:gd name="T7" fmla="*/ 0 h 742"/>
                <a:gd name="T8" fmla="*/ 0 60000 65536"/>
                <a:gd name="T9" fmla="*/ 0 60000 65536"/>
                <a:gd name="T10" fmla="*/ 0 60000 65536"/>
                <a:gd name="T11" fmla="*/ 0 60000 65536"/>
                <a:gd name="T12" fmla="*/ 0 w 1696"/>
                <a:gd name="T13" fmla="*/ 0 h 742"/>
                <a:gd name="T14" fmla="*/ 1696 w 1696"/>
                <a:gd name="T15" fmla="*/ 742 h 742"/>
              </a:gdLst>
              <a:ahLst/>
              <a:cxnLst>
                <a:cxn ang="T8">
                  <a:pos x="T0" y="T1"/>
                </a:cxn>
                <a:cxn ang="T9">
                  <a:pos x="T2" y="T3"/>
                </a:cxn>
                <a:cxn ang="T10">
                  <a:pos x="T4" y="T5"/>
                </a:cxn>
                <a:cxn ang="T11">
                  <a:pos x="T6" y="T7"/>
                </a:cxn>
              </a:cxnLst>
              <a:rect l="T12" t="T13" r="T14" b="T15"/>
              <a:pathLst>
                <a:path w="1696" h="742">
                  <a:moveTo>
                    <a:pt x="0" y="742"/>
                  </a:moveTo>
                  <a:cubicBezTo>
                    <a:pt x="295" y="702"/>
                    <a:pt x="591" y="663"/>
                    <a:pt x="820" y="592"/>
                  </a:cubicBezTo>
                  <a:cubicBezTo>
                    <a:pt x="1049" y="521"/>
                    <a:pt x="1227" y="415"/>
                    <a:pt x="1373" y="316"/>
                  </a:cubicBezTo>
                  <a:cubicBezTo>
                    <a:pt x="1519" y="217"/>
                    <a:pt x="1628" y="43"/>
                    <a:pt x="1696" y="0"/>
                  </a:cubicBezTo>
                </a:path>
              </a:pathLst>
            </a:custGeom>
            <a:noFill/>
            <a:ln w="38100" cap="flat" cmpd="sng">
              <a:solidFill>
                <a:schemeClr val="tx1"/>
              </a:solidFill>
              <a:prstDash val="dash"/>
              <a:round/>
              <a:headEnd type="none" w="med" len="med"/>
              <a:tailEnd type="none" w="med" len="med"/>
            </a:ln>
          </p:spPr>
          <p:txBody>
            <a:bodyPr lIns="90000" tIns="46800" rIns="90000" bIns="46800">
              <a:spAutoFit/>
            </a:bodyPr>
            <a:lstStyle/>
            <a:p>
              <a:endParaRPr lang="pt-BR"/>
            </a:p>
          </p:txBody>
        </p:sp>
        <p:sp>
          <p:nvSpPr>
            <p:cNvPr id="8209" name="Line 49"/>
            <p:cNvSpPr>
              <a:spLocks noChangeShapeType="1"/>
            </p:cNvSpPr>
            <p:nvPr/>
          </p:nvSpPr>
          <p:spPr bwMode="auto">
            <a:xfrm rot="5400000">
              <a:off x="4096" y="1678"/>
              <a:ext cx="186" cy="186"/>
            </a:xfrm>
            <a:prstGeom prst="line">
              <a:avLst/>
            </a:prstGeom>
            <a:noFill/>
            <a:ln w="12700">
              <a:solidFill>
                <a:schemeClr val="tx1"/>
              </a:solidFill>
              <a:round/>
              <a:headEnd/>
              <a:tailEnd type="triangle" w="med" len="med"/>
            </a:ln>
          </p:spPr>
          <p:txBody>
            <a:bodyPr lIns="90000" tIns="46800" rIns="90000" bIns="46800">
              <a:spAutoFit/>
            </a:bodyPr>
            <a:lstStyle/>
            <a:p>
              <a:endParaRPr lang="pt-BR"/>
            </a:p>
          </p:txBody>
        </p:sp>
        <p:sp>
          <p:nvSpPr>
            <p:cNvPr id="8210" name="Line 50"/>
            <p:cNvSpPr>
              <a:spLocks noChangeShapeType="1"/>
            </p:cNvSpPr>
            <p:nvPr/>
          </p:nvSpPr>
          <p:spPr bwMode="auto">
            <a:xfrm rot="10800000" flipV="1">
              <a:off x="4321" y="1465"/>
              <a:ext cx="186" cy="186"/>
            </a:xfrm>
            <a:prstGeom prst="line">
              <a:avLst/>
            </a:prstGeom>
            <a:noFill/>
            <a:ln w="12700">
              <a:solidFill>
                <a:schemeClr val="tx1"/>
              </a:solidFill>
              <a:round/>
              <a:headEnd/>
              <a:tailEnd type="triangle" w="med" len="med"/>
            </a:ln>
          </p:spPr>
          <p:txBody>
            <a:bodyPr lIns="90000" tIns="46800" rIns="90000" bIns="46800">
              <a:spAutoFit/>
            </a:bodyPr>
            <a:lstStyle/>
            <a:p>
              <a:endParaRPr lang="pt-BR"/>
            </a:p>
          </p:txBody>
        </p:sp>
        <p:sp>
          <p:nvSpPr>
            <p:cNvPr id="8211" name="Rectangle 51"/>
            <p:cNvSpPr>
              <a:spLocks noChangeArrowheads="1"/>
            </p:cNvSpPr>
            <p:nvPr/>
          </p:nvSpPr>
          <p:spPr bwMode="auto">
            <a:xfrm>
              <a:off x="4353" y="1544"/>
              <a:ext cx="260" cy="203"/>
            </a:xfrm>
            <a:prstGeom prst="rect">
              <a:avLst/>
            </a:prstGeom>
            <a:noFill/>
            <a:ln w="9525">
              <a:noFill/>
              <a:miter lim="800000"/>
              <a:headEnd/>
              <a:tailEnd/>
            </a:ln>
          </p:spPr>
          <p:txBody>
            <a:bodyPr/>
            <a:lstStyle/>
            <a:p>
              <a:pPr>
                <a:buClr>
                  <a:schemeClr val="tx1"/>
                </a:buClr>
              </a:pPr>
              <a:r>
                <a:rPr lang="pt-BR" sz="1400"/>
                <a:t>P</a:t>
              </a:r>
              <a:r>
                <a:rPr lang="pt-BR" sz="1400" baseline="-25000"/>
                <a:t>1</a:t>
              </a:r>
            </a:p>
          </p:txBody>
        </p:sp>
        <p:sp>
          <p:nvSpPr>
            <p:cNvPr id="8212" name="Rectangle 52"/>
            <p:cNvSpPr>
              <a:spLocks noChangeArrowheads="1"/>
            </p:cNvSpPr>
            <p:nvPr/>
          </p:nvSpPr>
          <p:spPr bwMode="auto">
            <a:xfrm>
              <a:off x="4572" y="1261"/>
              <a:ext cx="260" cy="203"/>
            </a:xfrm>
            <a:prstGeom prst="rect">
              <a:avLst/>
            </a:prstGeom>
            <a:noFill/>
            <a:ln w="9525">
              <a:noFill/>
              <a:miter lim="800000"/>
              <a:headEnd/>
              <a:tailEnd/>
            </a:ln>
          </p:spPr>
          <p:txBody>
            <a:bodyPr/>
            <a:lstStyle/>
            <a:p>
              <a:pPr>
                <a:buClr>
                  <a:schemeClr val="tx1"/>
                </a:buClr>
              </a:pPr>
              <a:r>
                <a:rPr lang="pt-BR" sz="1400"/>
                <a:t>P</a:t>
              </a:r>
              <a:r>
                <a:rPr lang="pt-BR" sz="1400" baseline="-25000"/>
                <a:t>0</a:t>
              </a:r>
            </a:p>
          </p:txBody>
        </p:sp>
        <p:sp>
          <p:nvSpPr>
            <p:cNvPr id="8213" name="Rectangle 53"/>
            <p:cNvSpPr>
              <a:spLocks noChangeArrowheads="1"/>
            </p:cNvSpPr>
            <p:nvPr/>
          </p:nvSpPr>
          <p:spPr bwMode="auto">
            <a:xfrm>
              <a:off x="2948" y="817"/>
              <a:ext cx="358" cy="110"/>
            </a:xfrm>
            <a:prstGeom prst="rect">
              <a:avLst/>
            </a:prstGeom>
            <a:noFill/>
            <a:ln w="9525">
              <a:noFill/>
              <a:miter lim="800000"/>
              <a:headEnd/>
              <a:tailEnd/>
            </a:ln>
          </p:spPr>
          <p:txBody>
            <a:bodyPr/>
            <a:lstStyle/>
            <a:p>
              <a:pPr algn="r">
                <a:buClr>
                  <a:schemeClr val="tx1"/>
                </a:buClr>
              </a:pPr>
              <a:r>
                <a:rPr lang="pt-BR"/>
                <a:t>Y</a:t>
              </a:r>
            </a:p>
          </p:txBody>
        </p:sp>
      </p:grpSp>
      <p:grpSp>
        <p:nvGrpSpPr>
          <p:cNvPr id="4" name="Group 57"/>
          <p:cNvGrpSpPr>
            <a:grpSpLocks/>
          </p:cNvGrpSpPr>
          <p:nvPr/>
        </p:nvGrpSpPr>
        <p:grpSpPr bwMode="auto">
          <a:xfrm>
            <a:off x="223838" y="4822825"/>
            <a:ext cx="8582025" cy="763588"/>
            <a:chOff x="141" y="3038"/>
            <a:chExt cx="5406" cy="481"/>
          </a:xfrm>
        </p:grpSpPr>
        <p:sp>
          <p:nvSpPr>
            <p:cNvPr id="8199" name="Rectangle 20"/>
            <p:cNvSpPr>
              <a:spLocks noChangeArrowheads="1"/>
            </p:cNvSpPr>
            <p:nvPr/>
          </p:nvSpPr>
          <p:spPr bwMode="auto">
            <a:xfrm>
              <a:off x="141" y="3038"/>
              <a:ext cx="2454" cy="481"/>
            </a:xfrm>
            <a:prstGeom prst="rect">
              <a:avLst/>
            </a:prstGeom>
            <a:noFill/>
            <a:ln w="9525">
              <a:noFill/>
              <a:miter lim="800000"/>
              <a:headEnd/>
              <a:tailEnd/>
            </a:ln>
          </p:spPr>
          <p:txBody>
            <a:bodyPr/>
            <a:lstStyle/>
            <a:p>
              <a:pPr marL="225425" indent="-225425">
                <a:buClr>
                  <a:schemeClr val="tx1"/>
                </a:buClr>
                <a:tabLst>
                  <a:tab pos="225425" algn="l"/>
                </a:tabLst>
              </a:pPr>
              <a:r>
                <a:rPr lang="pt-BR"/>
                <a:t>Expansão ou melhoria dos fatores de produção disponíveis</a:t>
              </a:r>
              <a:endParaRPr lang="pt-BR" b="0"/>
            </a:p>
          </p:txBody>
        </p:sp>
        <p:sp>
          <p:nvSpPr>
            <p:cNvPr id="8200" name="Rectangle 54"/>
            <p:cNvSpPr>
              <a:spLocks noChangeArrowheads="1"/>
            </p:cNvSpPr>
            <p:nvPr/>
          </p:nvSpPr>
          <p:spPr bwMode="auto">
            <a:xfrm>
              <a:off x="3093" y="3038"/>
              <a:ext cx="2454" cy="481"/>
            </a:xfrm>
            <a:prstGeom prst="rect">
              <a:avLst/>
            </a:prstGeom>
            <a:noFill/>
            <a:ln w="9525">
              <a:noFill/>
              <a:miter lim="800000"/>
              <a:headEnd/>
              <a:tailEnd/>
            </a:ln>
          </p:spPr>
          <p:txBody>
            <a:bodyPr/>
            <a:lstStyle/>
            <a:p>
              <a:pPr marL="225425" indent="-225425">
                <a:buClr>
                  <a:schemeClr val="tx1"/>
                </a:buClr>
                <a:tabLst>
                  <a:tab pos="225425" algn="l"/>
                </a:tabLst>
              </a:pPr>
              <a:r>
                <a:rPr lang="pt-BR"/>
                <a:t>Redução, sucateamento ou progressiva desqualificação dos fatores de produção disponíveis</a:t>
              </a:r>
              <a:endParaRPr lang="pt-BR" b="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ChangeArrowheads="1"/>
          </p:cNvSpPr>
          <p:nvPr/>
        </p:nvSpPr>
        <p:spPr bwMode="auto">
          <a:xfrm>
            <a:off x="0" y="2409825"/>
            <a:ext cx="9144000" cy="0"/>
          </a:xfrm>
          <a:prstGeom prst="rect">
            <a:avLst/>
          </a:prstGeom>
          <a:noFill/>
          <a:ln w="12700">
            <a:noFill/>
            <a:miter lim="800000"/>
            <a:headEnd/>
            <a:tailEnd/>
          </a:ln>
        </p:spPr>
        <p:txBody>
          <a:bodyPr wrap="none" lIns="90000" tIns="46800" rIns="90000" bIns="46800" anchor="ctr">
            <a:spAutoFit/>
          </a:bodyPr>
          <a:lstStyle/>
          <a:p>
            <a:endParaRPr lang="pt-BR"/>
          </a:p>
        </p:txBody>
      </p:sp>
      <p:sp>
        <p:nvSpPr>
          <p:cNvPr id="9219" name="Rectangle 4"/>
          <p:cNvSpPr>
            <a:spLocks noGrp="1" noChangeArrowheads="1"/>
          </p:cNvSpPr>
          <p:nvPr>
            <p:ph type="title"/>
          </p:nvPr>
        </p:nvSpPr>
        <p:spPr>
          <a:noFill/>
        </p:spPr>
        <p:txBody>
          <a:bodyPr/>
          <a:lstStyle/>
          <a:p>
            <a:pPr eaLnBrk="1" hangingPunct="1"/>
            <a:r>
              <a:rPr lang="pt-BR" smtClean="0">
                <a:solidFill>
                  <a:schemeClr val="hlink"/>
                </a:solidFill>
              </a:rPr>
              <a:t>Lei dos rendimentos decrescentes</a:t>
            </a:r>
          </a:p>
        </p:txBody>
      </p:sp>
      <p:sp>
        <p:nvSpPr>
          <p:cNvPr id="9220" name="Rectangle 34"/>
          <p:cNvSpPr>
            <a:spLocks noChangeArrowheads="1"/>
          </p:cNvSpPr>
          <p:nvPr/>
        </p:nvSpPr>
        <p:spPr bwMode="auto">
          <a:xfrm>
            <a:off x="187325" y="889000"/>
            <a:ext cx="8612188" cy="3179763"/>
          </a:xfrm>
          <a:prstGeom prst="rect">
            <a:avLst/>
          </a:prstGeom>
          <a:noFill/>
          <a:ln w="9525">
            <a:noFill/>
            <a:miter lim="800000"/>
            <a:headEnd/>
            <a:tailEnd/>
          </a:ln>
        </p:spPr>
        <p:txBody>
          <a:bodyPr/>
          <a:lstStyle/>
          <a:p>
            <a:pPr>
              <a:buClr>
                <a:schemeClr val="tx1"/>
              </a:buClr>
            </a:pPr>
            <a:r>
              <a:rPr lang="pt-BR" sz="2400"/>
              <a:t>Dada como inalterada a capacidade tecnológica de uma economia, as modificações positivas no suprimento de um ou mais recursos físicos de produção poderão provocar expansão de sua capacidade final de produção.  Todavia, na hipótese de se registrar a limitação de um ou mais recursos, os aumentos na capacidade serão menos que proporcionais, tornando-se decrescentes ou mesmo nulos a partir de certo ponto.</a:t>
            </a:r>
            <a:endParaRPr lang="pt-BR" sz="2400" b="0"/>
          </a:p>
        </p:txBody>
      </p:sp>
      <p:sp>
        <p:nvSpPr>
          <p:cNvPr id="9221" name="Line 51"/>
          <p:cNvSpPr>
            <a:spLocks noChangeShapeType="1"/>
          </p:cNvSpPr>
          <p:nvPr/>
        </p:nvSpPr>
        <p:spPr bwMode="auto">
          <a:xfrm flipV="1">
            <a:off x="5149850" y="3940175"/>
            <a:ext cx="0" cy="2486025"/>
          </a:xfrm>
          <a:prstGeom prst="line">
            <a:avLst/>
          </a:prstGeom>
          <a:noFill/>
          <a:ln w="38100">
            <a:solidFill>
              <a:schemeClr val="tx1"/>
            </a:solidFill>
            <a:round/>
            <a:headEnd/>
            <a:tailEnd type="triangle" w="med" len="med"/>
          </a:ln>
        </p:spPr>
        <p:txBody>
          <a:bodyPr lIns="90000" tIns="46800" rIns="90000" bIns="46800">
            <a:spAutoFit/>
          </a:bodyPr>
          <a:lstStyle/>
          <a:p>
            <a:endParaRPr lang="pt-BR"/>
          </a:p>
        </p:txBody>
      </p:sp>
      <p:sp>
        <p:nvSpPr>
          <p:cNvPr id="9222" name="Line 52"/>
          <p:cNvSpPr>
            <a:spLocks noChangeShapeType="1"/>
          </p:cNvSpPr>
          <p:nvPr/>
        </p:nvSpPr>
        <p:spPr bwMode="auto">
          <a:xfrm>
            <a:off x="5149850" y="6419850"/>
            <a:ext cx="2990850" cy="0"/>
          </a:xfrm>
          <a:prstGeom prst="line">
            <a:avLst/>
          </a:prstGeom>
          <a:noFill/>
          <a:ln w="38100">
            <a:solidFill>
              <a:schemeClr val="tx1"/>
            </a:solidFill>
            <a:round/>
            <a:headEnd/>
            <a:tailEnd type="triangle" w="med" len="med"/>
          </a:ln>
        </p:spPr>
        <p:txBody>
          <a:bodyPr lIns="90000" tIns="46800" rIns="90000" bIns="46800">
            <a:spAutoFit/>
          </a:bodyPr>
          <a:lstStyle/>
          <a:p>
            <a:endParaRPr lang="pt-BR"/>
          </a:p>
        </p:txBody>
      </p:sp>
      <p:sp>
        <p:nvSpPr>
          <p:cNvPr id="9223" name="Freeform 53"/>
          <p:cNvSpPr>
            <a:spLocks/>
          </p:cNvSpPr>
          <p:nvPr/>
        </p:nvSpPr>
        <p:spPr bwMode="auto">
          <a:xfrm flipV="1">
            <a:off x="5145088" y="4846638"/>
            <a:ext cx="1822450" cy="1555750"/>
          </a:xfrm>
          <a:custGeom>
            <a:avLst/>
            <a:gdLst>
              <a:gd name="T0" fmla="*/ 0 w 1696"/>
              <a:gd name="T1" fmla="*/ 2147483647 h 742"/>
              <a:gd name="T2" fmla="*/ 946832617 w 1696"/>
              <a:gd name="T3" fmla="*/ 2147483647 h 742"/>
              <a:gd name="T4" fmla="*/ 1585368248 w 1696"/>
              <a:gd name="T5" fmla="*/ 1389182079 h 742"/>
              <a:gd name="T6" fmla="*/ 1958327805 w 1696"/>
              <a:gd name="T7" fmla="*/ 0 h 742"/>
              <a:gd name="T8" fmla="*/ 0 60000 65536"/>
              <a:gd name="T9" fmla="*/ 0 60000 65536"/>
              <a:gd name="T10" fmla="*/ 0 60000 65536"/>
              <a:gd name="T11" fmla="*/ 0 60000 65536"/>
              <a:gd name="T12" fmla="*/ 0 w 1696"/>
              <a:gd name="T13" fmla="*/ 0 h 742"/>
              <a:gd name="T14" fmla="*/ 1696 w 1696"/>
              <a:gd name="T15" fmla="*/ 742 h 742"/>
            </a:gdLst>
            <a:ahLst/>
            <a:cxnLst>
              <a:cxn ang="T8">
                <a:pos x="T0" y="T1"/>
              </a:cxn>
              <a:cxn ang="T9">
                <a:pos x="T2" y="T3"/>
              </a:cxn>
              <a:cxn ang="T10">
                <a:pos x="T4" y="T5"/>
              </a:cxn>
              <a:cxn ang="T11">
                <a:pos x="T6" y="T7"/>
              </a:cxn>
            </a:cxnLst>
            <a:rect l="T12" t="T13" r="T14" b="T15"/>
            <a:pathLst>
              <a:path w="1696" h="742">
                <a:moveTo>
                  <a:pt x="0" y="742"/>
                </a:moveTo>
                <a:cubicBezTo>
                  <a:pt x="295" y="702"/>
                  <a:pt x="591" y="663"/>
                  <a:pt x="820" y="592"/>
                </a:cubicBezTo>
                <a:cubicBezTo>
                  <a:pt x="1049" y="521"/>
                  <a:pt x="1227" y="415"/>
                  <a:pt x="1373" y="316"/>
                </a:cubicBezTo>
                <a:cubicBezTo>
                  <a:pt x="1519" y="217"/>
                  <a:pt x="1628" y="43"/>
                  <a:pt x="1696" y="0"/>
                </a:cubicBezTo>
              </a:path>
            </a:pathLst>
          </a:custGeom>
          <a:noFill/>
          <a:ln w="38100" cap="flat" cmpd="sng">
            <a:solidFill>
              <a:schemeClr val="tx1"/>
            </a:solidFill>
            <a:prstDash val="solid"/>
            <a:round/>
            <a:headEnd type="none" w="med" len="med"/>
            <a:tailEnd type="none" w="med" len="med"/>
          </a:ln>
        </p:spPr>
        <p:txBody>
          <a:bodyPr lIns="90000" tIns="46800" rIns="90000" bIns="46800">
            <a:spAutoFit/>
          </a:bodyPr>
          <a:lstStyle/>
          <a:p>
            <a:endParaRPr lang="pt-BR"/>
          </a:p>
        </p:txBody>
      </p:sp>
      <p:sp>
        <p:nvSpPr>
          <p:cNvPr id="9224" name="Rectangle 54"/>
          <p:cNvSpPr>
            <a:spLocks noChangeArrowheads="1"/>
          </p:cNvSpPr>
          <p:nvPr/>
        </p:nvSpPr>
        <p:spPr bwMode="auto">
          <a:xfrm>
            <a:off x="4572000" y="4038600"/>
            <a:ext cx="527050" cy="152400"/>
          </a:xfrm>
          <a:prstGeom prst="rect">
            <a:avLst/>
          </a:prstGeom>
          <a:noFill/>
          <a:ln w="9525">
            <a:noFill/>
            <a:miter lim="800000"/>
            <a:headEnd/>
            <a:tailEnd/>
          </a:ln>
        </p:spPr>
        <p:txBody>
          <a:bodyPr/>
          <a:lstStyle/>
          <a:p>
            <a:pPr algn="r">
              <a:buClr>
                <a:schemeClr val="tx1"/>
              </a:buClr>
            </a:pPr>
            <a:r>
              <a:rPr lang="pt-BR"/>
              <a:t>Y</a:t>
            </a:r>
          </a:p>
        </p:txBody>
      </p:sp>
      <p:sp>
        <p:nvSpPr>
          <p:cNvPr id="9225" name="Rectangle 55"/>
          <p:cNvSpPr>
            <a:spLocks noChangeArrowheads="1"/>
          </p:cNvSpPr>
          <p:nvPr/>
        </p:nvSpPr>
        <p:spPr bwMode="auto">
          <a:xfrm>
            <a:off x="7385050" y="6515100"/>
            <a:ext cx="738188" cy="179388"/>
          </a:xfrm>
          <a:prstGeom prst="rect">
            <a:avLst/>
          </a:prstGeom>
          <a:noFill/>
          <a:ln w="9525">
            <a:noFill/>
            <a:miter lim="800000"/>
            <a:headEnd/>
            <a:tailEnd/>
          </a:ln>
        </p:spPr>
        <p:txBody>
          <a:bodyPr/>
          <a:lstStyle/>
          <a:p>
            <a:pPr marL="225425" indent="-225425" algn="r">
              <a:buClr>
                <a:schemeClr val="tx1"/>
              </a:buClr>
              <a:tabLst>
                <a:tab pos="225425" algn="l"/>
              </a:tabLst>
            </a:pPr>
            <a:r>
              <a:rPr lang="pt-BR"/>
              <a:t>X</a:t>
            </a:r>
          </a:p>
        </p:txBody>
      </p:sp>
      <p:sp>
        <p:nvSpPr>
          <p:cNvPr id="9226" name="Freeform 56"/>
          <p:cNvSpPr>
            <a:spLocks/>
          </p:cNvSpPr>
          <p:nvPr/>
        </p:nvSpPr>
        <p:spPr bwMode="auto">
          <a:xfrm flipV="1">
            <a:off x="5192713" y="4267200"/>
            <a:ext cx="2492375" cy="2116138"/>
          </a:xfrm>
          <a:custGeom>
            <a:avLst/>
            <a:gdLst>
              <a:gd name="T0" fmla="*/ 0 w 1696"/>
              <a:gd name="T1" fmla="*/ 2147483647 h 742"/>
              <a:gd name="T2" fmla="*/ 1770879688 w 1696"/>
              <a:gd name="T3" fmla="*/ 2147483647 h 742"/>
              <a:gd name="T4" fmla="*/ 2147483647 w 1696"/>
              <a:gd name="T5" fmla="*/ 2147483647 h 742"/>
              <a:gd name="T6" fmla="*/ 2147483647 w 1696"/>
              <a:gd name="T7" fmla="*/ 0 h 742"/>
              <a:gd name="T8" fmla="*/ 0 60000 65536"/>
              <a:gd name="T9" fmla="*/ 0 60000 65536"/>
              <a:gd name="T10" fmla="*/ 0 60000 65536"/>
              <a:gd name="T11" fmla="*/ 0 60000 65536"/>
              <a:gd name="T12" fmla="*/ 0 w 1696"/>
              <a:gd name="T13" fmla="*/ 0 h 742"/>
              <a:gd name="T14" fmla="*/ 1696 w 1696"/>
              <a:gd name="T15" fmla="*/ 742 h 742"/>
            </a:gdLst>
            <a:ahLst/>
            <a:cxnLst>
              <a:cxn ang="T8">
                <a:pos x="T0" y="T1"/>
              </a:cxn>
              <a:cxn ang="T9">
                <a:pos x="T2" y="T3"/>
              </a:cxn>
              <a:cxn ang="T10">
                <a:pos x="T4" y="T5"/>
              </a:cxn>
              <a:cxn ang="T11">
                <a:pos x="T6" y="T7"/>
              </a:cxn>
            </a:cxnLst>
            <a:rect l="T12" t="T13" r="T14" b="T15"/>
            <a:pathLst>
              <a:path w="1696" h="742">
                <a:moveTo>
                  <a:pt x="0" y="742"/>
                </a:moveTo>
                <a:cubicBezTo>
                  <a:pt x="295" y="702"/>
                  <a:pt x="591" y="663"/>
                  <a:pt x="820" y="592"/>
                </a:cubicBezTo>
                <a:cubicBezTo>
                  <a:pt x="1049" y="521"/>
                  <a:pt x="1227" y="415"/>
                  <a:pt x="1373" y="316"/>
                </a:cubicBezTo>
                <a:cubicBezTo>
                  <a:pt x="1519" y="217"/>
                  <a:pt x="1628" y="43"/>
                  <a:pt x="1696" y="0"/>
                </a:cubicBezTo>
              </a:path>
            </a:pathLst>
          </a:custGeom>
          <a:noFill/>
          <a:ln w="38100" cap="flat" cmpd="sng">
            <a:solidFill>
              <a:schemeClr val="tx1"/>
            </a:solidFill>
            <a:prstDash val="solid"/>
            <a:round/>
            <a:headEnd type="none" w="med" len="med"/>
            <a:tailEnd type="none" w="med" len="med"/>
          </a:ln>
        </p:spPr>
        <p:txBody>
          <a:bodyPr lIns="90000" tIns="46800" rIns="90000" bIns="46800">
            <a:spAutoFit/>
          </a:bodyPr>
          <a:lstStyle/>
          <a:p>
            <a:endParaRPr lang="pt-BR"/>
          </a:p>
        </p:txBody>
      </p:sp>
      <p:sp>
        <p:nvSpPr>
          <p:cNvPr id="9227" name="Oval 57"/>
          <p:cNvSpPr>
            <a:spLocks noChangeArrowheads="1"/>
          </p:cNvSpPr>
          <p:nvPr/>
        </p:nvSpPr>
        <p:spPr bwMode="auto">
          <a:xfrm>
            <a:off x="5116513" y="6378575"/>
            <a:ext cx="63500" cy="53975"/>
          </a:xfrm>
          <a:prstGeom prst="ellipse">
            <a:avLst/>
          </a:prstGeom>
          <a:solidFill>
            <a:srgbClr val="000000"/>
          </a:solidFill>
          <a:ln w="12700">
            <a:solidFill>
              <a:schemeClr val="tx1"/>
            </a:solidFill>
            <a:round/>
            <a:headEnd/>
            <a:tailEnd/>
          </a:ln>
        </p:spPr>
        <p:txBody>
          <a:bodyPr wrap="none" lIns="90000" tIns="46800" rIns="90000" bIns="46800" anchor="ctr">
            <a:spAutoFit/>
          </a:bodyPr>
          <a:lstStyle/>
          <a:p>
            <a:endParaRPr lang="pt-BR"/>
          </a:p>
        </p:txBody>
      </p:sp>
      <p:sp>
        <p:nvSpPr>
          <p:cNvPr id="9228" name="Freeform 59"/>
          <p:cNvSpPr>
            <a:spLocks/>
          </p:cNvSpPr>
          <p:nvPr/>
        </p:nvSpPr>
        <p:spPr bwMode="auto">
          <a:xfrm flipV="1">
            <a:off x="5178425" y="4487863"/>
            <a:ext cx="2220913" cy="1941512"/>
          </a:xfrm>
          <a:custGeom>
            <a:avLst/>
            <a:gdLst>
              <a:gd name="T0" fmla="*/ 0 w 1696"/>
              <a:gd name="T1" fmla="*/ 2147483647 h 742"/>
              <a:gd name="T2" fmla="*/ 1406128888 w 1696"/>
              <a:gd name="T3" fmla="*/ 2147483647 h 742"/>
              <a:gd name="T4" fmla="*/ 2147483647 w 1696"/>
              <a:gd name="T5" fmla="*/ 2147483647 h 742"/>
              <a:gd name="T6" fmla="*/ 2147483647 w 1696"/>
              <a:gd name="T7" fmla="*/ 0 h 742"/>
              <a:gd name="T8" fmla="*/ 0 60000 65536"/>
              <a:gd name="T9" fmla="*/ 0 60000 65536"/>
              <a:gd name="T10" fmla="*/ 0 60000 65536"/>
              <a:gd name="T11" fmla="*/ 0 60000 65536"/>
              <a:gd name="T12" fmla="*/ 0 w 1696"/>
              <a:gd name="T13" fmla="*/ 0 h 742"/>
              <a:gd name="T14" fmla="*/ 1696 w 1696"/>
              <a:gd name="T15" fmla="*/ 742 h 742"/>
            </a:gdLst>
            <a:ahLst/>
            <a:cxnLst>
              <a:cxn ang="T8">
                <a:pos x="T0" y="T1"/>
              </a:cxn>
              <a:cxn ang="T9">
                <a:pos x="T2" y="T3"/>
              </a:cxn>
              <a:cxn ang="T10">
                <a:pos x="T4" y="T5"/>
              </a:cxn>
              <a:cxn ang="T11">
                <a:pos x="T6" y="T7"/>
              </a:cxn>
            </a:cxnLst>
            <a:rect l="T12" t="T13" r="T14" b="T15"/>
            <a:pathLst>
              <a:path w="1696" h="742">
                <a:moveTo>
                  <a:pt x="0" y="742"/>
                </a:moveTo>
                <a:cubicBezTo>
                  <a:pt x="295" y="702"/>
                  <a:pt x="591" y="663"/>
                  <a:pt x="820" y="592"/>
                </a:cubicBezTo>
                <a:cubicBezTo>
                  <a:pt x="1049" y="521"/>
                  <a:pt x="1227" y="415"/>
                  <a:pt x="1373" y="316"/>
                </a:cubicBezTo>
                <a:cubicBezTo>
                  <a:pt x="1519" y="217"/>
                  <a:pt x="1628" y="43"/>
                  <a:pt x="1696" y="0"/>
                </a:cubicBezTo>
              </a:path>
            </a:pathLst>
          </a:custGeom>
          <a:noFill/>
          <a:ln w="38100" cap="flat" cmpd="sng">
            <a:solidFill>
              <a:schemeClr val="tx1"/>
            </a:solidFill>
            <a:prstDash val="solid"/>
            <a:round/>
            <a:headEnd type="none" w="med" len="med"/>
            <a:tailEnd type="none" w="med" len="med"/>
          </a:ln>
        </p:spPr>
        <p:txBody>
          <a:bodyPr lIns="90000" tIns="46800" rIns="90000" bIns="46800">
            <a:spAutoFit/>
          </a:bodyPr>
          <a:lstStyle/>
          <a:p>
            <a:endParaRPr lang="pt-BR"/>
          </a:p>
        </p:txBody>
      </p:sp>
      <p:grpSp>
        <p:nvGrpSpPr>
          <p:cNvPr id="2" name="Grupo 20"/>
          <p:cNvGrpSpPr>
            <a:grpSpLocks/>
          </p:cNvGrpSpPr>
          <p:nvPr/>
        </p:nvGrpSpPr>
        <p:grpSpPr bwMode="auto">
          <a:xfrm>
            <a:off x="5832475" y="5410200"/>
            <a:ext cx="439738" cy="536575"/>
            <a:chOff x="5832475" y="5410200"/>
            <a:chExt cx="439738" cy="536575"/>
          </a:xfrm>
        </p:grpSpPr>
        <p:sp>
          <p:nvSpPr>
            <p:cNvPr id="9238" name="Rectangle 58"/>
            <p:cNvSpPr>
              <a:spLocks noChangeArrowheads="1"/>
            </p:cNvSpPr>
            <p:nvPr/>
          </p:nvSpPr>
          <p:spPr bwMode="auto">
            <a:xfrm>
              <a:off x="5861050" y="5665788"/>
              <a:ext cx="384175" cy="280987"/>
            </a:xfrm>
            <a:prstGeom prst="rect">
              <a:avLst/>
            </a:prstGeom>
            <a:noFill/>
            <a:ln w="9525">
              <a:noFill/>
              <a:miter lim="800000"/>
              <a:headEnd/>
              <a:tailEnd/>
            </a:ln>
          </p:spPr>
          <p:txBody>
            <a:bodyPr/>
            <a:lstStyle/>
            <a:p>
              <a:pPr>
                <a:buClr>
                  <a:schemeClr val="tx1"/>
                </a:buClr>
              </a:pPr>
              <a:r>
                <a:rPr lang="pt-BR" sz="1400">
                  <a:solidFill>
                    <a:srgbClr val="C00000"/>
                  </a:solidFill>
                </a:rPr>
                <a:t>P</a:t>
              </a:r>
              <a:r>
                <a:rPr lang="pt-BR" sz="1400" baseline="-25000">
                  <a:solidFill>
                    <a:srgbClr val="C00000"/>
                  </a:solidFill>
                </a:rPr>
                <a:t>0</a:t>
              </a:r>
            </a:p>
          </p:txBody>
        </p:sp>
        <p:sp>
          <p:nvSpPr>
            <p:cNvPr id="9239" name="Line 60"/>
            <p:cNvSpPr>
              <a:spLocks noChangeShapeType="1"/>
            </p:cNvSpPr>
            <p:nvPr/>
          </p:nvSpPr>
          <p:spPr bwMode="auto">
            <a:xfrm flipV="1">
              <a:off x="5832475" y="5410200"/>
              <a:ext cx="439738" cy="409575"/>
            </a:xfrm>
            <a:prstGeom prst="line">
              <a:avLst/>
            </a:prstGeom>
            <a:noFill/>
            <a:ln w="12700">
              <a:solidFill>
                <a:schemeClr val="tx1"/>
              </a:solidFill>
              <a:round/>
              <a:headEnd/>
              <a:tailEnd type="triangle" w="med" len="med"/>
            </a:ln>
          </p:spPr>
          <p:txBody>
            <a:bodyPr lIns="90000" tIns="46800" rIns="90000" bIns="46800">
              <a:spAutoFit/>
            </a:bodyPr>
            <a:lstStyle/>
            <a:p>
              <a:endParaRPr lang="pt-BR"/>
            </a:p>
          </p:txBody>
        </p:sp>
      </p:grpSp>
      <p:grpSp>
        <p:nvGrpSpPr>
          <p:cNvPr id="3" name="Grupo 21"/>
          <p:cNvGrpSpPr>
            <a:grpSpLocks/>
          </p:cNvGrpSpPr>
          <p:nvPr/>
        </p:nvGrpSpPr>
        <p:grpSpPr bwMode="auto">
          <a:xfrm>
            <a:off x="6316663" y="5140325"/>
            <a:ext cx="400050" cy="355600"/>
            <a:chOff x="6316663" y="5140325"/>
            <a:chExt cx="400050" cy="355600"/>
          </a:xfrm>
        </p:grpSpPr>
        <p:sp>
          <p:nvSpPr>
            <p:cNvPr id="9236" name="Line 61"/>
            <p:cNvSpPr>
              <a:spLocks noChangeShapeType="1"/>
            </p:cNvSpPr>
            <p:nvPr/>
          </p:nvSpPr>
          <p:spPr bwMode="auto">
            <a:xfrm flipV="1">
              <a:off x="6316663" y="5140325"/>
              <a:ext cx="249237" cy="233363"/>
            </a:xfrm>
            <a:prstGeom prst="line">
              <a:avLst/>
            </a:prstGeom>
            <a:noFill/>
            <a:ln w="12700">
              <a:solidFill>
                <a:schemeClr val="tx1"/>
              </a:solidFill>
              <a:round/>
              <a:headEnd/>
              <a:tailEnd type="triangle" w="med" len="med"/>
            </a:ln>
          </p:spPr>
          <p:txBody>
            <a:bodyPr lIns="90000" tIns="46800" rIns="90000" bIns="46800">
              <a:spAutoFit/>
            </a:bodyPr>
            <a:lstStyle/>
            <a:p>
              <a:endParaRPr lang="pt-BR"/>
            </a:p>
          </p:txBody>
        </p:sp>
        <p:sp>
          <p:nvSpPr>
            <p:cNvPr id="9237" name="Rectangle 62"/>
            <p:cNvSpPr>
              <a:spLocks noChangeArrowheads="1"/>
            </p:cNvSpPr>
            <p:nvPr/>
          </p:nvSpPr>
          <p:spPr bwMode="auto">
            <a:xfrm>
              <a:off x="6334125" y="5214938"/>
              <a:ext cx="382588" cy="280987"/>
            </a:xfrm>
            <a:prstGeom prst="rect">
              <a:avLst/>
            </a:prstGeom>
            <a:noFill/>
            <a:ln w="9525">
              <a:noFill/>
              <a:miter lim="800000"/>
              <a:headEnd/>
              <a:tailEnd/>
            </a:ln>
          </p:spPr>
          <p:txBody>
            <a:bodyPr/>
            <a:lstStyle/>
            <a:p>
              <a:pPr>
                <a:buClr>
                  <a:schemeClr val="tx1"/>
                </a:buClr>
              </a:pPr>
              <a:r>
                <a:rPr lang="pt-BR" sz="1400">
                  <a:solidFill>
                    <a:srgbClr val="C00000"/>
                  </a:solidFill>
                </a:rPr>
                <a:t>P</a:t>
              </a:r>
              <a:r>
                <a:rPr lang="pt-BR" sz="1400" baseline="-25000">
                  <a:solidFill>
                    <a:srgbClr val="C00000"/>
                  </a:solidFill>
                </a:rPr>
                <a:t>1</a:t>
              </a:r>
            </a:p>
          </p:txBody>
        </p:sp>
      </p:grpSp>
      <p:sp>
        <p:nvSpPr>
          <p:cNvPr id="9231" name="Freeform 64"/>
          <p:cNvSpPr>
            <a:spLocks/>
          </p:cNvSpPr>
          <p:nvPr/>
        </p:nvSpPr>
        <p:spPr bwMode="auto">
          <a:xfrm flipV="1">
            <a:off x="5157788" y="5472113"/>
            <a:ext cx="998537" cy="930275"/>
          </a:xfrm>
          <a:custGeom>
            <a:avLst/>
            <a:gdLst>
              <a:gd name="T0" fmla="*/ 0 w 1696"/>
              <a:gd name="T1" fmla="*/ 1166322808 h 742"/>
              <a:gd name="T2" fmla="*/ 284243322 w 1696"/>
              <a:gd name="T3" fmla="*/ 930543308 h 742"/>
              <a:gd name="T4" fmla="*/ 475934773 w 1696"/>
              <a:gd name="T5" fmla="*/ 496709171 h 742"/>
              <a:gd name="T6" fmla="*/ 587898646 w 1696"/>
              <a:gd name="T7" fmla="*/ 0 h 742"/>
              <a:gd name="T8" fmla="*/ 0 60000 65536"/>
              <a:gd name="T9" fmla="*/ 0 60000 65536"/>
              <a:gd name="T10" fmla="*/ 0 60000 65536"/>
              <a:gd name="T11" fmla="*/ 0 60000 65536"/>
              <a:gd name="T12" fmla="*/ 0 w 1696"/>
              <a:gd name="T13" fmla="*/ 0 h 742"/>
              <a:gd name="T14" fmla="*/ 1696 w 1696"/>
              <a:gd name="T15" fmla="*/ 742 h 742"/>
            </a:gdLst>
            <a:ahLst/>
            <a:cxnLst>
              <a:cxn ang="T8">
                <a:pos x="T0" y="T1"/>
              </a:cxn>
              <a:cxn ang="T9">
                <a:pos x="T2" y="T3"/>
              </a:cxn>
              <a:cxn ang="T10">
                <a:pos x="T4" y="T5"/>
              </a:cxn>
              <a:cxn ang="T11">
                <a:pos x="T6" y="T7"/>
              </a:cxn>
            </a:cxnLst>
            <a:rect l="T12" t="T13" r="T14" b="T15"/>
            <a:pathLst>
              <a:path w="1696" h="742">
                <a:moveTo>
                  <a:pt x="0" y="742"/>
                </a:moveTo>
                <a:cubicBezTo>
                  <a:pt x="295" y="702"/>
                  <a:pt x="591" y="663"/>
                  <a:pt x="820" y="592"/>
                </a:cubicBezTo>
                <a:cubicBezTo>
                  <a:pt x="1049" y="521"/>
                  <a:pt x="1227" y="415"/>
                  <a:pt x="1373" y="316"/>
                </a:cubicBezTo>
                <a:cubicBezTo>
                  <a:pt x="1519" y="217"/>
                  <a:pt x="1628" y="43"/>
                  <a:pt x="1696" y="0"/>
                </a:cubicBezTo>
              </a:path>
            </a:pathLst>
          </a:custGeom>
          <a:noFill/>
          <a:ln w="38100" cap="flat" cmpd="sng">
            <a:solidFill>
              <a:schemeClr val="tx1"/>
            </a:solidFill>
            <a:prstDash val="solid"/>
            <a:round/>
            <a:headEnd type="none" w="med" len="med"/>
            <a:tailEnd type="none" w="med" len="med"/>
          </a:ln>
        </p:spPr>
        <p:txBody>
          <a:bodyPr lIns="90000" tIns="46800" rIns="90000" bIns="46800">
            <a:spAutoFit/>
          </a:bodyPr>
          <a:lstStyle/>
          <a:p>
            <a:endParaRPr lang="pt-BR"/>
          </a:p>
        </p:txBody>
      </p:sp>
      <p:grpSp>
        <p:nvGrpSpPr>
          <p:cNvPr id="4" name="Grupo 23"/>
          <p:cNvGrpSpPr>
            <a:grpSpLocks/>
          </p:cNvGrpSpPr>
          <p:nvPr/>
        </p:nvGrpSpPr>
        <p:grpSpPr bwMode="auto">
          <a:xfrm>
            <a:off x="6610350" y="4776788"/>
            <a:ext cx="547688" cy="503237"/>
            <a:chOff x="6610350" y="4776788"/>
            <a:chExt cx="547688" cy="503237"/>
          </a:xfrm>
        </p:grpSpPr>
        <p:sp>
          <p:nvSpPr>
            <p:cNvPr id="9233" name="Rectangle 63"/>
            <p:cNvSpPr>
              <a:spLocks noChangeArrowheads="1"/>
            </p:cNvSpPr>
            <p:nvPr/>
          </p:nvSpPr>
          <p:spPr bwMode="auto">
            <a:xfrm>
              <a:off x="6635750" y="4999038"/>
              <a:ext cx="382588" cy="280987"/>
            </a:xfrm>
            <a:prstGeom prst="rect">
              <a:avLst/>
            </a:prstGeom>
            <a:noFill/>
            <a:ln w="9525">
              <a:noFill/>
              <a:miter lim="800000"/>
              <a:headEnd/>
              <a:tailEnd/>
            </a:ln>
          </p:spPr>
          <p:txBody>
            <a:bodyPr/>
            <a:lstStyle/>
            <a:p>
              <a:pPr>
                <a:buClr>
                  <a:schemeClr val="tx1"/>
                </a:buClr>
              </a:pPr>
              <a:r>
                <a:rPr lang="pt-BR" sz="1400">
                  <a:solidFill>
                    <a:srgbClr val="C00000"/>
                  </a:solidFill>
                </a:rPr>
                <a:t>P</a:t>
              </a:r>
              <a:r>
                <a:rPr lang="pt-BR" sz="1400" baseline="-25000">
                  <a:solidFill>
                    <a:srgbClr val="C00000"/>
                  </a:solidFill>
                </a:rPr>
                <a:t>2</a:t>
              </a:r>
            </a:p>
          </p:txBody>
        </p:sp>
        <p:sp>
          <p:nvSpPr>
            <p:cNvPr id="9234" name="Line 65"/>
            <p:cNvSpPr>
              <a:spLocks noChangeShapeType="1"/>
            </p:cNvSpPr>
            <p:nvPr/>
          </p:nvSpPr>
          <p:spPr bwMode="auto">
            <a:xfrm flipV="1">
              <a:off x="6610350" y="4983163"/>
              <a:ext cx="139700" cy="130175"/>
            </a:xfrm>
            <a:prstGeom prst="line">
              <a:avLst/>
            </a:prstGeom>
            <a:noFill/>
            <a:ln w="12700">
              <a:solidFill>
                <a:schemeClr val="tx1"/>
              </a:solidFill>
              <a:round/>
              <a:headEnd/>
              <a:tailEnd type="triangle" w="med" len="med"/>
            </a:ln>
          </p:spPr>
          <p:txBody>
            <a:bodyPr lIns="90000" tIns="46800" rIns="90000" bIns="46800">
              <a:spAutoFit/>
            </a:bodyPr>
            <a:lstStyle/>
            <a:p>
              <a:endParaRPr lang="pt-BR"/>
            </a:p>
          </p:txBody>
        </p:sp>
        <p:sp>
          <p:nvSpPr>
            <p:cNvPr id="9235" name="Rectangle 66"/>
            <p:cNvSpPr>
              <a:spLocks noChangeArrowheads="1"/>
            </p:cNvSpPr>
            <p:nvPr/>
          </p:nvSpPr>
          <p:spPr bwMode="auto">
            <a:xfrm>
              <a:off x="6775450" y="4776788"/>
              <a:ext cx="382588" cy="280987"/>
            </a:xfrm>
            <a:prstGeom prst="rect">
              <a:avLst/>
            </a:prstGeom>
            <a:noFill/>
            <a:ln w="9525">
              <a:noFill/>
              <a:miter lim="800000"/>
              <a:headEnd/>
              <a:tailEnd/>
            </a:ln>
          </p:spPr>
          <p:txBody>
            <a:bodyPr/>
            <a:lstStyle/>
            <a:p>
              <a:pPr>
                <a:buClr>
                  <a:schemeClr val="tx1"/>
                </a:buClr>
              </a:pPr>
              <a:r>
                <a:rPr lang="pt-BR" sz="1400">
                  <a:solidFill>
                    <a:srgbClr val="C00000"/>
                  </a:solidFill>
                </a:rPr>
                <a:t>P</a:t>
              </a:r>
              <a:r>
                <a:rPr lang="pt-BR" sz="1400" baseline="-25000">
                  <a:solidFill>
                    <a:srgbClr val="C00000"/>
                  </a:solidFill>
                </a:rPr>
                <a:t>3</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0-#ppt_w/2"/>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ChangeArrowheads="1"/>
          </p:cNvSpPr>
          <p:nvPr/>
        </p:nvSpPr>
        <p:spPr bwMode="auto">
          <a:xfrm>
            <a:off x="0" y="2409825"/>
            <a:ext cx="9144000" cy="0"/>
          </a:xfrm>
          <a:prstGeom prst="rect">
            <a:avLst/>
          </a:prstGeom>
          <a:noFill/>
          <a:ln w="12700">
            <a:noFill/>
            <a:miter lim="800000"/>
            <a:headEnd/>
            <a:tailEnd/>
          </a:ln>
        </p:spPr>
        <p:txBody>
          <a:bodyPr wrap="none" lIns="90000" tIns="46800" rIns="90000" bIns="46800" anchor="ctr">
            <a:spAutoFit/>
          </a:bodyPr>
          <a:lstStyle/>
          <a:p>
            <a:endParaRPr lang="pt-BR"/>
          </a:p>
        </p:txBody>
      </p:sp>
      <p:sp>
        <p:nvSpPr>
          <p:cNvPr id="10243" name="Rectangle 4"/>
          <p:cNvSpPr>
            <a:spLocks noGrp="1" noChangeArrowheads="1"/>
          </p:cNvSpPr>
          <p:nvPr>
            <p:ph type="title"/>
          </p:nvPr>
        </p:nvSpPr>
        <p:spPr>
          <a:noFill/>
        </p:spPr>
        <p:txBody>
          <a:bodyPr/>
          <a:lstStyle/>
          <a:p>
            <a:pPr eaLnBrk="1" hangingPunct="1"/>
            <a:r>
              <a:rPr lang="pt-BR" smtClean="0">
                <a:solidFill>
                  <a:schemeClr val="hlink"/>
                </a:solidFill>
              </a:rPr>
              <a:t>Custos de Oportunidade crescentes</a:t>
            </a:r>
          </a:p>
        </p:txBody>
      </p:sp>
      <p:sp>
        <p:nvSpPr>
          <p:cNvPr id="10244" name="Rectangle 5"/>
          <p:cNvSpPr>
            <a:spLocks noChangeArrowheads="1"/>
          </p:cNvSpPr>
          <p:nvPr/>
        </p:nvSpPr>
        <p:spPr bwMode="auto">
          <a:xfrm>
            <a:off x="153988" y="1428750"/>
            <a:ext cx="8802687" cy="2006600"/>
          </a:xfrm>
          <a:prstGeom prst="rect">
            <a:avLst/>
          </a:prstGeom>
          <a:noFill/>
          <a:ln w="9525">
            <a:noFill/>
            <a:miter lim="800000"/>
            <a:headEnd/>
            <a:tailEnd/>
          </a:ln>
        </p:spPr>
        <p:txBody>
          <a:bodyPr/>
          <a:lstStyle/>
          <a:p>
            <a:pPr>
              <a:buClr>
                <a:schemeClr val="tx1"/>
              </a:buClr>
            </a:pPr>
            <a:r>
              <a:rPr lang="pt-BR" sz="2400"/>
              <a:t>Dada como inalteradas as capacidades tecnológicas e de produção de uma economia e estando o sistema a operar em níveis de pleno emprego, a obtenção de quantidades adicionais de um produto implica necessariamente na redução das quantidades de outro.</a:t>
            </a:r>
          </a:p>
          <a:p>
            <a:pPr>
              <a:buClr>
                <a:schemeClr val="tx1"/>
              </a:buClr>
            </a:pPr>
            <a:endParaRPr lang="pt-BR" sz="2400"/>
          </a:p>
        </p:txBody>
      </p:sp>
      <p:sp>
        <p:nvSpPr>
          <p:cNvPr id="5" name="Retângulo 4"/>
          <p:cNvSpPr>
            <a:spLocks noChangeArrowheads="1"/>
          </p:cNvSpPr>
          <p:nvPr/>
        </p:nvSpPr>
        <p:spPr bwMode="auto">
          <a:xfrm>
            <a:off x="142875" y="3870325"/>
            <a:ext cx="8675688" cy="1938338"/>
          </a:xfrm>
          <a:prstGeom prst="rect">
            <a:avLst/>
          </a:prstGeom>
          <a:noFill/>
          <a:ln w="9525">
            <a:noFill/>
            <a:miter lim="800000"/>
            <a:headEnd/>
            <a:tailEnd/>
          </a:ln>
        </p:spPr>
        <p:txBody>
          <a:bodyPr>
            <a:spAutoFit/>
          </a:bodyPr>
          <a:lstStyle/>
          <a:p>
            <a:pPr>
              <a:buClr>
                <a:schemeClr val="tx1"/>
              </a:buClr>
            </a:pPr>
            <a:r>
              <a:rPr lang="pt-BR" sz="2400"/>
              <a:t>Em resposta a constantes reduções impostas ao produto que está sendo sacrificado, serão obtidas quantidades adicionais cada vez menores do produto cuja quantidade está sendo aumentada, devido à relativa e progressiva inflexibilidade dos fatores disponíveis para produção.</a:t>
            </a:r>
            <a:endParaRPr lang="pt-BR" sz="2400" b="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0" y="2409825"/>
            <a:ext cx="9144000" cy="0"/>
          </a:xfrm>
          <a:prstGeom prst="rect">
            <a:avLst/>
          </a:prstGeom>
          <a:noFill/>
          <a:ln w="12700">
            <a:noFill/>
            <a:miter lim="800000"/>
            <a:headEnd/>
            <a:tailEnd/>
          </a:ln>
        </p:spPr>
        <p:txBody>
          <a:bodyPr wrap="none" lIns="90000" tIns="46800" rIns="90000" bIns="46800" anchor="ctr">
            <a:spAutoFit/>
          </a:bodyPr>
          <a:lstStyle/>
          <a:p>
            <a:endParaRPr lang="pt-BR"/>
          </a:p>
        </p:txBody>
      </p:sp>
      <p:sp>
        <p:nvSpPr>
          <p:cNvPr id="11267" name="Rectangle 4"/>
          <p:cNvSpPr>
            <a:spLocks noGrp="1" noChangeArrowheads="1"/>
          </p:cNvSpPr>
          <p:nvPr>
            <p:ph type="title"/>
          </p:nvPr>
        </p:nvSpPr>
        <p:spPr>
          <a:noFill/>
        </p:spPr>
        <p:txBody>
          <a:bodyPr/>
          <a:lstStyle/>
          <a:p>
            <a:pPr eaLnBrk="1" hangingPunct="1"/>
            <a:r>
              <a:rPr lang="pt-BR" smtClean="0">
                <a:solidFill>
                  <a:schemeClr val="hlink"/>
                </a:solidFill>
              </a:rPr>
              <a:t>Exemplo 1 (EUA prepara-se para as guerras)</a:t>
            </a:r>
            <a:r>
              <a:rPr lang="es-ES" smtClean="0">
                <a:solidFill>
                  <a:schemeClr val="hlink"/>
                </a:solidFill>
              </a:rPr>
              <a:t> </a:t>
            </a:r>
          </a:p>
        </p:txBody>
      </p:sp>
      <p:graphicFrame>
        <p:nvGraphicFramePr>
          <p:cNvPr id="231728" name="Group 304"/>
          <p:cNvGraphicFramePr>
            <a:graphicFrameLocks noGrp="1"/>
          </p:cNvGraphicFramePr>
          <p:nvPr>
            <p:ph idx="1"/>
          </p:nvPr>
        </p:nvGraphicFramePr>
        <p:xfrm>
          <a:off x="457200" y="866775"/>
          <a:ext cx="8229600" cy="5541583"/>
        </p:xfrm>
        <a:graphic>
          <a:graphicData uri="http://schemas.openxmlformats.org/drawingml/2006/table">
            <a:tbl>
              <a:tblPr/>
              <a:tblGrid>
                <a:gridCol w="1028700"/>
                <a:gridCol w="1028700"/>
                <a:gridCol w="1028700"/>
                <a:gridCol w="1028700"/>
                <a:gridCol w="1028700"/>
                <a:gridCol w="1028700"/>
                <a:gridCol w="1028700"/>
                <a:gridCol w="1028700"/>
              </a:tblGrid>
              <a:tr h="647700">
                <a:tc gridSpan="4">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dirty="0" smtClean="0">
                          <a:ln>
                            <a:noFill/>
                          </a:ln>
                          <a:solidFill>
                            <a:schemeClr val="tx1"/>
                          </a:solidFill>
                          <a:effectLst/>
                          <a:latin typeface="Arial" charset="0"/>
                        </a:rPr>
                        <a:t>Primeira Grande Guerra</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hMerge="1">
                  <a:txBody>
                    <a:bodyPr/>
                    <a:lstStyle/>
                    <a:p>
                      <a:endParaRPr lang="pt-BR"/>
                    </a:p>
                  </a:txBody>
                  <a:tcPr/>
                </a:tc>
                <a:tc hMerge="1">
                  <a:txBody>
                    <a:bodyPr/>
                    <a:lstStyle/>
                    <a:p>
                      <a:endParaRPr lang="pt-BR"/>
                    </a:p>
                  </a:txBody>
                  <a:tcPr/>
                </a:tc>
                <a:tc hMerge="1">
                  <a:txBody>
                    <a:bodyPr/>
                    <a:lstStyle/>
                    <a:p>
                      <a:endParaRPr lang="pt-BR"/>
                    </a:p>
                  </a:txBody>
                  <a:tcPr/>
                </a:tc>
                <a:tc gridSpan="4">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Segunda Grande Guerra</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hMerge="1">
                  <a:txBody>
                    <a:bodyPr/>
                    <a:lstStyle/>
                    <a:p>
                      <a:endParaRPr lang="pt-BR"/>
                    </a:p>
                  </a:txBody>
                  <a:tcPr/>
                </a:tc>
                <a:tc hMerge="1">
                  <a:txBody>
                    <a:bodyPr/>
                    <a:lstStyle/>
                    <a:p>
                      <a:endParaRPr lang="pt-BR"/>
                    </a:p>
                  </a:txBody>
                  <a:tcPr/>
                </a:tc>
                <a:tc hMerge="1">
                  <a:txBody>
                    <a:bodyPr/>
                    <a:lstStyle/>
                    <a:p>
                      <a:endParaRPr lang="pt-BR"/>
                    </a:p>
                  </a:txBody>
                  <a:tcPr/>
                </a:tc>
              </a:tr>
              <a:tr h="644525">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Anos</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Prod. Civil</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Prod. Militar</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Militar % PIB</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Anos</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Prod. Civil</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Prod. Militar</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Militar % PIB</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r>
              <a:tr h="647700">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1914</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100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100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0.8</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1939</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100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dirty="0" smtClean="0">
                          <a:ln>
                            <a:noFill/>
                          </a:ln>
                          <a:solidFill>
                            <a:schemeClr val="tx1"/>
                          </a:solidFill>
                          <a:effectLst/>
                          <a:latin typeface="Arial" charset="0"/>
                        </a:rPr>
                        <a:t>100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0.9</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1915</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108</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100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0.8</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1940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108</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200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1.6</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1916</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114</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133</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1941</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118</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870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6.3</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4525">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1917</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110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1370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9.4</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1942</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99</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3270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22.7</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1918</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89</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3230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23.3</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1943</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93</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5600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34.5</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87338">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endParaRPr kumimoji="0" lang="pt-BR" sz="1800" b="1" i="0" u="none" strike="noStrike" cap="none" normalizeH="0" baseline="0" smtClean="0">
                        <a:ln>
                          <a:noFill/>
                        </a:ln>
                        <a:solidFill>
                          <a:schemeClr val="tx1"/>
                        </a:solidFill>
                        <a:effectLst/>
                        <a:latin typeface="Arial" charset="0"/>
                      </a:endParaRPr>
                    </a:p>
                  </a:txBody>
                  <a:tcPr marL="90000" marR="90000" marT="46800" marB="46800" horzOverflow="overflow">
                    <a:lnL cap="flat">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200" b="1" i="0" u="none" strike="noStrike" cap="none" normalizeH="0" baseline="0" smtClean="0">
                          <a:ln>
                            <a:noFill/>
                          </a:ln>
                          <a:solidFill>
                            <a:schemeClr val="tx1"/>
                          </a:solidFill>
                          <a:effectLst/>
                          <a:latin typeface="Arial" charset="0"/>
                        </a:rPr>
                        <a:t>1914 = 100</a:t>
                      </a:r>
                    </a:p>
                  </a:txBody>
                  <a:tcPr marL="90000" marR="90000" marT="46800" marB="46800" anchorCtr="1"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endParaRPr kumimoji="0" lang="pt-BR" sz="1800" b="1" i="0" u="none" strike="noStrike" cap="none" normalizeH="0" baseline="0" smtClean="0">
                        <a:ln>
                          <a:noFill/>
                        </a:ln>
                        <a:solidFill>
                          <a:schemeClr val="tx1"/>
                        </a:solidFill>
                        <a:effectLst/>
                        <a:latin typeface="Arial" charset="0"/>
                      </a:endParaRPr>
                    </a:p>
                  </a:txBody>
                  <a:tcPr marL="90000" marR="90000" marT="46800" marB="46800" anchorCtr="1"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endParaRPr kumimoji="0" lang="pt-BR" sz="1800" b="1" i="0" u="none" strike="noStrike" cap="none" normalizeH="0" baseline="0" smtClean="0">
                        <a:ln>
                          <a:noFill/>
                        </a:ln>
                        <a:solidFill>
                          <a:schemeClr val="tx1"/>
                        </a:solidFill>
                        <a:effectLst/>
                        <a:latin typeface="Arial" charset="0"/>
                      </a:endParaRPr>
                    </a:p>
                  </a:txBody>
                  <a:tcPr marL="90000" marR="90000" marT="46800" marB="46800" anchorCtr="1"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endParaRPr kumimoji="0" lang="pt-BR" sz="1800" b="1" i="0" u="none" strike="noStrike" cap="none" normalizeH="0" baseline="0" smtClean="0">
                        <a:ln>
                          <a:noFill/>
                        </a:ln>
                        <a:solidFill>
                          <a:schemeClr val="tx1"/>
                        </a:solidFill>
                        <a:effectLst/>
                        <a:latin typeface="Arial" charset="0"/>
                      </a:endParaRPr>
                    </a:p>
                  </a:txBody>
                  <a:tcPr marL="90000" marR="90000" marT="46800" marB="46800" anchorCtr="1"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200" b="1" i="0" u="none" strike="noStrike" cap="none" normalizeH="0" baseline="0" smtClean="0">
                          <a:ln>
                            <a:noFill/>
                          </a:ln>
                          <a:solidFill>
                            <a:schemeClr val="tx1"/>
                          </a:solidFill>
                          <a:effectLst/>
                          <a:latin typeface="Arial" charset="0"/>
                        </a:rPr>
                        <a:t>1939 = 100</a:t>
                      </a:r>
                    </a:p>
                  </a:txBody>
                  <a:tcPr marL="90000" marR="90000" marT="46800" marB="46800" anchorCtr="1"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endParaRPr kumimoji="0" lang="pt-BR" sz="1800" b="1" i="0" u="none" strike="noStrike" cap="none" normalizeH="0" baseline="0" smtClean="0">
                        <a:ln>
                          <a:noFill/>
                        </a:ln>
                        <a:solidFill>
                          <a:schemeClr val="tx1"/>
                        </a:solidFill>
                        <a:effectLst/>
                        <a:latin typeface="Arial" charset="0"/>
                      </a:endParaRPr>
                    </a:p>
                  </a:txBody>
                  <a:tcPr marL="90000" marR="90000" marT="46800" marB="46800"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endParaRPr kumimoji="0" lang="pt-BR" sz="1800" b="1" i="0" u="none" strike="noStrike" cap="none" normalizeH="0" baseline="0" smtClean="0">
                        <a:ln>
                          <a:noFill/>
                        </a:ln>
                        <a:solidFill>
                          <a:schemeClr val="tx1"/>
                        </a:solidFill>
                        <a:effectLst/>
                        <a:latin typeface="Arial" charset="0"/>
                      </a:endParaRPr>
                    </a:p>
                  </a:txBody>
                  <a:tcPr marL="90000" marR="90000" marT="46800" marB="46800" horzOverflow="overflow">
                    <a:lnL>
                      <a:noFill/>
                    </a:lnL>
                    <a:lnR cap="flat">
                      <a:noFill/>
                    </a:lnR>
                    <a:lnT w="28575" cap="flat" cmpd="sng" algn="ctr">
                      <a:solidFill>
                        <a:schemeClr val="tx1"/>
                      </a:solidFill>
                      <a:prstDash val="solid"/>
                      <a:round/>
                      <a:headEnd type="none" w="med" len="med"/>
                      <a:tailEnd type="none" w="med" len="med"/>
                    </a:lnT>
                    <a:lnB>
                      <a:noFill/>
                    </a:lnB>
                    <a:lnTlToBr>
                      <a:noFill/>
                    </a:lnTlToBr>
                    <a:lnBlToTr>
                      <a:noFill/>
                    </a:lnBlToTr>
                    <a:noFill/>
                  </a:tcPr>
                </a:tc>
              </a:tr>
              <a:tr h="647700">
                <a:tc gridSpan="8">
                  <a:txBody>
                    <a:bodyPr/>
                    <a:lstStyle/>
                    <a:p>
                      <a:pPr marL="0" marR="0" lvl="0" indent="0" algn="l" defTabSz="914400" rtl="0" eaLnBrk="1" fontAlgn="base" latinLnBrk="0" hangingPunct="1">
                        <a:lnSpc>
                          <a:spcPct val="100000"/>
                        </a:lnSpc>
                        <a:spcBef>
                          <a:spcPct val="0"/>
                        </a:spcBef>
                        <a:spcAft>
                          <a:spcPct val="0"/>
                        </a:spcAft>
                        <a:buClr>
                          <a:schemeClr val="tx1"/>
                        </a:buClr>
                        <a:buSzTx/>
                        <a:buFont typeface="Wingdings" pitchFamily="2" charset="2"/>
                        <a:buNone/>
                        <a:tabLst/>
                      </a:pPr>
                      <a:r>
                        <a:rPr kumimoji="0" lang="pt-BR" sz="1200" b="1" i="0" u="none" strike="noStrike" cap="none" normalizeH="0" baseline="0" dirty="0" smtClean="0">
                          <a:ln>
                            <a:noFill/>
                          </a:ln>
                          <a:solidFill>
                            <a:schemeClr val="tx1"/>
                          </a:solidFill>
                          <a:effectLst/>
                          <a:latin typeface="Arial" charset="0"/>
                        </a:rPr>
                        <a:t>Fontes: </a:t>
                      </a:r>
                    </a:p>
                    <a:p>
                      <a:pPr marL="0" marR="0" lvl="0" indent="0" algn="l" defTabSz="914400" rtl="0" eaLnBrk="1" fontAlgn="base" latinLnBrk="0" hangingPunct="1">
                        <a:lnSpc>
                          <a:spcPct val="100000"/>
                        </a:lnSpc>
                        <a:spcBef>
                          <a:spcPct val="0"/>
                        </a:spcBef>
                        <a:spcAft>
                          <a:spcPct val="0"/>
                        </a:spcAft>
                        <a:buClr>
                          <a:schemeClr val="tx1"/>
                        </a:buClr>
                        <a:buSzTx/>
                        <a:buFont typeface="Wingdings" pitchFamily="2" charset="2"/>
                        <a:buNone/>
                        <a:tabLst/>
                      </a:pPr>
                      <a:r>
                        <a:rPr kumimoji="0" lang="pt-BR" sz="1200" b="1" i="0" u="none" strike="noStrike" cap="none" normalizeH="0" baseline="0" dirty="0" smtClean="0">
                          <a:ln>
                            <a:noFill/>
                          </a:ln>
                          <a:solidFill>
                            <a:schemeClr val="tx1"/>
                          </a:solidFill>
                          <a:effectLst/>
                          <a:latin typeface="Arial" charset="0"/>
                        </a:rPr>
                        <a:t>	</a:t>
                      </a:r>
                      <a:r>
                        <a:rPr kumimoji="0" lang="en-US" sz="1200" b="1" i="0" u="none" strike="noStrike" cap="none" normalizeH="0" baseline="0" dirty="0" err="1" smtClean="0">
                          <a:ln>
                            <a:noFill/>
                          </a:ln>
                          <a:solidFill>
                            <a:schemeClr val="tx1"/>
                          </a:solidFill>
                          <a:effectLst/>
                          <a:latin typeface="Arial" charset="0"/>
                        </a:rPr>
                        <a:t>Backman</a:t>
                      </a:r>
                      <a:r>
                        <a:rPr kumimoji="0" lang="en-US" sz="1200" b="1" i="0" u="none" strike="noStrike" cap="none" normalizeH="0" baseline="0" dirty="0" smtClean="0">
                          <a:ln>
                            <a:noFill/>
                          </a:ln>
                          <a:solidFill>
                            <a:schemeClr val="tx1"/>
                          </a:solidFill>
                          <a:effectLst/>
                          <a:latin typeface="Arial" charset="0"/>
                        </a:rPr>
                        <a:t>, Fabricant &amp; Stein (1951) War and defense economics.</a:t>
                      </a:r>
                    </a:p>
                    <a:p>
                      <a:pPr marL="0" marR="0" lvl="0" indent="0" algn="l" defTabSz="914400" rtl="0" eaLnBrk="1" fontAlgn="base" latinLnBrk="0" hangingPunct="1">
                        <a:lnSpc>
                          <a:spcPct val="100000"/>
                        </a:lnSpc>
                        <a:spcBef>
                          <a:spcPct val="0"/>
                        </a:spcBef>
                        <a:spcAft>
                          <a:spcPct val="0"/>
                        </a:spcAft>
                        <a:buClr>
                          <a:schemeClr val="tx1"/>
                        </a:buClr>
                        <a:buSzTx/>
                        <a:buFont typeface="Wingdings" pitchFamily="2" charset="2"/>
                        <a:buNone/>
                        <a:tabLst/>
                      </a:pPr>
                      <a:r>
                        <a:rPr kumimoji="0" lang="en-US" sz="1200" b="1" i="0" u="none" strike="noStrike" cap="none" normalizeH="0" baseline="0" dirty="0" smtClean="0">
                          <a:ln>
                            <a:noFill/>
                          </a:ln>
                          <a:solidFill>
                            <a:schemeClr val="tx1"/>
                          </a:solidFill>
                          <a:effectLst/>
                          <a:latin typeface="Arial" charset="0"/>
                        </a:rPr>
                        <a:t>	</a:t>
                      </a:r>
                      <a:r>
                        <a:rPr kumimoji="0" lang="en-US" sz="1200" b="1" i="0" u="none" strike="noStrike" cap="none" normalizeH="0" baseline="0" dirty="0" err="1" smtClean="0">
                          <a:ln>
                            <a:noFill/>
                          </a:ln>
                          <a:solidFill>
                            <a:schemeClr val="tx1"/>
                          </a:solidFill>
                          <a:effectLst/>
                          <a:latin typeface="Arial" charset="0"/>
                        </a:rPr>
                        <a:t>Studenski</a:t>
                      </a:r>
                      <a:r>
                        <a:rPr kumimoji="0" lang="en-US" sz="1200" b="1" i="0" u="none" strike="noStrike" cap="none" normalizeH="0" baseline="0" dirty="0" smtClean="0">
                          <a:ln>
                            <a:noFill/>
                          </a:ln>
                          <a:solidFill>
                            <a:schemeClr val="tx1"/>
                          </a:solidFill>
                          <a:effectLst/>
                          <a:latin typeface="Arial" charset="0"/>
                        </a:rPr>
                        <a:t> (1941) Armament expenditure in principal countries.</a:t>
                      </a:r>
                    </a:p>
                  </a:txBody>
                  <a:tcPr marL="90000" marR="90000" marT="46800" marB="46800" horzOverflow="overflow">
                    <a:lnL cap="flat">
                      <a:noFill/>
                    </a:lnL>
                    <a:lnR cap="flat">
                      <a:noFill/>
                    </a:lnR>
                    <a:lnT>
                      <a:noFill/>
                    </a:lnT>
                    <a:lnB cap="flat">
                      <a:noFill/>
                    </a:lnB>
                    <a:lnTlToBr>
                      <a:noFill/>
                    </a:lnTlToBr>
                    <a:lnBlToTr>
                      <a:noFill/>
                    </a:lnBlToTr>
                    <a:noFill/>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bl>
          </a:graphicData>
        </a:graphic>
      </p:graphicFrame>
      <p:sp>
        <p:nvSpPr>
          <p:cNvPr id="11345" name="AutoShape 305"/>
          <p:cNvSpPr>
            <a:spLocks/>
          </p:cNvSpPr>
          <p:nvPr/>
        </p:nvSpPr>
        <p:spPr bwMode="auto">
          <a:xfrm>
            <a:off x="6184900" y="5970588"/>
            <a:ext cx="107950" cy="366712"/>
          </a:xfrm>
          <a:prstGeom prst="rightBrace">
            <a:avLst>
              <a:gd name="adj1" fmla="val 28309"/>
              <a:gd name="adj2" fmla="val 50000"/>
            </a:avLst>
          </a:prstGeom>
          <a:noFill/>
          <a:ln w="12700">
            <a:solidFill>
              <a:schemeClr val="tx1"/>
            </a:solidFill>
            <a:round/>
            <a:headEnd/>
            <a:tailEnd/>
          </a:ln>
        </p:spPr>
        <p:txBody>
          <a:bodyPr wrap="none" lIns="90000" tIns="46800" rIns="90000" bIns="46800" anchor="ctr">
            <a:spAutoFit/>
          </a:bodyPr>
          <a:lstStyle/>
          <a:p>
            <a:endParaRPr lang="pt-BR"/>
          </a:p>
        </p:txBody>
      </p:sp>
      <p:sp>
        <p:nvSpPr>
          <p:cNvPr id="11346" name="Text Box 306"/>
          <p:cNvSpPr txBox="1">
            <a:spLocks noChangeArrowheads="1"/>
          </p:cNvSpPr>
          <p:nvPr/>
        </p:nvSpPr>
        <p:spPr bwMode="auto">
          <a:xfrm>
            <a:off x="6272213" y="6011863"/>
            <a:ext cx="2076450" cy="274637"/>
          </a:xfrm>
          <a:prstGeom prst="rect">
            <a:avLst/>
          </a:prstGeom>
          <a:noFill/>
          <a:ln w="12700">
            <a:noFill/>
            <a:miter lim="800000"/>
            <a:headEnd/>
            <a:tailEnd/>
          </a:ln>
        </p:spPr>
        <p:txBody>
          <a:bodyPr lIns="90000" tIns="46800" rIns="90000" bIns="46800">
            <a:spAutoFit/>
          </a:bodyPr>
          <a:lstStyle/>
          <a:p>
            <a:pPr>
              <a:spcBef>
                <a:spcPct val="50000"/>
              </a:spcBef>
            </a:pPr>
            <a:r>
              <a:rPr lang="pt-BR" sz="1200" b="0"/>
              <a:t>Citados por Rossetti</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2409825"/>
            <a:ext cx="9144000" cy="0"/>
          </a:xfrm>
          <a:prstGeom prst="rect">
            <a:avLst/>
          </a:prstGeom>
          <a:noFill/>
          <a:ln w="12700">
            <a:noFill/>
            <a:miter lim="800000"/>
            <a:headEnd/>
            <a:tailEnd/>
          </a:ln>
        </p:spPr>
        <p:txBody>
          <a:bodyPr wrap="none" lIns="90000" tIns="46800" rIns="90000" bIns="46800" anchor="ctr">
            <a:spAutoFit/>
          </a:bodyPr>
          <a:lstStyle/>
          <a:p>
            <a:endParaRPr lang="pt-BR"/>
          </a:p>
        </p:txBody>
      </p:sp>
      <p:sp>
        <p:nvSpPr>
          <p:cNvPr id="12291" name="Rectangle 3"/>
          <p:cNvSpPr>
            <a:spLocks noGrp="1" noChangeArrowheads="1"/>
          </p:cNvSpPr>
          <p:nvPr>
            <p:ph type="title"/>
          </p:nvPr>
        </p:nvSpPr>
        <p:spPr>
          <a:noFill/>
        </p:spPr>
        <p:txBody>
          <a:bodyPr/>
          <a:lstStyle/>
          <a:p>
            <a:pPr eaLnBrk="1" hangingPunct="1"/>
            <a:r>
              <a:rPr lang="pt-BR" smtClean="0">
                <a:solidFill>
                  <a:schemeClr val="hlink"/>
                </a:solidFill>
              </a:rPr>
              <a:t>Exemplo 1 (EUA durante a 1a. Grande Guerra)</a:t>
            </a:r>
            <a:r>
              <a:rPr lang="es-ES" smtClean="0">
                <a:solidFill>
                  <a:schemeClr val="hlink"/>
                </a:solidFill>
              </a:rPr>
              <a:t> </a:t>
            </a:r>
          </a:p>
        </p:txBody>
      </p:sp>
      <p:grpSp>
        <p:nvGrpSpPr>
          <p:cNvPr id="12292" name="Group 4"/>
          <p:cNvGrpSpPr>
            <a:grpSpLocks/>
          </p:cNvGrpSpPr>
          <p:nvPr/>
        </p:nvGrpSpPr>
        <p:grpSpPr bwMode="auto">
          <a:xfrm>
            <a:off x="741363" y="1285875"/>
            <a:ext cx="7662862" cy="4864100"/>
            <a:chOff x="163" y="538"/>
            <a:chExt cx="4827" cy="3064"/>
          </a:xfrm>
        </p:grpSpPr>
        <p:sp>
          <p:nvSpPr>
            <p:cNvPr id="12334" name="Line 5"/>
            <p:cNvSpPr>
              <a:spLocks noChangeShapeType="1"/>
            </p:cNvSpPr>
            <p:nvPr/>
          </p:nvSpPr>
          <p:spPr bwMode="auto">
            <a:xfrm flipV="1">
              <a:off x="1496" y="582"/>
              <a:ext cx="0" cy="2546"/>
            </a:xfrm>
            <a:prstGeom prst="line">
              <a:avLst/>
            </a:prstGeom>
            <a:noFill/>
            <a:ln w="38100">
              <a:solidFill>
                <a:schemeClr val="tx1"/>
              </a:solidFill>
              <a:round/>
              <a:headEnd/>
              <a:tailEnd type="triangle" w="med" len="med"/>
            </a:ln>
          </p:spPr>
          <p:txBody>
            <a:bodyPr lIns="90000" tIns="46800" rIns="90000" bIns="46800">
              <a:spAutoFit/>
            </a:bodyPr>
            <a:lstStyle/>
            <a:p>
              <a:endParaRPr lang="pt-BR"/>
            </a:p>
          </p:txBody>
        </p:sp>
        <p:sp>
          <p:nvSpPr>
            <p:cNvPr id="12335" name="Line 6"/>
            <p:cNvSpPr>
              <a:spLocks noChangeShapeType="1"/>
            </p:cNvSpPr>
            <p:nvPr/>
          </p:nvSpPr>
          <p:spPr bwMode="auto">
            <a:xfrm>
              <a:off x="1496" y="3120"/>
              <a:ext cx="3418" cy="0"/>
            </a:xfrm>
            <a:prstGeom prst="line">
              <a:avLst/>
            </a:prstGeom>
            <a:noFill/>
            <a:ln w="38100">
              <a:solidFill>
                <a:schemeClr val="tx1"/>
              </a:solidFill>
              <a:round/>
              <a:headEnd/>
              <a:tailEnd type="triangle" w="med" len="med"/>
            </a:ln>
          </p:spPr>
          <p:txBody>
            <a:bodyPr lIns="90000" tIns="46800" rIns="90000" bIns="46800">
              <a:spAutoFit/>
            </a:bodyPr>
            <a:lstStyle/>
            <a:p>
              <a:endParaRPr lang="pt-BR"/>
            </a:p>
          </p:txBody>
        </p:sp>
        <p:sp>
          <p:nvSpPr>
            <p:cNvPr id="12336" name="Freeform 7"/>
            <p:cNvSpPr>
              <a:spLocks/>
            </p:cNvSpPr>
            <p:nvPr/>
          </p:nvSpPr>
          <p:spPr bwMode="auto">
            <a:xfrm flipV="1">
              <a:off x="1490" y="1380"/>
              <a:ext cx="2279" cy="1740"/>
            </a:xfrm>
            <a:custGeom>
              <a:avLst/>
              <a:gdLst>
                <a:gd name="T0" fmla="*/ 0 w 1696"/>
                <a:gd name="T1" fmla="*/ 4080 h 742"/>
                <a:gd name="T2" fmla="*/ 1481 w 1696"/>
                <a:gd name="T3" fmla="*/ 3255 h 742"/>
                <a:gd name="T4" fmla="*/ 2479 w 1696"/>
                <a:gd name="T5" fmla="*/ 1738 h 742"/>
                <a:gd name="T6" fmla="*/ 3062 w 1696"/>
                <a:gd name="T7" fmla="*/ 0 h 742"/>
                <a:gd name="T8" fmla="*/ 0 60000 65536"/>
                <a:gd name="T9" fmla="*/ 0 60000 65536"/>
                <a:gd name="T10" fmla="*/ 0 60000 65536"/>
                <a:gd name="T11" fmla="*/ 0 60000 65536"/>
                <a:gd name="T12" fmla="*/ 0 w 1696"/>
                <a:gd name="T13" fmla="*/ 0 h 742"/>
                <a:gd name="T14" fmla="*/ 1696 w 1696"/>
                <a:gd name="T15" fmla="*/ 742 h 742"/>
              </a:gdLst>
              <a:ahLst/>
              <a:cxnLst>
                <a:cxn ang="T8">
                  <a:pos x="T0" y="T1"/>
                </a:cxn>
                <a:cxn ang="T9">
                  <a:pos x="T2" y="T3"/>
                </a:cxn>
                <a:cxn ang="T10">
                  <a:pos x="T4" y="T5"/>
                </a:cxn>
                <a:cxn ang="T11">
                  <a:pos x="T6" y="T7"/>
                </a:cxn>
              </a:cxnLst>
              <a:rect l="T12" t="T13" r="T14" b="T15"/>
              <a:pathLst>
                <a:path w="1696" h="742">
                  <a:moveTo>
                    <a:pt x="0" y="742"/>
                  </a:moveTo>
                  <a:cubicBezTo>
                    <a:pt x="295" y="702"/>
                    <a:pt x="591" y="663"/>
                    <a:pt x="820" y="592"/>
                  </a:cubicBezTo>
                  <a:cubicBezTo>
                    <a:pt x="1049" y="521"/>
                    <a:pt x="1227" y="415"/>
                    <a:pt x="1373" y="316"/>
                  </a:cubicBezTo>
                  <a:cubicBezTo>
                    <a:pt x="1519" y="217"/>
                    <a:pt x="1628" y="43"/>
                    <a:pt x="1696" y="0"/>
                  </a:cubicBezTo>
                </a:path>
              </a:pathLst>
            </a:custGeom>
            <a:noFill/>
            <a:ln w="38100" cap="flat" cmpd="sng">
              <a:solidFill>
                <a:schemeClr val="tx1"/>
              </a:solidFill>
              <a:prstDash val="solid"/>
              <a:round/>
              <a:headEnd type="none" w="med" len="med"/>
              <a:tailEnd type="none" w="med" len="med"/>
            </a:ln>
          </p:spPr>
          <p:txBody>
            <a:bodyPr lIns="90000" tIns="46800" rIns="90000" bIns="46800">
              <a:spAutoFit/>
            </a:bodyPr>
            <a:lstStyle/>
            <a:p>
              <a:endParaRPr lang="pt-BR"/>
            </a:p>
          </p:txBody>
        </p:sp>
        <p:sp>
          <p:nvSpPr>
            <p:cNvPr id="12337" name="Rectangle 8"/>
            <p:cNvSpPr>
              <a:spLocks noChangeArrowheads="1"/>
            </p:cNvSpPr>
            <p:nvPr/>
          </p:nvSpPr>
          <p:spPr bwMode="auto">
            <a:xfrm>
              <a:off x="163" y="538"/>
              <a:ext cx="1259" cy="205"/>
            </a:xfrm>
            <a:prstGeom prst="rect">
              <a:avLst/>
            </a:prstGeom>
            <a:noFill/>
            <a:ln w="9525">
              <a:noFill/>
              <a:miter lim="800000"/>
              <a:headEnd/>
              <a:tailEnd/>
            </a:ln>
          </p:spPr>
          <p:txBody>
            <a:bodyPr/>
            <a:lstStyle/>
            <a:p>
              <a:pPr algn="r">
                <a:buClr>
                  <a:schemeClr val="tx1"/>
                </a:buClr>
              </a:pPr>
              <a:r>
                <a:rPr lang="pt-BR"/>
                <a:t>Produção militar</a:t>
              </a:r>
            </a:p>
          </p:txBody>
        </p:sp>
        <p:sp>
          <p:nvSpPr>
            <p:cNvPr id="12338" name="Rectangle 9"/>
            <p:cNvSpPr>
              <a:spLocks noChangeArrowheads="1"/>
            </p:cNvSpPr>
            <p:nvPr/>
          </p:nvSpPr>
          <p:spPr bwMode="auto">
            <a:xfrm>
              <a:off x="3757" y="3418"/>
              <a:ext cx="1233" cy="184"/>
            </a:xfrm>
            <a:prstGeom prst="rect">
              <a:avLst/>
            </a:prstGeom>
            <a:noFill/>
            <a:ln w="9525">
              <a:noFill/>
              <a:miter lim="800000"/>
              <a:headEnd/>
              <a:tailEnd/>
            </a:ln>
          </p:spPr>
          <p:txBody>
            <a:bodyPr/>
            <a:lstStyle/>
            <a:p>
              <a:pPr marL="225425" indent="-225425" algn="r">
                <a:buClr>
                  <a:schemeClr val="tx1"/>
                </a:buClr>
                <a:tabLst>
                  <a:tab pos="225425" algn="l"/>
                </a:tabLst>
              </a:pPr>
              <a:r>
                <a:rPr lang="pt-BR"/>
                <a:t>Produção civil</a:t>
              </a:r>
            </a:p>
          </p:txBody>
        </p:sp>
        <p:sp>
          <p:nvSpPr>
            <p:cNvPr id="12339" name="Freeform 10"/>
            <p:cNvSpPr>
              <a:spLocks/>
            </p:cNvSpPr>
            <p:nvPr/>
          </p:nvSpPr>
          <p:spPr bwMode="auto">
            <a:xfrm flipV="1">
              <a:off x="1511" y="931"/>
              <a:ext cx="2789" cy="2178"/>
            </a:xfrm>
            <a:custGeom>
              <a:avLst/>
              <a:gdLst>
                <a:gd name="T0" fmla="*/ 0 w 1696"/>
                <a:gd name="T1" fmla="*/ 6393 h 742"/>
                <a:gd name="T2" fmla="*/ 2217 w 1696"/>
                <a:gd name="T3" fmla="*/ 5102 h 742"/>
                <a:gd name="T4" fmla="*/ 3713 w 1696"/>
                <a:gd name="T5" fmla="*/ 2724 h 742"/>
                <a:gd name="T6" fmla="*/ 4586 w 1696"/>
                <a:gd name="T7" fmla="*/ 0 h 742"/>
                <a:gd name="T8" fmla="*/ 0 60000 65536"/>
                <a:gd name="T9" fmla="*/ 0 60000 65536"/>
                <a:gd name="T10" fmla="*/ 0 60000 65536"/>
                <a:gd name="T11" fmla="*/ 0 60000 65536"/>
                <a:gd name="T12" fmla="*/ 0 w 1696"/>
                <a:gd name="T13" fmla="*/ 0 h 742"/>
                <a:gd name="T14" fmla="*/ 1696 w 1696"/>
                <a:gd name="T15" fmla="*/ 742 h 742"/>
              </a:gdLst>
              <a:ahLst/>
              <a:cxnLst>
                <a:cxn ang="T8">
                  <a:pos x="T0" y="T1"/>
                </a:cxn>
                <a:cxn ang="T9">
                  <a:pos x="T2" y="T3"/>
                </a:cxn>
                <a:cxn ang="T10">
                  <a:pos x="T4" y="T5"/>
                </a:cxn>
                <a:cxn ang="T11">
                  <a:pos x="T6" y="T7"/>
                </a:cxn>
              </a:cxnLst>
              <a:rect l="T12" t="T13" r="T14" b="T15"/>
              <a:pathLst>
                <a:path w="1696" h="742">
                  <a:moveTo>
                    <a:pt x="0" y="742"/>
                  </a:moveTo>
                  <a:cubicBezTo>
                    <a:pt x="295" y="702"/>
                    <a:pt x="591" y="663"/>
                    <a:pt x="820" y="592"/>
                  </a:cubicBezTo>
                  <a:cubicBezTo>
                    <a:pt x="1049" y="521"/>
                    <a:pt x="1227" y="415"/>
                    <a:pt x="1373" y="316"/>
                  </a:cubicBezTo>
                  <a:cubicBezTo>
                    <a:pt x="1519" y="217"/>
                    <a:pt x="1628" y="43"/>
                    <a:pt x="1696" y="0"/>
                  </a:cubicBezTo>
                </a:path>
              </a:pathLst>
            </a:custGeom>
            <a:noFill/>
            <a:ln w="38100" cap="flat" cmpd="sng">
              <a:solidFill>
                <a:schemeClr val="tx1"/>
              </a:solidFill>
              <a:prstDash val="solid"/>
              <a:round/>
              <a:headEnd type="none" w="med" len="med"/>
              <a:tailEnd type="none" w="med" len="med"/>
            </a:ln>
          </p:spPr>
          <p:txBody>
            <a:bodyPr lIns="90000" tIns="46800" rIns="90000" bIns="46800">
              <a:spAutoFit/>
            </a:bodyPr>
            <a:lstStyle/>
            <a:p>
              <a:endParaRPr lang="pt-BR"/>
            </a:p>
          </p:txBody>
        </p:sp>
        <p:sp>
          <p:nvSpPr>
            <p:cNvPr id="12340" name="Oval 11"/>
            <p:cNvSpPr>
              <a:spLocks noChangeArrowheads="1"/>
            </p:cNvSpPr>
            <p:nvPr/>
          </p:nvSpPr>
          <p:spPr bwMode="auto">
            <a:xfrm>
              <a:off x="3229" y="2264"/>
              <a:ext cx="65" cy="56"/>
            </a:xfrm>
            <a:prstGeom prst="ellipse">
              <a:avLst/>
            </a:prstGeom>
            <a:solidFill>
              <a:srgbClr val="000000"/>
            </a:solidFill>
            <a:ln w="12700">
              <a:solidFill>
                <a:schemeClr val="tx1"/>
              </a:solidFill>
              <a:round/>
              <a:headEnd/>
              <a:tailEnd/>
            </a:ln>
          </p:spPr>
          <p:txBody>
            <a:bodyPr wrap="none" lIns="90000" tIns="46800" rIns="90000" bIns="46800" anchor="ctr">
              <a:spAutoFit/>
            </a:bodyPr>
            <a:lstStyle/>
            <a:p>
              <a:endParaRPr lang="pt-BR"/>
            </a:p>
          </p:txBody>
        </p:sp>
        <p:sp>
          <p:nvSpPr>
            <p:cNvPr id="12341" name="Line 12"/>
            <p:cNvSpPr>
              <a:spLocks noChangeShapeType="1"/>
            </p:cNvSpPr>
            <p:nvPr/>
          </p:nvSpPr>
          <p:spPr bwMode="auto">
            <a:xfrm flipV="1">
              <a:off x="3286" y="1858"/>
              <a:ext cx="162" cy="406"/>
            </a:xfrm>
            <a:prstGeom prst="line">
              <a:avLst/>
            </a:prstGeom>
            <a:noFill/>
            <a:ln w="12700">
              <a:solidFill>
                <a:schemeClr val="tx1"/>
              </a:solidFill>
              <a:round/>
              <a:headEnd/>
              <a:tailEnd type="triangle" w="med" len="med"/>
            </a:ln>
          </p:spPr>
          <p:txBody>
            <a:bodyPr lIns="90000" tIns="46800" rIns="90000" bIns="46800">
              <a:spAutoFit/>
            </a:bodyPr>
            <a:lstStyle/>
            <a:p>
              <a:endParaRPr lang="pt-BR"/>
            </a:p>
          </p:txBody>
        </p:sp>
        <p:sp>
          <p:nvSpPr>
            <p:cNvPr id="12342" name="Oval 13"/>
            <p:cNvSpPr>
              <a:spLocks noChangeArrowheads="1"/>
            </p:cNvSpPr>
            <p:nvPr/>
          </p:nvSpPr>
          <p:spPr bwMode="auto">
            <a:xfrm>
              <a:off x="3429" y="1807"/>
              <a:ext cx="65" cy="56"/>
            </a:xfrm>
            <a:prstGeom prst="ellipse">
              <a:avLst/>
            </a:prstGeom>
            <a:solidFill>
              <a:srgbClr val="000000"/>
            </a:solidFill>
            <a:ln w="12700">
              <a:solidFill>
                <a:schemeClr val="tx1"/>
              </a:solidFill>
              <a:round/>
              <a:headEnd/>
              <a:tailEnd/>
            </a:ln>
          </p:spPr>
          <p:txBody>
            <a:bodyPr wrap="none" lIns="90000" tIns="46800" rIns="90000" bIns="46800" anchor="ctr">
              <a:spAutoFit/>
            </a:bodyPr>
            <a:lstStyle/>
            <a:p>
              <a:endParaRPr lang="pt-BR"/>
            </a:p>
          </p:txBody>
        </p:sp>
        <p:sp>
          <p:nvSpPr>
            <p:cNvPr id="12343" name="Oval 14"/>
            <p:cNvSpPr>
              <a:spLocks noChangeArrowheads="1"/>
            </p:cNvSpPr>
            <p:nvPr/>
          </p:nvSpPr>
          <p:spPr bwMode="auto">
            <a:xfrm>
              <a:off x="2715" y="1281"/>
              <a:ext cx="65" cy="56"/>
            </a:xfrm>
            <a:prstGeom prst="ellipse">
              <a:avLst/>
            </a:prstGeom>
            <a:solidFill>
              <a:srgbClr val="000000"/>
            </a:solidFill>
            <a:ln w="12700">
              <a:solidFill>
                <a:schemeClr val="tx1"/>
              </a:solidFill>
              <a:round/>
              <a:headEnd/>
              <a:tailEnd/>
            </a:ln>
          </p:spPr>
          <p:txBody>
            <a:bodyPr wrap="none" lIns="90000" tIns="46800" rIns="90000" bIns="46800" anchor="ctr">
              <a:spAutoFit/>
            </a:bodyPr>
            <a:lstStyle/>
            <a:p>
              <a:endParaRPr lang="pt-BR"/>
            </a:p>
          </p:txBody>
        </p:sp>
        <p:sp>
          <p:nvSpPr>
            <p:cNvPr id="12344" name="Rectangle 15"/>
            <p:cNvSpPr>
              <a:spLocks noChangeArrowheads="1"/>
            </p:cNvSpPr>
            <p:nvPr/>
          </p:nvSpPr>
          <p:spPr bwMode="auto">
            <a:xfrm>
              <a:off x="3271" y="2127"/>
              <a:ext cx="242" cy="177"/>
            </a:xfrm>
            <a:prstGeom prst="rect">
              <a:avLst/>
            </a:prstGeom>
            <a:noFill/>
            <a:ln w="9525">
              <a:noFill/>
              <a:miter lim="800000"/>
              <a:headEnd/>
              <a:tailEnd/>
            </a:ln>
          </p:spPr>
          <p:txBody>
            <a:bodyPr/>
            <a:lstStyle/>
            <a:p>
              <a:pPr>
                <a:buClr>
                  <a:schemeClr val="tx1"/>
                </a:buClr>
              </a:pPr>
              <a:r>
                <a:rPr lang="pt-BR" sz="1400"/>
                <a:t>P</a:t>
              </a:r>
              <a:r>
                <a:rPr lang="pt-BR" sz="1400" baseline="-25000"/>
                <a:t>0</a:t>
              </a:r>
            </a:p>
          </p:txBody>
        </p:sp>
        <p:sp>
          <p:nvSpPr>
            <p:cNvPr id="12345" name="Rectangle 16"/>
            <p:cNvSpPr>
              <a:spLocks noChangeArrowheads="1"/>
            </p:cNvSpPr>
            <p:nvPr/>
          </p:nvSpPr>
          <p:spPr bwMode="auto">
            <a:xfrm>
              <a:off x="3474" y="1711"/>
              <a:ext cx="242" cy="177"/>
            </a:xfrm>
            <a:prstGeom prst="rect">
              <a:avLst/>
            </a:prstGeom>
            <a:noFill/>
            <a:ln w="9525">
              <a:noFill/>
              <a:miter lim="800000"/>
              <a:headEnd/>
              <a:tailEnd/>
            </a:ln>
          </p:spPr>
          <p:txBody>
            <a:bodyPr/>
            <a:lstStyle/>
            <a:p>
              <a:pPr>
                <a:buClr>
                  <a:schemeClr val="tx1"/>
                </a:buClr>
              </a:pPr>
              <a:r>
                <a:rPr lang="pt-BR" sz="1400"/>
                <a:t>P</a:t>
              </a:r>
              <a:r>
                <a:rPr lang="pt-BR" sz="1400" baseline="-25000"/>
                <a:t>1</a:t>
              </a:r>
            </a:p>
          </p:txBody>
        </p:sp>
        <p:sp>
          <p:nvSpPr>
            <p:cNvPr id="12346" name="Rectangle 17"/>
            <p:cNvSpPr>
              <a:spLocks noChangeArrowheads="1"/>
            </p:cNvSpPr>
            <p:nvPr/>
          </p:nvSpPr>
          <p:spPr bwMode="auto">
            <a:xfrm>
              <a:off x="2759" y="1095"/>
              <a:ext cx="242" cy="177"/>
            </a:xfrm>
            <a:prstGeom prst="rect">
              <a:avLst/>
            </a:prstGeom>
            <a:noFill/>
            <a:ln w="9525">
              <a:noFill/>
              <a:miter lim="800000"/>
              <a:headEnd/>
              <a:tailEnd/>
            </a:ln>
          </p:spPr>
          <p:txBody>
            <a:bodyPr/>
            <a:lstStyle/>
            <a:p>
              <a:pPr>
                <a:buClr>
                  <a:schemeClr val="tx1"/>
                </a:buClr>
              </a:pPr>
              <a:r>
                <a:rPr lang="pt-BR" sz="1400"/>
                <a:t>P</a:t>
              </a:r>
              <a:r>
                <a:rPr lang="pt-BR" sz="1400" baseline="-25000"/>
                <a:t>2</a:t>
              </a:r>
            </a:p>
          </p:txBody>
        </p:sp>
        <p:sp>
          <p:nvSpPr>
            <p:cNvPr id="12347" name="Freeform 18"/>
            <p:cNvSpPr>
              <a:spLocks/>
            </p:cNvSpPr>
            <p:nvPr/>
          </p:nvSpPr>
          <p:spPr bwMode="auto">
            <a:xfrm>
              <a:off x="2783" y="1297"/>
              <a:ext cx="689" cy="463"/>
            </a:xfrm>
            <a:custGeom>
              <a:avLst/>
              <a:gdLst>
                <a:gd name="T0" fmla="*/ 813 w 584"/>
                <a:gd name="T1" fmla="*/ 563 h 381"/>
                <a:gd name="T2" fmla="*/ 508 w 584"/>
                <a:gd name="T3" fmla="*/ 156 h 381"/>
                <a:gd name="T4" fmla="*/ 0 w 584"/>
                <a:gd name="T5" fmla="*/ 0 h 381"/>
                <a:gd name="T6" fmla="*/ 0 60000 65536"/>
                <a:gd name="T7" fmla="*/ 0 60000 65536"/>
                <a:gd name="T8" fmla="*/ 0 60000 65536"/>
                <a:gd name="T9" fmla="*/ 0 w 584"/>
                <a:gd name="T10" fmla="*/ 0 h 381"/>
                <a:gd name="T11" fmla="*/ 584 w 584"/>
                <a:gd name="T12" fmla="*/ 381 h 381"/>
              </a:gdLst>
              <a:ahLst/>
              <a:cxnLst>
                <a:cxn ang="T6">
                  <a:pos x="T0" y="T1"/>
                </a:cxn>
                <a:cxn ang="T7">
                  <a:pos x="T2" y="T3"/>
                </a:cxn>
                <a:cxn ang="T8">
                  <a:pos x="T4" y="T5"/>
                </a:cxn>
              </a:cxnLst>
              <a:rect l="T9" t="T10" r="T11" b="T12"/>
              <a:pathLst>
                <a:path w="584" h="381">
                  <a:moveTo>
                    <a:pt x="584" y="381"/>
                  </a:moveTo>
                  <a:cubicBezTo>
                    <a:pt x="523" y="274"/>
                    <a:pt x="462" y="168"/>
                    <a:pt x="365" y="105"/>
                  </a:cubicBezTo>
                  <a:cubicBezTo>
                    <a:pt x="268" y="42"/>
                    <a:pt x="32" y="16"/>
                    <a:pt x="0" y="0"/>
                  </a:cubicBezTo>
                </a:path>
              </a:pathLst>
            </a:custGeom>
            <a:noFill/>
            <a:ln w="12700" cap="flat" cmpd="sng">
              <a:solidFill>
                <a:schemeClr val="tx1"/>
              </a:solidFill>
              <a:prstDash val="solid"/>
              <a:round/>
              <a:headEnd type="none" w="med" len="med"/>
              <a:tailEnd type="triangle" w="med" len="med"/>
            </a:ln>
          </p:spPr>
          <p:txBody>
            <a:bodyPr lIns="90000" tIns="46800" rIns="90000" bIns="46800">
              <a:spAutoFit/>
            </a:bodyPr>
            <a:lstStyle/>
            <a:p>
              <a:endParaRPr lang="pt-BR"/>
            </a:p>
          </p:txBody>
        </p:sp>
        <p:sp>
          <p:nvSpPr>
            <p:cNvPr id="12348" name="Line 19"/>
            <p:cNvSpPr>
              <a:spLocks noChangeShapeType="1"/>
            </p:cNvSpPr>
            <p:nvPr/>
          </p:nvSpPr>
          <p:spPr bwMode="auto">
            <a:xfrm>
              <a:off x="3261" y="2304"/>
              <a:ext cx="0" cy="818"/>
            </a:xfrm>
            <a:prstGeom prst="line">
              <a:avLst/>
            </a:prstGeom>
            <a:noFill/>
            <a:ln w="12700" cap="rnd">
              <a:solidFill>
                <a:schemeClr val="tx1"/>
              </a:solidFill>
              <a:prstDash val="sysDot"/>
              <a:round/>
              <a:headEnd/>
              <a:tailEnd/>
            </a:ln>
          </p:spPr>
          <p:txBody>
            <a:bodyPr lIns="90000" tIns="46800" rIns="90000" bIns="46800">
              <a:spAutoFit/>
            </a:bodyPr>
            <a:lstStyle/>
            <a:p>
              <a:endParaRPr lang="pt-BR"/>
            </a:p>
          </p:txBody>
        </p:sp>
        <p:sp>
          <p:nvSpPr>
            <p:cNvPr id="12349" name="Line 20"/>
            <p:cNvSpPr>
              <a:spLocks noChangeShapeType="1"/>
            </p:cNvSpPr>
            <p:nvPr/>
          </p:nvSpPr>
          <p:spPr bwMode="auto">
            <a:xfrm>
              <a:off x="2750" y="1322"/>
              <a:ext cx="0" cy="1785"/>
            </a:xfrm>
            <a:prstGeom prst="line">
              <a:avLst/>
            </a:prstGeom>
            <a:noFill/>
            <a:ln w="12700" cap="rnd">
              <a:solidFill>
                <a:schemeClr val="tx1"/>
              </a:solidFill>
              <a:prstDash val="sysDot"/>
              <a:round/>
              <a:headEnd/>
              <a:tailEnd/>
            </a:ln>
          </p:spPr>
          <p:txBody>
            <a:bodyPr wrap="none" lIns="90000" tIns="46800" rIns="90000" bIns="46800">
              <a:spAutoFit/>
            </a:bodyPr>
            <a:lstStyle/>
            <a:p>
              <a:endParaRPr lang="pt-BR"/>
            </a:p>
          </p:txBody>
        </p:sp>
        <p:sp>
          <p:nvSpPr>
            <p:cNvPr id="12350" name="Line 21"/>
            <p:cNvSpPr>
              <a:spLocks noChangeShapeType="1"/>
            </p:cNvSpPr>
            <p:nvPr/>
          </p:nvSpPr>
          <p:spPr bwMode="auto">
            <a:xfrm flipH="1">
              <a:off x="1501" y="2288"/>
              <a:ext cx="1760" cy="0"/>
            </a:xfrm>
            <a:prstGeom prst="line">
              <a:avLst/>
            </a:prstGeom>
            <a:noFill/>
            <a:ln w="12700" cap="rnd">
              <a:solidFill>
                <a:schemeClr val="tx1"/>
              </a:solidFill>
              <a:prstDash val="sysDot"/>
              <a:round/>
              <a:headEnd/>
              <a:tailEnd/>
            </a:ln>
          </p:spPr>
          <p:txBody>
            <a:bodyPr wrap="none" lIns="90000" tIns="46800" rIns="90000" bIns="46800">
              <a:spAutoFit/>
            </a:bodyPr>
            <a:lstStyle/>
            <a:p>
              <a:endParaRPr lang="pt-BR"/>
            </a:p>
          </p:txBody>
        </p:sp>
        <p:sp>
          <p:nvSpPr>
            <p:cNvPr id="12351" name="Line 22"/>
            <p:cNvSpPr>
              <a:spLocks noChangeShapeType="1"/>
            </p:cNvSpPr>
            <p:nvPr/>
          </p:nvSpPr>
          <p:spPr bwMode="auto">
            <a:xfrm flipH="1">
              <a:off x="1501" y="1306"/>
              <a:ext cx="1249" cy="0"/>
            </a:xfrm>
            <a:prstGeom prst="line">
              <a:avLst/>
            </a:prstGeom>
            <a:noFill/>
            <a:ln w="12700" cap="rnd">
              <a:solidFill>
                <a:schemeClr val="tx1"/>
              </a:solidFill>
              <a:prstDash val="sysDot"/>
              <a:round/>
              <a:headEnd/>
              <a:tailEnd/>
            </a:ln>
          </p:spPr>
          <p:txBody>
            <a:bodyPr wrap="none" lIns="90000" tIns="46800" rIns="90000" bIns="46800">
              <a:spAutoFit/>
            </a:bodyPr>
            <a:lstStyle/>
            <a:p>
              <a:endParaRPr lang="pt-BR"/>
            </a:p>
          </p:txBody>
        </p:sp>
        <p:sp>
          <p:nvSpPr>
            <p:cNvPr id="12352" name="Line 23"/>
            <p:cNvSpPr>
              <a:spLocks noChangeShapeType="1"/>
            </p:cNvSpPr>
            <p:nvPr/>
          </p:nvSpPr>
          <p:spPr bwMode="auto">
            <a:xfrm>
              <a:off x="3464" y="1841"/>
              <a:ext cx="0" cy="1282"/>
            </a:xfrm>
            <a:prstGeom prst="line">
              <a:avLst/>
            </a:prstGeom>
            <a:noFill/>
            <a:ln w="12700" cap="rnd">
              <a:solidFill>
                <a:schemeClr val="tx1"/>
              </a:solidFill>
              <a:prstDash val="sysDot"/>
              <a:round/>
              <a:headEnd/>
              <a:tailEnd/>
            </a:ln>
          </p:spPr>
          <p:txBody>
            <a:bodyPr wrap="none" lIns="90000" tIns="46800" rIns="90000" bIns="46800">
              <a:spAutoFit/>
            </a:bodyPr>
            <a:lstStyle/>
            <a:p>
              <a:endParaRPr lang="pt-BR"/>
            </a:p>
          </p:txBody>
        </p:sp>
        <p:sp>
          <p:nvSpPr>
            <p:cNvPr id="12353" name="Line 24"/>
            <p:cNvSpPr>
              <a:spLocks noChangeShapeType="1"/>
            </p:cNvSpPr>
            <p:nvPr/>
          </p:nvSpPr>
          <p:spPr bwMode="auto">
            <a:xfrm flipH="1">
              <a:off x="1501" y="1841"/>
              <a:ext cx="1963" cy="0"/>
            </a:xfrm>
            <a:prstGeom prst="line">
              <a:avLst/>
            </a:prstGeom>
            <a:noFill/>
            <a:ln w="12700" cap="rnd">
              <a:solidFill>
                <a:schemeClr val="tx1"/>
              </a:solidFill>
              <a:prstDash val="sysDot"/>
              <a:round/>
              <a:headEnd/>
              <a:tailEnd/>
            </a:ln>
          </p:spPr>
          <p:txBody>
            <a:bodyPr wrap="none" lIns="90000" tIns="46800" rIns="90000" bIns="46800">
              <a:spAutoFit/>
            </a:bodyPr>
            <a:lstStyle/>
            <a:p>
              <a:endParaRPr lang="pt-BR"/>
            </a:p>
          </p:txBody>
        </p:sp>
        <p:sp>
          <p:nvSpPr>
            <p:cNvPr id="12354" name="Line 25"/>
            <p:cNvSpPr>
              <a:spLocks noChangeShapeType="1"/>
            </p:cNvSpPr>
            <p:nvPr/>
          </p:nvSpPr>
          <p:spPr bwMode="auto">
            <a:xfrm>
              <a:off x="3269" y="3381"/>
              <a:ext cx="228" cy="0"/>
            </a:xfrm>
            <a:prstGeom prst="line">
              <a:avLst/>
            </a:prstGeom>
            <a:noFill/>
            <a:ln w="12700">
              <a:solidFill>
                <a:schemeClr val="tx1"/>
              </a:solidFill>
              <a:round/>
              <a:headEnd/>
              <a:tailEnd type="triangle" w="med" len="med"/>
            </a:ln>
          </p:spPr>
          <p:txBody>
            <a:bodyPr lIns="90000" tIns="46800" rIns="90000" bIns="46800">
              <a:spAutoFit/>
            </a:bodyPr>
            <a:lstStyle/>
            <a:p>
              <a:endParaRPr lang="pt-BR"/>
            </a:p>
          </p:txBody>
        </p:sp>
        <p:sp>
          <p:nvSpPr>
            <p:cNvPr id="12355" name="Line 26"/>
            <p:cNvSpPr>
              <a:spLocks noChangeShapeType="1"/>
            </p:cNvSpPr>
            <p:nvPr/>
          </p:nvSpPr>
          <p:spPr bwMode="auto">
            <a:xfrm flipH="1">
              <a:off x="2734" y="3464"/>
              <a:ext cx="730" cy="0"/>
            </a:xfrm>
            <a:prstGeom prst="line">
              <a:avLst/>
            </a:prstGeom>
            <a:noFill/>
            <a:ln w="12700">
              <a:solidFill>
                <a:schemeClr val="tx1"/>
              </a:solidFill>
              <a:round/>
              <a:headEnd/>
              <a:tailEnd type="triangle" w="med" len="med"/>
            </a:ln>
          </p:spPr>
          <p:txBody>
            <a:bodyPr wrap="none" lIns="90000" tIns="46800" rIns="90000" bIns="46800">
              <a:spAutoFit/>
            </a:bodyPr>
            <a:lstStyle/>
            <a:p>
              <a:endParaRPr lang="pt-BR"/>
            </a:p>
          </p:txBody>
        </p:sp>
        <p:sp>
          <p:nvSpPr>
            <p:cNvPr id="12356" name="Line 27"/>
            <p:cNvSpPr>
              <a:spLocks noChangeShapeType="1"/>
            </p:cNvSpPr>
            <p:nvPr/>
          </p:nvSpPr>
          <p:spPr bwMode="auto">
            <a:xfrm flipV="1">
              <a:off x="1259" y="1858"/>
              <a:ext cx="0" cy="406"/>
            </a:xfrm>
            <a:prstGeom prst="line">
              <a:avLst/>
            </a:prstGeom>
            <a:noFill/>
            <a:ln w="12700">
              <a:solidFill>
                <a:schemeClr val="tx1"/>
              </a:solidFill>
              <a:round/>
              <a:headEnd/>
              <a:tailEnd type="triangle" w="med" len="med"/>
            </a:ln>
          </p:spPr>
          <p:txBody>
            <a:bodyPr wrap="none" lIns="90000" tIns="46800" rIns="90000" bIns="46800">
              <a:spAutoFit/>
            </a:bodyPr>
            <a:lstStyle/>
            <a:p>
              <a:endParaRPr lang="pt-BR"/>
            </a:p>
          </p:txBody>
        </p:sp>
        <p:sp>
          <p:nvSpPr>
            <p:cNvPr id="12357" name="Line 28"/>
            <p:cNvSpPr>
              <a:spLocks noChangeShapeType="1"/>
            </p:cNvSpPr>
            <p:nvPr/>
          </p:nvSpPr>
          <p:spPr bwMode="auto">
            <a:xfrm flipV="1">
              <a:off x="1168" y="1330"/>
              <a:ext cx="0" cy="544"/>
            </a:xfrm>
            <a:prstGeom prst="line">
              <a:avLst/>
            </a:prstGeom>
            <a:noFill/>
            <a:ln w="12700">
              <a:solidFill>
                <a:schemeClr val="tx1"/>
              </a:solidFill>
              <a:round/>
              <a:headEnd/>
              <a:tailEnd type="triangle" w="med" len="med"/>
            </a:ln>
          </p:spPr>
          <p:txBody>
            <a:bodyPr wrap="none" lIns="90000" tIns="46800" rIns="90000" bIns="46800">
              <a:spAutoFit/>
            </a:bodyPr>
            <a:lstStyle/>
            <a:p>
              <a:endParaRPr lang="pt-BR"/>
            </a:p>
          </p:txBody>
        </p:sp>
        <p:sp>
          <p:nvSpPr>
            <p:cNvPr id="12358" name="Rectangle 29"/>
            <p:cNvSpPr>
              <a:spLocks noChangeArrowheads="1"/>
            </p:cNvSpPr>
            <p:nvPr/>
          </p:nvSpPr>
          <p:spPr bwMode="auto">
            <a:xfrm>
              <a:off x="3157" y="3116"/>
              <a:ext cx="241" cy="177"/>
            </a:xfrm>
            <a:prstGeom prst="rect">
              <a:avLst/>
            </a:prstGeom>
            <a:noFill/>
            <a:ln w="9525">
              <a:noFill/>
              <a:miter lim="800000"/>
              <a:headEnd/>
              <a:tailEnd/>
            </a:ln>
          </p:spPr>
          <p:txBody>
            <a:bodyPr/>
            <a:lstStyle/>
            <a:p>
              <a:pPr>
                <a:buClr>
                  <a:schemeClr val="tx1"/>
                </a:buClr>
              </a:pPr>
              <a:r>
                <a:rPr lang="pt-BR" sz="1400"/>
                <a:t>x</a:t>
              </a:r>
              <a:r>
                <a:rPr lang="pt-BR" sz="1400" baseline="-25000"/>
                <a:t>0</a:t>
              </a:r>
            </a:p>
          </p:txBody>
        </p:sp>
        <p:sp>
          <p:nvSpPr>
            <p:cNvPr id="12359" name="Rectangle 30"/>
            <p:cNvSpPr>
              <a:spLocks noChangeArrowheads="1"/>
            </p:cNvSpPr>
            <p:nvPr/>
          </p:nvSpPr>
          <p:spPr bwMode="auto">
            <a:xfrm>
              <a:off x="3365" y="3116"/>
              <a:ext cx="241" cy="177"/>
            </a:xfrm>
            <a:prstGeom prst="rect">
              <a:avLst/>
            </a:prstGeom>
            <a:noFill/>
            <a:ln w="9525">
              <a:noFill/>
              <a:miter lim="800000"/>
              <a:headEnd/>
              <a:tailEnd/>
            </a:ln>
          </p:spPr>
          <p:txBody>
            <a:bodyPr/>
            <a:lstStyle/>
            <a:p>
              <a:pPr>
                <a:buClr>
                  <a:schemeClr val="tx1"/>
                </a:buClr>
              </a:pPr>
              <a:r>
                <a:rPr lang="pt-BR" sz="1400"/>
                <a:t>x</a:t>
              </a:r>
              <a:r>
                <a:rPr lang="pt-BR" sz="1400" baseline="-25000"/>
                <a:t>1</a:t>
              </a:r>
            </a:p>
          </p:txBody>
        </p:sp>
        <p:sp>
          <p:nvSpPr>
            <p:cNvPr id="12360" name="Rectangle 31"/>
            <p:cNvSpPr>
              <a:spLocks noChangeArrowheads="1"/>
            </p:cNvSpPr>
            <p:nvPr/>
          </p:nvSpPr>
          <p:spPr bwMode="auto">
            <a:xfrm>
              <a:off x="2639" y="3116"/>
              <a:ext cx="241" cy="177"/>
            </a:xfrm>
            <a:prstGeom prst="rect">
              <a:avLst/>
            </a:prstGeom>
            <a:noFill/>
            <a:ln w="9525">
              <a:noFill/>
              <a:miter lim="800000"/>
              <a:headEnd/>
              <a:tailEnd/>
            </a:ln>
          </p:spPr>
          <p:txBody>
            <a:bodyPr/>
            <a:lstStyle/>
            <a:p>
              <a:pPr>
                <a:buClr>
                  <a:schemeClr val="tx1"/>
                </a:buClr>
              </a:pPr>
              <a:r>
                <a:rPr lang="pt-BR" sz="1400"/>
                <a:t>x</a:t>
              </a:r>
              <a:r>
                <a:rPr lang="pt-BR" sz="1400" baseline="-25000"/>
                <a:t>2</a:t>
              </a:r>
            </a:p>
          </p:txBody>
        </p:sp>
        <p:sp>
          <p:nvSpPr>
            <p:cNvPr id="12361" name="Rectangle 32"/>
            <p:cNvSpPr>
              <a:spLocks noChangeArrowheads="1"/>
            </p:cNvSpPr>
            <p:nvPr/>
          </p:nvSpPr>
          <p:spPr bwMode="auto">
            <a:xfrm>
              <a:off x="1307" y="2183"/>
              <a:ext cx="241" cy="226"/>
            </a:xfrm>
            <a:prstGeom prst="rect">
              <a:avLst/>
            </a:prstGeom>
            <a:noFill/>
            <a:ln w="9525">
              <a:noFill/>
              <a:miter lim="800000"/>
              <a:headEnd/>
              <a:tailEnd/>
            </a:ln>
          </p:spPr>
          <p:txBody>
            <a:bodyPr/>
            <a:lstStyle/>
            <a:p>
              <a:pPr>
                <a:buClr>
                  <a:schemeClr val="tx1"/>
                </a:buClr>
              </a:pPr>
              <a:r>
                <a:rPr lang="pt-BR" sz="1400"/>
                <a:t>y</a:t>
              </a:r>
              <a:r>
                <a:rPr lang="pt-BR" sz="1400" baseline="-25000"/>
                <a:t>0</a:t>
              </a:r>
            </a:p>
          </p:txBody>
        </p:sp>
        <p:sp>
          <p:nvSpPr>
            <p:cNvPr id="12362" name="Rectangle 33"/>
            <p:cNvSpPr>
              <a:spLocks noChangeArrowheads="1"/>
            </p:cNvSpPr>
            <p:nvPr/>
          </p:nvSpPr>
          <p:spPr bwMode="auto">
            <a:xfrm>
              <a:off x="1307" y="1720"/>
              <a:ext cx="241" cy="226"/>
            </a:xfrm>
            <a:prstGeom prst="rect">
              <a:avLst/>
            </a:prstGeom>
            <a:noFill/>
            <a:ln w="9525">
              <a:noFill/>
              <a:miter lim="800000"/>
              <a:headEnd/>
              <a:tailEnd/>
            </a:ln>
          </p:spPr>
          <p:txBody>
            <a:bodyPr/>
            <a:lstStyle/>
            <a:p>
              <a:pPr>
                <a:buClr>
                  <a:schemeClr val="tx1"/>
                </a:buClr>
              </a:pPr>
              <a:r>
                <a:rPr lang="pt-BR" sz="1400"/>
                <a:t>y</a:t>
              </a:r>
              <a:r>
                <a:rPr lang="pt-BR" sz="1400" baseline="-25000"/>
                <a:t>1</a:t>
              </a:r>
            </a:p>
          </p:txBody>
        </p:sp>
        <p:sp>
          <p:nvSpPr>
            <p:cNvPr id="12363" name="Rectangle 34"/>
            <p:cNvSpPr>
              <a:spLocks noChangeArrowheads="1"/>
            </p:cNvSpPr>
            <p:nvPr/>
          </p:nvSpPr>
          <p:spPr bwMode="auto">
            <a:xfrm>
              <a:off x="1307" y="1209"/>
              <a:ext cx="241" cy="226"/>
            </a:xfrm>
            <a:prstGeom prst="rect">
              <a:avLst/>
            </a:prstGeom>
            <a:noFill/>
            <a:ln w="9525">
              <a:noFill/>
              <a:miter lim="800000"/>
              <a:headEnd/>
              <a:tailEnd/>
            </a:ln>
          </p:spPr>
          <p:txBody>
            <a:bodyPr/>
            <a:lstStyle/>
            <a:p>
              <a:pPr>
                <a:buClr>
                  <a:schemeClr val="tx1"/>
                </a:buClr>
              </a:pPr>
              <a:r>
                <a:rPr lang="pt-BR" sz="1400"/>
                <a:t>y</a:t>
              </a:r>
              <a:r>
                <a:rPr lang="pt-BR" sz="1400" baseline="-25000"/>
                <a:t>2</a:t>
              </a:r>
            </a:p>
          </p:txBody>
        </p:sp>
        <p:sp>
          <p:nvSpPr>
            <p:cNvPr id="12364" name="Rectangle 35"/>
            <p:cNvSpPr>
              <a:spLocks noChangeArrowheads="1"/>
            </p:cNvSpPr>
            <p:nvPr/>
          </p:nvSpPr>
          <p:spPr bwMode="auto">
            <a:xfrm>
              <a:off x="1347" y="3099"/>
              <a:ext cx="241" cy="177"/>
            </a:xfrm>
            <a:prstGeom prst="rect">
              <a:avLst/>
            </a:prstGeom>
            <a:noFill/>
            <a:ln w="9525">
              <a:noFill/>
              <a:miter lim="800000"/>
              <a:headEnd/>
              <a:tailEnd/>
            </a:ln>
          </p:spPr>
          <p:txBody>
            <a:bodyPr/>
            <a:lstStyle/>
            <a:p>
              <a:pPr>
                <a:buClr>
                  <a:schemeClr val="tx1"/>
                </a:buClr>
              </a:pPr>
              <a:r>
                <a:rPr lang="pt-BR" sz="1400"/>
                <a:t>0</a:t>
              </a:r>
              <a:endParaRPr lang="pt-BR" sz="1400" baseline="-25000"/>
            </a:p>
          </p:txBody>
        </p:sp>
      </p:grpSp>
      <p:grpSp>
        <p:nvGrpSpPr>
          <p:cNvPr id="12293" name="Grupo 43"/>
          <p:cNvGrpSpPr>
            <a:grpSpLocks/>
          </p:cNvGrpSpPr>
          <p:nvPr/>
        </p:nvGrpSpPr>
        <p:grpSpPr bwMode="auto">
          <a:xfrm>
            <a:off x="2017713" y="2074863"/>
            <a:ext cx="4081462" cy="3968750"/>
            <a:chOff x="2018371" y="2074127"/>
            <a:chExt cx="4081346" cy="3969834"/>
          </a:xfrm>
        </p:grpSpPr>
        <p:sp>
          <p:nvSpPr>
            <p:cNvPr id="12328" name="Forma livre 36"/>
            <p:cNvSpPr>
              <a:spLocks/>
            </p:cNvSpPr>
            <p:nvPr/>
          </p:nvSpPr>
          <p:spPr bwMode="auto">
            <a:xfrm>
              <a:off x="2018371" y="2408663"/>
              <a:ext cx="814039" cy="1048215"/>
            </a:xfrm>
            <a:custGeom>
              <a:avLst/>
              <a:gdLst>
                <a:gd name="T0" fmla="*/ 0 w 814039"/>
                <a:gd name="T1" fmla="*/ 89210 h 1048215"/>
                <a:gd name="T2" fmla="*/ 11151 w 814039"/>
                <a:gd name="T3" fmla="*/ 1037064 h 1048215"/>
                <a:gd name="T4" fmla="*/ 390292 w 814039"/>
                <a:gd name="T5" fmla="*/ 1048215 h 1048215"/>
                <a:gd name="T6" fmla="*/ 814039 w 814039"/>
                <a:gd name="T7" fmla="*/ 390293 h 1048215"/>
                <a:gd name="T8" fmla="*/ 802888 w 814039"/>
                <a:gd name="T9" fmla="*/ 0 h 1048215"/>
                <a:gd name="T10" fmla="*/ 167268 w 814039"/>
                <a:gd name="T11" fmla="*/ 0 h 1048215"/>
                <a:gd name="T12" fmla="*/ 0 w 814039"/>
                <a:gd name="T13" fmla="*/ 89210 h 1048215"/>
                <a:gd name="T14" fmla="*/ 0 60000 65536"/>
                <a:gd name="T15" fmla="*/ 0 60000 65536"/>
                <a:gd name="T16" fmla="*/ 0 60000 65536"/>
                <a:gd name="T17" fmla="*/ 0 60000 65536"/>
                <a:gd name="T18" fmla="*/ 0 60000 65536"/>
                <a:gd name="T19" fmla="*/ 0 60000 65536"/>
                <a:gd name="T20" fmla="*/ 0 60000 65536"/>
                <a:gd name="T21" fmla="*/ 0 w 814039"/>
                <a:gd name="T22" fmla="*/ 0 h 1048215"/>
                <a:gd name="T23" fmla="*/ 814039 w 814039"/>
                <a:gd name="T24" fmla="*/ 1048215 h 10482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4039" h="1048215">
                  <a:moveTo>
                    <a:pt x="0" y="89210"/>
                  </a:moveTo>
                  <a:lnTo>
                    <a:pt x="11151" y="1037064"/>
                  </a:lnTo>
                  <a:lnTo>
                    <a:pt x="390292" y="1048215"/>
                  </a:lnTo>
                  <a:lnTo>
                    <a:pt x="814039" y="390293"/>
                  </a:lnTo>
                  <a:lnTo>
                    <a:pt x="802888" y="0"/>
                  </a:lnTo>
                  <a:lnTo>
                    <a:pt x="167268" y="0"/>
                  </a:lnTo>
                  <a:lnTo>
                    <a:pt x="0" y="89210"/>
                  </a:lnTo>
                  <a:close/>
                </a:path>
              </a:pathLst>
            </a:custGeom>
            <a:solidFill>
              <a:schemeClr val="bg1"/>
            </a:solidFill>
            <a:ln w="12700" cap="flat" cmpd="sng" algn="ctr">
              <a:noFill/>
              <a:prstDash val="solid"/>
              <a:round/>
              <a:headEnd type="none" w="med" len="med"/>
              <a:tailEnd type="none" w="med" len="med"/>
            </a:ln>
          </p:spPr>
          <p:txBody>
            <a:bodyPr wrap="none" lIns="90000" tIns="46800" rIns="90000" bIns="46800">
              <a:spAutoFit/>
            </a:bodyPr>
            <a:lstStyle/>
            <a:p>
              <a:endParaRPr lang="pt-BR"/>
            </a:p>
          </p:txBody>
        </p:sp>
        <p:sp>
          <p:nvSpPr>
            <p:cNvPr id="12329" name="Forma livre 37"/>
            <p:cNvSpPr>
              <a:spLocks/>
            </p:cNvSpPr>
            <p:nvPr/>
          </p:nvSpPr>
          <p:spPr bwMode="auto">
            <a:xfrm>
              <a:off x="4661210" y="5452946"/>
              <a:ext cx="1360449" cy="591015"/>
            </a:xfrm>
            <a:custGeom>
              <a:avLst/>
              <a:gdLst>
                <a:gd name="T0" fmla="*/ 1360449 w 1360449"/>
                <a:gd name="T1" fmla="*/ 423747 h 591015"/>
                <a:gd name="T2" fmla="*/ 1360449 w 1360449"/>
                <a:gd name="T3" fmla="*/ 591015 h 591015"/>
                <a:gd name="T4" fmla="*/ 11151 w 1360449"/>
                <a:gd name="T5" fmla="*/ 591015 h 591015"/>
                <a:gd name="T6" fmla="*/ 0 w 1360449"/>
                <a:gd name="T7" fmla="*/ 0 h 591015"/>
                <a:gd name="T8" fmla="*/ 379141 w 1360449"/>
                <a:gd name="T9" fmla="*/ 0 h 591015"/>
                <a:gd name="T10" fmla="*/ 379141 w 1360449"/>
                <a:gd name="T11" fmla="*/ 423747 h 591015"/>
                <a:gd name="T12" fmla="*/ 1360449 w 1360449"/>
                <a:gd name="T13" fmla="*/ 423747 h 591015"/>
                <a:gd name="T14" fmla="*/ 0 60000 65536"/>
                <a:gd name="T15" fmla="*/ 0 60000 65536"/>
                <a:gd name="T16" fmla="*/ 0 60000 65536"/>
                <a:gd name="T17" fmla="*/ 0 60000 65536"/>
                <a:gd name="T18" fmla="*/ 0 60000 65536"/>
                <a:gd name="T19" fmla="*/ 0 60000 65536"/>
                <a:gd name="T20" fmla="*/ 0 60000 65536"/>
                <a:gd name="T21" fmla="*/ 0 w 1360449"/>
                <a:gd name="T22" fmla="*/ 0 h 591015"/>
                <a:gd name="T23" fmla="*/ 1360449 w 1360449"/>
                <a:gd name="T24" fmla="*/ 591015 h 5910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60449" h="591015">
                  <a:moveTo>
                    <a:pt x="1360449" y="423747"/>
                  </a:moveTo>
                  <a:lnTo>
                    <a:pt x="1360449" y="591015"/>
                  </a:lnTo>
                  <a:lnTo>
                    <a:pt x="11151" y="591015"/>
                  </a:lnTo>
                  <a:lnTo>
                    <a:pt x="0" y="0"/>
                  </a:lnTo>
                  <a:lnTo>
                    <a:pt x="379141" y="0"/>
                  </a:lnTo>
                  <a:lnTo>
                    <a:pt x="379141" y="423747"/>
                  </a:lnTo>
                  <a:lnTo>
                    <a:pt x="1360449" y="423747"/>
                  </a:lnTo>
                  <a:close/>
                </a:path>
              </a:pathLst>
            </a:custGeom>
            <a:solidFill>
              <a:schemeClr val="bg1"/>
            </a:solidFill>
            <a:ln w="12700" cap="flat" cmpd="sng" algn="ctr">
              <a:noFill/>
              <a:prstDash val="solid"/>
              <a:round/>
              <a:headEnd type="none" w="med" len="med"/>
              <a:tailEnd type="none" w="med" len="med"/>
            </a:ln>
          </p:spPr>
          <p:txBody>
            <a:bodyPr wrap="none" lIns="90000" tIns="46800" rIns="90000" bIns="46800">
              <a:spAutoFit/>
            </a:bodyPr>
            <a:lstStyle/>
            <a:p>
              <a:endParaRPr lang="pt-BR"/>
            </a:p>
          </p:txBody>
        </p:sp>
        <p:sp>
          <p:nvSpPr>
            <p:cNvPr id="12330" name="Forma livre 38"/>
            <p:cNvSpPr>
              <a:spLocks/>
            </p:cNvSpPr>
            <p:nvPr/>
          </p:nvSpPr>
          <p:spPr bwMode="auto">
            <a:xfrm>
              <a:off x="2888166" y="2330605"/>
              <a:ext cx="2040673" cy="1014761"/>
            </a:xfrm>
            <a:custGeom>
              <a:avLst/>
              <a:gdLst>
                <a:gd name="T0" fmla="*/ 0 w 2040673"/>
                <a:gd name="T1" fmla="*/ 111512 h 1014761"/>
                <a:gd name="T2" fmla="*/ 0 w 2040673"/>
                <a:gd name="T3" fmla="*/ 256478 h 1014761"/>
                <a:gd name="T4" fmla="*/ 1873405 w 2040673"/>
                <a:gd name="T5" fmla="*/ 289932 h 1014761"/>
                <a:gd name="T6" fmla="*/ 1906858 w 2040673"/>
                <a:gd name="T7" fmla="*/ 936702 h 1014761"/>
                <a:gd name="T8" fmla="*/ 2007219 w 2040673"/>
                <a:gd name="T9" fmla="*/ 1014761 h 1014761"/>
                <a:gd name="T10" fmla="*/ 2040673 w 2040673"/>
                <a:gd name="T11" fmla="*/ 256478 h 1014761"/>
                <a:gd name="T12" fmla="*/ 1862254 w 2040673"/>
                <a:gd name="T13" fmla="*/ 167268 h 1014761"/>
                <a:gd name="T14" fmla="*/ 568712 w 2040673"/>
                <a:gd name="T15" fmla="*/ 0 h 1014761"/>
                <a:gd name="T16" fmla="*/ 0 w 2040673"/>
                <a:gd name="T17" fmla="*/ 111512 h 10147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40673"/>
                <a:gd name="T28" fmla="*/ 0 h 1014761"/>
                <a:gd name="T29" fmla="*/ 2040673 w 2040673"/>
                <a:gd name="T30" fmla="*/ 1014761 h 101476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40673" h="1014761">
                  <a:moveTo>
                    <a:pt x="0" y="111512"/>
                  </a:moveTo>
                  <a:lnTo>
                    <a:pt x="0" y="256478"/>
                  </a:lnTo>
                  <a:lnTo>
                    <a:pt x="1873405" y="289932"/>
                  </a:lnTo>
                  <a:lnTo>
                    <a:pt x="1906858" y="936702"/>
                  </a:lnTo>
                  <a:lnTo>
                    <a:pt x="2007219" y="1014761"/>
                  </a:lnTo>
                  <a:lnTo>
                    <a:pt x="2040673" y="256478"/>
                  </a:lnTo>
                  <a:lnTo>
                    <a:pt x="1862254" y="167268"/>
                  </a:lnTo>
                  <a:lnTo>
                    <a:pt x="568712" y="0"/>
                  </a:lnTo>
                  <a:lnTo>
                    <a:pt x="0" y="111512"/>
                  </a:lnTo>
                  <a:close/>
                </a:path>
              </a:pathLst>
            </a:custGeom>
            <a:solidFill>
              <a:schemeClr val="bg1"/>
            </a:solidFill>
            <a:ln w="12700" cap="flat" cmpd="sng" algn="ctr">
              <a:noFill/>
              <a:prstDash val="solid"/>
              <a:round/>
              <a:headEnd type="none" w="med" len="med"/>
              <a:tailEnd type="none" w="med" len="med"/>
            </a:ln>
          </p:spPr>
          <p:txBody>
            <a:bodyPr wrap="none" lIns="90000" tIns="46800" rIns="90000" bIns="46800">
              <a:spAutoFit/>
            </a:bodyPr>
            <a:lstStyle/>
            <a:p>
              <a:endParaRPr lang="pt-BR"/>
            </a:p>
          </p:txBody>
        </p:sp>
        <p:sp>
          <p:nvSpPr>
            <p:cNvPr id="12331" name="Forma livre 39"/>
            <p:cNvSpPr>
              <a:spLocks/>
            </p:cNvSpPr>
            <p:nvPr/>
          </p:nvSpPr>
          <p:spPr bwMode="auto">
            <a:xfrm>
              <a:off x="4761571" y="3356517"/>
              <a:ext cx="178419" cy="691376"/>
            </a:xfrm>
            <a:custGeom>
              <a:avLst/>
              <a:gdLst>
                <a:gd name="T0" fmla="*/ 122663 w 178419"/>
                <a:gd name="T1" fmla="*/ 33454 h 691376"/>
                <a:gd name="T2" fmla="*/ 78058 w 178419"/>
                <a:gd name="T3" fmla="*/ 0 h 691376"/>
                <a:gd name="T4" fmla="*/ 11151 w 178419"/>
                <a:gd name="T5" fmla="*/ 33454 h 691376"/>
                <a:gd name="T6" fmla="*/ 0 w 178419"/>
                <a:gd name="T7" fmla="*/ 691376 h 691376"/>
                <a:gd name="T8" fmla="*/ 178419 w 178419"/>
                <a:gd name="T9" fmla="*/ 691376 h 691376"/>
                <a:gd name="T10" fmla="*/ 122663 w 178419"/>
                <a:gd name="T11" fmla="*/ 33454 h 691376"/>
                <a:gd name="T12" fmla="*/ 0 60000 65536"/>
                <a:gd name="T13" fmla="*/ 0 60000 65536"/>
                <a:gd name="T14" fmla="*/ 0 60000 65536"/>
                <a:gd name="T15" fmla="*/ 0 60000 65536"/>
                <a:gd name="T16" fmla="*/ 0 60000 65536"/>
                <a:gd name="T17" fmla="*/ 0 60000 65536"/>
                <a:gd name="T18" fmla="*/ 0 w 178419"/>
                <a:gd name="T19" fmla="*/ 0 h 691376"/>
                <a:gd name="T20" fmla="*/ 178419 w 178419"/>
                <a:gd name="T21" fmla="*/ 691376 h 691376"/>
              </a:gdLst>
              <a:ahLst/>
              <a:cxnLst>
                <a:cxn ang="T12">
                  <a:pos x="T0" y="T1"/>
                </a:cxn>
                <a:cxn ang="T13">
                  <a:pos x="T2" y="T3"/>
                </a:cxn>
                <a:cxn ang="T14">
                  <a:pos x="T4" y="T5"/>
                </a:cxn>
                <a:cxn ang="T15">
                  <a:pos x="T6" y="T7"/>
                </a:cxn>
                <a:cxn ang="T16">
                  <a:pos x="T8" y="T9"/>
                </a:cxn>
                <a:cxn ang="T17">
                  <a:pos x="T10" y="T11"/>
                </a:cxn>
              </a:cxnLst>
              <a:rect l="T18" t="T19" r="T20" b="T21"/>
              <a:pathLst>
                <a:path w="178419" h="691376">
                  <a:moveTo>
                    <a:pt x="122663" y="33454"/>
                  </a:moveTo>
                  <a:lnTo>
                    <a:pt x="78058" y="0"/>
                  </a:lnTo>
                  <a:lnTo>
                    <a:pt x="11151" y="33454"/>
                  </a:lnTo>
                  <a:lnTo>
                    <a:pt x="0" y="691376"/>
                  </a:lnTo>
                  <a:lnTo>
                    <a:pt x="178419" y="691376"/>
                  </a:lnTo>
                  <a:lnTo>
                    <a:pt x="122663" y="33454"/>
                  </a:lnTo>
                  <a:close/>
                </a:path>
              </a:pathLst>
            </a:custGeom>
            <a:solidFill>
              <a:schemeClr val="bg1"/>
            </a:solidFill>
            <a:ln w="12700" cap="flat" cmpd="sng" algn="ctr">
              <a:noFill/>
              <a:prstDash val="solid"/>
              <a:round/>
              <a:headEnd type="none" w="med" len="med"/>
              <a:tailEnd type="none" w="med" len="med"/>
            </a:ln>
          </p:spPr>
          <p:txBody>
            <a:bodyPr wrap="none" lIns="90000" tIns="46800" rIns="90000" bIns="46800">
              <a:spAutoFit/>
            </a:bodyPr>
            <a:lstStyle/>
            <a:p>
              <a:endParaRPr lang="pt-BR"/>
            </a:p>
          </p:txBody>
        </p:sp>
        <p:sp>
          <p:nvSpPr>
            <p:cNvPr id="12332" name="Forma livre 40"/>
            <p:cNvSpPr>
              <a:spLocks/>
            </p:cNvSpPr>
            <p:nvPr/>
          </p:nvSpPr>
          <p:spPr bwMode="auto">
            <a:xfrm>
              <a:off x="4783873" y="4059044"/>
              <a:ext cx="133815" cy="1304693"/>
            </a:xfrm>
            <a:custGeom>
              <a:avLst/>
              <a:gdLst>
                <a:gd name="T0" fmla="*/ 0 w 133815"/>
                <a:gd name="T1" fmla="*/ 0 h 1304693"/>
                <a:gd name="T2" fmla="*/ 133815 w 133815"/>
                <a:gd name="T3" fmla="*/ 11151 h 1304693"/>
                <a:gd name="T4" fmla="*/ 122664 w 133815"/>
                <a:gd name="T5" fmla="*/ 1304693 h 1304693"/>
                <a:gd name="T6" fmla="*/ 33454 w 133815"/>
                <a:gd name="T7" fmla="*/ 1304693 h 1304693"/>
                <a:gd name="T8" fmla="*/ 0 w 133815"/>
                <a:gd name="T9" fmla="*/ 0 h 1304693"/>
                <a:gd name="T10" fmla="*/ 0 60000 65536"/>
                <a:gd name="T11" fmla="*/ 0 60000 65536"/>
                <a:gd name="T12" fmla="*/ 0 60000 65536"/>
                <a:gd name="T13" fmla="*/ 0 60000 65536"/>
                <a:gd name="T14" fmla="*/ 0 60000 65536"/>
                <a:gd name="T15" fmla="*/ 0 w 133815"/>
                <a:gd name="T16" fmla="*/ 0 h 1304693"/>
                <a:gd name="T17" fmla="*/ 133815 w 133815"/>
                <a:gd name="T18" fmla="*/ 1304693 h 1304693"/>
              </a:gdLst>
              <a:ahLst/>
              <a:cxnLst>
                <a:cxn ang="T10">
                  <a:pos x="T0" y="T1"/>
                </a:cxn>
                <a:cxn ang="T11">
                  <a:pos x="T2" y="T3"/>
                </a:cxn>
                <a:cxn ang="T12">
                  <a:pos x="T4" y="T5"/>
                </a:cxn>
                <a:cxn ang="T13">
                  <a:pos x="T6" y="T7"/>
                </a:cxn>
                <a:cxn ang="T14">
                  <a:pos x="T8" y="T9"/>
                </a:cxn>
              </a:cxnLst>
              <a:rect l="T15" t="T16" r="T17" b="T18"/>
              <a:pathLst>
                <a:path w="133815" h="1304693">
                  <a:moveTo>
                    <a:pt x="0" y="0"/>
                  </a:moveTo>
                  <a:lnTo>
                    <a:pt x="133815" y="11151"/>
                  </a:lnTo>
                  <a:lnTo>
                    <a:pt x="122664" y="1304693"/>
                  </a:lnTo>
                  <a:lnTo>
                    <a:pt x="33454" y="1304693"/>
                  </a:lnTo>
                  <a:lnTo>
                    <a:pt x="0" y="0"/>
                  </a:lnTo>
                  <a:close/>
                </a:path>
              </a:pathLst>
            </a:custGeom>
            <a:solidFill>
              <a:schemeClr val="bg1"/>
            </a:solidFill>
            <a:ln w="12700" cap="flat" cmpd="sng" algn="ctr">
              <a:noFill/>
              <a:prstDash val="solid"/>
              <a:round/>
              <a:headEnd type="none" w="med" len="med"/>
              <a:tailEnd type="none" w="med" len="med"/>
            </a:ln>
          </p:spPr>
          <p:txBody>
            <a:bodyPr wrap="none" lIns="90000" tIns="46800" rIns="90000" bIns="46800">
              <a:spAutoFit/>
            </a:bodyPr>
            <a:lstStyle/>
            <a:p>
              <a:endParaRPr lang="pt-BR"/>
            </a:p>
          </p:txBody>
        </p:sp>
        <p:sp>
          <p:nvSpPr>
            <p:cNvPr id="12333" name="Forma livre 42"/>
            <p:cNvSpPr>
              <a:spLocks/>
            </p:cNvSpPr>
            <p:nvPr/>
          </p:nvSpPr>
          <p:spPr bwMode="auto">
            <a:xfrm>
              <a:off x="4783873" y="2074127"/>
              <a:ext cx="1315844" cy="1193180"/>
            </a:xfrm>
            <a:custGeom>
              <a:avLst/>
              <a:gdLst>
                <a:gd name="T0" fmla="*/ 189571 w 1315844"/>
                <a:gd name="T1" fmla="*/ 490653 h 1193180"/>
                <a:gd name="T2" fmla="*/ 66907 w 1315844"/>
                <a:gd name="T3" fmla="*/ 434897 h 1193180"/>
                <a:gd name="T4" fmla="*/ 0 w 1315844"/>
                <a:gd name="T5" fmla="*/ 390293 h 1193180"/>
                <a:gd name="T6" fmla="*/ 144966 w 1315844"/>
                <a:gd name="T7" fmla="*/ 0 h 1193180"/>
                <a:gd name="T8" fmla="*/ 1315844 w 1315844"/>
                <a:gd name="T9" fmla="*/ 267629 h 1193180"/>
                <a:gd name="T10" fmla="*/ 1293542 w 1315844"/>
                <a:gd name="T11" fmla="*/ 724829 h 1193180"/>
                <a:gd name="T12" fmla="*/ 1260088 w 1315844"/>
                <a:gd name="T13" fmla="*/ 1193180 h 1193180"/>
                <a:gd name="T14" fmla="*/ 1137425 w 1315844"/>
                <a:gd name="T15" fmla="*/ 1182029 h 1193180"/>
                <a:gd name="T16" fmla="*/ 680225 w 1315844"/>
                <a:gd name="T17" fmla="*/ 657922 h 1193180"/>
                <a:gd name="T18" fmla="*/ 267629 w 1315844"/>
                <a:gd name="T19" fmla="*/ 501805 h 1193180"/>
                <a:gd name="T20" fmla="*/ 189571 w 1315844"/>
                <a:gd name="T21" fmla="*/ 490653 h 11931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15844"/>
                <a:gd name="T34" fmla="*/ 0 h 1193180"/>
                <a:gd name="T35" fmla="*/ 1315844 w 1315844"/>
                <a:gd name="T36" fmla="*/ 1193180 h 11931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15844" h="1193180">
                  <a:moveTo>
                    <a:pt x="189571" y="490653"/>
                  </a:moveTo>
                  <a:lnTo>
                    <a:pt x="66907" y="434897"/>
                  </a:lnTo>
                  <a:lnTo>
                    <a:pt x="0" y="390293"/>
                  </a:lnTo>
                  <a:lnTo>
                    <a:pt x="144966" y="0"/>
                  </a:lnTo>
                  <a:lnTo>
                    <a:pt x="1315844" y="267629"/>
                  </a:lnTo>
                  <a:lnTo>
                    <a:pt x="1293542" y="724829"/>
                  </a:lnTo>
                  <a:lnTo>
                    <a:pt x="1260088" y="1193180"/>
                  </a:lnTo>
                  <a:lnTo>
                    <a:pt x="1137425" y="1182029"/>
                  </a:lnTo>
                  <a:lnTo>
                    <a:pt x="680225" y="657922"/>
                  </a:lnTo>
                  <a:lnTo>
                    <a:pt x="267629" y="501805"/>
                  </a:lnTo>
                  <a:lnTo>
                    <a:pt x="189571" y="490653"/>
                  </a:lnTo>
                  <a:close/>
                </a:path>
              </a:pathLst>
            </a:custGeom>
            <a:solidFill>
              <a:schemeClr val="bg1"/>
            </a:solidFill>
            <a:ln w="12700" cap="flat" cmpd="sng" algn="ctr">
              <a:noFill/>
              <a:prstDash val="solid"/>
              <a:round/>
              <a:headEnd type="none" w="med" len="med"/>
              <a:tailEnd type="none" w="med" len="med"/>
            </a:ln>
          </p:spPr>
          <p:txBody>
            <a:bodyPr wrap="none" lIns="90000" tIns="46800" rIns="90000" bIns="46800">
              <a:spAutoFit/>
            </a:bodyPr>
            <a:lstStyle/>
            <a:p>
              <a:endParaRPr lang="pt-BR"/>
            </a:p>
          </p:txBody>
        </p:sp>
      </p:grpSp>
      <p:grpSp>
        <p:nvGrpSpPr>
          <p:cNvPr id="4" name="Grupo 173"/>
          <p:cNvGrpSpPr>
            <a:grpSpLocks/>
          </p:cNvGrpSpPr>
          <p:nvPr/>
        </p:nvGrpSpPr>
        <p:grpSpPr bwMode="auto">
          <a:xfrm>
            <a:off x="741363" y="1285875"/>
            <a:ext cx="7751762" cy="4964113"/>
            <a:chOff x="1373266" y="1884323"/>
            <a:chExt cx="7751921" cy="4964170"/>
          </a:xfrm>
        </p:grpSpPr>
        <p:sp>
          <p:nvSpPr>
            <p:cNvPr id="12295" name="Retângulo 108"/>
            <p:cNvSpPr>
              <a:spLocks noChangeArrowheads="1"/>
            </p:cNvSpPr>
            <p:nvPr/>
          </p:nvSpPr>
          <p:spPr bwMode="auto">
            <a:xfrm>
              <a:off x="1460787" y="1984893"/>
              <a:ext cx="7664400" cy="4863600"/>
            </a:xfrm>
            <a:prstGeom prst="rect">
              <a:avLst/>
            </a:prstGeom>
            <a:solidFill>
              <a:schemeClr val="bg1"/>
            </a:solidFill>
            <a:ln w="12700" algn="ctr">
              <a:noFill/>
              <a:round/>
              <a:headEnd/>
              <a:tailEnd/>
            </a:ln>
          </p:spPr>
          <p:txBody>
            <a:bodyPr wrap="none" lIns="90000" tIns="46800" rIns="90000" bIns="46800">
              <a:spAutoFit/>
            </a:bodyPr>
            <a:lstStyle/>
            <a:p>
              <a:endParaRPr lang="pt-BR"/>
            </a:p>
          </p:txBody>
        </p:sp>
        <p:grpSp>
          <p:nvGrpSpPr>
            <p:cNvPr id="12296" name="Group 4"/>
            <p:cNvGrpSpPr>
              <a:grpSpLocks/>
            </p:cNvGrpSpPr>
            <p:nvPr/>
          </p:nvGrpSpPr>
          <p:grpSpPr bwMode="auto">
            <a:xfrm>
              <a:off x="1373266" y="1884323"/>
              <a:ext cx="7662862" cy="4864100"/>
              <a:chOff x="163" y="538"/>
              <a:chExt cx="4827" cy="3064"/>
            </a:xfrm>
          </p:grpSpPr>
          <p:sp>
            <p:nvSpPr>
              <p:cNvPr id="12297" name="Line 5"/>
              <p:cNvSpPr>
                <a:spLocks noChangeShapeType="1"/>
              </p:cNvSpPr>
              <p:nvPr/>
            </p:nvSpPr>
            <p:spPr bwMode="auto">
              <a:xfrm flipV="1">
                <a:off x="1496" y="582"/>
                <a:ext cx="0" cy="2546"/>
              </a:xfrm>
              <a:prstGeom prst="line">
                <a:avLst/>
              </a:prstGeom>
              <a:noFill/>
              <a:ln w="38100">
                <a:solidFill>
                  <a:schemeClr val="tx1"/>
                </a:solidFill>
                <a:round/>
                <a:headEnd/>
                <a:tailEnd type="triangle" w="med" len="med"/>
              </a:ln>
            </p:spPr>
            <p:txBody>
              <a:bodyPr lIns="90000" tIns="46800" rIns="90000" bIns="46800">
                <a:spAutoFit/>
              </a:bodyPr>
              <a:lstStyle/>
              <a:p>
                <a:endParaRPr lang="pt-BR"/>
              </a:p>
            </p:txBody>
          </p:sp>
          <p:sp>
            <p:nvSpPr>
              <p:cNvPr id="12298" name="Line 6"/>
              <p:cNvSpPr>
                <a:spLocks noChangeShapeType="1"/>
              </p:cNvSpPr>
              <p:nvPr/>
            </p:nvSpPr>
            <p:spPr bwMode="auto">
              <a:xfrm>
                <a:off x="1496" y="3120"/>
                <a:ext cx="3418" cy="0"/>
              </a:xfrm>
              <a:prstGeom prst="line">
                <a:avLst/>
              </a:prstGeom>
              <a:noFill/>
              <a:ln w="38100">
                <a:solidFill>
                  <a:schemeClr val="tx1"/>
                </a:solidFill>
                <a:round/>
                <a:headEnd/>
                <a:tailEnd type="triangle" w="med" len="med"/>
              </a:ln>
            </p:spPr>
            <p:txBody>
              <a:bodyPr lIns="90000" tIns="46800" rIns="90000" bIns="46800">
                <a:spAutoFit/>
              </a:bodyPr>
              <a:lstStyle/>
              <a:p>
                <a:endParaRPr lang="pt-BR"/>
              </a:p>
            </p:txBody>
          </p:sp>
          <p:sp>
            <p:nvSpPr>
              <p:cNvPr id="12299" name="Freeform 7"/>
              <p:cNvSpPr>
                <a:spLocks/>
              </p:cNvSpPr>
              <p:nvPr/>
            </p:nvSpPr>
            <p:spPr bwMode="auto">
              <a:xfrm flipV="1">
                <a:off x="1490" y="1380"/>
                <a:ext cx="2279" cy="1740"/>
              </a:xfrm>
              <a:custGeom>
                <a:avLst/>
                <a:gdLst>
                  <a:gd name="T0" fmla="*/ 0 w 1696"/>
                  <a:gd name="T1" fmla="*/ 4080 h 742"/>
                  <a:gd name="T2" fmla="*/ 1481 w 1696"/>
                  <a:gd name="T3" fmla="*/ 3255 h 742"/>
                  <a:gd name="T4" fmla="*/ 2479 w 1696"/>
                  <a:gd name="T5" fmla="*/ 1738 h 742"/>
                  <a:gd name="T6" fmla="*/ 3062 w 1696"/>
                  <a:gd name="T7" fmla="*/ 0 h 742"/>
                  <a:gd name="T8" fmla="*/ 0 60000 65536"/>
                  <a:gd name="T9" fmla="*/ 0 60000 65536"/>
                  <a:gd name="T10" fmla="*/ 0 60000 65536"/>
                  <a:gd name="T11" fmla="*/ 0 60000 65536"/>
                  <a:gd name="T12" fmla="*/ 0 w 1696"/>
                  <a:gd name="T13" fmla="*/ 0 h 742"/>
                  <a:gd name="T14" fmla="*/ 1696 w 1696"/>
                  <a:gd name="T15" fmla="*/ 742 h 742"/>
                </a:gdLst>
                <a:ahLst/>
                <a:cxnLst>
                  <a:cxn ang="T8">
                    <a:pos x="T0" y="T1"/>
                  </a:cxn>
                  <a:cxn ang="T9">
                    <a:pos x="T2" y="T3"/>
                  </a:cxn>
                  <a:cxn ang="T10">
                    <a:pos x="T4" y="T5"/>
                  </a:cxn>
                  <a:cxn ang="T11">
                    <a:pos x="T6" y="T7"/>
                  </a:cxn>
                </a:cxnLst>
                <a:rect l="T12" t="T13" r="T14" b="T15"/>
                <a:pathLst>
                  <a:path w="1696" h="742">
                    <a:moveTo>
                      <a:pt x="0" y="742"/>
                    </a:moveTo>
                    <a:cubicBezTo>
                      <a:pt x="295" y="702"/>
                      <a:pt x="591" y="663"/>
                      <a:pt x="820" y="592"/>
                    </a:cubicBezTo>
                    <a:cubicBezTo>
                      <a:pt x="1049" y="521"/>
                      <a:pt x="1227" y="415"/>
                      <a:pt x="1373" y="316"/>
                    </a:cubicBezTo>
                    <a:cubicBezTo>
                      <a:pt x="1519" y="217"/>
                      <a:pt x="1628" y="43"/>
                      <a:pt x="1696" y="0"/>
                    </a:cubicBezTo>
                  </a:path>
                </a:pathLst>
              </a:custGeom>
              <a:noFill/>
              <a:ln w="38100" cap="flat" cmpd="sng">
                <a:solidFill>
                  <a:schemeClr val="tx1"/>
                </a:solidFill>
                <a:prstDash val="solid"/>
                <a:round/>
                <a:headEnd type="none" w="med" len="med"/>
                <a:tailEnd type="none" w="med" len="med"/>
              </a:ln>
            </p:spPr>
            <p:txBody>
              <a:bodyPr lIns="90000" tIns="46800" rIns="90000" bIns="46800">
                <a:spAutoFit/>
              </a:bodyPr>
              <a:lstStyle/>
              <a:p>
                <a:endParaRPr lang="pt-BR"/>
              </a:p>
            </p:txBody>
          </p:sp>
          <p:sp>
            <p:nvSpPr>
              <p:cNvPr id="12300" name="Rectangle 8"/>
              <p:cNvSpPr>
                <a:spLocks noChangeArrowheads="1"/>
              </p:cNvSpPr>
              <p:nvPr/>
            </p:nvSpPr>
            <p:spPr bwMode="auto">
              <a:xfrm>
                <a:off x="163" y="538"/>
                <a:ext cx="1259" cy="205"/>
              </a:xfrm>
              <a:prstGeom prst="rect">
                <a:avLst/>
              </a:prstGeom>
              <a:noFill/>
              <a:ln w="9525">
                <a:noFill/>
                <a:miter lim="800000"/>
                <a:headEnd/>
                <a:tailEnd/>
              </a:ln>
            </p:spPr>
            <p:txBody>
              <a:bodyPr/>
              <a:lstStyle/>
              <a:p>
                <a:pPr algn="r">
                  <a:buClr>
                    <a:schemeClr val="tx1"/>
                  </a:buClr>
                </a:pPr>
                <a:r>
                  <a:rPr lang="pt-BR"/>
                  <a:t>Produção militar</a:t>
                </a:r>
              </a:p>
            </p:txBody>
          </p:sp>
          <p:sp>
            <p:nvSpPr>
              <p:cNvPr id="12301" name="Rectangle 9"/>
              <p:cNvSpPr>
                <a:spLocks noChangeArrowheads="1"/>
              </p:cNvSpPr>
              <p:nvPr/>
            </p:nvSpPr>
            <p:spPr bwMode="auto">
              <a:xfrm>
                <a:off x="3757" y="3418"/>
                <a:ext cx="1233" cy="184"/>
              </a:xfrm>
              <a:prstGeom prst="rect">
                <a:avLst/>
              </a:prstGeom>
              <a:noFill/>
              <a:ln w="9525">
                <a:noFill/>
                <a:miter lim="800000"/>
                <a:headEnd/>
                <a:tailEnd/>
              </a:ln>
            </p:spPr>
            <p:txBody>
              <a:bodyPr/>
              <a:lstStyle/>
              <a:p>
                <a:pPr marL="225425" indent="-225425" algn="r">
                  <a:buClr>
                    <a:schemeClr val="tx1"/>
                  </a:buClr>
                  <a:tabLst>
                    <a:tab pos="225425" algn="l"/>
                  </a:tabLst>
                </a:pPr>
                <a:r>
                  <a:rPr lang="pt-BR"/>
                  <a:t>Produção civil</a:t>
                </a:r>
              </a:p>
            </p:txBody>
          </p:sp>
          <p:sp>
            <p:nvSpPr>
              <p:cNvPr id="12302" name="Freeform 10"/>
              <p:cNvSpPr>
                <a:spLocks/>
              </p:cNvSpPr>
              <p:nvPr/>
            </p:nvSpPr>
            <p:spPr bwMode="auto">
              <a:xfrm flipV="1">
                <a:off x="1511" y="931"/>
                <a:ext cx="2789" cy="2178"/>
              </a:xfrm>
              <a:custGeom>
                <a:avLst/>
                <a:gdLst>
                  <a:gd name="T0" fmla="*/ 0 w 1696"/>
                  <a:gd name="T1" fmla="*/ 6393 h 742"/>
                  <a:gd name="T2" fmla="*/ 2217 w 1696"/>
                  <a:gd name="T3" fmla="*/ 5102 h 742"/>
                  <a:gd name="T4" fmla="*/ 3713 w 1696"/>
                  <a:gd name="T5" fmla="*/ 2724 h 742"/>
                  <a:gd name="T6" fmla="*/ 4586 w 1696"/>
                  <a:gd name="T7" fmla="*/ 0 h 742"/>
                  <a:gd name="T8" fmla="*/ 0 60000 65536"/>
                  <a:gd name="T9" fmla="*/ 0 60000 65536"/>
                  <a:gd name="T10" fmla="*/ 0 60000 65536"/>
                  <a:gd name="T11" fmla="*/ 0 60000 65536"/>
                  <a:gd name="T12" fmla="*/ 0 w 1696"/>
                  <a:gd name="T13" fmla="*/ 0 h 742"/>
                  <a:gd name="T14" fmla="*/ 1696 w 1696"/>
                  <a:gd name="T15" fmla="*/ 742 h 742"/>
                </a:gdLst>
                <a:ahLst/>
                <a:cxnLst>
                  <a:cxn ang="T8">
                    <a:pos x="T0" y="T1"/>
                  </a:cxn>
                  <a:cxn ang="T9">
                    <a:pos x="T2" y="T3"/>
                  </a:cxn>
                  <a:cxn ang="T10">
                    <a:pos x="T4" y="T5"/>
                  </a:cxn>
                  <a:cxn ang="T11">
                    <a:pos x="T6" y="T7"/>
                  </a:cxn>
                </a:cxnLst>
                <a:rect l="T12" t="T13" r="T14" b="T15"/>
                <a:pathLst>
                  <a:path w="1696" h="742">
                    <a:moveTo>
                      <a:pt x="0" y="742"/>
                    </a:moveTo>
                    <a:cubicBezTo>
                      <a:pt x="295" y="702"/>
                      <a:pt x="591" y="663"/>
                      <a:pt x="820" y="592"/>
                    </a:cubicBezTo>
                    <a:cubicBezTo>
                      <a:pt x="1049" y="521"/>
                      <a:pt x="1227" y="415"/>
                      <a:pt x="1373" y="316"/>
                    </a:cubicBezTo>
                    <a:cubicBezTo>
                      <a:pt x="1519" y="217"/>
                      <a:pt x="1628" y="43"/>
                      <a:pt x="1696" y="0"/>
                    </a:cubicBezTo>
                  </a:path>
                </a:pathLst>
              </a:custGeom>
              <a:noFill/>
              <a:ln w="38100" cap="flat" cmpd="sng">
                <a:solidFill>
                  <a:schemeClr val="tx1"/>
                </a:solidFill>
                <a:prstDash val="solid"/>
                <a:round/>
                <a:headEnd type="none" w="med" len="med"/>
                <a:tailEnd type="none" w="med" len="med"/>
              </a:ln>
            </p:spPr>
            <p:txBody>
              <a:bodyPr lIns="90000" tIns="46800" rIns="90000" bIns="46800">
                <a:spAutoFit/>
              </a:bodyPr>
              <a:lstStyle/>
              <a:p>
                <a:endParaRPr lang="pt-BR"/>
              </a:p>
            </p:txBody>
          </p:sp>
          <p:sp>
            <p:nvSpPr>
              <p:cNvPr id="12303" name="Oval 11"/>
              <p:cNvSpPr>
                <a:spLocks noChangeArrowheads="1"/>
              </p:cNvSpPr>
              <p:nvPr/>
            </p:nvSpPr>
            <p:spPr bwMode="auto">
              <a:xfrm>
                <a:off x="3229" y="2264"/>
                <a:ext cx="65" cy="56"/>
              </a:xfrm>
              <a:prstGeom prst="ellipse">
                <a:avLst/>
              </a:prstGeom>
              <a:solidFill>
                <a:srgbClr val="000000"/>
              </a:solidFill>
              <a:ln w="12700">
                <a:solidFill>
                  <a:schemeClr val="tx1"/>
                </a:solidFill>
                <a:round/>
                <a:headEnd/>
                <a:tailEnd/>
              </a:ln>
            </p:spPr>
            <p:txBody>
              <a:bodyPr wrap="none" lIns="90000" tIns="46800" rIns="90000" bIns="46800" anchor="ctr">
                <a:spAutoFit/>
              </a:bodyPr>
              <a:lstStyle/>
              <a:p>
                <a:endParaRPr lang="pt-BR"/>
              </a:p>
            </p:txBody>
          </p:sp>
          <p:sp>
            <p:nvSpPr>
              <p:cNvPr id="12304" name="Line 12"/>
              <p:cNvSpPr>
                <a:spLocks noChangeShapeType="1"/>
              </p:cNvSpPr>
              <p:nvPr/>
            </p:nvSpPr>
            <p:spPr bwMode="auto">
              <a:xfrm flipV="1">
                <a:off x="3286" y="1858"/>
                <a:ext cx="162" cy="406"/>
              </a:xfrm>
              <a:prstGeom prst="line">
                <a:avLst/>
              </a:prstGeom>
              <a:noFill/>
              <a:ln w="12700">
                <a:solidFill>
                  <a:schemeClr val="tx1"/>
                </a:solidFill>
                <a:round/>
                <a:headEnd/>
                <a:tailEnd type="triangle" w="med" len="med"/>
              </a:ln>
            </p:spPr>
            <p:txBody>
              <a:bodyPr lIns="90000" tIns="46800" rIns="90000" bIns="46800">
                <a:spAutoFit/>
              </a:bodyPr>
              <a:lstStyle/>
              <a:p>
                <a:endParaRPr lang="pt-BR"/>
              </a:p>
            </p:txBody>
          </p:sp>
          <p:sp>
            <p:nvSpPr>
              <p:cNvPr id="12305" name="Oval 13"/>
              <p:cNvSpPr>
                <a:spLocks noChangeArrowheads="1"/>
              </p:cNvSpPr>
              <p:nvPr/>
            </p:nvSpPr>
            <p:spPr bwMode="auto">
              <a:xfrm>
                <a:off x="3429" y="1807"/>
                <a:ext cx="65" cy="56"/>
              </a:xfrm>
              <a:prstGeom prst="ellipse">
                <a:avLst/>
              </a:prstGeom>
              <a:solidFill>
                <a:srgbClr val="000000"/>
              </a:solidFill>
              <a:ln w="12700">
                <a:solidFill>
                  <a:schemeClr val="tx1"/>
                </a:solidFill>
                <a:round/>
                <a:headEnd/>
                <a:tailEnd/>
              </a:ln>
            </p:spPr>
            <p:txBody>
              <a:bodyPr wrap="none" lIns="90000" tIns="46800" rIns="90000" bIns="46800" anchor="ctr">
                <a:spAutoFit/>
              </a:bodyPr>
              <a:lstStyle/>
              <a:p>
                <a:endParaRPr lang="pt-BR"/>
              </a:p>
            </p:txBody>
          </p:sp>
          <p:sp>
            <p:nvSpPr>
              <p:cNvPr id="12306" name="Oval 14"/>
              <p:cNvSpPr>
                <a:spLocks noChangeArrowheads="1"/>
              </p:cNvSpPr>
              <p:nvPr/>
            </p:nvSpPr>
            <p:spPr bwMode="auto">
              <a:xfrm>
                <a:off x="2715" y="1281"/>
                <a:ext cx="65" cy="56"/>
              </a:xfrm>
              <a:prstGeom prst="ellipse">
                <a:avLst/>
              </a:prstGeom>
              <a:solidFill>
                <a:srgbClr val="000000"/>
              </a:solidFill>
              <a:ln w="12700">
                <a:solidFill>
                  <a:schemeClr val="tx1"/>
                </a:solidFill>
                <a:round/>
                <a:headEnd/>
                <a:tailEnd/>
              </a:ln>
            </p:spPr>
            <p:txBody>
              <a:bodyPr wrap="none" lIns="90000" tIns="46800" rIns="90000" bIns="46800" anchor="ctr">
                <a:spAutoFit/>
              </a:bodyPr>
              <a:lstStyle/>
              <a:p>
                <a:endParaRPr lang="pt-BR"/>
              </a:p>
            </p:txBody>
          </p:sp>
          <p:sp>
            <p:nvSpPr>
              <p:cNvPr id="12307" name="Rectangle 15"/>
              <p:cNvSpPr>
                <a:spLocks noChangeArrowheads="1"/>
              </p:cNvSpPr>
              <p:nvPr/>
            </p:nvSpPr>
            <p:spPr bwMode="auto">
              <a:xfrm>
                <a:off x="3271" y="2127"/>
                <a:ext cx="242" cy="177"/>
              </a:xfrm>
              <a:prstGeom prst="rect">
                <a:avLst/>
              </a:prstGeom>
              <a:noFill/>
              <a:ln w="9525">
                <a:noFill/>
                <a:miter lim="800000"/>
                <a:headEnd/>
                <a:tailEnd/>
              </a:ln>
            </p:spPr>
            <p:txBody>
              <a:bodyPr/>
              <a:lstStyle/>
              <a:p>
                <a:pPr>
                  <a:buClr>
                    <a:schemeClr val="tx1"/>
                  </a:buClr>
                </a:pPr>
                <a:r>
                  <a:rPr lang="pt-BR" sz="1400"/>
                  <a:t>P</a:t>
                </a:r>
                <a:r>
                  <a:rPr lang="pt-BR" sz="1400" baseline="-25000"/>
                  <a:t>0</a:t>
                </a:r>
              </a:p>
            </p:txBody>
          </p:sp>
          <p:sp>
            <p:nvSpPr>
              <p:cNvPr id="12308" name="Rectangle 16"/>
              <p:cNvSpPr>
                <a:spLocks noChangeArrowheads="1"/>
              </p:cNvSpPr>
              <p:nvPr/>
            </p:nvSpPr>
            <p:spPr bwMode="auto">
              <a:xfrm>
                <a:off x="3474" y="1711"/>
                <a:ext cx="242" cy="177"/>
              </a:xfrm>
              <a:prstGeom prst="rect">
                <a:avLst/>
              </a:prstGeom>
              <a:noFill/>
              <a:ln w="9525">
                <a:noFill/>
                <a:miter lim="800000"/>
                <a:headEnd/>
                <a:tailEnd/>
              </a:ln>
            </p:spPr>
            <p:txBody>
              <a:bodyPr/>
              <a:lstStyle/>
              <a:p>
                <a:pPr>
                  <a:buClr>
                    <a:schemeClr val="tx1"/>
                  </a:buClr>
                </a:pPr>
                <a:r>
                  <a:rPr lang="pt-BR" sz="1400"/>
                  <a:t>P</a:t>
                </a:r>
                <a:r>
                  <a:rPr lang="pt-BR" sz="1400" baseline="-25000"/>
                  <a:t>1</a:t>
                </a:r>
              </a:p>
            </p:txBody>
          </p:sp>
          <p:sp>
            <p:nvSpPr>
              <p:cNvPr id="12309" name="Rectangle 17"/>
              <p:cNvSpPr>
                <a:spLocks noChangeArrowheads="1"/>
              </p:cNvSpPr>
              <p:nvPr/>
            </p:nvSpPr>
            <p:spPr bwMode="auto">
              <a:xfrm>
                <a:off x="2759" y="1095"/>
                <a:ext cx="242" cy="177"/>
              </a:xfrm>
              <a:prstGeom prst="rect">
                <a:avLst/>
              </a:prstGeom>
              <a:noFill/>
              <a:ln w="9525">
                <a:noFill/>
                <a:miter lim="800000"/>
                <a:headEnd/>
                <a:tailEnd/>
              </a:ln>
            </p:spPr>
            <p:txBody>
              <a:bodyPr/>
              <a:lstStyle/>
              <a:p>
                <a:pPr>
                  <a:buClr>
                    <a:schemeClr val="tx1"/>
                  </a:buClr>
                </a:pPr>
                <a:r>
                  <a:rPr lang="pt-BR" sz="1400"/>
                  <a:t>P</a:t>
                </a:r>
                <a:r>
                  <a:rPr lang="pt-BR" sz="1400" baseline="-25000"/>
                  <a:t>2</a:t>
                </a:r>
              </a:p>
            </p:txBody>
          </p:sp>
          <p:sp>
            <p:nvSpPr>
              <p:cNvPr id="12310" name="Freeform 18"/>
              <p:cNvSpPr>
                <a:spLocks/>
              </p:cNvSpPr>
              <p:nvPr/>
            </p:nvSpPr>
            <p:spPr bwMode="auto">
              <a:xfrm>
                <a:off x="2783" y="1297"/>
                <a:ext cx="689" cy="463"/>
              </a:xfrm>
              <a:custGeom>
                <a:avLst/>
                <a:gdLst>
                  <a:gd name="T0" fmla="*/ 813 w 584"/>
                  <a:gd name="T1" fmla="*/ 563 h 381"/>
                  <a:gd name="T2" fmla="*/ 508 w 584"/>
                  <a:gd name="T3" fmla="*/ 156 h 381"/>
                  <a:gd name="T4" fmla="*/ 0 w 584"/>
                  <a:gd name="T5" fmla="*/ 0 h 381"/>
                  <a:gd name="T6" fmla="*/ 0 60000 65536"/>
                  <a:gd name="T7" fmla="*/ 0 60000 65536"/>
                  <a:gd name="T8" fmla="*/ 0 60000 65536"/>
                  <a:gd name="T9" fmla="*/ 0 w 584"/>
                  <a:gd name="T10" fmla="*/ 0 h 381"/>
                  <a:gd name="T11" fmla="*/ 584 w 584"/>
                  <a:gd name="T12" fmla="*/ 381 h 381"/>
                </a:gdLst>
                <a:ahLst/>
                <a:cxnLst>
                  <a:cxn ang="T6">
                    <a:pos x="T0" y="T1"/>
                  </a:cxn>
                  <a:cxn ang="T7">
                    <a:pos x="T2" y="T3"/>
                  </a:cxn>
                  <a:cxn ang="T8">
                    <a:pos x="T4" y="T5"/>
                  </a:cxn>
                </a:cxnLst>
                <a:rect l="T9" t="T10" r="T11" b="T12"/>
                <a:pathLst>
                  <a:path w="584" h="381">
                    <a:moveTo>
                      <a:pt x="584" y="381"/>
                    </a:moveTo>
                    <a:cubicBezTo>
                      <a:pt x="523" y="274"/>
                      <a:pt x="462" y="168"/>
                      <a:pt x="365" y="105"/>
                    </a:cubicBezTo>
                    <a:cubicBezTo>
                      <a:pt x="268" y="42"/>
                      <a:pt x="32" y="16"/>
                      <a:pt x="0" y="0"/>
                    </a:cubicBezTo>
                  </a:path>
                </a:pathLst>
              </a:custGeom>
              <a:noFill/>
              <a:ln w="12700" cap="flat" cmpd="sng">
                <a:solidFill>
                  <a:schemeClr val="tx1"/>
                </a:solidFill>
                <a:prstDash val="solid"/>
                <a:round/>
                <a:headEnd type="none" w="med" len="med"/>
                <a:tailEnd type="triangle" w="med" len="med"/>
              </a:ln>
            </p:spPr>
            <p:txBody>
              <a:bodyPr lIns="90000" tIns="46800" rIns="90000" bIns="46800">
                <a:spAutoFit/>
              </a:bodyPr>
              <a:lstStyle/>
              <a:p>
                <a:endParaRPr lang="pt-BR"/>
              </a:p>
            </p:txBody>
          </p:sp>
          <p:sp>
            <p:nvSpPr>
              <p:cNvPr id="12311" name="Line 19"/>
              <p:cNvSpPr>
                <a:spLocks noChangeShapeType="1"/>
              </p:cNvSpPr>
              <p:nvPr/>
            </p:nvSpPr>
            <p:spPr bwMode="auto">
              <a:xfrm>
                <a:off x="3261" y="2304"/>
                <a:ext cx="0" cy="818"/>
              </a:xfrm>
              <a:prstGeom prst="line">
                <a:avLst/>
              </a:prstGeom>
              <a:noFill/>
              <a:ln w="12700" cap="rnd">
                <a:solidFill>
                  <a:schemeClr val="tx1"/>
                </a:solidFill>
                <a:prstDash val="sysDot"/>
                <a:round/>
                <a:headEnd/>
                <a:tailEnd/>
              </a:ln>
            </p:spPr>
            <p:txBody>
              <a:bodyPr lIns="90000" tIns="46800" rIns="90000" bIns="46800">
                <a:spAutoFit/>
              </a:bodyPr>
              <a:lstStyle/>
              <a:p>
                <a:endParaRPr lang="pt-BR"/>
              </a:p>
            </p:txBody>
          </p:sp>
          <p:sp>
            <p:nvSpPr>
              <p:cNvPr id="12312" name="Line 20"/>
              <p:cNvSpPr>
                <a:spLocks noChangeShapeType="1"/>
              </p:cNvSpPr>
              <p:nvPr/>
            </p:nvSpPr>
            <p:spPr bwMode="auto">
              <a:xfrm>
                <a:off x="2750" y="1322"/>
                <a:ext cx="0" cy="1785"/>
              </a:xfrm>
              <a:prstGeom prst="line">
                <a:avLst/>
              </a:prstGeom>
              <a:noFill/>
              <a:ln w="12700" cap="rnd">
                <a:solidFill>
                  <a:schemeClr val="tx1"/>
                </a:solidFill>
                <a:prstDash val="sysDot"/>
                <a:round/>
                <a:headEnd/>
                <a:tailEnd/>
              </a:ln>
            </p:spPr>
            <p:txBody>
              <a:bodyPr wrap="none" lIns="90000" tIns="46800" rIns="90000" bIns="46800">
                <a:spAutoFit/>
              </a:bodyPr>
              <a:lstStyle/>
              <a:p>
                <a:endParaRPr lang="pt-BR"/>
              </a:p>
            </p:txBody>
          </p:sp>
          <p:sp>
            <p:nvSpPr>
              <p:cNvPr id="12313" name="Line 21"/>
              <p:cNvSpPr>
                <a:spLocks noChangeShapeType="1"/>
              </p:cNvSpPr>
              <p:nvPr/>
            </p:nvSpPr>
            <p:spPr bwMode="auto">
              <a:xfrm flipH="1">
                <a:off x="1501" y="2288"/>
                <a:ext cx="1760" cy="0"/>
              </a:xfrm>
              <a:prstGeom prst="line">
                <a:avLst/>
              </a:prstGeom>
              <a:noFill/>
              <a:ln w="12700" cap="rnd">
                <a:solidFill>
                  <a:schemeClr val="tx1"/>
                </a:solidFill>
                <a:prstDash val="sysDot"/>
                <a:round/>
                <a:headEnd/>
                <a:tailEnd/>
              </a:ln>
            </p:spPr>
            <p:txBody>
              <a:bodyPr wrap="none" lIns="90000" tIns="46800" rIns="90000" bIns="46800">
                <a:spAutoFit/>
              </a:bodyPr>
              <a:lstStyle/>
              <a:p>
                <a:endParaRPr lang="pt-BR"/>
              </a:p>
            </p:txBody>
          </p:sp>
          <p:sp>
            <p:nvSpPr>
              <p:cNvPr id="12314" name="Line 22"/>
              <p:cNvSpPr>
                <a:spLocks noChangeShapeType="1"/>
              </p:cNvSpPr>
              <p:nvPr/>
            </p:nvSpPr>
            <p:spPr bwMode="auto">
              <a:xfrm flipH="1">
                <a:off x="1501" y="1306"/>
                <a:ext cx="1249" cy="0"/>
              </a:xfrm>
              <a:prstGeom prst="line">
                <a:avLst/>
              </a:prstGeom>
              <a:noFill/>
              <a:ln w="12700" cap="rnd">
                <a:solidFill>
                  <a:schemeClr val="tx1"/>
                </a:solidFill>
                <a:prstDash val="sysDot"/>
                <a:round/>
                <a:headEnd/>
                <a:tailEnd/>
              </a:ln>
            </p:spPr>
            <p:txBody>
              <a:bodyPr wrap="none" lIns="90000" tIns="46800" rIns="90000" bIns="46800">
                <a:spAutoFit/>
              </a:bodyPr>
              <a:lstStyle/>
              <a:p>
                <a:endParaRPr lang="pt-BR"/>
              </a:p>
            </p:txBody>
          </p:sp>
          <p:sp>
            <p:nvSpPr>
              <p:cNvPr id="12315" name="Line 23"/>
              <p:cNvSpPr>
                <a:spLocks noChangeShapeType="1"/>
              </p:cNvSpPr>
              <p:nvPr/>
            </p:nvSpPr>
            <p:spPr bwMode="auto">
              <a:xfrm>
                <a:off x="3464" y="1841"/>
                <a:ext cx="0" cy="1282"/>
              </a:xfrm>
              <a:prstGeom prst="line">
                <a:avLst/>
              </a:prstGeom>
              <a:noFill/>
              <a:ln w="12700" cap="rnd">
                <a:solidFill>
                  <a:schemeClr val="tx1"/>
                </a:solidFill>
                <a:prstDash val="sysDot"/>
                <a:round/>
                <a:headEnd/>
                <a:tailEnd/>
              </a:ln>
            </p:spPr>
            <p:txBody>
              <a:bodyPr wrap="none" lIns="90000" tIns="46800" rIns="90000" bIns="46800">
                <a:spAutoFit/>
              </a:bodyPr>
              <a:lstStyle/>
              <a:p>
                <a:endParaRPr lang="pt-BR"/>
              </a:p>
            </p:txBody>
          </p:sp>
          <p:sp>
            <p:nvSpPr>
              <p:cNvPr id="12316" name="Line 24"/>
              <p:cNvSpPr>
                <a:spLocks noChangeShapeType="1"/>
              </p:cNvSpPr>
              <p:nvPr/>
            </p:nvSpPr>
            <p:spPr bwMode="auto">
              <a:xfrm flipH="1">
                <a:off x="1501" y="1841"/>
                <a:ext cx="1963" cy="0"/>
              </a:xfrm>
              <a:prstGeom prst="line">
                <a:avLst/>
              </a:prstGeom>
              <a:noFill/>
              <a:ln w="12700" cap="rnd">
                <a:solidFill>
                  <a:schemeClr val="tx1"/>
                </a:solidFill>
                <a:prstDash val="sysDot"/>
                <a:round/>
                <a:headEnd/>
                <a:tailEnd/>
              </a:ln>
            </p:spPr>
            <p:txBody>
              <a:bodyPr wrap="none" lIns="90000" tIns="46800" rIns="90000" bIns="46800">
                <a:spAutoFit/>
              </a:bodyPr>
              <a:lstStyle/>
              <a:p>
                <a:endParaRPr lang="pt-BR"/>
              </a:p>
            </p:txBody>
          </p:sp>
          <p:sp>
            <p:nvSpPr>
              <p:cNvPr id="12317" name="Line 25"/>
              <p:cNvSpPr>
                <a:spLocks noChangeShapeType="1"/>
              </p:cNvSpPr>
              <p:nvPr/>
            </p:nvSpPr>
            <p:spPr bwMode="auto">
              <a:xfrm>
                <a:off x="3269" y="3381"/>
                <a:ext cx="228" cy="0"/>
              </a:xfrm>
              <a:prstGeom prst="line">
                <a:avLst/>
              </a:prstGeom>
              <a:noFill/>
              <a:ln w="12700">
                <a:solidFill>
                  <a:schemeClr val="tx1"/>
                </a:solidFill>
                <a:round/>
                <a:headEnd/>
                <a:tailEnd type="triangle" w="med" len="med"/>
              </a:ln>
            </p:spPr>
            <p:txBody>
              <a:bodyPr lIns="90000" tIns="46800" rIns="90000" bIns="46800">
                <a:spAutoFit/>
              </a:bodyPr>
              <a:lstStyle/>
              <a:p>
                <a:endParaRPr lang="pt-BR"/>
              </a:p>
            </p:txBody>
          </p:sp>
          <p:sp>
            <p:nvSpPr>
              <p:cNvPr id="12318" name="Line 26"/>
              <p:cNvSpPr>
                <a:spLocks noChangeShapeType="1"/>
              </p:cNvSpPr>
              <p:nvPr/>
            </p:nvSpPr>
            <p:spPr bwMode="auto">
              <a:xfrm flipH="1">
                <a:off x="2734" y="3464"/>
                <a:ext cx="730" cy="0"/>
              </a:xfrm>
              <a:prstGeom prst="line">
                <a:avLst/>
              </a:prstGeom>
              <a:noFill/>
              <a:ln w="12700">
                <a:solidFill>
                  <a:schemeClr val="tx1"/>
                </a:solidFill>
                <a:round/>
                <a:headEnd/>
                <a:tailEnd type="triangle" w="med" len="med"/>
              </a:ln>
            </p:spPr>
            <p:txBody>
              <a:bodyPr wrap="none" lIns="90000" tIns="46800" rIns="90000" bIns="46800">
                <a:spAutoFit/>
              </a:bodyPr>
              <a:lstStyle/>
              <a:p>
                <a:endParaRPr lang="pt-BR"/>
              </a:p>
            </p:txBody>
          </p:sp>
          <p:sp>
            <p:nvSpPr>
              <p:cNvPr id="12319" name="Line 27"/>
              <p:cNvSpPr>
                <a:spLocks noChangeShapeType="1"/>
              </p:cNvSpPr>
              <p:nvPr/>
            </p:nvSpPr>
            <p:spPr bwMode="auto">
              <a:xfrm flipV="1">
                <a:off x="1259" y="1858"/>
                <a:ext cx="0" cy="406"/>
              </a:xfrm>
              <a:prstGeom prst="line">
                <a:avLst/>
              </a:prstGeom>
              <a:noFill/>
              <a:ln w="12700">
                <a:solidFill>
                  <a:schemeClr val="tx1"/>
                </a:solidFill>
                <a:round/>
                <a:headEnd/>
                <a:tailEnd type="triangle" w="med" len="med"/>
              </a:ln>
            </p:spPr>
            <p:txBody>
              <a:bodyPr wrap="none" lIns="90000" tIns="46800" rIns="90000" bIns="46800">
                <a:spAutoFit/>
              </a:bodyPr>
              <a:lstStyle/>
              <a:p>
                <a:endParaRPr lang="pt-BR"/>
              </a:p>
            </p:txBody>
          </p:sp>
          <p:sp>
            <p:nvSpPr>
              <p:cNvPr id="12320" name="Line 28"/>
              <p:cNvSpPr>
                <a:spLocks noChangeShapeType="1"/>
              </p:cNvSpPr>
              <p:nvPr/>
            </p:nvSpPr>
            <p:spPr bwMode="auto">
              <a:xfrm flipV="1">
                <a:off x="1168" y="1330"/>
                <a:ext cx="0" cy="544"/>
              </a:xfrm>
              <a:prstGeom prst="line">
                <a:avLst/>
              </a:prstGeom>
              <a:noFill/>
              <a:ln w="12700">
                <a:solidFill>
                  <a:schemeClr val="tx1"/>
                </a:solidFill>
                <a:round/>
                <a:headEnd/>
                <a:tailEnd type="triangle" w="med" len="med"/>
              </a:ln>
            </p:spPr>
            <p:txBody>
              <a:bodyPr wrap="none" lIns="90000" tIns="46800" rIns="90000" bIns="46800">
                <a:spAutoFit/>
              </a:bodyPr>
              <a:lstStyle/>
              <a:p>
                <a:endParaRPr lang="pt-BR"/>
              </a:p>
            </p:txBody>
          </p:sp>
          <p:sp>
            <p:nvSpPr>
              <p:cNvPr id="12321" name="Rectangle 29"/>
              <p:cNvSpPr>
                <a:spLocks noChangeArrowheads="1"/>
              </p:cNvSpPr>
              <p:nvPr/>
            </p:nvSpPr>
            <p:spPr bwMode="auto">
              <a:xfrm>
                <a:off x="3157" y="3116"/>
                <a:ext cx="241" cy="177"/>
              </a:xfrm>
              <a:prstGeom prst="rect">
                <a:avLst/>
              </a:prstGeom>
              <a:noFill/>
              <a:ln w="9525">
                <a:noFill/>
                <a:miter lim="800000"/>
                <a:headEnd/>
                <a:tailEnd/>
              </a:ln>
            </p:spPr>
            <p:txBody>
              <a:bodyPr/>
              <a:lstStyle/>
              <a:p>
                <a:pPr>
                  <a:buClr>
                    <a:schemeClr val="tx1"/>
                  </a:buClr>
                </a:pPr>
                <a:r>
                  <a:rPr lang="pt-BR" sz="1400"/>
                  <a:t>x</a:t>
                </a:r>
                <a:r>
                  <a:rPr lang="pt-BR" sz="1400" baseline="-25000"/>
                  <a:t>0</a:t>
                </a:r>
              </a:p>
            </p:txBody>
          </p:sp>
          <p:sp>
            <p:nvSpPr>
              <p:cNvPr id="12322" name="Rectangle 30"/>
              <p:cNvSpPr>
                <a:spLocks noChangeArrowheads="1"/>
              </p:cNvSpPr>
              <p:nvPr/>
            </p:nvSpPr>
            <p:spPr bwMode="auto">
              <a:xfrm>
                <a:off x="3365" y="3116"/>
                <a:ext cx="241" cy="177"/>
              </a:xfrm>
              <a:prstGeom prst="rect">
                <a:avLst/>
              </a:prstGeom>
              <a:noFill/>
              <a:ln w="9525">
                <a:noFill/>
                <a:miter lim="800000"/>
                <a:headEnd/>
                <a:tailEnd/>
              </a:ln>
            </p:spPr>
            <p:txBody>
              <a:bodyPr/>
              <a:lstStyle/>
              <a:p>
                <a:pPr>
                  <a:buClr>
                    <a:schemeClr val="tx1"/>
                  </a:buClr>
                </a:pPr>
                <a:r>
                  <a:rPr lang="pt-BR" sz="1400"/>
                  <a:t>x</a:t>
                </a:r>
                <a:r>
                  <a:rPr lang="pt-BR" sz="1400" baseline="-25000"/>
                  <a:t>1</a:t>
                </a:r>
              </a:p>
            </p:txBody>
          </p:sp>
          <p:sp>
            <p:nvSpPr>
              <p:cNvPr id="12323" name="Rectangle 31"/>
              <p:cNvSpPr>
                <a:spLocks noChangeArrowheads="1"/>
              </p:cNvSpPr>
              <p:nvPr/>
            </p:nvSpPr>
            <p:spPr bwMode="auto">
              <a:xfrm>
                <a:off x="2639" y="3116"/>
                <a:ext cx="241" cy="177"/>
              </a:xfrm>
              <a:prstGeom prst="rect">
                <a:avLst/>
              </a:prstGeom>
              <a:noFill/>
              <a:ln w="9525">
                <a:noFill/>
                <a:miter lim="800000"/>
                <a:headEnd/>
                <a:tailEnd/>
              </a:ln>
            </p:spPr>
            <p:txBody>
              <a:bodyPr/>
              <a:lstStyle/>
              <a:p>
                <a:pPr>
                  <a:buClr>
                    <a:schemeClr val="tx1"/>
                  </a:buClr>
                </a:pPr>
                <a:r>
                  <a:rPr lang="pt-BR" sz="1400"/>
                  <a:t>x</a:t>
                </a:r>
                <a:r>
                  <a:rPr lang="pt-BR" sz="1400" baseline="-25000"/>
                  <a:t>2</a:t>
                </a:r>
              </a:p>
            </p:txBody>
          </p:sp>
          <p:sp>
            <p:nvSpPr>
              <p:cNvPr id="12324" name="Rectangle 32"/>
              <p:cNvSpPr>
                <a:spLocks noChangeArrowheads="1"/>
              </p:cNvSpPr>
              <p:nvPr/>
            </p:nvSpPr>
            <p:spPr bwMode="auto">
              <a:xfrm>
                <a:off x="1307" y="2183"/>
                <a:ext cx="241" cy="226"/>
              </a:xfrm>
              <a:prstGeom prst="rect">
                <a:avLst/>
              </a:prstGeom>
              <a:noFill/>
              <a:ln w="9525">
                <a:noFill/>
                <a:miter lim="800000"/>
                <a:headEnd/>
                <a:tailEnd/>
              </a:ln>
            </p:spPr>
            <p:txBody>
              <a:bodyPr/>
              <a:lstStyle/>
              <a:p>
                <a:pPr>
                  <a:buClr>
                    <a:schemeClr val="tx1"/>
                  </a:buClr>
                </a:pPr>
                <a:r>
                  <a:rPr lang="pt-BR" sz="1400"/>
                  <a:t>y</a:t>
                </a:r>
                <a:r>
                  <a:rPr lang="pt-BR" sz="1400" baseline="-25000"/>
                  <a:t>0</a:t>
                </a:r>
              </a:p>
            </p:txBody>
          </p:sp>
          <p:sp>
            <p:nvSpPr>
              <p:cNvPr id="12325" name="Rectangle 33"/>
              <p:cNvSpPr>
                <a:spLocks noChangeArrowheads="1"/>
              </p:cNvSpPr>
              <p:nvPr/>
            </p:nvSpPr>
            <p:spPr bwMode="auto">
              <a:xfrm>
                <a:off x="1307" y="1720"/>
                <a:ext cx="241" cy="226"/>
              </a:xfrm>
              <a:prstGeom prst="rect">
                <a:avLst/>
              </a:prstGeom>
              <a:noFill/>
              <a:ln w="9525">
                <a:noFill/>
                <a:miter lim="800000"/>
                <a:headEnd/>
                <a:tailEnd/>
              </a:ln>
            </p:spPr>
            <p:txBody>
              <a:bodyPr/>
              <a:lstStyle/>
              <a:p>
                <a:pPr>
                  <a:buClr>
                    <a:schemeClr val="tx1"/>
                  </a:buClr>
                </a:pPr>
                <a:r>
                  <a:rPr lang="pt-BR" sz="1400"/>
                  <a:t>y</a:t>
                </a:r>
                <a:r>
                  <a:rPr lang="pt-BR" sz="1400" baseline="-25000"/>
                  <a:t>1</a:t>
                </a:r>
              </a:p>
            </p:txBody>
          </p:sp>
          <p:sp>
            <p:nvSpPr>
              <p:cNvPr id="12326" name="Rectangle 34"/>
              <p:cNvSpPr>
                <a:spLocks noChangeArrowheads="1"/>
              </p:cNvSpPr>
              <p:nvPr/>
            </p:nvSpPr>
            <p:spPr bwMode="auto">
              <a:xfrm>
                <a:off x="1307" y="1209"/>
                <a:ext cx="241" cy="226"/>
              </a:xfrm>
              <a:prstGeom prst="rect">
                <a:avLst/>
              </a:prstGeom>
              <a:noFill/>
              <a:ln w="9525">
                <a:noFill/>
                <a:miter lim="800000"/>
                <a:headEnd/>
                <a:tailEnd/>
              </a:ln>
            </p:spPr>
            <p:txBody>
              <a:bodyPr/>
              <a:lstStyle/>
              <a:p>
                <a:pPr>
                  <a:buClr>
                    <a:schemeClr val="tx1"/>
                  </a:buClr>
                </a:pPr>
                <a:r>
                  <a:rPr lang="pt-BR" sz="1400"/>
                  <a:t>y</a:t>
                </a:r>
                <a:r>
                  <a:rPr lang="pt-BR" sz="1400" baseline="-25000"/>
                  <a:t>2</a:t>
                </a:r>
              </a:p>
            </p:txBody>
          </p:sp>
          <p:sp>
            <p:nvSpPr>
              <p:cNvPr id="12327" name="Rectangle 35"/>
              <p:cNvSpPr>
                <a:spLocks noChangeArrowheads="1"/>
              </p:cNvSpPr>
              <p:nvPr/>
            </p:nvSpPr>
            <p:spPr bwMode="auto">
              <a:xfrm>
                <a:off x="1347" y="3099"/>
                <a:ext cx="241" cy="177"/>
              </a:xfrm>
              <a:prstGeom prst="rect">
                <a:avLst/>
              </a:prstGeom>
              <a:noFill/>
              <a:ln w="9525">
                <a:noFill/>
                <a:miter lim="800000"/>
                <a:headEnd/>
                <a:tailEnd/>
              </a:ln>
            </p:spPr>
            <p:txBody>
              <a:bodyPr/>
              <a:lstStyle/>
              <a:p>
                <a:pPr>
                  <a:buClr>
                    <a:schemeClr val="tx1"/>
                  </a:buClr>
                </a:pPr>
                <a:r>
                  <a:rPr lang="pt-BR" sz="1400"/>
                  <a:t>0</a:t>
                </a:r>
                <a:endParaRPr lang="pt-BR" sz="1400" baseline="-25000"/>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0" y="2409825"/>
            <a:ext cx="9144000" cy="0"/>
          </a:xfrm>
          <a:prstGeom prst="rect">
            <a:avLst/>
          </a:prstGeom>
          <a:noFill/>
          <a:ln w="12700">
            <a:noFill/>
            <a:miter lim="800000"/>
            <a:headEnd/>
            <a:tailEnd/>
          </a:ln>
        </p:spPr>
        <p:txBody>
          <a:bodyPr wrap="none" lIns="90000" tIns="46800" rIns="90000" bIns="46800" anchor="ctr">
            <a:spAutoFit/>
          </a:bodyPr>
          <a:lstStyle/>
          <a:p>
            <a:endParaRPr lang="pt-BR"/>
          </a:p>
        </p:txBody>
      </p:sp>
      <p:sp>
        <p:nvSpPr>
          <p:cNvPr id="13315" name="Rectangle 4"/>
          <p:cNvSpPr>
            <a:spLocks noGrp="1" noChangeArrowheads="1"/>
          </p:cNvSpPr>
          <p:nvPr>
            <p:ph type="title"/>
          </p:nvPr>
        </p:nvSpPr>
        <p:spPr>
          <a:noFill/>
        </p:spPr>
        <p:txBody>
          <a:bodyPr/>
          <a:lstStyle/>
          <a:p>
            <a:pPr eaLnBrk="1" hangingPunct="1"/>
            <a:r>
              <a:rPr lang="pt-BR" smtClean="0">
                <a:solidFill>
                  <a:schemeClr val="hlink"/>
                </a:solidFill>
              </a:rPr>
              <a:t>Exemplo 2 (Alemanha prepara-se para a 2a. Guerra)</a:t>
            </a:r>
          </a:p>
        </p:txBody>
      </p:sp>
      <p:graphicFrame>
        <p:nvGraphicFramePr>
          <p:cNvPr id="233728" name="Group 256"/>
          <p:cNvGraphicFramePr>
            <a:graphicFrameLocks noGrp="1"/>
          </p:cNvGraphicFramePr>
          <p:nvPr>
            <p:ph idx="1"/>
          </p:nvPr>
        </p:nvGraphicFramePr>
        <p:xfrm>
          <a:off x="401638" y="855663"/>
          <a:ext cx="8285162" cy="5538728"/>
        </p:xfrm>
        <a:graphic>
          <a:graphicData uri="http://schemas.openxmlformats.org/drawingml/2006/table">
            <a:tbl>
              <a:tblPr/>
              <a:tblGrid>
                <a:gridCol w="1657350"/>
                <a:gridCol w="1655762"/>
                <a:gridCol w="1658938"/>
                <a:gridCol w="1655762"/>
                <a:gridCol w="1657350"/>
              </a:tblGrid>
              <a:tr h="527050">
                <a:tc rowSpan="2">
                  <a:txBody>
                    <a:bodyPr/>
                    <a:lstStyle/>
                    <a:p>
                      <a:pPr marL="0" marR="0" lvl="0" indent="0" algn="ctr" defTabSz="914400" rtl="0" eaLnBrk="1" fontAlgn="base" latinLnBrk="0" hangingPunct="1">
                        <a:lnSpc>
                          <a:spcPct val="100000"/>
                        </a:lnSpc>
                        <a:spcBef>
                          <a:spcPct val="0"/>
                        </a:spcBef>
                        <a:spcAft>
                          <a:spcPct val="0"/>
                        </a:spcAft>
                        <a:buClr>
                          <a:schemeClr val="tx1"/>
                        </a:buClr>
                        <a:buSzTx/>
                        <a:buFont typeface="Wingdings" pitchFamily="2" charset="2"/>
                        <a:buNone/>
                        <a:tabLst/>
                      </a:pPr>
                      <a:r>
                        <a:rPr kumimoji="0" lang="pt-BR" sz="1600" b="1" i="0" u="none" strike="noStrike" cap="none" normalizeH="0" baseline="0" smtClean="0">
                          <a:ln>
                            <a:noFill/>
                          </a:ln>
                          <a:solidFill>
                            <a:schemeClr val="tx1"/>
                          </a:solidFill>
                          <a:effectLst/>
                          <a:latin typeface="Arial" charset="0"/>
                        </a:rPr>
                        <a:t>Anos</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gridSpan="2">
                  <a:txBody>
                    <a:bodyPr/>
                    <a:lstStyle/>
                    <a:p>
                      <a:pPr marL="0" marR="0" lvl="0" indent="0" algn="ctr" defTabSz="914400" rtl="0" eaLnBrk="1" fontAlgn="base" latinLnBrk="0" hangingPunct="1">
                        <a:lnSpc>
                          <a:spcPct val="100000"/>
                        </a:lnSpc>
                        <a:spcBef>
                          <a:spcPct val="0"/>
                        </a:spcBef>
                        <a:spcAft>
                          <a:spcPct val="0"/>
                        </a:spcAft>
                        <a:buClr>
                          <a:schemeClr val="tx1"/>
                        </a:buClr>
                        <a:buSzTx/>
                        <a:buFont typeface="Wingdings" pitchFamily="2" charset="2"/>
                        <a:buNone/>
                        <a:tabLst/>
                      </a:pPr>
                      <a:r>
                        <a:rPr kumimoji="0" lang="pt-BR" sz="1600" b="1" i="0" u="none" strike="noStrike" cap="none" normalizeH="0" baseline="0" smtClean="0">
                          <a:ln>
                            <a:noFill/>
                          </a:ln>
                          <a:solidFill>
                            <a:schemeClr val="tx1"/>
                          </a:solidFill>
                          <a:effectLst/>
                          <a:latin typeface="Arial" charset="0"/>
                        </a:rPr>
                        <a:t>Valores em bilhões de marcos</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lang="pt-BR"/>
                    </a:p>
                  </a:txBody>
                  <a:tcPr/>
                </a:tc>
                <a:tc rowSpan="2">
                  <a:txBody>
                    <a:bodyPr/>
                    <a:lstStyle/>
                    <a:p>
                      <a:pPr marL="0" marR="0" lvl="0" indent="0" algn="ctr" defTabSz="914400" rtl="0" eaLnBrk="1" fontAlgn="base" latinLnBrk="0" hangingPunct="1">
                        <a:lnSpc>
                          <a:spcPct val="100000"/>
                        </a:lnSpc>
                        <a:spcBef>
                          <a:spcPct val="0"/>
                        </a:spcBef>
                        <a:spcAft>
                          <a:spcPct val="0"/>
                        </a:spcAft>
                        <a:buClr>
                          <a:schemeClr val="tx1"/>
                        </a:buClr>
                        <a:buSzTx/>
                        <a:buFont typeface="Wingdings" pitchFamily="2" charset="2"/>
                        <a:buNone/>
                        <a:tabLst/>
                      </a:pPr>
                      <a:r>
                        <a:rPr kumimoji="0" lang="pt-BR" sz="1600" b="1" i="0" u="none" strike="noStrike" cap="none" normalizeH="0" baseline="0" smtClean="0">
                          <a:ln>
                            <a:noFill/>
                          </a:ln>
                          <a:solidFill>
                            <a:schemeClr val="tx1"/>
                          </a:solidFill>
                          <a:effectLst/>
                          <a:latin typeface="Arial" charset="0"/>
                        </a:rPr>
                        <a:t>% do dispêndio militar em relação ao PNB</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1" fontAlgn="base" latinLnBrk="0" hangingPunct="1">
                        <a:lnSpc>
                          <a:spcPct val="100000"/>
                        </a:lnSpc>
                        <a:spcBef>
                          <a:spcPct val="0"/>
                        </a:spcBef>
                        <a:spcAft>
                          <a:spcPct val="0"/>
                        </a:spcAft>
                        <a:buClr>
                          <a:schemeClr val="tx1"/>
                        </a:buClr>
                        <a:buSzTx/>
                        <a:buFont typeface="Wingdings" pitchFamily="2" charset="2"/>
                        <a:buNone/>
                        <a:tabLst/>
                      </a:pPr>
                      <a:r>
                        <a:rPr kumimoji="0" lang="pt-BR" sz="1600" b="1" i="0" u="none" strike="noStrike" cap="none" normalizeH="0" baseline="0" smtClean="0">
                          <a:ln>
                            <a:noFill/>
                          </a:ln>
                          <a:solidFill>
                            <a:schemeClr val="tx1"/>
                          </a:solidFill>
                          <a:effectLst/>
                          <a:latin typeface="Arial" charset="0"/>
                        </a:rPr>
                        <a:t>Taxa de desemprego da força de trabalho</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r>
              <a:tr h="527050">
                <a:tc vMerge="1">
                  <a:txBody>
                    <a:bodyPr/>
                    <a:lstStyle/>
                    <a:p>
                      <a:endParaRPr lang="pt-BR"/>
                    </a:p>
                  </a:txBody>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 typeface="Wingdings" pitchFamily="2" charset="2"/>
                        <a:buNone/>
                        <a:tabLst/>
                      </a:pPr>
                      <a:r>
                        <a:rPr kumimoji="0" lang="pt-BR" sz="1600" b="1" i="0" u="none" strike="noStrike" cap="none" normalizeH="0" baseline="0" smtClean="0">
                          <a:ln>
                            <a:noFill/>
                          </a:ln>
                          <a:solidFill>
                            <a:schemeClr val="tx1"/>
                          </a:solidFill>
                          <a:effectLst/>
                          <a:latin typeface="Arial" charset="0"/>
                        </a:rPr>
                        <a:t>Dispêndio Militar</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ctr" defTabSz="914400" rtl="0" eaLnBrk="1" fontAlgn="base" latinLnBrk="0" hangingPunct="1">
                        <a:lnSpc>
                          <a:spcPct val="100000"/>
                        </a:lnSpc>
                        <a:spcBef>
                          <a:spcPct val="0"/>
                        </a:spcBef>
                        <a:spcAft>
                          <a:spcPct val="0"/>
                        </a:spcAft>
                        <a:buClr>
                          <a:schemeClr val="tx1"/>
                        </a:buClr>
                        <a:buSzTx/>
                        <a:buFont typeface="Wingdings" pitchFamily="2" charset="2"/>
                        <a:buNone/>
                        <a:tabLst/>
                      </a:pPr>
                      <a:r>
                        <a:rPr kumimoji="0" lang="pt-BR" sz="1600" b="1" i="0" u="none" strike="noStrike" cap="none" normalizeH="0" baseline="0" smtClean="0">
                          <a:ln>
                            <a:noFill/>
                          </a:ln>
                          <a:solidFill>
                            <a:schemeClr val="tx1"/>
                          </a:solidFill>
                          <a:effectLst/>
                          <a:latin typeface="Arial" charset="0"/>
                        </a:rPr>
                        <a:t>PNB</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lang="pt-BR"/>
                    </a:p>
                  </a:txBody>
                  <a:tcPr/>
                </a:tc>
                <a:tc vMerge="1">
                  <a:txBody>
                    <a:bodyPr/>
                    <a:lstStyle/>
                    <a:p>
                      <a:endParaRPr lang="pt-BR"/>
                    </a:p>
                  </a:txBody>
                  <a:tcPr/>
                </a:tc>
              </a:tr>
              <a:tr h="528638">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1933</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3</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47</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6.4</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26.3</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528638">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1934</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6</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53</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11.3</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14.9</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528638">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1935</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58</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17.2</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11.6</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528638">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1936</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11</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63</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17.5</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8.3</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528638">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1937</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16</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71</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22.5</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4.6</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528638">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1938</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25</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79</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31.6</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2.1</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527050">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1939</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45</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88</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51.1</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pt-BR" sz="1800" b="1" i="0" u="none" strike="noStrike" cap="none" normalizeH="0" baseline="0" smtClean="0">
                          <a:ln>
                            <a:noFill/>
                          </a:ln>
                          <a:solidFill>
                            <a:schemeClr val="tx1"/>
                          </a:solidFill>
                          <a:effectLst/>
                          <a:latin typeface="Arial" charset="0"/>
                        </a:rPr>
                        <a:t>-</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r>
              <a:tr h="527050">
                <a:tc gridSpan="5">
                  <a:txBody>
                    <a:bodyPr/>
                    <a:lstStyle/>
                    <a:p>
                      <a:pPr marL="0" marR="0" lvl="0" indent="0" algn="l" defTabSz="914400" rtl="0" eaLnBrk="1" fontAlgn="base" latinLnBrk="0" hangingPunct="1">
                        <a:lnSpc>
                          <a:spcPct val="100000"/>
                        </a:lnSpc>
                        <a:spcBef>
                          <a:spcPct val="0"/>
                        </a:spcBef>
                        <a:spcAft>
                          <a:spcPct val="0"/>
                        </a:spcAft>
                        <a:buClr>
                          <a:schemeClr val="tx1"/>
                        </a:buClr>
                        <a:buSzTx/>
                        <a:buFont typeface="Wingdings" pitchFamily="2" charset="2"/>
                        <a:buNone/>
                        <a:tabLst/>
                      </a:pPr>
                      <a:r>
                        <a:rPr kumimoji="0" lang="pt-BR" sz="1200" b="1" i="0" u="none" strike="noStrike" cap="none" normalizeH="0" baseline="0" smtClean="0">
                          <a:ln>
                            <a:noFill/>
                          </a:ln>
                          <a:solidFill>
                            <a:schemeClr val="tx1"/>
                          </a:solidFill>
                          <a:effectLst/>
                          <a:latin typeface="Arial" charset="0"/>
                        </a:rPr>
                        <a:t>Fonte: </a:t>
                      </a:r>
                    </a:p>
                    <a:p>
                      <a:pPr marL="0" marR="0" lvl="0" indent="0" algn="l" defTabSz="914400" rtl="0" eaLnBrk="1" fontAlgn="base" latinLnBrk="0" hangingPunct="1">
                        <a:lnSpc>
                          <a:spcPct val="100000"/>
                        </a:lnSpc>
                        <a:spcBef>
                          <a:spcPct val="0"/>
                        </a:spcBef>
                        <a:spcAft>
                          <a:spcPct val="0"/>
                        </a:spcAft>
                        <a:buClr>
                          <a:schemeClr val="tx1"/>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	Studenski (1941) Armament expenditure in principal countries.</a:t>
                      </a:r>
                      <a:endParaRPr kumimoji="0" lang="pt-BR" sz="1800" b="1" i="0" u="none" strike="noStrike" cap="none" normalizeH="0" baseline="0" smtClean="0">
                        <a:ln>
                          <a:noFill/>
                        </a:ln>
                        <a:solidFill>
                          <a:schemeClr val="tx1"/>
                        </a:solidFill>
                        <a:effectLst/>
                        <a:latin typeface="Arial" charset="0"/>
                      </a:endParaRPr>
                    </a:p>
                  </a:txBody>
                  <a:tcPr marL="90000" marR="90000" marT="46800" marB="46800" horzOverflow="overflow">
                    <a:lnL cap="flat">
                      <a:noFill/>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solidFill>
                      <a:schemeClr val="bg1"/>
                    </a:solidFill>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bl>
          </a:graphicData>
        </a:graphic>
      </p:graphicFrame>
      <p:sp>
        <p:nvSpPr>
          <p:cNvPr id="13375" name="AutoShape 257"/>
          <p:cNvSpPr>
            <a:spLocks/>
          </p:cNvSpPr>
          <p:nvPr/>
        </p:nvSpPr>
        <p:spPr bwMode="auto">
          <a:xfrm>
            <a:off x="6007100" y="6015038"/>
            <a:ext cx="107950" cy="366712"/>
          </a:xfrm>
          <a:prstGeom prst="rightBrace">
            <a:avLst>
              <a:gd name="adj1" fmla="val 28309"/>
              <a:gd name="adj2" fmla="val 50000"/>
            </a:avLst>
          </a:prstGeom>
          <a:noFill/>
          <a:ln w="12700">
            <a:solidFill>
              <a:schemeClr val="tx1"/>
            </a:solidFill>
            <a:round/>
            <a:headEnd/>
            <a:tailEnd/>
          </a:ln>
        </p:spPr>
        <p:txBody>
          <a:bodyPr wrap="none" lIns="90000" tIns="46800" rIns="90000" bIns="46800" anchor="ctr">
            <a:spAutoFit/>
          </a:bodyPr>
          <a:lstStyle/>
          <a:p>
            <a:endParaRPr lang="pt-BR"/>
          </a:p>
        </p:txBody>
      </p:sp>
      <p:sp>
        <p:nvSpPr>
          <p:cNvPr id="13376" name="Text Box 258"/>
          <p:cNvSpPr txBox="1">
            <a:spLocks noChangeArrowheads="1"/>
          </p:cNvSpPr>
          <p:nvPr/>
        </p:nvSpPr>
        <p:spPr bwMode="auto">
          <a:xfrm>
            <a:off x="6105525" y="6056313"/>
            <a:ext cx="2076450" cy="274637"/>
          </a:xfrm>
          <a:prstGeom prst="rect">
            <a:avLst/>
          </a:prstGeom>
          <a:noFill/>
          <a:ln w="12700">
            <a:noFill/>
            <a:miter lim="800000"/>
            <a:headEnd/>
            <a:tailEnd/>
          </a:ln>
        </p:spPr>
        <p:txBody>
          <a:bodyPr lIns="90000" tIns="46800" rIns="90000" bIns="46800">
            <a:spAutoFit/>
          </a:bodyPr>
          <a:lstStyle/>
          <a:p>
            <a:pPr>
              <a:spcBef>
                <a:spcPct val="50000"/>
              </a:spcBef>
            </a:pPr>
            <a:r>
              <a:rPr lang="pt-BR" sz="1200" b="0"/>
              <a:t>Citado por Rossetti</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2409825"/>
            <a:ext cx="9144000" cy="0"/>
          </a:xfrm>
          <a:prstGeom prst="rect">
            <a:avLst/>
          </a:prstGeom>
          <a:noFill/>
          <a:ln w="12700">
            <a:noFill/>
            <a:miter lim="800000"/>
            <a:headEnd/>
            <a:tailEnd/>
          </a:ln>
        </p:spPr>
        <p:txBody>
          <a:bodyPr wrap="none" lIns="90000" tIns="46800" rIns="90000" bIns="46800" anchor="ctr">
            <a:spAutoFit/>
          </a:bodyPr>
          <a:lstStyle/>
          <a:p>
            <a:endParaRPr lang="pt-BR"/>
          </a:p>
        </p:txBody>
      </p:sp>
      <p:sp>
        <p:nvSpPr>
          <p:cNvPr id="14339" name="Rectangle 3"/>
          <p:cNvSpPr>
            <a:spLocks noGrp="1" noChangeArrowheads="1"/>
          </p:cNvSpPr>
          <p:nvPr>
            <p:ph type="title"/>
          </p:nvPr>
        </p:nvSpPr>
        <p:spPr>
          <a:noFill/>
        </p:spPr>
        <p:txBody>
          <a:bodyPr/>
          <a:lstStyle/>
          <a:p>
            <a:pPr eaLnBrk="1" hangingPunct="1"/>
            <a:r>
              <a:rPr lang="pt-BR" smtClean="0">
                <a:solidFill>
                  <a:schemeClr val="hlink"/>
                </a:solidFill>
              </a:rPr>
              <a:t>Exemplo 2 (Alemanha durante a 2a. Grande Guerra)</a:t>
            </a:r>
          </a:p>
        </p:txBody>
      </p:sp>
      <p:grpSp>
        <p:nvGrpSpPr>
          <p:cNvPr id="14340" name="Grupo 143"/>
          <p:cNvGrpSpPr>
            <a:grpSpLocks/>
          </p:cNvGrpSpPr>
          <p:nvPr/>
        </p:nvGrpSpPr>
        <p:grpSpPr bwMode="auto">
          <a:xfrm>
            <a:off x="720725" y="1439863"/>
            <a:ext cx="7662863" cy="4865687"/>
            <a:chOff x="741363" y="1323975"/>
            <a:chExt cx="7662861" cy="4864952"/>
          </a:xfrm>
        </p:grpSpPr>
        <p:grpSp>
          <p:nvGrpSpPr>
            <p:cNvPr id="14372" name="Group 4"/>
            <p:cNvGrpSpPr>
              <a:grpSpLocks/>
            </p:cNvGrpSpPr>
            <p:nvPr/>
          </p:nvGrpSpPr>
          <p:grpSpPr bwMode="auto">
            <a:xfrm>
              <a:off x="741363" y="1323975"/>
              <a:ext cx="7662861" cy="4864100"/>
              <a:chOff x="467" y="714375"/>
              <a:chExt cx="4827" cy="4864100"/>
            </a:xfrm>
          </p:grpSpPr>
          <p:sp>
            <p:nvSpPr>
              <p:cNvPr id="14380" name="Line 5"/>
              <p:cNvSpPr>
                <a:spLocks noChangeShapeType="1"/>
              </p:cNvSpPr>
              <p:nvPr/>
            </p:nvSpPr>
            <p:spPr bwMode="auto">
              <a:xfrm>
                <a:off x="2654" y="1701800"/>
                <a:ext cx="0" cy="3090863"/>
              </a:xfrm>
              <a:prstGeom prst="line">
                <a:avLst/>
              </a:prstGeom>
              <a:noFill/>
              <a:ln w="12700" cap="rnd">
                <a:solidFill>
                  <a:schemeClr val="tx1"/>
                </a:solidFill>
                <a:prstDash val="sysDot"/>
                <a:round/>
                <a:headEnd/>
                <a:tailEnd/>
              </a:ln>
            </p:spPr>
            <p:txBody>
              <a:bodyPr lIns="90000" tIns="46800" rIns="90000" bIns="46800">
                <a:spAutoFit/>
              </a:bodyPr>
              <a:lstStyle/>
              <a:p>
                <a:endParaRPr lang="pt-BR"/>
              </a:p>
            </p:txBody>
          </p:sp>
          <p:sp>
            <p:nvSpPr>
              <p:cNvPr id="14381" name="Line 6"/>
              <p:cNvSpPr>
                <a:spLocks noChangeShapeType="1"/>
              </p:cNvSpPr>
              <p:nvPr/>
            </p:nvSpPr>
            <p:spPr bwMode="auto">
              <a:xfrm flipH="1">
                <a:off x="1805" y="1704975"/>
                <a:ext cx="852" cy="0"/>
              </a:xfrm>
              <a:prstGeom prst="line">
                <a:avLst/>
              </a:prstGeom>
              <a:noFill/>
              <a:ln w="12700" cap="rnd">
                <a:solidFill>
                  <a:schemeClr val="tx1"/>
                </a:solidFill>
                <a:prstDash val="sysDot"/>
                <a:round/>
                <a:headEnd/>
                <a:tailEnd/>
              </a:ln>
            </p:spPr>
            <p:txBody>
              <a:bodyPr lIns="90000" tIns="46800" rIns="90000" bIns="46800">
                <a:spAutoFit/>
              </a:bodyPr>
              <a:lstStyle/>
              <a:p>
                <a:endParaRPr lang="pt-BR"/>
              </a:p>
            </p:txBody>
          </p:sp>
          <p:sp>
            <p:nvSpPr>
              <p:cNvPr id="14382" name="Line 7"/>
              <p:cNvSpPr>
                <a:spLocks noChangeShapeType="1"/>
              </p:cNvSpPr>
              <p:nvPr/>
            </p:nvSpPr>
            <p:spPr bwMode="auto">
              <a:xfrm>
                <a:off x="3888" y="2987675"/>
                <a:ext cx="0" cy="1830388"/>
              </a:xfrm>
              <a:prstGeom prst="line">
                <a:avLst/>
              </a:prstGeom>
              <a:noFill/>
              <a:ln w="12700" cap="rnd">
                <a:solidFill>
                  <a:schemeClr val="tx1"/>
                </a:solidFill>
                <a:prstDash val="sysDot"/>
                <a:round/>
                <a:headEnd/>
                <a:tailEnd/>
              </a:ln>
            </p:spPr>
            <p:txBody>
              <a:bodyPr lIns="90000" tIns="46800" rIns="90000" bIns="46800">
                <a:spAutoFit/>
              </a:bodyPr>
              <a:lstStyle/>
              <a:p>
                <a:endParaRPr lang="pt-BR"/>
              </a:p>
            </p:txBody>
          </p:sp>
          <p:sp>
            <p:nvSpPr>
              <p:cNvPr id="14383" name="Line 8"/>
              <p:cNvSpPr>
                <a:spLocks noChangeShapeType="1"/>
              </p:cNvSpPr>
              <p:nvPr/>
            </p:nvSpPr>
            <p:spPr bwMode="auto">
              <a:xfrm flipH="1">
                <a:off x="1797" y="3454400"/>
                <a:ext cx="1217" cy="0"/>
              </a:xfrm>
              <a:prstGeom prst="line">
                <a:avLst/>
              </a:prstGeom>
              <a:noFill/>
              <a:ln w="12700" cap="rnd">
                <a:solidFill>
                  <a:schemeClr val="tx1"/>
                </a:solidFill>
                <a:prstDash val="sysDot"/>
                <a:round/>
                <a:headEnd/>
                <a:tailEnd/>
              </a:ln>
            </p:spPr>
            <p:txBody>
              <a:bodyPr lIns="90000" tIns="46800" rIns="90000" bIns="46800">
                <a:spAutoFit/>
              </a:bodyPr>
              <a:lstStyle/>
              <a:p>
                <a:endParaRPr lang="pt-BR"/>
              </a:p>
            </p:txBody>
          </p:sp>
          <p:sp>
            <p:nvSpPr>
              <p:cNvPr id="14384" name="Line 9"/>
              <p:cNvSpPr>
                <a:spLocks noChangeShapeType="1"/>
              </p:cNvSpPr>
              <p:nvPr/>
            </p:nvSpPr>
            <p:spPr bwMode="auto">
              <a:xfrm flipV="1">
                <a:off x="1800" y="784225"/>
                <a:ext cx="0" cy="4041775"/>
              </a:xfrm>
              <a:prstGeom prst="line">
                <a:avLst/>
              </a:prstGeom>
              <a:noFill/>
              <a:ln w="38100">
                <a:solidFill>
                  <a:schemeClr val="tx1"/>
                </a:solidFill>
                <a:round/>
                <a:headEnd/>
                <a:tailEnd type="triangle" w="med" len="med"/>
              </a:ln>
            </p:spPr>
            <p:txBody>
              <a:bodyPr lIns="90000" tIns="46800" rIns="90000" bIns="46800">
                <a:spAutoFit/>
              </a:bodyPr>
              <a:lstStyle/>
              <a:p>
                <a:endParaRPr lang="pt-BR"/>
              </a:p>
            </p:txBody>
          </p:sp>
          <p:sp>
            <p:nvSpPr>
              <p:cNvPr id="14385" name="Line 10"/>
              <p:cNvSpPr>
                <a:spLocks noChangeShapeType="1"/>
              </p:cNvSpPr>
              <p:nvPr/>
            </p:nvSpPr>
            <p:spPr bwMode="auto">
              <a:xfrm>
                <a:off x="1800" y="4813300"/>
                <a:ext cx="3418" cy="0"/>
              </a:xfrm>
              <a:prstGeom prst="line">
                <a:avLst/>
              </a:prstGeom>
              <a:noFill/>
              <a:ln w="38100">
                <a:solidFill>
                  <a:schemeClr val="tx1"/>
                </a:solidFill>
                <a:round/>
                <a:headEnd/>
                <a:tailEnd type="triangle" w="med" len="med"/>
              </a:ln>
            </p:spPr>
            <p:txBody>
              <a:bodyPr lIns="90000" tIns="46800" rIns="90000" bIns="46800">
                <a:spAutoFit/>
              </a:bodyPr>
              <a:lstStyle/>
              <a:p>
                <a:endParaRPr lang="pt-BR"/>
              </a:p>
            </p:txBody>
          </p:sp>
          <p:sp>
            <p:nvSpPr>
              <p:cNvPr id="14386" name="Rectangle 11"/>
              <p:cNvSpPr>
                <a:spLocks noChangeArrowheads="1"/>
              </p:cNvSpPr>
              <p:nvPr/>
            </p:nvSpPr>
            <p:spPr bwMode="auto">
              <a:xfrm>
                <a:off x="467" y="714375"/>
                <a:ext cx="1259" cy="325438"/>
              </a:xfrm>
              <a:prstGeom prst="rect">
                <a:avLst/>
              </a:prstGeom>
              <a:noFill/>
              <a:ln w="9525">
                <a:noFill/>
                <a:miter lim="800000"/>
                <a:headEnd/>
                <a:tailEnd/>
              </a:ln>
            </p:spPr>
            <p:txBody>
              <a:bodyPr/>
              <a:lstStyle/>
              <a:p>
                <a:pPr algn="r">
                  <a:buClr>
                    <a:schemeClr val="tx1"/>
                  </a:buClr>
                </a:pPr>
                <a:r>
                  <a:rPr lang="pt-BR"/>
                  <a:t>Produção militar</a:t>
                </a:r>
              </a:p>
            </p:txBody>
          </p:sp>
          <p:sp>
            <p:nvSpPr>
              <p:cNvPr id="14387" name="Rectangle 12"/>
              <p:cNvSpPr>
                <a:spLocks noChangeArrowheads="1"/>
              </p:cNvSpPr>
              <p:nvPr/>
            </p:nvSpPr>
            <p:spPr bwMode="auto">
              <a:xfrm>
                <a:off x="4061" y="5286375"/>
                <a:ext cx="1233" cy="292100"/>
              </a:xfrm>
              <a:prstGeom prst="rect">
                <a:avLst/>
              </a:prstGeom>
              <a:noFill/>
              <a:ln w="9525">
                <a:noFill/>
                <a:miter lim="800000"/>
                <a:headEnd/>
                <a:tailEnd/>
              </a:ln>
            </p:spPr>
            <p:txBody>
              <a:bodyPr/>
              <a:lstStyle/>
              <a:p>
                <a:pPr marL="225425" indent="-225425" algn="r">
                  <a:buClr>
                    <a:schemeClr val="tx1"/>
                  </a:buClr>
                  <a:tabLst>
                    <a:tab pos="225425" algn="l"/>
                  </a:tabLst>
                </a:pPr>
                <a:r>
                  <a:rPr lang="pt-BR"/>
                  <a:t>Produção civil</a:t>
                </a:r>
              </a:p>
            </p:txBody>
          </p:sp>
          <p:sp>
            <p:nvSpPr>
              <p:cNvPr id="14388" name="Freeform 13"/>
              <p:cNvSpPr>
                <a:spLocks/>
              </p:cNvSpPr>
              <p:nvPr/>
            </p:nvSpPr>
            <p:spPr bwMode="auto">
              <a:xfrm flipV="1">
                <a:off x="1815" y="1338263"/>
                <a:ext cx="2789" cy="3457575"/>
              </a:xfrm>
              <a:custGeom>
                <a:avLst/>
                <a:gdLst>
                  <a:gd name="T0" fmla="*/ 0 w 1696"/>
                  <a:gd name="T1" fmla="*/ 2147483647 h 742"/>
                  <a:gd name="T2" fmla="*/ 2217 w 1696"/>
                  <a:gd name="T3" fmla="*/ 2147483647 h 742"/>
                  <a:gd name="T4" fmla="*/ 3713 w 1696"/>
                  <a:gd name="T5" fmla="*/ 2147483647 h 742"/>
                  <a:gd name="T6" fmla="*/ 4586 w 1696"/>
                  <a:gd name="T7" fmla="*/ 0 h 742"/>
                  <a:gd name="T8" fmla="*/ 0 60000 65536"/>
                  <a:gd name="T9" fmla="*/ 0 60000 65536"/>
                  <a:gd name="T10" fmla="*/ 0 60000 65536"/>
                  <a:gd name="T11" fmla="*/ 0 60000 65536"/>
                  <a:gd name="T12" fmla="*/ 0 w 1696"/>
                  <a:gd name="T13" fmla="*/ 0 h 742"/>
                  <a:gd name="T14" fmla="*/ 1696 w 1696"/>
                  <a:gd name="T15" fmla="*/ 742 h 742"/>
                </a:gdLst>
                <a:ahLst/>
                <a:cxnLst>
                  <a:cxn ang="T8">
                    <a:pos x="T0" y="T1"/>
                  </a:cxn>
                  <a:cxn ang="T9">
                    <a:pos x="T2" y="T3"/>
                  </a:cxn>
                  <a:cxn ang="T10">
                    <a:pos x="T4" y="T5"/>
                  </a:cxn>
                  <a:cxn ang="T11">
                    <a:pos x="T6" y="T7"/>
                  </a:cxn>
                </a:cxnLst>
                <a:rect l="T12" t="T13" r="T14" b="T15"/>
                <a:pathLst>
                  <a:path w="1696" h="742">
                    <a:moveTo>
                      <a:pt x="0" y="742"/>
                    </a:moveTo>
                    <a:cubicBezTo>
                      <a:pt x="295" y="702"/>
                      <a:pt x="591" y="663"/>
                      <a:pt x="820" y="592"/>
                    </a:cubicBezTo>
                    <a:cubicBezTo>
                      <a:pt x="1049" y="521"/>
                      <a:pt x="1227" y="415"/>
                      <a:pt x="1373" y="316"/>
                    </a:cubicBezTo>
                    <a:cubicBezTo>
                      <a:pt x="1519" y="217"/>
                      <a:pt x="1628" y="43"/>
                      <a:pt x="1696" y="0"/>
                    </a:cubicBezTo>
                  </a:path>
                </a:pathLst>
              </a:custGeom>
              <a:noFill/>
              <a:ln w="38100" cap="flat" cmpd="sng">
                <a:solidFill>
                  <a:schemeClr val="tx1"/>
                </a:solidFill>
                <a:prstDash val="solid"/>
                <a:round/>
                <a:headEnd type="none" w="med" len="med"/>
                <a:tailEnd type="none" w="med" len="med"/>
              </a:ln>
            </p:spPr>
            <p:txBody>
              <a:bodyPr lIns="90000" tIns="46800" rIns="90000" bIns="46800">
                <a:spAutoFit/>
              </a:bodyPr>
              <a:lstStyle/>
              <a:p>
                <a:endParaRPr lang="pt-BR"/>
              </a:p>
            </p:txBody>
          </p:sp>
          <p:sp>
            <p:nvSpPr>
              <p:cNvPr id="14389" name="Oval 14"/>
              <p:cNvSpPr>
                <a:spLocks noChangeArrowheads="1"/>
              </p:cNvSpPr>
              <p:nvPr/>
            </p:nvSpPr>
            <p:spPr bwMode="auto">
              <a:xfrm>
                <a:off x="2989" y="3403600"/>
                <a:ext cx="65" cy="88900"/>
              </a:xfrm>
              <a:prstGeom prst="ellipse">
                <a:avLst/>
              </a:prstGeom>
              <a:solidFill>
                <a:srgbClr val="000000"/>
              </a:solidFill>
              <a:ln w="12700">
                <a:solidFill>
                  <a:schemeClr val="tx1"/>
                </a:solidFill>
                <a:round/>
                <a:headEnd/>
                <a:tailEnd/>
              </a:ln>
            </p:spPr>
            <p:txBody>
              <a:bodyPr wrap="none" lIns="90000" tIns="46800" rIns="90000" bIns="46800" anchor="ctr">
                <a:spAutoFit/>
              </a:bodyPr>
              <a:lstStyle/>
              <a:p>
                <a:endParaRPr lang="pt-BR"/>
              </a:p>
            </p:txBody>
          </p:sp>
          <p:sp>
            <p:nvSpPr>
              <p:cNvPr id="14390" name="Line 15"/>
              <p:cNvSpPr>
                <a:spLocks noChangeShapeType="1"/>
              </p:cNvSpPr>
              <p:nvPr/>
            </p:nvSpPr>
            <p:spPr bwMode="auto">
              <a:xfrm flipV="1">
                <a:off x="3062" y="3027363"/>
                <a:ext cx="771" cy="388938"/>
              </a:xfrm>
              <a:prstGeom prst="line">
                <a:avLst/>
              </a:prstGeom>
              <a:noFill/>
              <a:ln w="12700">
                <a:solidFill>
                  <a:schemeClr val="tx1"/>
                </a:solidFill>
                <a:round/>
                <a:headEnd/>
                <a:tailEnd type="triangle" w="med" len="med"/>
              </a:ln>
            </p:spPr>
            <p:txBody>
              <a:bodyPr lIns="90000" tIns="46800" rIns="90000" bIns="46800">
                <a:spAutoFit/>
              </a:bodyPr>
              <a:lstStyle/>
              <a:p>
                <a:endParaRPr lang="pt-BR"/>
              </a:p>
            </p:txBody>
          </p:sp>
          <p:sp>
            <p:nvSpPr>
              <p:cNvPr id="14391" name="Oval 16"/>
              <p:cNvSpPr>
                <a:spLocks noChangeArrowheads="1"/>
              </p:cNvSpPr>
              <p:nvPr/>
            </p:nvSpPr>
            <p:spPr bwMode="auto">
              <a:xfrm>
                <a:off x="3853" y="2933700"/>
                <a:ext cx="65" cy="88900"/>
              </a:xfrm>
              <a:prstGeom prst="ellipse">
                <a:avLst/>
              </a:prstGeom>
              <a:solidFill>
                <a:srgbClr val="000000"/>
              </a:solidFill>
              <a:ln w="12700">
                <a:solidFill>
                  <a:schemeClr val="tx1"/>
                </a:solidFill>
                <a:round/>
                <a:headEnd/>
                <a:tailEnd/>
              </a:ln>
            </p:spPr>
            <p:txBody>
              <a:bodyPr wrap="none" lIns="90000" tIns="46800" rIns="90000" bIns="46800" anchor="ctr">
                <a:spAutoFit/>
              </a:bodyPr>
              <a:lstStyle/>
              <a:p>
                <a:endParaRPr lang="pt-BR"/>
              </a:p>
            </p:txBody>
          </p:sp>
          <p:sp>
            <p:nvSpPr>
              <p:cNvPr id="14392" name="Oval 17"/>
              <p:cNvSpPr>
                <a:spLocks noChangeArrowheads="1"/>
              </p:cNvSpPr>
              <p:nvPr/>
            </p:nvSpPr>
            <p:spPr bwMode="auto">
              <a:xfrm>
                <a:off x="2619" y="1652588"/>
                <a:ext cx="65" cy="88900"/>
              </a:xfrm>
              <a:prstGeom prst="ellipse">
                <a:avLst/>
              </a:prstGeom>
              <a:solidFill>
                <a:srgbClr val="000000"/>
              </a:solidFill>
              <a:ln w="12700">
                <a:solidFill>
                  <a:schemeClr val="tx1"/>
                </a:solidFill>
                <a:round/>
                <a:headEnd/>
                <a:tailEnd/>
              </a:ln>
            </p:spPr>
            <p:txBody>
              <a:bodyPr wrap="none" lIns="90000" tIns="46800" rIns="90000" bIns="46800" anchor="ctr">
                <a:spAutoFit/>
              </a:bodyPr>
              <a:lstStyle/>
              <a:p>
                <a:endParaRPr lang="pt-BR"/>
              </a:p>
            </p:txBody>
          </p:sp>
          <p:sp>
            <p:nvSpPr>
              <p:cNvPr id="14393" name="Rectangle 18"/>
              <p:cNvSpPr>
                <a:spLocks noChangeArrowheads="1"/>
              </p:cNvSpPr>
              <p:nvPr/>
            </p:nvSpPr>
            <p:spPr bwMode="auto">
              <a:xfrm>
                <a:off x="2935" y="3084513"/>
                <a:ext cx="242" cy="280988"/>
              </a:xfrm>
              <a:prstGeom prst="rect">
                <a:avLst/>
              </a:prstGeom>
              <a:noFill/>
              <a:ln w="9525">
                <a:noFill/>
                <a:miter lim="800000"/>
                <a:headEnd/>
                <a:tailEnd/>
              </a:ln>
            </p:spPr>
            <p:txBody>
              <a:bodyPr/>
              <a:lstStyle/>
              <a:p>
                <a:pPr>
                  <a:buClr>
                    <a:schemeClr val="tx1"/>
                  </a:buClr>
                </a:pPr>
                <a:r>
                  <a:rPr lang="pt-BR" sz="1400"/>
                  <a:t>P</a:t>
                </a:r>
                <a:r>
                  <a:rPr lang="pt-BR" sz="1400" baseline="-25000"/>
                  <a:t>0</a:t>
                </a:r>
              </a:p>
            </p:txBody>
          </p:sp>
          <p:sp>
            <p:nvSpPr>
              <p:cNvPr id="14394" name="Rectangle 19"/>
              <p:cNvSpPr>
                <a:spLocks noChangeArrowheads="1"/>
              </p:cNvSpPr>
              <p:nvPr/>
            </p:nvSpPr>
            <p:spPr bwMode="auto">
              <a:xfrm>
                <a:off x="3882" y="2703513"/>
                <a:ext cx="242" cy="280988"/>
              </a:xfrm>
              <a:prstGeom prst="rect">
                <a:avLst/>
              </a:prstGeom>
              <a:noFill/>
              <a:ln w="9525">
                <a:noFill/>
                <a:miter lim="800000"/>
                <a:headEnd/>
                <a:tailEnd/>
              </a:ln>
            </p:spPr>
            <p:txBody>
              <a:bodyPr/>
              <a:lstStyle/>
              <a:p>
                <a:pPr>
                  <a:buClr>
                    <a:schemeClr val="tx1"/>
                  </a:buClr>
                </a:pPr>
                <a:r>
                  <a:rPr lang="pt-BR" sz="1400"/>
                  <a:t>P</a:t>
                </a:r>
                <a:r>
                  <a:rPr lang="pt-BR" sz="1400" baseline="-25000"/>
                  <a:t>1</a:t>
                </a:r>
              </a:p>
            </p:txBody>
          </p:sp>
          <p:sp>
            <p:nvSpPr>
              <p:cNvPr id="14395" name="Rectangle 20"/>
              <p:cNvSpPr>
                <a:spLocks noChangeArrowheads="1"/>
              </p:cNvSpPr>
              <p:nvPr/>
            </p:nvSpPr>
            <p:spPr bwMode="auto">
              <a:xfrm>
                <a:off x="2615" y="1344613"/>
                <a:ext cx="242" cy="280988"/>
              </a:xfrm>
              <a:prstGeom prst="rect">
                <a:avLst/>
              </a:prstGeom>
              <a:noFill/>
              <a:ln w="9525">
                <a:noFill/>
                <a:miter lim="800000"/>
                <a:headEnd/>
                <a:tailEnd/>
              </a:ln>
            </p:spPr>
            <p:txBody>
              <a:bodyPr/>
              <a:lstStyle/>
              <a:p>
                <a:pPr>
                  <a:buClr>
                    <a:schemeClr val="tx1"/>
                  </a:buClr>
                </a:pPr>
                <a:r>
                  <a:rPr lang="pt-BR" sz="1400"/>
                  <a:t>P</a:t>
                </a:r>
                <a:r>
                  <a:rPr lang="pt-BR" sz="1400" baseline="-25000"/>
                  <a:t>2</a:t>
                </a:r>
              </a:p>
            </p:txBody>
          </p:sp>
          <p:sp>
            <p:nvSpPr>
              <p:cNvPr id="14396" name="Freeform 21"/>
              <p:cNvSpPr>
                <a:spLocks/>
              </p:cNvSpPr>
              <p:nvPr/>
            </p:nvSpPr>
            <p:spPr bwMode="auto">
              <a:xfrm>
                <a:off x="2698" y="1647825"/>
                <a:ext cx="1184" cy="1223963"/>
              </a:xfrm>
              <a:custGeom>
                <a:avLst/>
                <a:gdLst>
                  <a:gd name="T0" fmla="*/ 2400 w 584"/>
                  <a:gd name="T1" fmla="*/ 2147483647 h 381"/>
                  <a:gd name="T2" fmla="*/ 1500 w 584"/>
                  <a:gd name="T3" fmla="*/ 1083618510 h 381"/>
                  <a:gd name="T4" fmla="*/ 0 w 584"/>
                  <a:gd name="T5" fmla="*/ 0 h 381"/>
                  <a:gd name="T6" fmla="*/ 0 60000 65536"/>
                  <a:gd name="T7" fmla="*/ 0 60000 65536"/>
                  <a:gd name="T8" fmla="*/ 0 60000 65536"/>
                  <a:gd name="T9" fmla="*/ 0 w 584"/>
                  <a:gd name="T10" fmla="*/ 0 h 381"/>
                  <a:gd name="T11" fmla="*/ 584 w 584"/>
                  <a:gd name="T12" fmla="*/ 381 h 381"/>
                </a:gdLst>
                <a:ahLst/>
                <a:cxnLst>
                  <a:cxn ang="T6">
                    <a:pos x="T0" y="T1"/>
                  </a:cxn>
                  <a:cxn ang="T7">
                    <a:pos x="T2" y="T3"/>
                  </a:cxn>
                  <a:cxn ang="T8">
                    <a:pos x="T4" y="T5"/>
                  </a:cxn>
                </a:cxnLst>
                <a:rect l="T9" t="T10" r="T11" b="T12"/>
                <a:pathLst>
                  <a:path w="584" h="381">
                    <a:moveTo>
                      <a:pt x="584" y="381"/>
                    </a:moveTo>
                    <a:cubicBezTo>
                      <a:pt x="523" y="274"/>
                      <a:pt x="462" y="168"/>
                      <a:pt x="365" y="105"/>
                    </a:cubicBezTo>
                    <a:cubicBezTo>
                      <a:pt x="268" y="42"/>
                      <a:pt x="32" y="16"/>
                      <a:pt x="0" y="0"/>
                    </a:cubicBezTo>
                  </a:path>
                </a:pathLst>
              </a:custGeom>
              <a:noFill/>
              <a:ln w="12700" cap="flat" cmpd="sng">
                <a:solidFill>
                  <a:schemeClr val="tx1"/>
                </a:solidFill>
                <a:prstDash val="solid"/>
                <a:round/>
                <a:headEnd type="none" w="med" len="med"/>
                <a:tailEnd type="triangle" w="med" len="med"/>
              </a:ln>
            </p:spPr>
            <p:txBody>
              <a:bodyPr lIns="90000" tIns="46800" rIns="90000" bIns="46800">
                <a:spAutoFit/>
              </a:bodyPr>
              <a:lstStyle/>
              <a:p>
                <a:endParaRPr lang="pt-BR"/>
              </a:p>
            </p:txBody>
          </p:sp>
          <p:sp>
            <p:nvSpPr>
              <p:cNvPr id="14397" name="Line 22"/>
              <p:cNvSpPr>
                <a:spLocks noChangeShapeType="1"/>
              </p:cNvSpPr>
              <p:nvPr/>
            </p:nvSpPr>
            <p:spPr bwMode="auto">
              <a:xfrm>
                <a:off x="3021" y="3505200"/>
                <a:ext cx="0" cy="1298575"/>
              </a:xfrm>
              <a:prstGeom prst="line">
                <a:avLst/>
              </a:prstGeom>
              <a:noFill/>
              <a:ln w="12700" cap="rnd">
                <a:solidFill>
                  <a:schemeClr val="tx1"/>
                </a:solidFill>
                <a:prstDash val="sysDot"/>
                <a:round/>
                <a:headEnd/>
                <a:tailEnd/>
              </a:ln>
            </p:spPr>
            <p:txBody>
              <a:bodyPr lIns="90000" tIns="46800" rIns="90000" bIns="46800">
                <a:spAutoFit/>
              </a:bodyPr>
              <a:lstStyle/>
              <a:p>
                <a:endParaRPr lang="pt-BR"/>
              </a:p>
            </p:txBody>
          </p:sp>
          <p:sp>
            <p:nvSpPr>
              <p:cNvPr id="14398" name="Line 23"/>
              <p:cNvSpPr>
                <a:spLocks noChangeShapeType="1"/>
              </p:cNvSpPr>
              <p:nvPr/>
            </p:nvSpPr>
            <p:spPr bwMode="auto">
              <a:xfrm>
                <a:off x="3045" y="5227638"/>
                <a:ext cx="853" cy="0"/>
              </a:xfrm>
              <a:prstGeom prst="line">
                <a:avLst/>
              </a:prstGeom>
              <a:noFill/>
              <a:ln w="12700">
                <a:solidFill>
                  <a:schemeClr val="tx1"/>
                </a:solidFill>
                <a:round/>
                <a:headEnd/>
                <a:tailEnd type="triangle" w="med" len="med"/>
              </a:ln>
            </p:spPr>
            <p:txBody>
              <a:bodyPr lIns="90000" tIns="46800" rIns="90000" bIns="46800">
                <a:spAutoFit/>
              </a:bodyPr>
              <a:lstStyle/>
              <a:p>
                <a:endParaRPr lang="pt-BR"/>
              </a:p>
            </p:txBody>
          </p:sp>
          <p:sp>
            <p:nvSpPr>
              <p:cNvPr id="14399" name="Line 24"/>
              <p:cNvSpPr>
                <a:spLocks noChangeShapeType="1"/>
              </p:cNvSpPr>
              <p:nvPr/>
            </p:nvSpPr>
            <p:spPr bwMode="auto">
              <a:xfrm flipH="1">
                <a:off x="2681" y="5359400"/>
                <a:ext cx="1217" cy="0"/>
              </a:xfrm>
              <a:prstGeom prst="line">
                <a:avLst/>
              </a:prstGeom>
              <a:noFill/>
              <a:ln w="12700">
                <a:solidFill>
                  <a:schemeClr val="tx1"/>
                </a:solidFill>
                <a:round/>
                <a:headEnd/>
                <a:tailEnd type="triangle" w="med" len="med"/>
              </a:ln>
            </p:spPr>
            <p:txBody>
              <a:bodyPr lIns="90000" tIns="46800" rIns="90000" bIns="46800">
                <a:spAutoFit/>
              </a:bodyPr>
              <a:lstStyle/>
              <a:p>
                <a:endParaRPr lang="pt-BR"/>
              </a:p>
            </p:txBody>
          </p:sp>
          <p:sp>
            <p:nvSpPr>
              <p:cNvPr id="14400" name="Line 25"/>
              <p:cNvSpPr>
                <a:spLocks noChangeShapeType="1"/>
              </p:cNvSpPr>
              <p:nvPr/>
            </p:nvSpPr>
            <p:spPr bwMode="auto">
              <a:xfrm flipV="1">
                <a:off x="1563" y="3014663"/>
                <a:ext cx="0" cy="477838"/>
              </a:xfrm>
              <a:prstGeom prst="line">
                <a:avLst/>
              </a:prstGeom>
              <a:noFill/>
              <a:ln w="12700">
                <a:solidFill>
                  <a:schemeClr val="tx1"/>
                </a:solidFill>
                <a:round/>
                <a:headEnd/>
                <a:tailEnd type="triangle" w="med" len="med"/>
              </a:ln>
            </p:spPr>
            <p:txBody>
              <a:bodyPr lIns="90000" tIns="46800" rIns="90000" bIns="46800">
                <a:spAutoFit/>
              </a:bodyPr>
              <a:lstStyle/>
              <a:p>
                <a:endParaRPr lang="pt-BR"/>
              </a:p>
            </p:txBody>
          </p:sp>
          <p:sp>
            <p:nvSpPr>
              <p:cNvPr id="14401" name="Line 26"/>
              <p:cNvSpPr>
                <a:spLocks noChangeShapeType="1"/>
              </p:cNvSpPr>
              <p:nvPr/>
            </p:nvSpPr>
            <p:spPr bwMode="auto">
              <a:xfrm flipV="1">
                <a:off x="1472" y="1763713"/>
                <a:ext cx="0" cy="1236663"/>
              </a:xfrm>
              <a:prstGeom prst="line">
                <a:avLst/>
              </a:prstGeom>
              <a:noFill/>
              <a:ln w="12700">
                <a:solidFill>
                  <a:schemeClr val="tx1"/>
                </a:solidFill>
                <a:round/>
                <a:headEnd/>
                <a:tailEnd type="triangle" w="med" len="med"/>
              </a:ln>
            </p:spPr>
            <p:txBody>
              <a:bodyPr lIns="90000" tIns="46800" rIns="90000" bIns="46800">
                <a:spAutoFit/>
              </a:bodyPr>
              <a:lstStyle/>
              <a:p>
                <a:endParaRPr lang="pt-BR"/>
              </a:p>
            </p:txBody>
          </p:sp>
          <p:sp>
            <p:nvSpPr>
              <p:cNvPr id="14402" name="Rectangle 27"/>
              <p:cNvSpPr>
                <a:spLocks noChangeArrowheads="1"/>
              </p:cNvSpPr>
              <p:nvPr/>
            </p:nvSpPr>
            <p:spPr bwMode="auto">
              <a:xfrm>
                <a:off x="2917" y="4806950"/>
                <a:ext cx="241" cy="280988"/>
              </a:xfrm>
              <a:prstGeom prst="rect">
                <a:avLst/>
              </a:prstGeom>
              <a:noFill/>
              <a:ln w="9525">
                <a:noFill/>
                <a:miter lim="800000"/>
                <a:headEnd/>
                <a:tailEnd/>
              </a:ln>
            </p:spPr>
            <p:txBody>
              <a:bodyPr/>
              <a:lstStyle/>
              <a:p>
                <a:pPr>
                  <a:buClr>
                    <a:schemeClr val="tx1"/>
                  </a:buClr>
                </a:pPr>
                <a:r>
                  <a:rPr lang="pt-BR" sz="1400"/>
                  <a:t>x</a:t>
                </a:r>
                <a:r>
                  <a:rPr lang="pt-BR" sz="1400" baseline="-25000"/>
                  <a:t>0</a:t>
                </a:r>
              </a:p>
            </p:txBody>
          </p:sp>
          <p:sp>
            <p:nvSpPr>
              <p:cNvPr id="14403" name="Rectangle 28"/>
              <p:cNvSpPr>
                <a:spLocks noChangeArrowheads="1"/>
              </p:cNvSpPr>
              <p:nvPr/>
            </p:nvSpPr>
            <p:spPr bwMode="auto">
              <a:xfrm>
                <a:off x="3789" y="4806950"/>
                <a:ext cx="241" cy="280988"/>
              </a:xfrm>
              <a:prstGeom prst="rect">
                <a:avLst/>
              </a:prstGeom>
              <a:noFill/>
              <a:ln w="9525">
                <a:noFill/>
                <a:miter lim="800000"/>
                <a:headEnd/>
                <a:tailEnd/>
              </a:ln>
            </p:spPr>
            <p:txBody>
              <a:bodyPr/>
              <a:lstStyle/>
              <a:p>
                <a:pPr>
                  <a:buClr>
                    <a:schemeClr val="tx1"/>
                  </a:buClr>
                </a:pPr>
                <a:r>
                  <a:rPr lang="pt-BR" sz="1400"/>
                  <a:t>x</a:t>
                </a:r>
                <a:r>
                  <a:rPr lang="pt-BR" sz="1400" baseline="-25000"/>
                  <a:t>1</a:t>
                </a:r>
              </a:p>
            </p:txBody>
          </p:sp>
          <p:sp>
            <p:nvSpPr>
              <p:cNvPr id="14404" name="Rectangle 29"/>
              <p:cNvSpPr>
                <a:spLocks noChangeArrowheads="1"/>
              </p:cNvSpPr>
              <p:nvPr/>
            </p:nvSpPr>
            <p:spPr bwMode="auto">
              <a:xfrm>
                <a:off x="2551" y="4806950"/>
                <a:ext cx="241" cy="280988"/>
              </a:xfrm>
              <a:prstGeom prst="rect">
                <a:avLst/>
              </a:prstGeom>
              <a:noFill/>
              <a:ln w="9525">
                <a:noFill/>
                <a:miter lim="800000"/>
                <a:headEnd/>
                <a:tailEnd/>
              </a:ln>
            </p:spPr>
            <p:txBody>
              <a:bodyPr/>
              <a:lstStyle/>
              <a:p>
                <a:pPr>
                  <a:buClr>
                    <a:schemeClr val="tx1"/>
                  </a:buClr>
                </a:pPr>
                <a:r>
                  <a:rPr lang="pt-BR" sz="1400"/>
                  <a:t>x</a:t>
                </a:r>
                <a:r>
                  <a:rPr lang="pt-BR" sz="1400" baseline="-25000"/>
                  <a:t>2</a:t>
                </a:r>
              </a:p>
            </p:txBody>
          </p:sp>
          <p:sp>
            <p:nvSpPr>
              <p:cNvPr id="14405" name="Rectangle 30"/>
              <p:cNvSpPr>
                <a:spLocks noChangeArrowheads="1"/>
              </p:cNvSpPr>
              <p:nvPr/>
            </p:nvSpPr>
            <p:spPr bwMode="auto">
              <a:xfrm>
                <a:off x="1611" y="3287713"/>
                <a:ext cx="241" cy="358775"/>
              </a:xfrm>
              <a:prstGeom prst="rect">
                <a:avLst/>
              </a:prstGeom>
              <a:noFill/>
              <a:ln w="9525">
                <a:noFill/>
                <a:miter lim="800000"/>
                <a:headEnd/>
                <a:tailEnd/>
              </a:ln>
            </p:spPr>
            <p:txBody>
              <a:bodyPr/>
              <a:lstStyle/>
              <a:p>
                <a:pPr>
                  <a:buClr>
                    <a:schemeClr val="tx1"/>
                  </a:buClr>
                </a:pPr>
                <a:r>
                  <a:rPr lang="pt-BR" sz="1400"/>
                  <a:t>y</a:t>
                </a:r>
                <a:r>
                  <a:rPr lang="pt-BR" sz="1400" baseline="-25000"/>
                  <a:t>0</a:t>
                </a:r>
              </a:p>
            </p:txBody>
          </p:sp>
          <p:sp>
            <p:nvSpPr>
              <p:cNvPr id="14406" name="Rectangle 31"/>
              <p:cNvSpPr>
                <a:spLocks noChangeArrowheads="1"/>
              </p:cNvSpPr>
              <p:nvPr/>
            </p:nvSpPr>
            <p:spPr bwMode="auto">
              <a:xfrm>
                <a:off x="1611" y="2819400"/>
                <a:ext cx="241" cy="358775"/>
              </a:xfrm>
              <a:prstGeom prst="rect">
                <a:avLst/>
              </a:prstGeom>
              <a:noFill/>
              <a:ln w="9525">
                <a:noFill/>
                <a:miter lim="800000"/>
                <a:headEnd/>
                <a:tailEnd/>
              </a:ln>
            </p:spPr>
            <p:txBody>
              <a:bodyPr/>
              <a:lstStyle/>
              <a:p>
                <a:pPr>
                  <a:buClr>
                    <a:schemeClr val="tx1"/>
                  </a:buClr>
                </a:pPr>
                <a:r>
                  <a:rPr lang="pt-BR" sz="1400"/>
                  <a:t>y</a:t>
                </a:r>
                <a:r>
                  <a:rPr lang="pt-BR" sz="1400" baseline="-25000"/>
                  <a:t>1</a:t>
                </a:r>
              </a:p>
            </p:txBody>
          </p:sp>
          <p:sp>
            <p:nvSpPr>
              <p:cNvPr id="14407" name="Rectangle 32"/>
              <p:cNvSpPr>
                <a:spLocks noChangeArrowheads="1"/>
              </p:cNvSpPr>
              <p:nvPr/>
            </p:nvSpPr>
            <p:spPr bwMode="auto">
              <a:xfrm>
                <a:off x="1611" y="1589088"/>
                <a:ext cx="241" cy="358775"/>
              </a:xfrm>
              <a:prstGeom prst="rect">
                <a:avLst/>
              </a:prstGeom>
              <a:noFill/>
              <a:ln w="9525">
                <a:noFill/>
                <a:miter lim="800000"/>
                <a:headEnd/>
                <a:tailEnd/>
              </a:ln>
            </p:spPr>
            <p:txBody>
              <a:bodyPr/>
              <a:lstStyle/>
              <a:p>
                <a:pPr>
                  <a:buClr>
                    <a:schemeClr val="tx1"/>
                  </a:buClr>
                </a:pPr>
                <a:r>
                  <a:rPr lang="pt-BR" sz="1400"/>
                  <a:t>y</a:t>
                </a:r>
                <a:r>
                  <a:rPr lang="pt-BR" sz="1400" baseline="-25000"/>
                  <a:t>2</a:t>
                </a:r>
              </a:p>
            </p:txBody>
          </p:sp>
          <p:sp>
            <p:nvSpPr>
              <p:cNvPr id="14408" name="Rectangle 33"/>
              <p:cNvSpPr>
                <a:spLocks noChangeArrowheads="1"/>
              </p:cNvSpPr>
              <p:nvPr/>
            </p:nvSpPr>
            <p:spPr bwMode="auto">
              <a:xfrm>
                <a:off x="1651" y="4779963"/>
                <a:ext cx="241" cy="280988"/>
              </a:xfrm>
              <a:prstGeom prst="rect">
                <a:avLst/>
              </a:prstGeom>
              <a:noFill/>
              <a:ln w="9525">
                <a:noFill/>
                <a:miter lim="800000"/>
                <a:headEnd/>
                <a:tailEnd/>
              </a:ln>
            </p:spPr>
            <p:txBody>
              <a:bodyPr/>
              <a:lstStyle/>
              <a:p>
                <a:pPr>
                  <a:buClr>
                    <a:schemeClr val="tx1"/>
                  </a:buClr>
                </a:pPr>
                <a:r>
                  <a:rPr lang="pt-BR" sz="1400"/>
                  <a:t>0</a:t>
                </a:r>
                <a:endParaRPr lang="pt-BR" sz="1400" baseline="-25000"/>
              </a:p>
            </p:txBody>
          </p:sp>
          <p:sp>
            <p:nvSpPr>
              <p:cNvPr id="14409" name="Line 34"/>
              <p:cNvSpPr>
                <a:spLocks noChangeShapeType="1"/>
              </p:cNvSpPr>
              <p:nvPr/>
            </p:nvSpPr>
            <p:spPr bwMode="auto">
              <a:xfrm flipH="1">
                <a:off x="1789" y="2979198"/>
                <a:ext cx="2093" cy="0"/>
              </a:xfrm>
              <a:prstGeom prst="line">
                <a:avLst/>
              </a:prstGeom>
              <a:noFill/>
              <a:ln w="12700" cap="rnd">
                <a:solidFill>
                  <a:schemeClr val="tx1"/>
                </a:solidFill>
                <a:prstDash val="sysDot"/>
                <a:round/>
                <a:headEnd/>
                <a:tailEnd/>
              </a:ln>
            </p:spPr>
            <p:txBody>
              <a:bodyPr lIns="90000" tIns="46800" rIns="90000" bIns="46800">
                <a:spAutoFit/>
              </a:bodyPr>
              <a:lstStyle/>
              <a:p>
                <a:endParaRPr lang="pt-BR"/>
              </a:p>
            </p:txBody>
          </p:sp>
        </p:grpSp>
        <p:grpSp>
          <p:nvGrpSpPr>
            <p:cNvPr id="14373" name="Grupo 42"/>
            <p:cNvGrpSpPr>
              <a:grpSpLocks/>
            </p:cNvGrpSpPr>
            <p:nvPr/>
          </p:nvGrpSpPr>
          <p:grpSpPr bwMode="auto">
            <a:xfrm>
              <a:off x="2029522" y="1929161"/>
              <a:ext cx="4237463" cy="4259766"/>
              <a:chOff x="2029522" y="1929161"/>
              <a:chExt cx="4237463" cy="4259766"/>
            </a:xfrm>
          </p:grpSpPr>
          <p:sp>
            <p:nvSpPr>
              <p:cNvPr id="14374" name="Forma livre 35"/>
              <p:cNvSpPr>
                <a:spLocks/>
              </p:cNvSpPr>
              <p:nvPr/>
            </p:nvSpPr>
            <p:spPr bwMode="auto">
              <a:xfrm>
                <a:off x="2029522" y="2241395"/>
                <a:ext cx="802888" cy="1516566"/>
              </a:xfrm>
              <a:custGeom>
                <a:avLst/>
                <a:gdLst>
                  <a:gd name="T0" fmla="*/ 791737 w 802888"/>
                  <a:gd name="T1" fmla="*/ 22303 h 1516566"/>
                  <a:gd name="T2" fmla="*/ 802888 w 802888"/>
                  <a:gd name="T3" fmla="*/ 267629 h 1516566"/>
                  <a:gd name="T4" fmla="*/ 669073 w 802888"/>
                  <a:gd name="T5" fmla="*/ 446049 h 1516566"/>
                  <a:gd name="T6" fmla="*/ 479502 w 802888"/>
                  <a:gd name="T7" fmla="*/ 1014761 h 1516566"/>
                  <a:gd name="T8" fmla="*/ 379141 w 802888"/>
                  <a:gd name="T9" fmla="*/ 1393903 h 1516566"/>
                  <a:gd name="T10" fmla="*/ 278780 w 802888"/>
                  <a:gd name="T11" fmla="*/ 1516566 h 1516566"/>
                  <a:gd name="T12" fmla="*/ 156117 w 802888"/>
                  <a:gd name="T13" fmla="*/ 1293542 h 1516566"/>
                  <a:gd name="T14" fmla="*/ 0 w 802888"/>
                  <a:gd name="T15" fmla="*/ 791737 h 1516566"/>
                  <a:gd name="T16" fmla="*/ 22302 w 802888"/>
                  <a:gd name="T17" fmla="*/ 223025 h 1516566"/>
                  <a:gd name="T18" fmla="*/ 200722 w 802888"/>
                  <a:gd name="T19" fmla="*/ 0 h 1516566"/>
                  <a:gd name="T20" fmla="*/ 557561 w 802888"/>
                  <a:gd name="T21" fmla="*/ 11151 h 1516566"/>
                  <a:gd name="T22" fmla="*/ 791737 w 802888"/>
                  <a:gd name="T23" fmla="*/ 22303 h 151656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02888"/>
                  <a:gd name="T37" fmla="*/ 0 h 1516566"/>
                  <a:gd name="T38" fmla="*/ 802888 w 802888"/>
                  <a:gd name="T39" fmla="*/ 1516566 h 151656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02888" h="1516566">
                    <a:moveTo>
                      <a:pt x="791737" y="22303"/>
                    </a:moveTo>
                    <a:lnTo>
                      <a:pt x="802888" y="267629"/>
                    </a:lnTo>
                    <a:lnTo>
                      <a:pt x="669073" y="446049"/>
                    </a:lnTo>
                    <a:lnTo>
                      <a:pt x="479502" y="1014761"/>
                    </a:lnTo>
                    <a:lnTo>
                      <a:pt x="379141" y="1393903"/>
                    </a:lnTo>
                    <a:lnTo>
                      <a:pt x="278780" y="1516566"/>
                    </a:lnTo>
                    <a:lnTo>
                      <a:pt x="156117" y="1293542"/>
                    </a:lnTo>
                    <a:lnTo>
                      <a:pt x="0" y="791737"/>
                    </a:lnTo>
                    <a:lnTo>
                      <a:pt x="22302" y="223025"/>
                    </a:lnTo>
                    <a:lnTo>
                      <a:pt x="200722" y="0"/>
                    </a:lnTo>
                    <a:lnTo>
                      <a:pt x="557561" y="11151"/>
                    </a:lnTo>
                    <a:lnTo>
                      <a:pt x="791737" y="22303"/>
                    </a:lnTo>
                    <a:close/>
                  </a:path>
                </a:pathLst>
              </a:custGeom>
              <a:solidFill>
                <a:schemeClr val="bg1"/>
              </a:solidFill>
              <a:ln w="12700" cap="flat" cmpd="sng" algn="ctr">
                <a:noFill/>
                <a:prstDash val="solid"/>
                <a:round/>
                <a:headEnd type="none" w="med" len="med"/>
                <a:tailEnd type="none" w="med" len="med"/>
              </a:ln>
            </p:spPr>
            <p:txBody>
              <a:bodyPr wrap="none" lIns="90000" tIns="46800" rIns="90000" bIns="46800">
                <a:spAutoFit/>
              </a:bodyPr>
              <a:lstStyle/>
              <a:p>
                <a:endParaRPr lang="pt-BR"/>
              </a:p>
            </p:txBody>
          </p:sp>
          <p:sp>
            <p:nvSpPr>
              <p:cNvPr id="14375" name="Forma livre 36"/>
              <p:cNvSpPr>
                <a:spLocks/>
              </p:cNvSpPr>
              <p:nvPr/>
            </p:nvSpPr>
            <p:spPr bwMode="auto">
              <a:xfrm>
                <a:off x="4170556" y="1929161"/>
                <a:ext cx="2051824" cy="1583473"/>
              </a:xfrm>
              <a:custGeom>
                <a:avLst/>
                <a:gdLst>
                  <a:gd name="T0" fmla="*/ 144966 w 2051824"/>
                  <a:gd name="T1" fmla="*/ 390292 h 1583473"/>
                  <a:gd name="T2" fmla="*/ 44605 w 2051824"/>
                  <a:gd name="T3" fmla="*/ 379141 h 1583473"/>
                  <a:gd name="T4" fmla="*/ 0 w 2051824"/>
                  <a:gd name="T5" fmla="*/ 345688 h 1583473"/>
                  <a:gd name="T6" fmla="*/ 66907 w 2051824"/>
                  <a:gd name="T7" fmla="*/ 0 h 1583473"/>
                  <a:gd name="T8" fmla="*/ 646771 w 2051824"/>
                  <a:gd name="T9" fmla="*/ 200722 h 1583473"/>
                  <a:gd name="T10" fmla="*/ 1550020 w 2051824"/>
                  <a:gd name="T11" fmla="*/ 568712 h 1583473"/>
                  <a:gd name="T12" fmla="*/ 2018371 w 2051824"/>
                  <a:gd name="T13" fmla="*/ 1081668 h 1583473"/>
                  <a:gd name="T14" fmla="*/ 2051824 w 2051824"/>
                  <a:gd name="T15" fmla="*/ 1338146 h 1583473"/>
                  <a:gd name="T16" fmla="*/ 2029522 w 2051824"/>
                  <a:gd name="T17" fmla="*/ 1583473 h 1583473"/>
                  <a:gd name="T18" fmla="*/ 1929161 w 2051824"/>
                  <a:gd name="T19" fmla="*/ 1561170 h 1583473"/>
                  <a:gd name="T20" fmla="*/ 1761893 w 2051824"/>
                  <a:gd name="T21" fmla="*/ 1304692 h 1583473"/>
                  <a:gd name="T22" fmla="*/ 1538868 w 2051824"/>
                  <a:gd name="T23" fmla="*/ 1059366 h 1583473"/>
                  <a:gd name="T24" fmla="*/ 1137424 w 2051824"/>
                  <a:gd name="T25" fmla="*/ 825190 h 1583473"/>
                  <a:gd name="T26" fmla="*/ 713678 w 2051824"/>
                  <a:gd name="T27" fmla="*/ 579863 h 1583473"/>
                  <a:gd name="T28" fmla="*/ 446049 w 2051824"/>
                  <a:gd name="T29" fmla="*/ 524107 h 1583473"/>
                  <a:gd name="T30" fmla="*/ 200722 w 2051824"/>
                  <a:gd name="T31" fmla="*/ 401444 h 1583473"/>
                  <a:gd name="T32" fmla="*/ 144966 w 2051824"/>
                  <a:gd name="T33" fmla="*/ 390292 h 158347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51824"/>
                  <a:gd name="T52" fmla="*/ 0 h 1583473"/>
                  <a:gd name="T53" fmla="*/ 2051824 w 2051824"/>
                  <a:gd name="T54" fmla="*/ 1583473 h 158347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51824" h="1583473">
                    <a:moveTo>
                      <a:pt x="144966" y="390292"/>
                    </a:moveTo>
                    <a:lnTo>
                      <a:pt x="44605" y="379141"/>
                    </a:lnTo>
                    <a:lnTo>
                      <a:pt x="0" y="345688"/>
                    </a:lnTo>
                    <a:lnTo>
                      <a:pt x="66907" y="0"/>
                    </a:lnTo>
                    <a:lnTo>
                      <a:pt x="646771" y="200722"/>
                    </a:lnTo>
                    <a:lnTo>
                      <a:pt x="1550020" y="568712"/>
                    </a:lnTo>
                    <a:lnTo>
                      <a:pt x="2018371" y="1081668"/>
                    </a:lnTo>
                    <a:lnTo>
                      <a:pt x="2051824" y="1338146"/>
                    </a:lnTo>
                    <a:lnTo>
                      <a:pt x="2029522" y="1583473"/>
                    </a:lnTo>
                    <a:lnTo>
                      <a:pt x="1929161" y="1561170"/>
                    </a:lnTo>
                    <a:lnTo>
                      <a:pt x="1761893" y="1304692"/>
                    </a:lnTo>
                    <a:lnTo>
                      <a:pt x="1538868" y="1059366"/>
                    </a:lnTo>
                    <a:lnTo>
                      <a:pt x="1137424" y="825190"/>
                    </a:lnTo>
                    <a:lnTo>
                      <a:pt x="713678" y="579863"/>
                    </a:lnTo>
                    <a:lnTo>
                      <a:pt x="446049" y="524107"/>
                    </a:lnTo>
                    <a:lnTo>
                      <a:pt x="200722" y="401444"/>
                    </a:lnTo>
                    <a:lnTo>
                      <a:pt x="144966" y="390292"/>
                    </a:lnTo>
                    <a:close/>
                  </a:path>
                </a:pathLst>
              </a:custGeom>
              <a:solidFill>
                <a:schemeClr val="bg1"/>
              </a:solidFill>
              <a:ln w="12700" cap="flat" cmpd="sng" algn="ctr">
                <a:noFill/>
                <a:prstDash val="solid"/>
                <a:round/>
                <a:headEnd type="none" w="med" len="med"/>
                <a:tailEnd type="none" w="med" len="med"/>
              </a:ln>
            </p:spPr>
            <p:txBody>
              <a:bodyPr wrap="none" lIns="90000" tIns="46800" rIns="90000" bIns="46800">
                <a:spAutoFit/>
              </a:bodyPr>
              <a:lstStyle/>
              <a:p>
                <a:endParaRPr lang="pt-BR"/>
              </a:p>
            </p:txBody>
          </p:sp>
          <p:sp>
            <p:nvSpPr>
              <p:cNvPr id="14376" name="Forma livre 38"/>
              <p:cNvSpPr>
                <a:spLocks/>
              </p:cNvSpPr>
              <p:nvPr/>
            </p:nvSpPr>
            <p:spPr bwMode="auto">
              <a:xfrm>
                <a:off x="2877015" y="2252546"/>
                <a:ext cx="1393902" cy="1326995"/>
              </a:xfrm>
              <a:custGeom>
                <a:avLst/>
                <a:gdLst>
                  <a:gd name="T0" fmla="*/ 0 w 1393902"/>
                  <a:gd name="T1" fmla="*/ 133815 h 1326995"/>
                  <a:gd name="T2" fmla="*/ 0 w 1393902"/>
                  <a:gd name="T3" fmla="*/ 0 h 1326995"/>
                  <a:gd name="T4" fmla="*/ 1248936 w 1393902"/>
                  <a:gd name="T5" fmla="*/ 44605 h 1326995"/>
                  <a:gd name="T6" fmla="*/ 1393902 w 1393902"/>
                  <a:gd name="T7" fmla="*/ 111513 h 1326995"/>
                  <a:gd name="T8" fmla="*/ 1382751 w 1393902"/>
                  <a:gd name="T9" fmla="*/ 1326995 h 1326995"/>
                  <a:gd name="T10" fmla="*/ 769434 w 1393902"/>
                  <a:gd name="T11" fmla="*/ 1326995 h 1326995"/>
                  <a:gd name="T12" fmla="*/ 0 w 1393902"/>
                  <a:gd name="T13" fmla="*/ 133815 h 1326995"/>
                  <a:gd name="T14" fmla="*/ 0 60000 65536"/>
                  <a:gd name="T15" fmla="*/ 0 60000 65536"/>
                  <a:gd name="T16" fmla="*/ 0 60000 65536"/>
                  <a:gd name="T17" fmla="*/ 0 60000 65536"/>
                  <a:gd name="T18" fmla="*/ 0 60000 65536"/>
                  <a:gd name="T19" fmla="*/ 0 60000 65536"/>
                  <a:gd name="T20" fmla="*/ 0 60000 65536"/>
                  <a:gd name="T21" fmla="*/ 0 w 1393902"/>
                  <a:gd name="T22" fmla="*/ 0 h 1326995"/>
                  <a:gd name="T23" fmla="*/ 1393902 w 1393902"/>
                  <a:gd name="T24" fmla="*/ 1326995 h 132699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93902" h="1326995">
                    <a:moveTo>
                      <a:pt x="0" y="133815"/>
                    </a:moveTo>
                    <a:lnTo>
                      <a:pt x="0" y="0"/>
                    </a:lnTo>
                    <a:lnTo>
                      <a:pt x="1248936" y="44605"/>
                    </a:lnTo>
                    <a:lnTo>
                      <a:pt x="1393902" y="111513"/>
                    </a:lnTo>
                    <a:lnTo>
                      <a:pt x="1382751" y="1326995"/>
                    </a:lnTo>
                    <a:lnTo>
                      <a:pt x="769434" y="1326995"/>
                    </a:lnTo>
                    <a:lnTo>
                      <a:pt x="0" y="133815"/>
                    </a:lnTo>
                    <a:close/>
                  </a:path>
                </a:pathLst>
              </a:custGeom>
              <a:solidFill>
                <a:schemeClr val="bg1"/>
              </a:solidFill>
              <a:ln w="12700" cap="flat" cmpd="sng" algn="ctr">
                <a:noFill/>
                <a:prstDash val="solid"/>
                <a:round/>
                <a:headEnd type="none" w="med" len="med"/>
                <a:tailEnd type="none" w="med" len="med"/>
              </a:ln>
            </p:spPr>
            <p:txBody>
              <a:bodyPr wrap="none" lIns="90000" tIns="46800" rIns="90000" bIns="46800">
                <a:spAutoFit/>
              </a:bodyPr>
              <a:lstStyle/>
              <a:p>
                <a:endParaRPr lang="pt-BR"/>
              </a:p>
            </p:txBody>
          </p:sp>
          <p:sp>
            <p:nvSpPr>
              <p:cNvPr id="14377" name="Forma livre 39"/>
              <p:cNvSpPr>
                <a:spLocks/>
              </p:cNvSpPr>
              <p:nvPr/>
            </p:nvSpPr>
            <p:spPr bwMode="auto">
              <a:xfrm>
                <a:off x="4125951" y="3601844"/>
                <a:ext cx="156117" cy="457200"/>
              </a:xfrm>
              <a:custGeom>
                <a:avLst/>
                <a:gdLst>
                  <a:gd name="T0" fmla="*/ 55756 w 156117"/>
                  <a:gd name="T1" fmla="*/ 0 h 457200"/>
                  <a:gd name="T2" fmla="*/ 156117 w 156117"/>
                  <a:gd name="T3" fmla="*/ 0 h 457200"/>
                  <a:gd name="T4" fmla="*/ 144966 w 156117"/>
                  <a:gd name="T5" fmla="*/ 457200 h 457200"/>
                  <a:gd name="T6" fmla="*/ 0 w 156117"/>
                  <a:gd name="T7" fmla="*/ 457200 h 457200"/>
                  <a:gd name="T8" fmla="*/ 55756 w 156117"/>
                  <a:gd name="T9" fmla="*/ 0 h 457200"/>
                  <a:gd name="T10" fmla="*/ 0 60000 65536"/>
                  <a:gd name="T11" fmla="*/ 0 60000 65536"/>
                  <a:gd name="T12" fmla="*/ 0 60000 65536"/>
                  <a:gd name="T13" fmla="*/ 0 60000 65536"/>
                  <a:gd name="T14" fmla="*/ 0 60000 65536"/>
                  <a:gd name="T15" fmla="*/ 0 w 156117"/>
                  <a:gd name="T16" fmla="*/ 0 h 457200"/>
                  <a:gd name="T17" fmla="*/ 156117 w 156117"/>
                  <a:gd name="T18" fmla="*/ 457200 h 457200"/>
                </a:gdLst>
                <a:ahLst/>
                <a:cxnLst>
                  <a:cxn ang="T10">
                    <a:pos x="T0" y="T1"/>
                  </a:cxn>
                  <a:cxn ang="T11">
                    <a:pos x="T2" y="T3"/>
                  </a:cxn>
                  <a:cxn ang="T12">
                    <a:pos x="T4" y="T5"/>
                  </a:cxn>
                  <a:cxn ang="T13">
                    <a:pos x="T6" y="T7"/>
                  </a:cxn>
                  <a:cxn ang="T14">
                    <a:pos x="T8" y="T9"/>
                  </a:cxn>
                </a:cxnLst>
                <a:rect l="T15" t="T16" r="T17" b="T18"/>
                <a:pathLst>
                  <a:path w="156117" h="457200">
                    <a:moveTo>
                      <a:pt x="55756" y="0"/>
                    </a:moveTo>
                    <a:lnTo>
                      <a:pt x="156117" y="0"/>
                    </a:lnTo>
                    <a:lnTo>
                      <a:pt x="144966" y="457200"/>
                    </a:lnTo>
                    <a:lnTo>
                      <a:pt x="0" y="457200"/>
                    </a:lnTo>
                    <a:lnTo>
                      <a:pt x="55756" y="0"/>
                    </a:lnTo>
                    <a:close/>
                  </a:path>
                </a:pathLst>
              </a:custGeom>
              <a:solidFill>
                <a:schemeClr val="bg1"/>
              </a:solidFill>
              <a:ln w="12700" cap="flat" cmpd="sng" algn="ctr">
                <a:noFill/>
                <a:prstDash val="solid"/>
                <a:round/>
                <a:headEnd type="none" w="med" len="med"/>
                <a:tailEnd type="none" w="med" len="med"/>
              </a:ln>
            </p:spPr>
            <p:txBody>
              <a:bodyPr wrap="none" lIns="90000" tIns="46800" rIns="90000" bIns="46800">
                <a:spAutoFit/>
              </a:bodyPr>
              <a:lstStyle/>
              <a:p>
                <a:endParaRPr lang="pt-BR"/>
              </a:p>
            </p:txBody>
          </p:sp>
          <p:sp>
            <p:nvSpPr>
              <p:cNvPr id="14378" name="Forma livre 40"/>
              <p:cNvSpPr>
                <a:spLocks/>
              </p:cNvSpPr>
              <p:nvPr/>
            </p:nvSpPr>
            <p:spPr bwMode="auto">
              <a:xfrm>
                <a:off x="4114800" y="4070195"/>
                <a:ext cx="178420" cy="1338146"/>
              </a:xfrm>
              <a:custGeom>
                <a:avLst/>
                <a:gdLst>
                  <a:gd name="T0" fmla="*/ 55756 w 178420"/>
                  <a:gd name="T1" fmla="*/ 0 h 1338146"/>
                  <a:gd name="T2" fmla="*/ 178420 w 178420"/>
                  <a:gd name="T3" fmla="*/ 0 h 1338146"/>
                  <a:gd name="T4" fmla="*/ 167268 w 178420"/>
                  <a:gd name="T5" fmla="*/ 1338146 h 1338146"/>
                  <a:gd name="T6" fmla="*/ 0 w 178420"/>
                  <a:gd name="T7" fmla="*/ 1326995 h 1338146"/>
                  <a:gd name="T8" fmla="*/ 55756 w 178420"/>
                  <a:gd name="T9" fmla="*/ 0 h 1338146"/>
                  <a:gd name="T10" fmla="*/ 0 60000 65536"/>
                  <a:gd name="T11" fmla="*/ 0 60000 65536"/>
                  <a:gd name="T12" fmla="*/ 0 60000 65536"/>
                  <a:gd name="T13" fmla="*/ 0 60000 65536"/>
                  <a:gd name="T14" fmla="*/ 0 60000 65536"/>
                  <a:gd name="T15" fmla="*/ 0 w 178420"/>
                  <a:gd name="T16" fmla="*/ 0 h 1338146"/>
                  <a:gd name="T17" fmla="*/ 178420 w 178420"/>
                  <a:gd name="T18" fmla="*/ 1338146 h 1338146"/>
                </a:gdLst>
                <a:ahLst/>
                <a:cxnLst>
                  <a:cxn ang="T10">
                    <a:pos x="T0" y="T1"/>
                  </a:cxn>
                  <a:cxn ang="T11">
                    <a:pos x="T2" y="T3"/>
                  </a:cxn>
                  <a:cxn ang="T12">
                    <a:pos x="T4" y="T5"/>
                  </a:cxn>
                  <a:cxn ang="T13">
                    <a:pos x="T6" y="T7"/>
                  </a:cxn>
                  <a:cxn ang="T14">
                    <a:pos x="T8" y="T9"/>
                  </a:cxn>
                </a:cxnLst>
                <a:rect l="T15" t="T16" r="T17" b="T18"/>
                <a:pathLst>
                  <a:path w="178420" h="1338146">
                    <a:moveTo>
                      <a:pt x="55756" y="0"/>
                    </a:moveTo>
                    <a:lnTo>
                      <a:pt x="178420" y="0"/>
                    </a:lnTo>
                    <a:cubicBezTo>
                      <a:pt x="174703" y="446049"/>
                      <a:pt x="170985" y="892097"/>
                      <a:pt x="167268" y="1338146"/>
                    </a:cubicBezTo>
                    <a:lnTo>
                      <a:pt x="0" y="1326995"/>
                    </a:lnTo>
                    <a:lnTo>
                      <a:pt x="55756" y="0"/>
                    </a:lnTo>
                    <a:close/>
                  </a:path>
                </a:pathLst>
              </a:custGeom>
              <a:solidFill>
                <a:schemeClr val="bg1"/>
              </a:solidFill>
              <a:ln w="12700" cap="flat" cmpd="sng" algn="ctr">
                <a:noFill/>
                <a:prstDash val="solid"/>
                <a:round/>
                <a:headEnd type="none" w="med" len="med"/>
                <a:tailEnd type="none" w="med" len="med"/>
              </a:ln>
            </p:spPr>
            <p:txBody>
              <a:bodyPr wrap="none" lIns="90000" tIns="46800" rIns="90000" bIns="46800">
                <a:spAutoFit/>
              </a:bodyPr>
              <a:lstStyle/>
              <a:p>
                <a:endParaRPr lang="pt-BR"/>
              </a:p>
            </p:txBody>
          </p:sp>
          <p:sp>
            <p:nvSpPr>
              <p:cNvPr id="14379" name="Forma livre 41"/>
              <p:cNvSpPr>
                <a:spLocks/>
              </p:cNvSpPr>
              <p:nvPr/>
            </p:nvSpPr>
            <p:spPr bwMode="auto">
              <a:xfrm>
                <a:off x="3902927" y="5486400"/>
                <a:ext cx="2364058" cy="702527"/>
              </a:xfrm>
              <a:custGeom>
                <a:avLst/>
                <a:gdLst>
                  <a:gd name="T0" fmla="*/ 312234 w 2364058"/>
                  <a:gd name="T1" fmla="*/ 401444 h 702527"/>
                  <a:gd name="T2" fmla="*/ 0 w 2364058"/>
                  <a:gd name="T3" fmla="*/ 111512 h 702527"/>
                  <a:gd name="T4" fmla="*/ 301083 w 2364058"/>
                  <a:gd name="T5" fmla="*/ 0 h 702527"/>
                  <a:gd name="T6" fmla="*/ 501805 w 2364058"/>
                  <a:gd name="T7" fmla="*/ 133815 h 702527"/>
                  <a:gd name="T8" fmla="*/ 557561 w 2364058"/>
                  <a:gd name="T9" fmla="*/ 423746 h 702527"/>
                  <a:gd name="T10" fmla="*/ 2364058 w 2364058"/>
                  <a:gd name="T11" fmla="*/ 434898 h 702527"/>
                  <a:gd name="T12" fmla="*/ 2364058 w 2364058"/>
                  <a:gd name="T13" fmla="*/ 579863 h 702527"/>
                  <a:gd name="T14" fmla="*/ 245327 w 2364058"/>
                  <a:gd name="T15" fmla="*/ 702527 h 702527"/>
                  <a:gd name="T16" fmla="*/ 312234 w 2364058"/>
                  <a:gd name="T17" fmla="*/ 401444 h 70252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64058"/>
                  <a:gd name="T28" fmla="*/ 0 h 702527"/>
                  <a:gd name="T29" fmla="*/ 2364058 w 2364058"/>
                  <a:gd name="T30" fmla="*/ 702527 h 70252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64058" h="702527">
                    <a:moveTo>
                      <a:pt x="312234" y="401444"/>
                    </a:moveTo>
                    <a:lnTo>
                      <a:pt x="0" y="111512"/>
                    </a:lnTo>
                    <a:lnTo>
                      <a:pt x="301083" y="0"/>
                    </a:lnTo>
                    <a:lnTo>
                      <a:pt x="501805" y="133815"/>
                    </a:lnTo>
                    <a:lnTo>
                      <a:pt x="557561" y="423746"/>
                    </a:lnTo>
                    <a:lnTo>
                      <a:pt x="2364058" y="434898"/>
                    </a:lnTo>
                    <a:lnTo>
                      <a:pt x="2364058" y="579863"/>
                    </a:lnTo>
                    <a:lnTo>
                      <a:pt x="245327" y="702527"/>
                    </a:lnTo>
                    <a:lnTo>
                      <a:pt x="312234" y="401444"/>
                    </a:lnTo>
                    <a:close/>
                  </a:path>
                </a:pathLst>
              </a:custGeom>
              <a:solidFill>
                <a:schemeClr val="bg1"/>
              </a:solidFill>
              <a:ln w="12700" cap="flat" cmpd="sng" algn="ctr">
                <a:noFill/>
                <a:prstDash val="solid"/>
                <a:round/>
                <a:headEnd type="none" w="med" len="med"/>
                <a:tailEnd type="none" w="med" len="med"/>
              </a:ln>
            </p:spPr>
            <p:txBody>
              <a:bodyPr wrap="none" lIns="90000" tIns="46800" rIns="90000" bIns="46800">
                <a:spAutoFit/>
              </a:bodyPr>
              <a:lstStyle/>
              <a:p>
                <a:endParaRPr lang="pt-BR"/>
              </a:p>
            </p:txBody>
          </p:sp>
        </p:grpSp>
      </p:grpSp>
      <p:grpSp>
        <p:nvGrpSpPr>
          <p:cNvPr id="5" name="Group 4"/>
          <p:cNvGrpSpPr>
            <a:grpSpLocks/>
          </p:cNvGrpSpPr>
          <p:nvPr/>
        </p:nvGrpSpPr>
        <p:grpSpPr bwMode="auto">
          <a:xfrm>
            <a:off x="720725" y="1439863"/>
            <a:ext cx="7662863" cy="4864100"/>
            <a:chOff x="467" y="450"/>
            <a:chExt cx="4827" cy="3064"/>
          </a:xfrm>
        </p:grpSpPr>
        <p:sp>
          <p:nvSpPr>
            <p:cNvPr id="14342" name="Line 5"/>
            <p:cNvSpPr>
              <a:spLocks noChangeShapeType="1"/>
            </p:cNvSpPr>
            <p:nvPr/>
          </p:nvSpPr>
          <p:spPr bwMode="auto">
            <a:xfrm>
              <a:off x="2654" y="1072"/>
              <a:ext cx="0" cy="1947"/>
            </a:xfrm>
            <a:prstGeom prst="line">
              <a:avLst/>
            </a:prstGeom>
            <a:noFill/>
            <a:ln w="12700" cap="rnd">
              <a:solidFill>
                <a:schemeClr val="tx1"/>
              </a:solidFill>
              <a:prstDash val="sysDot"/>
              <a:round/>
              <a:headEnd/>
              <a:tailEnd/>
            </a:ln>
          </p:spPr>
          <p:txBody>
            <a:bodyPr lIns="90000" tIns="46800" rIns="90000" bIns="46800">
              <a:spAutoFit/>
            </a:bodyPr>
            <a:lstStyle/>
            <a:p>
              <a:endParaRPr lang="pt-BR"/>
            </a:p>
          </p:txBody>
        </p:sp>
        <p:sp>
          <p:nvSpPr>
            <p:cNvPr id="14343" name="Line 6"/>
            <p:cNvSpPr>
              <a:spLocks noChangeShapeType="1"/>
            </p:cNvSpPr>
            <p:nvPr/>
          </p:nvSpPr>
          <p:spPr bwMode="auto">
            <a:xfrm flipH="1">
              <a:off x="1805" y="1074"/>
              <a:ext cx="852" cy="0"/>
            </a:xfrm>
            <a:prstGeom prst="line">
              <a:avLst/>
            </a:prstGeom>
            <a:noFill/>
            <a:ln w="12700" cap="rnd">
              <a:solidFill>
                <a:schemeClr val="tx1"/>
              </a:solidFill>
              <a:prstDash val="sysDot"/>
              <a:round/>
              <a:headEnd/>
              <a:tailEnd/>
            </a:ln>
          </p:spPr>
          <p:txBody>
            <a:bodyPr lIns="90000" tIns="46800" rIns="90000" bIns="46800">
              <a:spAutoFit/>
            </a:bodyPr>
            <a:lstStyle/>
            <a:p>
              <a:endParaRPr lang="pt-BR"/>
            </a:p>
          </p:txBody>
        </p:sp>
        <p:sp>
          <p:nvSpPr>
            <p:cNvPr id="14344" name="Line 7"/>
            <p:cNvSpPr>
              <a:spLocks noChangeShapeType="1"/>
            </p:cNvSpPr>
            <p:nvPr/>
          </p:nvSpPr>
          <p:spPr bwMode="auto">
            <a:xfrm>
              <a:off x="3888" y="1882"/>
              <a:ext cx="0" cy="1153"/>
            </a:xfrm>
            <a:prstGeom prst="line">
              <a:avLst/>
            </a:prstGeom>
            <a:noFill/>
            <a:ln w="12700" cap="rnd">
              <a:solidFill>
                <a:schemeClr val="tx1"/>
              </a:solidFill>
              <a:prstDash val="sysDot"/>
              <a:round/>
              <a:headEnd/>
              <a:tailEnd/>
            </a:ln>
          </p:spPr>
          <p:txBody>
            <a:bodyPr lIns="90000" tIns="46800" rIns="90000" bIns="46800">
              <a:spAutoFit/>
            </a:bodyPr>
            <a:lstStyle/>
            <a:p>
              <a:endParaRPr lang="pt-BR"/>
            </a:p>
          </p:txBody>
        </p:sp>
        <p:sp>
          <p:nvSpPr>
            <p:cNvPr id="14345" name="Line 8"/>
            <p:cNvSpPr>
              <a:spLocks noChangeShapeType="1"/>
            </p:cNvSpPr>
            <p:nvPr/>
          </p:nvSpPr>
          <p:spPr bwMode="auto">
            <a:xfrm flipH="1">
              <a:off x="1797" y="2176"/>
              <a:ext cx="1217" cy="0"/>
            </a:xfrm>
            <a:prstGeom prst="line">
              <a:avLst/>
            </a:prstGeom>
            <a:noFill/>
            <a:ln w="12700" cap="rnd">
              <a:solidFill>
                <a:schemeClr val="tx1"/>
              </a:solidFill>
              <a:prstDash val="sysDot"/>
              <a:round/>
              <a:headEnd/>
              <a:tailEnd/>
            </a:ln>
          </p:spPr>
          <p:txBody>
            <a:bodyPr lIns="90000" tIns="46800" rIns="90000" bIns="46800">
              <a:spAutoFit/>
            </a:bodyPr>
            <a:lstStyle/>
            <a:p>
              <a:endParaRPr lang="pt-BR"/>
            </a:p>
          </p:txBody>
        </p:sp>
        <p:sp>
          <p:nvSpPr>
            <p:cNvPr id="14346" name="Line 9"/>
            <p:cNvSpPr>
              <a:spLocks noChangeShapeType="1"/>
            </p:cNvSpPr>
            <p:nvPr/>
          </p:nvSpPr>
          <p:spPr bwMode="auto">
            <a:xfrm flipV="1">
              <a:off x="1800" y="494"/>
              <a:ext cx="0" cy="2546"/>
            </a:xfrm>
            <a:prstGeom prst="line">
              <a:avLst/>
            </a:prstGeom>
            <a:noFill/>
            <a:ln w="38100">
              <a:solidFill>
                <a:schemeClr val="tx1"/>
              </a:solidFill>
              <a:round/>
              <a:headEnd/>
              <a:tailEnd type="triangle" w="med" len="med"/>
            </a:ln>
          </p:spPr>
          <p:txBody>
            <a:bodyPr lIns="90000" tIns="46800" rIns="90000" bIns="46800">
              <a:spAutoFit/>
            </a:bodyPr>
            <a:lstStyle/>
            <a:p>
              <a:endParaRPr lang="pt-BR"/>
            </a:p>
          </p:txBody>
        </p:sp>
        <p:sp>
          <p:nvSpPr>
            <p:cNvPr id="14347" name="Line 10"/>
            <p:cNvSpPr>
              <a:spLocks noChangeShapeType="1"/>
            </p:cNvSpPr>
            <p:nvPr/>
          </p:nvSpPr>
          <p:spPr bwMode="auto">
            <a:xfrm>
              <a:off x="1800" y="3032"/>
              <a:ext cx="3418" cy="0"/>
            </a:xfrm>
            <a:prstGeom prst="line">
              <a:avLst/>
            </a:prstGeom>
            <a:noFill/>
            <a:ln w="38100">
              <a:solidFill>
                <a:schemeClr val="tx1"/>
              </a:solidFill>
              <a:round/>
              <a:headEnd/>
              <a:tailEnd type="triangle" w="med" len="med"/>
            </a:ln>
          </p:spPr>
          <p:txBody>
            <a:bodyPr lIns="90000" tIns="46800" rIns="90000" bIns="46800">
              <a:spAutoFit/>
            </a:bodyPr>
            <a:lstStyle/>
            <a:p>
              <a:endParaRPr lang="pt-BR"/>
            </a:p>
          </p:txBody>
        </p:sp>
        <p:sp>
          <p:nvSpPr>
            <p:cNvPr id="14348" name="Rectangle 11"/>
            <p:cNvSpPr>
              <a:spLocks noChangeArrowheads="1"/>
            </p:cNvSpPr>
            <p:nvPr/>
          </p:nvSpPr>
          <p:spPr bwMode="auto">
            <a:xfrm>
              <a:off x="467" y="450"/>
              <a:ext cx="1259" cy="205"/>
            </a:xfrm>
            <a:prstGeom prst="rect">
              <a:avLst/>
            </a:prstGeom>
            <a:noFill/>
            <a:ln w="9525">
              <a:noFill/>
              <a:miter lim="800000"/>
              <a:headEnd/>
              <a:tailEnd/>
            </a:ln>
          </p:spPr>
          <p:txBody>
            <a:bodyPr/>
            <a:lstStyle/>
            <a:p>
              <a:pPr algn="r">
                <a:buClr>
                  <a:schemeClr val="tx1"/>
                </a:buClr>
              </a:pPr>
              <a:r>
                <a:rPr lang="pt-BR"/>
                <a:t>Produção militar</a:t>
              </a:r>
            </a:p>
          </p:txBody>
        </p:sp>
        <p:sp>
          <p:nvSpPr>
            <p:cNvPr id="14349" name="Rectangle 12"/>
            <p:cNvSpPr>
              <a:spLocks noChangeArrowheads="1"/>
            </p:cNvSpPr>
            <p:nvPr/>
          </p:nvSpPr>
          <p:spPr bwMode="auto">
            <a:xfrm>
              <a:off x="4061" y="3330"/>
              <a:ext cx="1233" cy="184"/>
            </a:xfrm>
            <a:prstGeom prst="rect">
              <a:avLst/>
            </a:prstGeom>
            <a:noFill/>
            <a:ln w="9525">
              <a:noFill/>
              <a:miter lim="800000"/>
              <a:headEnd/>
              <a:tailEnd/>
            </a:ln>
          </p:spPr>
          <p:txBody>
            <a:bodyPr/>
            <a:lstStyle/>
            <a:p>
              <a:pPr marL="225425" indent="-225425" algn="r">
                <a:buClr>
                  <a:schemeClr val="tx1"/>
                </a:buClr>
                <a:tabLst>
                  <a:tab pos="225425" algn="l"/>
                </a:tabLst>
              </a:pPr>
              <a:r>
                <a:rPr lang="pt-BR"/>
                <a:t>Produção civil</a:t>
              </a:r>
            </a:p>
          </p:txBody>
        </p:sp>
        <p:sp>
          <p:nvSpPr>
            <p:cNvPr id="14350" name="Freeform 13"/>
            <p:cNvSpPr>
              <a:spLocks/>
            </p:cNvSpPr>
            <p:nvPr/>
          </p:nvSpPr>
          <p:spPr bwMode="auto">
            <a:xfrm flipV="1">
              <a:off x="1815" y="843"/>
              <a:ext cx="2789" cy="2178"/>
            </a:xfrm>
            <a:custGeom>
              <a:avLst/>
              <a:gdLst>
                <a:gd name="T0" fmla="*/ 0 w 1696"/>
                <a:gd name="T1" fmla="*/ 6393 h 742"/>
                <a:gd name="T2" fmla="*/ 2217 w 1696"/>
                <a:gd name="T3" fmla="*/ 5102 h 742"/>
                <a:gd name="T4" fmla="*/ 3713 w 1696"/>
                <a:gd name="T5" fmla="*/ 2724 h 742"/>
                <a:gd name="T6" fmla="*/ 4586 w 1696"/>
                <a:gd name="T7" fmla="*/ 0 h 742"/>
                <a:gd name="T8" fmla="*/ 0 60000 65536"/>
                <a:gd name="T9" fmla="*/ 0 60000 65536"/>
                <a:gd name="T10" fmla="*/ 0 60000 65536"/>
                <a:gd name="T11" fmla="*/ 0 60000 65536"/>
                <a:gd name="T12" fmla="*/ 0 w 1696"/>
                <a:gd name="T13" fmla="*/ 0 h 742"/>
                <a:gd name="T14" fmla="*/ 1696 w 1696"/>
                <a:gd name="T15" fmla="*/ 742 h 742"/>
              </a:gdLst>
              <a:ahLst/>
              <a:cxnLst>
                <a:cxn ang="T8">
                  <a:pos x="T0" y="T1"/>
                </a:cxn>
                <a:cxn ang="T9">
                  <a:pos x="T2" y="T3"/>
                </a:cxn>
                <a:cxn ang="T10">
                  <a:pos x="T4" y="T5"/>
                </a:cxn>
                <a:cxn ang="T11">
                  <a:pos x="T6" y="T7"/>
                </a:cxn>
              </a:cxnLst>
              <a:rect l="T12" t="T13" r="T14" b="T15"/>
              <a:pathLst>
                <a:path w="1696" h="742">
                  <a:moveTo>
                    <a:pt x="0" y="742"/>
                  </a:moveTo>
                  <a:cubicBezTo>
                    <a:pt x="295" y="702"/>
                    <a:pt x="591" y="663"/>
                    <a:pt x="820" y="592"/>
                  </a:cubicBezTo>
                  <a:cubicBezTo>
                    <a:pt x="1049" y="521"/>
                    <a:pt x="1227" y="415"/>
                    <a:pt x="1373" y="316"/>
                  </a:cubicBezTo>
                  <a:cubicBezTo>
                    <a:pt x="1519" y="217"/>
                    <a:pt x="1628" y="43"/>
                    <a:pt x="1696" y="0"/>
                  </a:cubicBezTo>
                </a:path>
              </a:pathLst>
            </a:custGeom>
            <a:noFill/>
            <a:ln w="38100" cap="flat" cmpd="sng">
              <a:solidFill>
                <a:schemeClr val="tx1"/>
              </a:solidFill>
              <a:prstDash val="solid"/>
              <a:round/>
              <a:headEnd type="none" w="med" len="med"/>
              <a:tailEnd type="none" w="med" len="med"/>
            </a:ln>
          </p:spPr>
          <p:txBody>
            <a:bodyPr lIns="90000" tIns="46800" rIns="90000" bIns="46800">
              <a:spAutoFit/>
            </a:bodyPr>
            <a:lstStyle/>
            <a:p>
              <a:endParaRPr lang="pt-BR"/>
            </a:p>
          </p:txBody>
        </p:sp>
        <p:sp>
          <p:nvSpPr>
            <p:cNvPr id="14351" name="Oval 14"/>
            <p:cNvSpPr>
              <a:spLocks noChangeArrowheads="1"/>
            </p:cNvSpPr>
            <p:nvPr/>
          </p:nvSpPr>
          <p:spPr bwMode="auto">
            <a:xfrm>
              <a:off x="2989" y="2144"/>
              <a:ext cx="65" cy="56"/>
            </a:xfrm>
            <a:prstGeom prst="ellipse">
              <a:avLst/>
            </a:prstGeom>
            <a:solidFill>
              <a:srgbClr val="000000"/>
            </a:solidFill>
            <a:ln w="12700">
              <a:solidFill>
                <a:schemeClr val="tx1"/>
              </a:solidFill>
              <a:round/>
              <a:headEnd/>
              <a:tailEnd/>
            </a:ln>
          </p:spPr>
          <p:txBody>
            <a:bodyPr wrap="none" lIns="90000" tIns="46800" rIns="90000" bIns="46800" anchor="ctr">
              <a:spAutoFit/>
            </a:bodyPr>
            <a:lstStyle/>
            <a:p>
              <a:endParaRPr lang="pt-BR"/>
            </a:p>
          </p:txBody>
        </p:sp>
        <p:sp>
          <p:nvSpPr>
            <p:cNvPr id="14352" name="Line 15"/>
            <p:cNvSpPr>
              <a:spLocks noChangeShapeType="1"/>
            </p:cNvSpPr>
            <p:nvPr/>
          </p:nvSpPr>
          <p:spPr bwMode="auto">
            <a:xfrm flipV="1">
              <a:off x="3062" y="1907"/>
              <a:ext cx="771" cy="245"/>
            </a:xfrm>
            <a:prstGeom prst="line">
              <a:avLst/>
            </a:prstGeom>
            <a:noFill/>
            <a:ln w="12700">
              <a:solidFill>
                <a:schemeClr val="tx1"/>
              </a:solidFill>
              <a:round/>
              <a:headEnd/>
              <a:tailEnd type="triangle" w="med" len="med"/>
            </a:ln>
          </p:spPr>
          <p:txBody>
            <a:bodyPr lIns="90000" tIns="46800" rIns="90000" bIns="46800">
              <a:spAutoFit/>
            </a:bodyPr>
            <a:lstStyle/>
            <a:p>
              <a:endParaRPr lang="pt-BR"/>
            </a:p>
          </p:txBody>
        </p:sp>
        <p:sp>
          <p:nvSpPr>
            <p:cNvPr id="14353" name="Oval 16"/>
            <p:cNvSpPr>
              <a:spLocks noChangeArrowheads="1"/>
            </p:cNvSpPr>
            <p:nvPr/>
          </p:nvSpPr>
          <p:spPr bwMode="auto">
            <a:xfrm>
              <a:off x="3853" y="1848"/>
              <a:ext cx="65" cy="56"/>
            </a:xfrm>
            <a:prstGeom prst="ellipse">
              <a:avLst/>
            </a:prstGeom>
            <a:solidFill>
              <a:srgbClr val="000000"/>
            </a:solidFill>
            <a:ln w="12700">
              <a:solidFill>
                <a:schemeClr val="tx1"/>
              </a:solidFill>
              <a:round/>
              <a:headEnd/>
              <a:tailEnd/>
            </a:ln>
          </p:spPr>
          <p:txBody>
            <a:bodyPr wrap="none" lIns="90000" tIns="46800" rIns="90000" bIns="46800" anchor="ctr">
              <a:spAutoFit/>
            </a:bodyPr>
            <a:lstStyle/>
            <a:p>
              <a:endParaRPr lang="pt-BR"/>
            </a:p>
          </p:txBody>
        </p:sp>
        <p:sp>
          <p:nvSpPr>
            <p:cNvPr id="14354" name="Oval 17"/>
            <p:cNvSpPr>
              <a:spLocks noChangeArrowheads="1"/>
            </p:cNvSpPr>
            <p:nvPr/>
          </p:nvSpPr>
          <p:spPr bwMode="auto">
            <a:xfrm>
              <a:off x="2619" y="1041"/>
              <a:ext cx="65" cy="56"/>
            </a:xfrm>
            <a:prstGeom prst="ellipse">
              <a:avLst/>
            </a:prstGeom>
            <a:solidFill>
              <a:srgbClr val="000000"/>
            </a:solidFill>
            <a:ln w="12700">
              <a:solidFill>
                <a:schemeClr val="tx1"/>
              </a:solidFill>
              <a:round/>
              <a:headEnd/>
              <a:tailEnd/>
            </a:ln>
          </p:spPr>
          <p:txBody>
            <a:bodyPr wrap="none" lIns="90000" tIns="46800" rIns="90000" bIns="46800" anchor="ctr">
              <a:spAutoFit/>
            </a:bodyPr>
            <a:lstStyle/>
            <a:p>
              <a:endParaRPr lang="pt-BR"/>
            </a:p>
          </p:txBody>
        </p:sp>
        <p:sp>
          <p:nvSpPr>
            <p:cNvPr id="14355" name="Rectangle 18"/>
            <p:cNvSpPr>
              <a:spLocks noChangeArrowheads="1"/>
            </p:cNvSpPr>
            <p:nvPr/>
          </p:nvSpPr>
          <p:spPr bwMode="auto">
            <a:xfrm>
              <a:off x="2935" y="1943"/>
              <a:ext cx="242" cy="177"/>
            </a:xfrm>
            <a:prstGeom prst="rect">
              <a:avLst/>
            </a:prstGeom>
            <a:noFill/>
            <a:ln w="9525">
              <a:noFill/>
              <a:miter lim="800000"/>
              <a:headEnd/>
              <a:tailEnd/>
            </a:ln>
          </p:spPr>
          <p:txBody>
            <a:bodyPr/>
            <a:lstStyle/>
            <a:p>
              <a:pPr>
                <a:buClr>
                  <a:schemeClr val="tx1"/>
                </a:buClr>
              </a:pPr>
              <a:r>
                <a:rPr lang="pt-BR" sz="1400"/>
                <a:t>P</a:t>
              </a:r>
              <a:r>
                <a:rPr lang="pt-BR" sz="1400" baseline="-25000"/>
                <a:t>0</a:t>
              </a:r>
            </a:p>
          </p:txBody>
        </p:sp>
        <p:sp>
          <p:nvSpPr>
            <p:cNvPr id="14356" name="Rectangle 19"/>
            <p:cNvSpPr>
              <a:spLocks noChangeArrowheads="1"/>
            </p:cNvSpPr>
            <p:nvPr/>
          </p:nvSpPr>
          <p:spPr bwMode="auto">
            <a:xfrm>
              <a:off x="3882" y="1703"/>
              <a:ext cx="242" cy="177"/>
            </a:xfrm>
            <a:prstGeom prst="rect">
              <a:avLst/>
            </a:prstGeom>
            <a:noFill/>
            <a:ln w="9525">
              <a:noFill/>
              <a:miter lim="800000"/>
              <a:headEnd/>
              <a:tailEnd/>
            </a:ln>
          </p:spPr>
          <p:txBody>
            <a:bodyPr/>
            <a:lstStyle/>
            <a:p>
              <a:pPr>
                <a:buClr>
                  <a:schemeClr val="tx1"/>
                </a:buClr>
              </a:pPr>
              <a:r>
                <a:rPr lang="pt-BR" sz="1400"/>
                <a:t>P</a:t>
              </a:r>
              <a:r>
                <a:rPr lang="pt-BR" sz="1400" baseline="-25000"/>
                <a:t>1</a:t>
              </a:r>
            </a:p>
          </p:txBody>
        </p:sp>
        <p:sp>
          <p:nvSpPr>
            <p:cNvPr id="14357" name="Rectangle 20"/>
            <p:cNvSpPr>
              <a:spLocks noChangeArrowheads="1"/>
            </p:cNvSpPr>
            <p:nvPr/>
          </p:nvSpPr>
          <p:spPr bwMode="auto">
            <a:xfrm>
              <a:off x="2615" y="847"/>
              <a:ext cx="242" cy="177"/>
            </a:xfrm>
            <a:prstGeom prst="rect">
              <a:avLst/>
            </a:prstGeom>
            <a:noFill/>
            <a:ln w="9525">
              <a:noFill/>
              <a:miter lim="800000"/>
              <a:headEnd/>
              <a:tailEnd/>
            </a:ln>
          </p:spPr>
          <p:txBody>
            <a:bodyPr/>
            <a:lstStyle/>
            <a:p>
              <a:pPr>
                <a:buClr>
                  <a:schemeClr val="tx1"/>
                </a:buClr>
              </a:pPr>
              <a:r>
                <a:rPr lang="pt-BR" sz="1400"/>
                <a:t>P</a:t>
              </a:r>
              <a:r>
                <a:rPr lang="pt-BR" sz="1400" baseline="-25000"/>
                <a:t>2</a:t>
              </a:r>
            </a:p>
          </p:txBody>
        </p:sp>
        <p:sp>
          <p:nvSpPr>
            <p:cNvPr id="14358" name="Freeform 21"/>
            <p:cNvSpPr>
              <a:spLocks/>
            </p:cNvSpPr>
            <p:nvPr/>
          </p:nvSpPr>
          <p:spPr bwMode="auto">
            <a:xfrm>
              <a:off x="2698" y="1038"/>
              <a:ext cx="1184" cy="771"/>
            </a:xfrm>
            <a:custGeom>
              <a:avLst/>
              <a:gdLst>
                <a:gd name="T0" fmla="*/ 2400 w 584"/>
                <a:gd name="T1" fmla="*/ 1560 h 381"/>
                <a:gd name="T2" fmla="*/ 1500 w 584"/>
                <a:gd name="T3" fmla="*/ 429 h 381"/>
                <a:gd name="T4" fmla="*/ 0 w 584"/>
                <a:gd name="T5" fmla="*/ 0 h 381"/>
                <a:gd name="T6" fmla="*/ 0 60000 65536"/>
                <a:gd name="T7" fmla="*/ 0 60000 65536"/>
                <a:gd name="T8" fmla="*/ 0 60000 65536"/>
                <a:gd name="T9" fmla="*/ 0 w 584"/>
                <a:gd name="T10" fmla="*/ 0 h 381"/>
                <a:gd name="T11" fmla="*/ 584 w 584"/>
                <a:gd name="T12" fmla="*/ 381 h 381"/>
              </a:gdLst>
              <a:ahLst/>
              <a:cxnLst>
                <a:cxn ang="T6">
                  <a:pos x="T0" y="T1"/>
                </a:cxn>
                <a:cxn ang="T7">
                  <a:pos x="T2" y="T3"/>
                </a:cxn>
                <a:cxn ang="T8">
                  <a:pos x="T4" y="T5"/>
                </a:cxn>
              </a:cxnLst>
              <a:rect l="T9" t="T10" r="T11" b="T12"/>
              <a:pathLst>
                <a:path w="584" h="381">
                  <a:moveTo>
                    <a:pt x="584" y="381"/>
                  </a:moveTo>
                  <a:cubicBezTo>
                    <a:pt x="523" y="274"/>
                    <a:pt x="462" y="168"/>
                    <a:pt x="365" y="105"/>
                  </a:cubicBezTo>
                  <a:cubicBezTo>
                    <a:pt x="268" y="42"/>
                    <a:pt x="32" y="16"/>
                    <a:pt x="0" y="0"/>
                  </a:cubicBezTo>
                </a:path>
              </a:pathLst>
            </a:custGeom>
            <a:noFill/>
            <a:ln w="12700" cap="flat" cmpd="sng">
              <a:solidFill>
                <a:schemeClr val="tx1"/>
              </a:solidFill>
              <a:prstDash val="solid"/>
              <a:round/>
              <a:headEnd type="none" w="med" len="med"/>
              <a:tailEnd type="triangle" w="med" len="med"/>
            </a:ln>
          </p:spPr>
          <p:txBody>
            <a:bodyPr lIns="90000" tIns="46800" rIns="90000" bIns="46800">
              <a:spAutoFit/>
            </a:bodyPr>
            <a:lstStyle/>
            <a:p>
              <a:endParaRPr lang="pt-BR"/>
            </a:p>
          </p:txBody>
        </p:sp>
        <p:sp>
          <p:nvSpPr>
            <p:cNvPr id="14359" name="Line 22"/>
            <p:cNvSpPr>
              <a:spLocks noChangeShapeType="1"/>
            </p:cNvSpPr>
            <p:nvPr/>
          </p:nvSpPr>
          <p:spPr bwMode="auto">
            <a:xfrm>
              <a:off x="3021" y="2208"/>
              <a:ext cx="0" cy="818"/>
            </a:xfrm>
            <a:prstGeom prst="line">
              <a:avLst/>
            </a:prstGeom>
            <a:noFill/>
            <a:ln w="12700" cap="rnd">
              <a:solidFill>
                <a:schemeClr val="tx1"/>
              </a:solidFill>
              <a:prstDash val="sysDot"/>
              <a:round/>
              <a:headEnd/>
              <a:tailEnd/>
            </a:ln>
          </p:spPr>
          <p:txBody>
            <a:bodyPr lIns="90000" tIns="46800" rIns="90000" bIns="46800">
              <a:spAutoFit/>
            </a:bodyPr>
            <a:lstStyle/>
            <a:p>
              <a:endParaRPr lang="pt-BR"/>
            </a:p>
          </p:txBody>
        </p:sp>
        <p:sp>
          <p:nvSpPr>
            <p:cNvPr id="14360" name="Line 23"/>
            <p:cNvSpPr>
              <a:spLocks noChangeShapeType="1"/>
            </p:cNvSpPr>
            <p:nvPr/>
          </p:nvSpPr>
          <p:spPr bwMode="auto">
            <a:xfrm>
              <a:off x="3045" y="3293"/>
              <a:ext cx="853" cy="0"/>
            </a:xfrm>
            <a:prstGeom prst="line">
              <a:avLst/>
            </a:prstGeom>
            <a:noFill/>
            <a:ln w="12700">
              <a:solidFill>
                <a:schemeClr val="tx1"/>
              </a:solidFill>
              <a:round/>
              <a:headEnd/>
              <a:tailEnd type="triangle" w="med" len="med"/>
            </a:ln>
          </p:spPr>
          <p:txBody>
            <a:bodyPr lIns="90000" tIns="46800" rIns="90000" bIns="46800">
              <a:spAutoFit/>
            </a:bodyPr>
            <a:lstStyle/>
            <a:p>
              <a:endParaRPr lang="pt-BR"/>
            </a:p>
          </p:txBody>
        </p:sp>
        <p:sp>
          <p:nvSpPr>
            <p:cNvPr id="14361" name="Line 24"/>
            <p:cNvSpPr>
              <a:spLocks noChangeShapeType="1"/>
            </p:cNvSpPr>
            <p:nvPr/>
          </p:nvSpPr>
          <p:spPr bwMode="auto">
            <a:xfrm flipH="1">
              <a:off x="2681" y="3376"/>
              <a:ext cx="1217" cy="0"/>
            </a:xfrm>
            <a:prstGeom prst="line">
              <a:avLst/>
            </a:prstGeom>
            <a:noFill/>
            <a:ln w="12700">
              <a:solidFill>
                <a:schemeClr val="tx1"/>
              </a:solidFill>
              <a:round/>
              <a:headEnd/>
              <a:tailEnd type="triangle" w="med" len="med"/>
            </a:ln>
          </p:spPr>
          <p:txBody>
            <a:bodyPr lIns="90000" tIns="46800" rIns="90000" bIns="46800">
              <a:spAutoFit/>
            </a:bodyPr>
            <a:lstStyle/>
            <a:p>
              <a:endParaRPr lang="pt-BR"/>
            </a:p>
          </p:txBody>
        </p:sp>
        <p:sp>
          <p:nvSpPr>
            <p:cNvPr id="14362" name="Line 25"/>
            <p:cNvSpPr>
              <a:spLocks noChangeShapeType="1"/>
            </p:cNvSpPr>
            <p:nvPr/>
          </p:nvSpPr>
          <p:spPr bwMode="auto">
            <a:xfrm flipV="1">
              <a:off x="1563" y="1899"/>
              <a:ext cx="0" cy="301"/>
            </a:xfrm>
            <a:prstGeom prst="line">
              <a:avLst/>
            </a:prstGeom>
            <a:noFill/>
            <a:ln w="12700">
              <a:solidFill>
                <a:schemeClr val="tx1"/>
              </a:solidFill>
              <a:round/>
              <a:headEnd/>
              <a:tailEnd type="triangle" w="med" len="med"/>
            </a:ln>
          </p:spPr>
          <p:txBody>
            <a:bodyPr lIns="90000" tIns="46800" rIns="90000" bIns="46800">
              <a:spAutoFit/>
            </a:bodyPr>
            <a:lstStyle/>
            <a:p>
              <a:endParaRPr lang="pt-BR"/>
            </a:p>
          </p:txBody>
        </p:sp>
        <p:sp>
          <p:nvSpPr>
            <p:cNvPr id="14363" name="Line 26"/>
            <p:cNvSpPr>
              <a:spLocks noChangeShapeType="1"/>
            </p:cNvSpPr>
            <p:nvPr/>
          </p:nvSpPr>
          <p:spPr bwMode="auto">
            <a:xfrm flipV="1">
              <a:off x="1472" y="1111"/>
              <a:ext cx="0" cy="779"/>
            </a:xfrm>
            <a:prstGeom prst="line">
              <a:avLst/>
            </a:prstGeom>
            <a:noFill/>
            <a:ln w="12700">
              <a:solidFill>
                <a:schemeClr val="tx1"/>
              </a:solidFill>
              <a:round/>
              <a:headEnd/>
              <a:tailEnd type="triangle" w="med" len="med"/>
            </a:ln>
          </p:spPr>
          <p:txBody>
            <a:bodyPr lIns="90000" tIns="46800" rIns="90000" bIns="46800">
              <a:spAutoFit/>
            </a:bodyPr>
            <a:lstStyle/>
            <a:p>
              <a:endParaRPr lang="pt-BR"/>
            </a:p>
          </p:txBody>
        </p:sp>
        <p:sp>
          <p:nvSpPr>
            <p:cNvPr id="14364" name="Rectangle 27"/>
            <p:cNvSpPr>
              <a:spLocks noChangeArrowheads="1"/>
            </p:cNvSpPr>
            <p:nvPr/>
          </p:nvSpPr>
          <p:spPr bwMode="auto">
            <a:xfrm>
              <a:off x="2917" y="3028"/>
              <a:ext cx="241" cy="177"/>
            </a:xfrm>
            <a:prstGeom prst="rect">
              <a:avLst/>
            </a:prstGeom>
            <a:noFill/>
            <a:ln w="9525">
              <a:noFill/>
              <a:miter lim="800000"/>
              <a:headEnd/>
              <a:tailEnd/>
            </a:ln>
          </p:spPr>
          <p:txBody>
            <a:bodyPr/>
            <a:lstStyle/>
            <a:p>
              <a:pPr>
                <a:buClr>
                  <a:schemeClr val="tx1"/>
                </a:buClr>
              </a:pPr>
              <a:r>
                <a:rPr lang="pt-BR" sz="1400"/>
                <a:t>x</a:t>
              </a:r>
              <a:r>
                <a:rPr lang="pt-BR" sz="1400" baseline="-25000"/>
                <a:t>0</a:t>
              </a:r>
            </a:p>
          </p:txBody>
        </p:sp>
        <p:sp>
          <p:nvSpPr>
            <p:cNvPr id="14365" name="Rectangle 28"/>
            <p:cNvSpPr>
              <a:spLocks noChangeArrowheads="1"/>
            </p:cNvSpPr>
            <p:nvPr/>
          </p:nvSpPr>
          <p:spPr bwMode="auto">
            <a:xfrm>
              <a:off x="3789" y="3028"/>
              <a:ext cx="241" cy="177"/>
            </a:xfrm>
            <a:prstGeom prst="rect">
              <a:avLst/>
            </a:prstGeom>
            <a:noFill/>
            <a:ln w="9525">
              <a:noFill/>
              <a:miter lim="800000"/>
              <a:headEnd/>
              <a:tailEnd/>
            </a:ln>
          </p:spPr>
          <p:txBody>
            <a:bodyPr/>
            <a:lstStyle/>
            <a:p>
              <a:pPr>
                <a:buClr>
                  <a:schemeClr val="tx1"/>
                </a:buClr>
              </a:pPr>
              <a:r>
                <a:rPr lang="pt-BR" sz="1400"/>
                <a:t>x</a:t>
              </a:r>
              <a:r>
                <a:rPr lang="pt-BR" sz="1400" baseline="-25000"/>
                <a:t>1</a:t>
              </a:r>
            </a:p>
          </p:txBody>
        </p:sp>
        <p:sp>
          <p:nvSpPr>
            <p:cNvPr id="14366" name="Rectangle 29"/>
            <p:cNvSpPr>
              <a:spLocks noChangeArrowheads="1"/>
            </p:cNvSpPr>
            <p:nvPr/>
          </p:nvSpPr>
          <p:spPr bwMode="auto">
            <a:xfrm>
              <a:off x="2551" y="3028"/>
              <a:ext cx="241" cy="177"/>
            </a:xfrm>
            <a:prstGeom prst="rect">
              <a:avLst/>
            </a:prstGeom>
            <a:noFill/>
            <a:ln w="9525">
              <a:noFill/>
              <a:miter lim="800000"/>
              <a:headEnd/>
              <a:tailEnd/>
            </a:ln>
          </p:spPr>
          <p:txBody>
            <a:bodyPr/>
            <a:lstStyle/>
            <a:p>
              <a:pPr>
                <a:buClr>
                  <a:schemeClr val="tx1"/>
                </a:buClr>
              </a:pPr>
              <a:r>
                <a:rPr lang="pt-BR" sz="1400"/>
                <a:t>x</a:t>
              </a:r>
              <a:r>
                <a:rPr lang="pt-BR" sz="1400" baseline="-25000"/>
                <a:t>2</a:t>
              </a:r>
            </a:p>
          </p:txBody>
        </p:sp>
        <p:sp>
          <p:nvSpPr>
            <p:cNvPr id="14367" name="Rectangle 30"/>
            <p:cNvSpPr>
              <a:spLocks noChangeArrowheads="1"/>
            </p:cNvSpPr>
            <p:nvPr/>
          </p:nvSpPr>
          <p:spPr bwMode="auto">
            <a:xfrm>
              <a:off x="1611" y="2071"/>
              <a:ext cx="241" cy="226"/>
            </a:xfrm>
            <a:prstGeom prst="rect">
              <a:avLst/>
            </a:prstGeom>
            <a:noFill/>
            <a:ln w="9525">
              <a:noFill/>
              <a:miter lim="800000"/>
              <a:headEnd/>
              <a:tailEnd/>
            </a:ln>
          </p:spPr>
          <p:txBody>
            <a:bodyPr/>
            <a:lstStyle/>
            <a:p>
              <a:pPr>
                <a:buClr>
                  <a:schemeClr val="tx1"/>
                </a:buClr>
              </a:pPr>
              <a:r>
                <a:rPr lang="pt-BR" sz="1400"/>
                <a:t>y</a:t>
              </a:r>
              <a:r>
                <a:rPr lang="pt-BR" sz="1400" baseline="-25000"/>
                <a:t>0</a:t>
              </a:r>
            </a:p>
          </p:txBody>
        </p:sp>
        <p:sp>
          <p:nvSpPr>
            <p:cNvPr id="14368" name="Rectangle 31"/>
            <p:cNvSpPr>
              <a:spLocks noChangeArrowheads="1"/>
            </p:cNvSpPr>
            <p:nvPr/>
          </p:nvSpPr>
          <p:spPr bwMode="auto">
            <a:xfrm>
              <a:off x="1611" y="1776"/>
              <a:ext cx="241" cy="226"/>
            </a:xfrm>
            <a:prstGeom prst="rect">
              <a:avLst/>
            </a:prstGeom>
            <a:noFill/>
            <a:ln w="9525">
              <a:noFill/>
              <a:miter lim="800000"/>
              <a:headEnd/>
              <a:tailEnd/>
            </a:ln>
          </p:spPr>
          <p:txBody>
            <a:bodyPr/>
            <a:lstStyle/>
            <a:p>
              <a:pPr>
                <a:buClr>
                  <a:schemeClr val="tx1"/>
                </a:buClr>
              </a:pPr>
              <a:r>
                <a:rPr lang="pt-BR" sz="1400"/>
                <a:t>y</a:t>
              </a:r>
              <a:r>
                <a:rPr lang="pt-BR" sz="1400" baseline="-25000"/>
                <a:t>1</a:t>
              </a:r>
            </a:p>
          </p:txBody>
        </p:sp>
        <p:sp>
          <p:nvSpPr>
            <p:cNvPr id="14369" name="Rectangle 32"/>
            <p:cNvSpPr>
              <a:spLocks noChangeArrowheads="1"/>
            </p:cNvSpPr>
            <p:nvPr/>
          </p:nvSpPr>
          <p:spPr bwMode="auto">
            <a:xfrm>
              <a:off x="1611" y="1001"/>
              <a:ext cx="241" cy="226"/>
            </a:xfrm>
            <a:prstGeom prst="rect">
              <a:avLst/>
            </a:prstGeom>
            <a:noFill/>
            <a:ln w="9525">
              <a:noFill/>
              <a:miter lim="800000"/>
              <a:headEnd/>
              <a:tailEnd/>
            </a:ln>
          </p:spPr>
          <p:txBody>
            <a:bodyPr/>
            <a:lstStyle/>
            <a:p>
              <a:pPr>
                <a:buClr>
                  <a:schemeClr val="tx1"/>
                </a:buClr>
              </a:pPr>
              <a:r>
                <a:rPr lang="pt-BR" sz="1400"/>
                <a:t>y</a:t>
              </a:r>
              <a:r>
                <a:rPr lang="pt-BR" sz="1400" baseline="-25000"/>
                <a:t>2</a:t>
              </a:r>
            </a:p>
          </p:txBody>
        </p:sp>
        <p:sp>
          <p:nvSpPr>
            <p:cNvPr id="14370" name="Rectangle 33"/>
            <p:cNvSpPr>
              <a:spLocks noChangeArrowheads="1"/>
            </p:cNvSpPr>
            <p:nvPr/>
          </p:nvSpPr>
          <p:spPr bwMode="auto">
            <a:xfrm>
              <a:off x="1651" y="3011"/>
              <a:ext cx="241" cy="177"/>
            </a:xfrm>
            <a:prstGeom prst="rect">
              <a:avLst/>
            </a:prstGeom>
            <a:noFill/>
            <a:ln w="9525">
              <a:noFill/>
              <a:miter lim="800000"/>
              <a:headEnd/>
              <a:tailEnd/>
            </a:ln>
          </p:spPr>
          <p:txBody>
            <a:bodyPr/>
            <a:lstStyle/>
            <a:p>
              <a:pPr>
                <a:buClr>
                  <a:schemeClr val="tx1"/>
                </a:buClr>
              </a:pPr>
              <a:r>
                <a:rPr lang="pt-BR" sz="1400"/>
                <a:t>0</a:t>
              </a:r>
              <a:endParaRPr lang="pt-BR" sz="1400" baseline="-25000"/>
            </a:p>
          </p:txBody>
        </p:sp>
        <p:sp>
          <p:nvSpPr>
            <p:cNvPr id="14371" name="Line 34"/>
            <p:cNvSpPr>
              <a:spLocks noChangeShapeType="1"/>
            </p:cNvSpPr>
            <p:nvPr/>
          </p:nvSpPr>
          <p:spPr bwMode="auto">
            <a:xfrm flipH="1">
              <a:off x="1789" y="1881"/>
              <a:ext cx="2093" cy="0"/>
            </a:xfrm>
            <a:prstGeom prst="line">
              <a:avLst/>
            </a:prstGeom>
            <a:noFill/>
            <a:ln w="12700" cap="rnd">
              <a:solidFill>
                <a:schemeClr val="tx1"/>
              </a:solidFill>
              <a:prstDash val="sysDot"/>
              <a:round/>
              <a:headEnd/>
              <a:tailEnd/>
            </a:ln>
          </p:spPr>
          <p:txBody>
            <a:bodyPr lIns="90000" tIns="46800" rIns="90000" bIns="46800">
              <a:spAutoFit/>
            </a:bodyPr>
            <a:lstStyle/>
            <a:p>
              <a:endParaRPr lang="pt-B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42"/>
          <p:cNvSpPr>
            <a:spLocks noChangeArrowheads="1"/>
          </p:cNvSpPr>
          <p:nvPr/>
        </p:nvSpPr>
        <p:spPr bwMode="auto">
          <a:xfrm>
            <a:off x="0" y="2409825"/>
            <a:ext cx="9144000" cy="0"/>
          </a:xfrm>
          <a:prstGeom prst="rect">
            <a:avLst/>
          </a:prstGeom>
          <a:noFill/>
          <a:ln w="12700">
            <a:noFill/>
            <a:miter lim="800000"/>
            <a:headEnd/>
            <a:tailEnd/>
          </a:ln>
        </p:spPr>
        <p:txBody>
          <a:bodyPr wrap="none" lIns="90000" tIns="46800" rIns="90000" bIns="46800" anchor="ctr">
            <a:spAutoFit/>
          </a:bodyPr>
          <a:lstStyle/>
          <a:p>
            <a:endParaRPr lang="pt-BR"/>
          </a:p>
        </p:txBody>
      </p:sp>
      <p:sp>
        <p:nvSpPr>
          <p:cNvPr id="21507" name="Rectangle 1173"/>
          <p:cNvSpPr>
            <a:spLocks noGrp="1" noChangeArrowheads="1"/>
          </p:cNvSpPr>
          <p:nvPr>
            <p:ph type="title"/>
          </p:nvPr>
        </p:nvSpPr>
        <p:spPr>
          <a:noFill/>
        </p:spPr>
        <p:txBody>
          <a:bodyPr/>
          <a:lstStyle/>
          <a:p>
            <a:pPr eaLnBrk="1" hangingPunct="1"/>
            <a:r>
              <a:rPr lang="es-ES" smtClean="0">
                <a:solidFill>
                  <a:schemeClr val="hlink"/>
                </a:solidFill>
              </a:rPr>
              <a:t>Principais Elementos do Sistema Econômico</a:t>
            </a:r>
          </a:p>
        </p:txBody>
      </p:sp>
      <p:sp>
        <p:nvSpPr>
          <p:cNvPr id="21508" name="Rectangle 1174"/>
          <p:cNvSpPr>
            <a:spLocks noChangeArrowheads="1"/>
          </p:cNvSpPr>
          <p:nvPr/>
        </p:nvSpPr>
        <p:spPr bwMode="auto">
          <a:xfrm>
            <a:off x="822325" y="963613"/>
            <a:ext cx="1928813" cy="5432425"/>
          </a:xfrm>
          <a:prstGeom prst="rect">
            <a:avLst/>
          </a:prstGeom>
          <a:solidFill>
            <a:srgbClr val="FFCC00"/>
          </a:solidFill>
          <a:ln w="9525">
            <a:solidFill>
              <a:schemeClr val="tx1"/>
            </a:solidFill>
            <a:miter lim="800000"/>
            <a:headEnd/>
            <a:tailEnd/>
          </a:ln>
        </p:spPr>
        <p:txBody>
          <a:bodyPr/>
          <a:lstStyle/>
          <a:p>
            <a:pPr>
              <a:spcBef>
                <a:spcPct val="50000"/>
              </a:spcBef>
              <a:buClr>
                <a:schemeClr val="tx1"/>
              </a:buClr>
              <a:buFont typeface="Wingdings" pitchFamily="2" charset="2"/>
              <a:buNone/>
            </a:pPr>
            <a:endParaRPr lang="pt-BR" sz="2000"/>
          </a:p>
          <a:p>
            <a:pPr>
              <a:spcBef>
                <a:spcPct val="50000"/>
              </a:spcBef>
              <a:buClr>
                <a:schemeClr val="tx1"/>
              </a:buClr>
              <a:buFont typeface="Wingdings" pitchFamily="2" charset="2"/>
              <a:buNone/>
            </a:pPr>
            <a:endParaRPr lang="pt-BR" sz="2000"/>
          </a:p>
          <a:p>
            <a:pPr>
              <a:spcBef>
                <a:spcPct val="50000"/>
              </a:spcBef>
              <a:buClr>
                <a:schemeClr val="tx1"/>
              </a:buClr>
              <a:buFont typeface="Wingdings" pitchFamily="2" charset="2"/>
              <a:buNone/>
            </a:pPr>
            <a:endParaRPr lang="pt-BR" sz="2000"/>
          </a:p>
          <a:p>
            <a:pPr>
              <a:buClr>
                <a:schemeClr val="tx1"/>
              </a:buClr>
              <a:buFont typeface="Wingdings" pitchFamily="2" charset="2"/>
              <a:buNone/>
            </a:pPr>
            <a:r>
              <a:rPr lang="pt-BR" sz="2000"/>
              <a:t>Elementos constitutivos do sistema econômico como um todo: recursos, agentes e instituições</a:t>
            </a:r>
          </a:p>
        </p:txBody>
      </p:sp>
      <p:sp>
        <p:nvSpPr>
          <p:cNvPr id="21509" name="Rectangle 1175"/>
          <p:cNvSpPr>
            <a:spLocks noChangeArrowheads="1"/>
          </p:cNvSpPr>
          <p:nvPr/>
        </p:nvSpPr>
        <p:spPr bwMode="auto">
          <a:xfrm>
            <a:off x="4768850" y="1039813"/>
            <a:ext cx="3554413" cy="1635125"/>
          </a:xfrm>
          <a:prstGeom prst="rect">
            <a:avLst/>
          </a:prstGeom>
          <a:solidFill>
            <a:srgbClr val="FFCC00"/>
          </a:solidFill>
          <a:ln w="9525">
            <a:solidFill>
              <a:schemeClr val="tx1"/>
            </a:solidFill>
            <a:miter lim="800000"/>
            <a:headEnd/>
            <a:tailEnd/>
          </a:ln>
        </p:spPr>
        <p:txBody>
          <a:bodyPr/>
          <a:lstStyle/>
          <a:p>
            <a:pPr marL="176213">
              <a:buClr>
                <a:schemeClr val="tx1"/>
              </a:buClr>
              <a:buFontTx/>
              <a:buChar char="•"/>
            </a:pPr>
            <a:r>
              <a:rPr lang="pt-BR" sz="2000"/>
              <a:t> Reservas Naturais</a:t>
            </a:r>
          </a:p>
          <a:p>
            <a:pPr marL="176213">
              <a:buClr>
                <a:schemeClr val="tx1"/>
              </a:buClr>
              <a:buFontTx/>
              <a:buChar char="•"/>
            </a:pPr>
            <a:r>
              <a:rPr lang="pt-BR" sz="2000"/>
              <a:t> Recursos Humanos</a:t>
            </a:r>
          </a:p>
          <a:p>
            <a:pPr marL="176213">
              <a:buClr>
                <a:schemeClr val="tx1"/>
              </a:buClr>
              <a:buFontTx/>
              <a:buChar char="•"/>
            </a:pPr>
            <a:r>
              <a:rPr lang="pt-BR" sz="2000"/>
              <a:t> Capital</a:t>
            </a:r>
          </a:p>
          <a:p>
            <a:pPr marL="176213">
              <a:buClr>
                <a:schemeClr val="tx1"/>
              </a:buClr>
              <a:buFontTx/>
              <a:buChar char="•"/>
            </a:pPr>
            <a:r>
              <a:rPr lang="pt-BR" sz="2000"/>
              <a:t> Capacidade Tecnológica</a:t>
            </a:r>
          </a:p>
          <a:p>
            <a:pPr marL="176213">
              <a:buClr>
                <a:schemeClr val="tx1"/>
              </a:buClr>
              <a:buFontTx/>
              <a:buChar char="•"/>
            </a:pPr>
            <a:r>
              <a:rPr lang="pt-BR" sz="2000"/>
              <a:t> Capacidade Empresarial</a:t>
            </a:r>
          </a:p>
        </p:txBody>
      </p:sp>
      <p:sp>
        <p:nvSpPr>
          <p:cNvPr id="21510" name="Rectangle 1176"/>
          <p:cNvSpPr>
            <a:spLocks noChangeArrowheads="1"/>
          </p:cNvSpPr>
          <p:nvPr/>
        </p:nvSpPr>
        <p:spPr bwMode="auto">
          <a:xfrm>
            <a:off x="4768850" y="3500438"/>
            <a:ext cx="3554413" cy="949325"/>
          </a:xfrm>
          <a:prstGeom prst="rect">
            <a:avLst/>
          </a:prstGeom>
          <a:solidFill>
            <a:srgbClr val="FFCC00"/>
          </a:solidFill>
          <a:ln w="9525">
            <a:solidFill>
              <a:schemeClr val="tx1"/>
            </a:solidFill>
            <a:miter lim="800000"/>
            <a:headEnd/>
            <a:tailEnd/>
          </a:ln>
        </p:spPr>
        <p:txBody>
          <a:bodyPr/>
          <a:lstStyle/>
          <a:p>
            <a:pPr marL="176213">
              <a:buClr>
                <a:schemeClr val="tx1"/>
              </a:buClr>
              <a:buFontTx/>
              <a:buChar char="•"/>
            </a:pPr>
            <a:r>
              <a:rPr lang="pt-BR" sz="2000"/>
              <a:t> Unidades Familiares</a:t>
            </a:r>
          </a:p>
          <a:p>
            <a:pPr marL="176213">
              <a:buClr>
                <a:schemeClr val="tx1"/>
              </a:buClr>
              <a:buFontTx/>
              <a:buChar char="•"/>
            </a:pPr>
            <a:r>
              <a:rPr lang="pt-BR" sz="2000"/>
              <a:t> Empresas</a:t>
            </a:r>
          </a:p>
          <a:p>
            <a:pPr marL="176213">
              <a:buClr>
                <a:schemeClr val="tx1"/>
              </a:buClr>
              <a:buFontTx/>
              <a:buChar char="•"/>
            </a:pPr>
            <a:r>
              <a:rPr lang="pt-BR" sz="2000"/>
              <a:t> Governo</a:t>
            </a:r>
          </a:p>
        </p:txBody>
      </p:sp>
      <p:sp>
        <p:nvSpPr>
          <p:cNvPr id="21511" name="Rectangle 1177"/>
          <p:cNvSpPr>
            <a:spLocks noChangeArrowheads="1"/>
          </p:cNvSpPr>
          <p:nvPr/>
        </p:nvSpPr>
        <p:spPr bwMode="auto">
          <a:xfrm>
            <a:off x="4768850" y="5256213"/>
            <a:ext cx="3554413" cy="998537"/>
          </a:xfrm>
          <a:prstGeom prst="rect">
            <a:avLst/>
          </a:prstGeom>
          <a:solidFill>
            <a:srgbClr val="FFCC00"/>
          </a:solidFill>
          <a:ln w="9525">
            <a:solidFill>
              <a:schemeClr val="tx1"/>
            </a:solidFill>
            <a:miter lim="800000"/>
            <a:headEnd/>
            <a:tailEnd/>
          </a:ln>
        </p:spPr>
        <p:txBody>
          <a:bodyPr/>
          <a:lstStyle/>
          <a:p>
            <a:pPr marL="176213">
              <a:buClr>
                <a:schemeClr val="tx1"/>
              </a:buClr>
              <a:buFontTx/>
              <a:buChar char="•"/>
            </a:pPr>
            <a:r>
              <a:rPr lang="pt-BR" sz="2000"/>
              <a:t> Jurídicas</a:t>
            </a:r>
          </a:p>
          <a:p>
            <a:pPr marL="176213">
              <a:buClr>
                <a:schemeClr val="tx1"/>
              </a:buClr>
              <a:buFontTx/>
              <a:buChar char="•"/>
            </a:pPr>
            <a:r>
              <a:rPr lang="pt-BR" sz="2000"/>
              <a:t> Políticas</a:t>
            </a:r>
          </a:p>
          <a:p>
            <a:pPr marL="176213">
              <a:buClr>
                <a:schemeClr val="tx1"/>
              </a:buClr>
              <a:buFontTx/>
              <a:buChar char="•"/>
            </a:pPr>
            <a:r>
              <a:rPr lang="pt-BR" sz="2000"/>
              <a:t> Sociais</a:t>
            </a:r>
          </a:p>
        </p:txBody>
      </p:sp>
      <p:grpSp>
        <p:nvGrpSpPr>
          <p:cNvPr id="2" name="Group 1181"/>
          <p:cNvGrpSpPr>
            <a:grpSpLocks/>
          </p:cNvGrpSpPr>
          <p:nvPr/>
        </p:nvGrpSpPr>
        <p:grpSpPr bwMode="auto">
          <a:xfrm>
            <a:off x="2490788" y="1376363"/>
            <a:ext cx="2495550" cy="4573587"/>
            <a:chOff x="1569" y="867"/>
            <a:chExt cx="1572" cy="2881"/>
          </a:xfrm>
        </p:grpSpPr>
        <p:sp>
          <p:nvSpPr>
            <p:cNvPr id="21513" name="Rectangle 1178"/>
            <p:cNvSpPr>
              <a:spLocks noChangeArrowheads="1"/>
            </p:cNvSpPr>
            <p:nvPr/>
          </p:nvSpPr>
          <p:spPr bwMode="auto">
            <a:xfrm>
              <a:off x="1569" y="867"/>
              <a:ext cx="1572" cy="606"/>
            </a:xfrm>
            <a:prstGeom prst="rect">
              <a:avLst/>
            </a:prstGeom>
            <a:solidFill>
              <a:srgbClr val="FFFFFF"/>
            </a:solidFill>
            <a:ln w="9525">
              <a:solidFill>
                <a:schemeClr val="tx1"/>
              </a:solidFill>
              <a:miter lim="800000"/>
              <a:headEnd/>
              <a:tailEnd/>
            </a:ln>
          </p:spPr>
          <p:txBody>
            <a:bodyPr/>
            <a:lstStyle/>
            <a:p>
              <a:pPr algn="ctr">
                <a:buClr>
                  <a:schemeClr val="tx1"/>
                </a:buClr>
              </a:pPr>
              <a:r>
                <a:rPr lang="pt-BR" sz="1800">
                  <a:solidFill>
                    <a:srgbClr val="008000"/>
                  </a:solidFill>
                </a:rPr>
                <a:t>ESTOQUE DE FATORES DE PRODUÇÃO</a:t>
              </a:r>
              <a:endParaRPr lang="pt-BR" sz="1800"/>
            </a:p>
          </p:txBody>
        </p:sp>
        <p:sp>
          <p:nvSpPr>
            <p:cNvPr id="21514" name="Rectangle 1179"/>
            <p:cNvSpPr>
              <a:spLocks noChangeArrowheads="1"/>
            </p:cNvSpPr>
            <p:nvPr/>
          </p:nvSpPr>
          <p:spPr bwMode="auto">
            <a:xfrm>
              <a:off x="1569" y="2300"/>
              <a:ext cx="1572" cy="409"/>
            </a:xfrm>
            <a:prstGeom prst="rect">
              <a:avLst/>
            </a:prstGeom>
            <a:solidFill>
              <a:srgbClr val="FFFFFF"/>
            </a:solidFill>
            <a:ln w="9525">
              <a:solidFill>
                <a:schemeClr val="tx1"/>
              </a:solidFill>
              <a:miter lim="800000"/>
              <a:headEnd/>
              <a:tailEnd/>
            </a:ln>
          </p:spPr>
          <p:txBody>
            <a:bodyPr/>
            <a:lstStyle/>
            <a:p>
              <a:pPr algn="ctr">
                <a:buClr>
                  <a:schemeClr val="tx1"/>
                </a:buClr>
              </a:pPr>
              <a:r>
                <a:rPr lang="pt-BR" sz="1800">
                  <a:solidFill>
                    <a:srgbClr val="008000"/>
                  </a:solidFill>
                </a:rPr>
                <a:t>AGENTES ECONÔMICOS</a:t>
              </a:r>
              <a:endParaRPr lang="pt-BR" sz="1800"/>
            </a:p>
          </p:txBody>
        </p:sp>
        <p:sp>
          <p:nvSpPr>
            <p:cNvPr id="21515" name="Rectangle 1180"/>
            <p:cNvSpPr>
              <a:spLocks noChangeArrowheads="1"/>
            </p:cNvSpPr>
            <p:nvPr/>
          </p:nvSpPr>
          <p:spPr bwMode="auto">
            <a:xfrm>
              <a:off x="1569" y="3504"/>
              <a:ext cx="1572" cy="244"/>
            </a:xfrm>
            <a:prstGeom prst="rect">
              <a:avLst/>
            </a:prstGeom>
            <a:solidFill>
              <a:srgbClr val="FFFFFF"/>
            </a:solidFill>
            <a:ln w="9525">
              <a:solidFill>
                <a:schemeClr val="tx1"/>
              </a:solidFill>
              <a:miter lim="800000"/>
              <a:headEnd/>
              <a:tailEnd/>
            </a:ln>
          </p:spPr>
          <p:txBody>
            <a:bodyPr/>
            <a:lstStyle/>
            <a:p>
              <a:pPr algn="ctr">
                <a:buClr>
                  <a:schemeClr val="tx1"/>
                </a:buClr>
              </a:pPr>
              <a:r>
                <a:rPr lang="pt-BR" sz="1800">
                  <a:solidFill>
                    <a:srgbClr val="008000"/>
                  </a:solidFill>
                </a:rPr>
                <a:t>INSTITUIÇÕES</a:t>
              </a:r>
              <a:endParaRPr lang="pt-BR" sz="180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ChangeArrowheads="1"/>
          </p:cNvSpPr>
          <p:nvPr/>
        </p:nvSpPr>
        <p:spPr bwMode="auto">
          <a:xfrm>
            <a:off x="0" y="2409825"/>
            <a:ext cx="9144000" cy="0"/>
          </a:xfrm>
          <a:prstGeom prst="rect">
            <a:avLst/>
          </a:prstGeom>
          <a:noFill/>
          <a:ln w="12700">
            <a:noFill/>
            <a:miter lim="800000"/>
            <a:headEnd/>
            <a:tailEnd/>
          </a:ln>
        </p:spPr>
        <p:txBody>
          <a:bodyPr wrap="none" lIns="90000" tIns="46800" rIns="90000" bIns="46800" anchor="ctr">
            <a:spAutoFit/>
          </a:bodyPr>
          <a:lstStyle/>
          <a:p>
            <a:endParaRPr lang="pt-BR"/>
          </a:p>
        </p:txBody>
      </p:sp>
      <p:sp>
        <p:nvSpPr>
          <p:cNvPr id="15364" name="Rectangle 4"/>
          <p:cNvSpPr>
            <a:spLocks noGrp="1" noChangeArrowheads="1"/>
          </p:cNvSpPr>
          <p:nvPr>
            <p:ph type="title"/>
          </p:nvPr>
        </p:nvSpPr>
        <p:spPr>
          <a:noFill/>
        </p:spPr>
        <p:txBody>
          <a:bodyPr/>
          <a:lstStyle/>
          <a:p>
            <a:pPr eaLnBrk="1" hangingPunct="1"/>
            <a:r>
              <a:rPr lang="es-ES" smtClean="0">
                <a:solidFill>
                  <a:schemeClr val="hlink"/>
                </a:solidFill>
              </a:rPr>
              <a:t>Eficácia Alocativa</a:t>
            </a:r>
          </a:p>
        </p:txBody>
      </p:sp>
      <p:sp>
        <p:nvSpPr>
          <p:cNvPr id="15365" name="Rectangle 5"/>
          <p:cNvSpPr>
            <a:spLocks noChangeArrowheads="1"/>
          </p:cNvSpPr>
          <p:nvPr/>
        </p:nvSpPr>
        <p:spPr bwMode="auto">
          <a:xfrm>
            <a:off x="600075" y="974725"/>
            <a:ext cx="7942263" cy="1035050"/>
          </a:xfrm>
          <a:prstGeom prst="rect">
            <a:avLst/>
          </a:prstGeom>
          <a:noFill/>
          <a:ln w="9525">
            <a:noFill/>
            <a:miter lim="800000"/>
            <a:headEnd/>
            <a:tailEnd/>
          </a:ln>
        </p:spPr>
        <p:txBody>
          <a:bodyPr/>
          <a:lstStyle/>
          <a:p>
            <a:pPr>
              <a:buClr>
                <a:schemeClr val="tx1"/>
              </a:buClr>
            </a:pPr>
            <a:r>
              <a:rPr lang="pt-BR" sz="2000"/>
              <a:t>Dada a escassez de recursos, as necessidades ilimitadas, e</a:t>
            </a:r>
          </a:p>
          <a:p>
            <a:pPr>
              <a:buClr>
                <a:schemeClr val="tx1"/>
              </a:buClr>
            </a:pPr>
            <a:r>
              <a:rPr lang="pt-BR" sz="2000"/>
              <a:t>a impossibilidade de produzir todos os bens e serviços requeridos para satisfazer a todas as necessidades sociais.</a:t>
            </a:r>
          </a:p>
        </p:txBody>
      </p:sp>
      <p:sp>
        <p:nvSpPr>
          <p:cNvPr id="15366" name="Rectangle 7"/>
          <p:cNvSpPr>
            <a:spLocks noChangeArrowheads="1"/>
          </p:cNvSpPr>
          <p:nvPr/>
        </p:nvSpPr>
        <p:spPr bwMode="auto">
          <a:xfrm>
            <a:off x="600075" y="2309813"/>
            <a:ext cx="7777163" cy="2073275"/>
          </a:xfrm>
          <a:prstGeom prst="rect">
            <a:avLst/>
          </a:prstGeom>
          <a:noFill/>
          <a:ln w="12700">
            <a:noFill/>
            <a:miter lim="800000"/>
            <a:headEnd/>
            <a:tailEnd/>
          </a:ln>
        </p:spPr>
        <p:txBody>
          <a:bodyPr lIns="90000" tIns="46800" rIns="90000" bIns="46800">
            <a:spAutoFit/>
          </a:bodyPr>
          <a:lstStyle/>
          <a:p>
            <a:pPr marL="225425" indent="-225425">
              <a:spcBef>
                <a:spcPct val="50000"/>
              </a:spcBef>
              <a:buClr>
                <a:schemeClr val="tx1"/>
              </a:buClr>
            </a:pPr>
            <a:r>
              <a:rPr lang="pt-BR" sz="2000"/>
              <a:t>Pressupõe-se</a:t>
            </a:r>
          </a:p>
          <a:p>
            <a:pPr marL="225425" indent="-225425">
              <a:spcBef>
                <a:spcPct val="50000"/>
              </a:spcBef>
              <a:buClr>
                <a:schemeClr val="tx1"/>
              </a:buClr>
              <a:buFontTx/>
              <a:buChar char="•"/>
            </a:pPr>
            <a:r>
              <a:rPr lang="pt-BR" sz="2000"/>
              <a:t>a necessidade de </a:t>
            </a:r>
            <a:r>
              <a:rPr lang="pt-BR" sz="2000">
                <a:solidFill>
                  <a:srgbClr val="EE0802"/>
                </a:solidFill>
              </a:rPr>
              <a:t>escolhas</a:t>
            </a:r>
            <a:r>
              <a:rPr lang="pt-BR" sz="2000"/>
              <a:t> e </a:t>
            </a:r>
          </a:p>
          <a:p>
            <a:pPr marL="225425" indent="-225425">
              <a:spcBef>
                <a:spcPct val="50000"/>
              </a:spcBef>
              <a:buClr>
                <a:schemeClr val="tx1"/>
              </a:buClr>
              <a:buFontTx/>
              <a:buChar char="•"/>
            </a:pPr>
            <a:r>
              <a:rPr lang="pt-BR" sz="2000"/>
              <a:t>a existência de </a:t>
            </a:r>
            <a:r>
              <a:rPr lang="pt-BR" sz="2000">
                <a:solidFill>
                  <a:srgbClr val="EE0802"/>
                </a:solidFill>
              </a:rPr>
              <a:t>custos de oportunidade </a:t>
            </a:r>
          </a:p>
          <a:p>
            <a:pPr marL="225425" indent="-225425">
              <a:spcBef>
                <a:spcPct val="50000"/>
              </a:spcBef>
              <a:buClr>
                <a:schemeClr val="tx1"/>
              </a:buClr>
            </a:pPr>
            <a:r>
              <a:rPr lang="pt-BR" sz="2000"/>
              <a:t>	(desejos e necessidade que deixam de ser atendidos sempre que outros são priorizados)</a:t>
            </a:r>
          </a:p>
        </p:txBody>
      </p:sp>
      <p:sp>
        <p:nvSpPr>
          <p:cNvPr id="15367" name="Rectangle 8"/>
          <p:cNvSpPr>
            <a:spLocks noChangeArrowheads="1"/>
          </p:cNvSpPr>
          <p:nvPr/>
        </p:nvSpPr>
        <p:spPr bwMode="auto">
          <a:xfrm>
            <a:off x="600075" y="4684713"/>
            <a:ext cx="7942263" cy="1309687"/>
          </a:xfrm>
          <a:prstGeom prst="rect">
            <a:avLst/>
          </a:prstGeom>
          <a:noFill/>
          <a:ln w="9525">
            <a:noFill/>
            <a:miter lim="800000"/>
            <a:headEnd/>
            <a:tailEnd/>
          </a:ln>
        </p:spPr>
        <p:txBody>
          <a:bodyPr/>
          <a:lstStyle/>
          <a:p>
            <a:pPr>
              <a:buClr>
                <a:schemeClr val="tx1"/>
              </a:buClr>
            </a:pPr>
            <a:r>
              <a:rPr lang="pt-BR" sz="2000"/>
              <a:t>O governo, por exemplo, reduz o poder aquisitivo da sociedade, por tributos diretos e indiretos.  Com os impostos, investe em infra-estrutura econômica e social, e na produção de bens e serviços públicos.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ChangeArrowheads="1"/>
          </p:cNvSpPr>
          <p:nvPr/>
        </p:nvSpPr>
        <p:spPr bwMode="auto">
          <a:xfrm>
            <a:off x="0" y="2409825"/>
            <a:ext cx="9144000" cy="0"/>
          </a:xfrm>
          <a:prstGeom prst="rect">
            <a:avLst/>
          </a:prstGeom>
          <a:noFill/>
          <a:ln w="12700">
            <a:noFill/>
            <a:miter lim="800000"/>
            <a:headEnd/>
            <a:tailEnd/>
          </a:ln>
        </p:spPr>
        <p:txBody>
          <a:bodyPr wrap="none" lIns="90000" tIns="46800" rIns="90000" bIns="46800" anchor="ctr">
            <a:spAutoFit/>
          </a:bodyPr>
          <a:lstStyle/>
          <a:p>
            <a:endParaRPr lang="pt-BR"/>
          </a:p>
        </p:txBody>
      </p:sp>
      <p:sp>
        <p:nvSpPr>
          <p:cNvPr id="16387" name="Rectangle 4"/>
          <p:cNvSpPr>
            <a:spLocks noGrp="1" noChangeArrowheads="1"/>
          </p:cNvSpPr>
          <p:nvPr>
            <p:ph type="title"/>
          </p:nvPr>
        </p:nvSpPr>
        <p:spPr>
          <a:noFill/>
        </p:spPr>
        <p:txBody>
          <a:bodyPr/>
          <a:lstStyle/>
          <a:p>
            <a:pPr eaLnBrk="1" hangingPunct="1"/>
            <a:r>
              <a:rPr lang="pt-BR" smtClean="0">
                <a:solidFill>
                  <a:schemeClr val="hlink"/>
                </a:solidFill>
              </a:rPr>
              <a:t>Dilemas Fundamentais</a:t>
            </a:r>
          </a:p>
        </p:txBody>
      </p:sp>
      <p:sp>
        <p:nvSpPr>
          <p:cNvPr id="16388" name="Rectangle 34"/>
          <p:cNvSpPr>
            <a:spLocks noChangeArrowheads="1"/>
          </p:cNvSpPr>
          <p:nvPr/>
        </p:nvSpPr>
        <p:spPr bwMode="auto">
          <a:xfrm>
            <a:off x="265113" y="1190625"/>
            <a:ext cx="8612187" cy="1306513"/>
          </a:xfrm>
          <a:prstGeom prst="rect">
            <a:avLst/>
          </a:prstGeom>
          <a:noFill/>
          <a:ln w="9525">
            <a:noFill/>
            <a:miter lim="800000"/>
            <a:headEnd/>
            <a:tailEnd/>
          </a:ln>
        </p:spPr>
        <p:txBody>
          <a:bodyPr/>
          <a:lstStyle/>
          <a:p>
            <a:pPr algn="ctr">
              <a:buClr>
                <a:schemeClr val="tx1"/>
              </a:buClr>
            </a:pPr>
            <a:r>
              <a:rPr lang="pt-BR" sz="2400"/>
              <a:t>Dadas as possibilidades sempre limitadas de produção, todas as nações se defrontam com o problema da definição de prioridades para a destinação dos recursos</a:t>
            </a:r>
            <a:endParaRPr lang="pt-BR" sz="2400" b="0"/>
          </a:p>
        </p:txBody>
      </p:sp>
      <p:sp>
        <p:nvSpPr>
          <p:cNvPr id="26" name="Rectangle 34"/>
          <p:cNvSpPr>
            <a:spLocks noChangeArrowheads="1"/>
          </p:cNvSpPr>
          <p:nvPr/>
        </p:nvSpPr>
        <p:spPr bwMode="auto">
          <a:xfrm>
            <a:off x="903288" y="3055938"/>
            <a:ext cx="7335837" cy="1247775"/>
          </a:xfrm>
          <a:prstGeom prst="rect">
            <a:avLst/>
          </a:prstGeom>
          <a:noFill/>
          <a:ln w="9525">
            <a:solidFill>
              <a:schemeClr val="tx1"/>
            </a:solidFill>
            <a:miter lim="800000"/>
            <a:headEnd/>
            <a:tailEnd/>
          </a:ln>
        </p:spPr>
        <p:txBody>
          <a:bodyPr/>
          <a:lstStyle/>
          <a:p>
            <a:pPr algn="ctr">
              <a:buClr>
                <a:schemeClr val="tx1"/>
              </a:buClr>
            </a:pPr>
            <a:r>
              <a:rPr lang="pt-BR" sz="2400"/>
              <a:t>Pela relevância e conseqüências</a:t>
            </a:r>
          </a:p>
          <a:p>
            <a:pPr algn="ctr">
              <a:buClr>
                <a:schemeClr val="tx1"/>
              </a:buClr>
            </a:pPr>
            <a:r>
              <a:rPr lang="pt-BR" sz="2400"/>
              <a:t>(econômicas, sociais, ambientais e políticas)</a:t>
            </a:r>
          </a:p>
          <a:p>
            <a:pPr algn="ctr">
              <a:buClr>
                <a:schemeClr val="tx1"/>
              </a:buClr>
            </a:pPr>
            <a:r>
              <a:rPr lang="pt-BR" sz="2400"/>
              <a:t>duas se destacam:</a:t>
            </a:r>
            <a:endParaRPr lang="pt-BR" sz="2400" b="0"/>
          </a:p>
        </p:txBody>
      </p:sp>
      <p:grpSp>
        <p:nvGrpSpPr>
          <p:cNvPr id="2" name="Grupo 32"/>
          <p:cNvGrpSpPr>
            <a:grpSpLocks/>
          </p:cNvGrpSpPr>
          <p:nvPr/>
        </p:nvGrpSpPr>
        <p:grpSpPr bwMode="auto">
          <a:xfrm>
            <a:off x="708025" y="4292600"/>
            <a:ext cx="3863975" cy="1647825"/>
            <a:chOff x="629687" y="3992128"/>
            <a:chExt cx="3863734" cy="1646653"/>
          </a:xfrm>
        </p:grpSpPr>
        <p:sp>
          <p:nvSpPr>
            <p:cNvPr id="16394" name="Rectangle 34"/>
            <p:cNvSpPr>
              <a:spLocks noChangeArrowheads="1"/>
            </p:cNvSpPr>
            <p:nvPr/>
          </p:nvSpPr>
          <p:spPr bwMode="auto">
            <a:xfrm>
              <a:off x="629687" y="5130162"/>
              <a:ext cx="3161758" cy="508619"/>
            </a:xfrm>
            <a:prstGeom prst="rect">
              <a:avLst/>
            </a:prstGeom>
            <a:noFill/>
            <a:ln w="9525">
              <a:solidFill>
                <a:schemeClr val="tx1"/>
              </a:solidFill>
              <a:miter lim="800000"/>
              <a:headEnd/>
              <a:tailEnd/>
            </a:ln>
          </p:spPr>
          <p:txBody>
            <a:bodyPr/>
            <a:lstStyle/>
            <a:p>
              <a:pPr algn="ctr">
                <a:buClr>
                  <a:schemeClr val="tx1"/>
                </a:buClr>
              </a:pPr>
              <a:r>
                <a:rPr lang="pt-BR" sz="2400" i="1">
                  <a:solidFill>
                    <a:srgbClr val="C00000"/>
                  </a:solidFill>
                </a:rPr>
                <a:t>Espadas</a:t>
              </a:r>
              <a:r>
                <a:rPr lang="pt-BR" sz="2400"/>
                <a:t> x </a:t>
              </a:r>
              <a:r>
                <a:rPr lang="pt-BR" sz="2400" i="1">
                  <a:solidFill>
                    <a:srgbClr val="C00000"/>
                  </a:solidFill>
                </a:rPr>
                <a:t>Arados</a:t>
              </a:r>
              <a:endParaRPr lang="pt-BR" sz="2400" b="0" i="1">
                <a:solidFill>
                  <a:srgbClr val="C00000"/>
                </a:solidFill>
              </a:endParaRPr>
            </a:p>
          </p:txBody>
        </p:sp>
        <p:cxnSp>
          <p:nvCxnSpPr>
            <p:cNvPr id="16395" name="Conector angulado 29"/>
            <p:cNvCxnSpPr>
              <a:cxnSpLocks noChangeShapeType="1"/>
              <a:stCxn id="26" idx="2"/>
              <a:endCxn id="16394" idx="0"/>
            </p:cNvCxnSpPr>
            <p:nvPr/>
          </p:nvCxnSpPr>
          <p:spPr bwMode="auto">
            <a:xfrm rot="5400000">
              <a:off x="2782977" y="3419718"/>
              <a:ext cx="1138033" cy="2282854"/>
            </a:xfrm>
            <a:prstGeom prst="bentConnector3">
              <a:avLst>
                <a:gd name="adj1" fmla="val 50000"/>
              </a:avLst>
            </a:prstGeom>
            <a:noFill/>
            <a:ln w="63500" algn="ctr">
              <a:solidFill>
                <a:srgbClr val="C00000"/>
              </a:solidFill>
              <a:round/>
              <a:headEnd/>
              <a:tailEnd type="triangle" w="med" len="med"/>
            </a:ln>
          </p:spPr>
        </p:cxnSp>
      </p:grpSp>
      <p:grpSp>
        <p:nvGrpSpPr>
          <p:cNvPr id="3" name="Grupo 33"/>
          <p:cNvGrpSpPr>
            <a:grpSpLocks/>
          </p:cNvGrpSpPr>
          <p:nvPr/>
        </p:nvGrpSpPr>
        <p:grpSpPr bwMode="auto">
          <a:xfrm>
            <a:off x="4259263" y="4292600"/>
            <a:ext cx="4067175" cy="1647825"/>
            <a:chOff x="4181706" y="3992128"/>
            <a:chExt cx="4066510" cy="1646653"/>
          </a:xfrm>
        </p:grpSpPr>
        <p:sp>
          <p:nvSpPr>
            <p:cNvPr id="16392" name="Rectangle 34"/>
            <p:cNvSpPr>
              <a:spLocks noChangeArrowheads="1"/>
            </p:cNvSpPr>
            <p:nvPr/>
          </p:nvSpPr>
          <p:spPr bwMode="auto">
            <a:xfrm>
              <a:off x="4181706" y="5130162"/>
              <a:ext cx="4066510" cy="508619"/>
            </a:xfrm>
            <a:prstGeom prst="rect">
              <a:avLst/>
            </a:prstGeom>
            <a:noFill/>
            <a:ln w="9525">
              <a:solidFill>
                <a:schemeClr val="tx1"/>
              </a:solidFill>
              <a:miter lim="800000"/>
              <a:headEnd/>
              <a:tailEnd/>
            </a:ln>
          </p:spPr>
          <p:txBody>
            <a:bodyPr/>
            <a:lstStyle/>
            <a:p>
              <a:pPr algn="ctr">
                <a:buClr>
                  <a:schemeClr val="tx1"/>
                </a:buClr>
              </a:pPr>
              <a:r>
                <a:rPr lang="pt-BR" sz="2400" i="1">
                  <a:solidFill>
                    <a:srgbClr val="C00000"/>
                  </a:solidFill>
                </a:rPr>
                <a:t>Consumo</a:t>
              </a:r>
              <a:r>
                <a:rPr lang="pt-BR" sz="2400"/>
                <a:t> x </a:t>
              </a:r>
              <a:r>
                <a:rPr lang="pt-BR" sz="2400" i="1">
                  <a:solidFill>
                    <a:srgbClr val="C00000"/>
                  </a:solidFill>
                </a:rPr>
                <a:t>Investimento</a:t>
              </a:r>
              <a:endParaRPr lang="pt-BR" sz="2400" b="0" i="1">
                <a:solidFill>
                  <a:srgbClr val="C00000"/>
                </a:solidFill>
              </a:endParaRPr>
            </a:p>
          </p:txBody>
        </p:sp>
        <p:cxnSp>
          <p:nvCxnSpPr>
            <p:cNvPr id="16393" name="Conector angulado 31"/>
            <p:cNvCxnSpPr>
              <a:cxnSpLocks noChangeShapeType="1"/>
              <a:stCxn id="26" idx="2"/>
              <a:endCxn id="16392" idx="0"/>
            </p:cNvCxnSpPr>
            <p:nvPr/>
          </p:nvCxnSpPr>
          <p:spPr bwMode="auto">
            <a:xfrm rot="16200000" flipH="1">
              <a:off x="4785174" y="3700374"/>
              <a:ext cx="1138033" cy="1721541"/>
            </a:xfrm>
            <a:prstGeom prst="bentConnector3">
              <a:avLst>
                <a:gd name="adj1" fmla="val 50000"/>
              </a:avLst>
            </a:prstGeom>
            <a:noFill/>
            <a:ln w="63500" algn="ctr">
              <a:solidFill>
                <a:srgbClr val="C00000"/>
              </a:solidFill>
              <a:round/>
              <a:headEnd/>
              <a:tailEnd type="triangle" w="med" len="med"/>
            </a:ln>
          </p:spPr>
        </p:cxn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strVal val="#ppt_w*0.70"/>
                                          </p:val>
                                        </p:tav>
                                        <p:tav tm="100000">
                                          <p:val>
                                            <p:strVal val="#ppt_w"/>
                                          </p:val>
                                        </p:tav>
                                      </p:tavLst>
                                    </p:anim>
                                    <p:anim calcmode="lin" valueType="num">
                                      <p:cBhvr>
                                        <p:cTn id="12" dur="1000" fill="hold"/>
                                        <p:tgtEl>
                                          <p:spTgt spid="2"/>
                                        </p:tgtEl>
                                        <p:attrNameLst>
                                          <p:attrName>ppt_h</p:attrName>
                                        </p:attrNameLst>
                                      </p:cBhvr>
                                      <p:tavLst>
                                        <p:tav tm="0">
                                          <p:val>
                                            <p:strVal val="#ppt_h"/>
                                          </p:val>
                                        </p:tav>
                                        <p:tav tm="100000">
                                          <p:val>
                                            <p:strVal val="#ppt_h"/>
                                          </p:val>
                                        </p:tav>
                                      </p:tavLst>
                                    </p:anim>
                                    <p:animEffect transition="in" filter="fade">
                                      <p:cBhvr>
                                        <p:cTn id="13" dur="10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1000" fill="hold"/>
                                        <p:tgtEl>
                                          <p:spTgt spid="3"/>
                                        </p:tgtEl>
                                        <p:attrNameLst>
                                          <p:attrName>ppt_w</p:attrName>
                                        </p:attrNameLst>
                                      </p:cBhvr>
                                      <p:tavLst>
                                        <p:tav tm="0">
                                          <p:val>
                                            <p:strVal val="#ppt_w*0.70"/>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Effect transition="in" filter="fade">
                                      <p:cBhvr>
                                        <p:cTn id="2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ChangeArrowheads="1"/>
          </p:cNvSpPr>
          <p:nvPr/>
        </p:nvSpPr>
        <p:spPr bwMode="auto">
          <a:xfrm>
            <a:off x="188913" y="2711450"/>
            <a:ext cx="9144000" cy="0"/>
          </a:xfrm>
          <a:prstGeom prst="rect">
            <a:avLst/>
          </a:prstGeom>
          <a:noFill/>
          <a:ln w="12700">
            <a:noFill/>
            <a:miter lim="800000"/>
            <a:headEnd/>
            <a:tailEnd/>
          </a:ln>
        </p:spPr>
        <p:txBody>
          <a:bodyPr wrap="none" lIns="90000" tIns="46800" rIns="90000" bIns="46800" anchor="ctr">
            <a:spAutoFit/>
          </a:bodyPr>
          <a:lstStyle/>
          <a:p>
            <a:endParaRPr lang="pt-BR"/>
          </a:p>
        </p:txBody>
      </p:sp>
      <p:sp>
        <p:nvSpPr>
          <p:cNvPr id="17411" name="Rectangle 4"/>
          <p:cNvSpPr>
            <a:spLocks noGrp="1" noChangeArrowheads="1"/>
          </p:cNvSpPr>
          <p:nvPr>
            <p:ph type="title"/>
          </p:nvPr>
        </p:nvSpPr>
        <p:spPr>
          <a:noFill/>
        </p:spPr>
        <p:txBody>
          <a:bodyPr/>
          <a:lstStyle/>
          <a:p>
            <a:pPr eaLnBrk="1" hangingPunct="1"/>
            <a:r>
              <a:rPr lang="pt-BR" smtClean="0">
                <a:solidFill>
                  <a:schemeClr val="hlink"/>
                </a:solidFill>
              </a:rPr>
              <a:t>Dilemas Contemporâneos</a:t>
            </a:r>
          </a:p>
        </p:txBody>
      </p:sp>
      <p:grpSp>
        <p:nvGrpSpPr>
          <p:cNvPr id="17412" name="Grupo 58"/>
          <p:cNvGrpSpPr>
            <a:grpSpLocks/>
          </p:cNvGrpSpPr>
          <p:nvPr/>
        </p:nvGrpSpPr>
        <p:grpSpPr bwMode="auto">
          <a:xfrm>
            <a:off x="346075" y="993775"/>
            <a:ext cx="3541713" cy="3254375"/>
            <a:chOff x="33458" y="993296"/>
            <a:chExt cx="3542346" cy="3255362"/>
          </a:xfrm>
        </p:grpSpPr>
        <p:grpSp>
          <p:nvGrpSpPr>
            <p:cNvPr id="17453" name="Grupo 19"/>
            <p:cNvGrpSpPr>
              <a:grpSpLocks/>
            </p:cNvGrpSpPr>
            <p:nvPr/>
          </p:nvGrpSpPr>
          <p:grpSpPr bwMode="auto">
            <a:xfrm>
              <a:off x="289926" y="993296"/>
              <a:ext cx="3285878" cy="3255362"/>
              <a:chOff x="44604" y="3223496"/>
              <a:chExt cx="3285878" cy="3255362"/>
            </a:xfrm>
          </p:grpSpPr>
          <p:sp>
            <p:nvSpPr>
              <p:cNvPr id="14" name="Arco 13"/>
              <p:cNvSpPr/>
              <p:nvPr/>
            </p:nvSpPr>
            <p:spPr bwMode="auto">
              <a:xfrm>
                <a:off x="45357" y="3780878"/>
                <a:ext cx="2786561" cy="2697980"/>
              </a:xfrm>
              <a:prstGeom prst="arc">
                <a:avLst/>
              </a:prstGeom>
              <a:solidFill>
                <a:schemeClr val="bg2"/>
              </a:solidFill>
              <a:ln w="12700" cap="flat" cmpd="sng" algn="ctr">
                <a:solidFill>
                  <a:schemeClr val="tx1"/>
                </a:solidFill>
                <a:prstDash val="solid"/>
                <a:round/>
                <a:headEnd type="none" w="med" len="med"/>
                <a:tailEnd type="none" w="med" len="med"/>
              </a:ln>
              <a:effectLst/>
            </p:spPr>
            <p:txBody>
              <a:bodyPr wrap="none" lIns="90000" tIns="46800" rIns="90000" bIns="46800">
                <a:spAutoFit/>
              </a:bodyPr>
              <a:lstStyle/>
              <a:p>
                <a:pPr>
                  <a:defRPr/>
                </a:pPr>
                <a:endParaRPr lang="pt-BR"/>
              </a:p>
            </p:txBody>
          </p:sp>
          <p:grpSp>
            <p:nvGrpSpPr>
              <p:cNvPr id="17456" name="Grupo 18"/>
              <p:cNvGrpSpPr>
                <a:grpSpLocks/>
              </p:cNvGrpSpPr>
              <p:nvPr/>
            </p:nvGrpSpPr>
            <p:grpSpPr bwMode="auto">
              <a:xfrm>
                <a:off x="390293" y="3223496"/>
                <a:ext cx="2940189" cy="2179347"/>
                <a:chOff x="390293" y="3223496"/>
                <a:chExt cx="2940189" cy="2179347"/>
              </a:xfrm>
            </p:grpSpPr>
            <p:cxnSp>
              <p:nvCxnSpPr>
                <p:cNvPr id="17457" name="Conector de seta reta 8"/>
                <p:cNvCxnSpPr>
                  <a:cxnSpLocks noChangeShapeType="1"/>
                </p:cNvCxnSpPr>
                <p:nvPr/>
              </p:nvCxnSpPr>
              <p:spPr bwMode="auto">
                <a:xfrm rot="5400000" flipH="1" flipV="1">
                  <a:off x="468351" y="4181707"/>
                  <a:ext cx="1918010" cy="1588"/>
                </a:xfrm>
                <a:prstGeom prst="straightConnector1">
                  <a:avLst/>
                </a:prstGeom>
                <a:noFill/>
                <a:ln w="25400" algn="ctr">
                  <a:solidFill>
                    <a:schemeClr val="tx1"/>
                  </a:solidFill>
                  <a:round/>
                  <a:headEnd/>
                  <a:tailEnd type="arrow" w="med" len="med"/>
                </a:ln>
              </p:spPr>
            </p:cxnSp>
            <p:cxnSp>
              <p:nvCxnSpPr>
                <p:cNvPr id="17458" name="Conector de seta reta 9"/>
                <p:cNvCxnSpPr>
                  <a:cxnSpLocks noChangeShapeType="1"/>
                </p:cNvCxnSpPr>
                <p:nvPr/>
              </p:nvCxnSpPr>
              <p:spPr bwMode="auto">
                <a:xfrm rot="10800000" flipH="1" flipV="1">
                  <a:off x="1412472" y="5136979"/>
                  <a:ext cx="1918010" cy="1588"/>
                </a:xfrm>
                <a:prstGeom prst="straightConnector1">
                  <a:avLst/>
                </a:prstGeom>
                <a:noFill/>
                <a:ln w="25400" algn="ctr">
                  <a:solidFill>
                    <a:schemeClr val="tx1"/>
                  </a:solidFill>
                  <a:round/>
                  <a:headEnd/>
                  <a:tailEnd type="arrow" w="med" len="med"/>
                </a:ln>
              </p:spPr>
            </p:cxnSp>
            <p:sp>
              <p:nvSpPr>
                <p:cNvPr id="17459" name="CaixaDeTexto 10"/>
                <p:cNvSpPr txBox="1">
                  <a:spLocks noChangeArrowheads="1"/>
                </p:cNvSpPr>
                <p:nvPr/>
              </p:nvSpPr>
              <p:spPr bwMode="auto">
                <a:xfrm>
                  <a:off x="390293" y="3267309"/>
                  <a:ext cx="1025916" cy="276999"/>
                </a:xfrm>
                <a:prstGeom prst="rect">
                  <a:avLst/>
                </a:prstGeom>
                <a:noFill/>
                <a:ln w="9525">
                  <a:noFill/>
                  <a:miter lim="800000"/>
                  <a:headEnd/>
                  <a:tailEnd/>
                </a:ln>
              </p:spPr>
              <p:txBody>
                <a:bodyPr>
                  <a:spAutoFit/>
                </a:bodyPr>
                <a:lstStyle/>
                <a:p>
                  <a:pPr algn="r"/>
                  <a:r>
                    <a:rPr lang="pt-BR" sz="1200"/>
                    <a:t>Defesa</a:t>
                  </a:r>
                </a:p>
              </p:txBody>
            </p:sp>
            <p:sp>
              <p:nvSpPr>
                <p:cNvPr id="17460" name="CaixaDeTexto 11"/>
                <p:cNvSpPr txBox="1">
                  <a:spLocks noChangeArrowheads="1"/>
                </p:cNvSpPr>
                <p:nvPr/>
              </p:nvSpPr>
              <p:spPr bwMode="auto">
                <a:xfrm>
                  <a:off x="2326889" y="5125844"/>
                  <a:ext cx="996174" cy="276999"/>
                </a:xfrm>
                <a:prstGeom prst="rect">
                  <a:avLst/>
                </a:prstGeom>
                <a:noFill/>
                <a:ln w="9525">
                  <a:noFill/>
                  <a:miter lim="800000"/>
                  <a:headEnd/>
                  <a:tailEnd/>
                </a:ln>
              </p:spPr>
              <p:txBody>
                <a:bodyPr>
                  <a:spAutoFit/>
                </a:bodyPr>
                <a:lstStyle/>
                <a:p>
                  <a:r>
                    <a:rPr lang="pt-BR" sz="1200"/>
                    <a:t>Bem-estar</a:t>
                  </a:r>
                </a:p>
              </p:txBody>
            </p:sp>
            <p:sp>
              <p:nvSpPr>
                <p:cNvPr id="17461" name="Elipse 14"/>
                <p:cNvSpPr>
                  <a:spLocks noChangeArrowheads="1"/>
                </p:cNvSpPr>
                <p:nvPr/>
              </p:nvSpPr>
              <p:spPr bwMode="auto">
                <a:xfrm>
                  <a:off x="2007245" y="3891783"/>
                  <a:ext cx="45719" cy="45719"/>
                </a:xfrm>
                <a:prstGeom prst="ellipse">
                  <a:avLst/>
                </a:prstGeom>
                <a:solidFill>
                  <a:schemeClr val="tx1"/>
                </a:solidFill>
                <a:ln w="12700" algn="ctr">
                  <a:solidFill>
                    <a:schemeClr val="tx1"/>
                  </a:solidFill>
                  <a:round/>
                  <a:headEnd/>
                  <a:tailEnd/>
                </a:ln>
              </p:spPr>
              <p:txBody>
                <a:bodyPr wrap="none" lIns="90000" tIns="46800" rIns="90000" bIns="46800">
                  <a:spAutoFit/>
                </a:bodyPr>
                <a:lstStyle/>
                <a:p>
                  <a:endParaRPr lang="pt-BR"/>
                </a:p>
              </p:txBody>
            </p:sp>
            <p:sp>
              <p:nvSpPr>
                <p:cNvPr id="17462" name="Elipse 15"/>
                <p:cNvSpPr>
                  <a:spLocks noChangeArrowheads="1"/>
                </p:cNvSpPr>
                <p:nvPr/>
              </p:nvSpPr>
              <p:spPr bwMode="auto">
                <a:xfrm>
                  <a:off x="2728346" y="4646337"/>
                  <a:ext cx="45719" cy="45719"/>
                </a:xfrm>
                <a:prstGeom prst="ellipse">
                  <a:avLst/>
                </a:prstGeom>
                <a:solidFill>
                  <a:schemeClr val="tx1"/>
                </a:solidFill>
                <a:ln w="12700" algn="ctr">
                  <a:solidFill>
                    <a:schemeClr val="tx1"/>
                  </a:solidFill>
                  <a:round/>
                  <a:headEnd/>
                  <a:tailEnd/>
                </a:ln>
              </p:spPr>
              <p:txBody>
                <a:bodyPr wrap="none" lIns="90000" tIns="46800" rIns="90000" bIns="46800">
                  <a:spAutoFit/>
                </a:bodyPr>
                <a:lstStyle/>
                <a:p>
                  <a:endParaRPr lang="pt-BR"/>
                </a:p>
              </p:txBody>
            </p:sp>
            <p:sp>
              <p:nvSpPr>
                <p:cNvPr id="17463" name="CaixaDeTexto 16"/>
                <p:cNvSpPr txBox="1">
                  <a:spLocks noChangeArrowheads="1"/>
                </p:cNvSpPr>
                <p:nvPr/>
              </p:nvSpPr>
              <p:spPr bwMode="auto">
                <a:xfrm>
                  <a:off x="1984918" y="3635264"/>
                  <a:ext cx="323385" cy="345688"/>
                </a:xfrm>
                <a:prstGeom prst="rect">
                  <a:avLst/>
                </a:prstGeom>
                <a:noFill/>
                <a:ln w="9525">
                  <a:noFill/>
                  <a:miter lim="800000"/>
                  <a:headEnd/>
                  <a:tailEnd/>
                </a:ln>
              </p:spPr>
              <p:txBody>
                <a:bodyPr>
                  <a:spAutoFit/>
                </a:bodyPr>
                <a:lstStyle/>
                <a:p>
                  <a:r>
                    <a:rPr lang="pt-BR"/>
                    <a:t>A</a:t>
                  </a:r>
                </a:p>
              </p:txBody>
            </p:sp>
            <p:sp>
              <p:nvSpPr>
                <p:cNvPr id="17464" name="CaixaDeTexto 17"/>
                <p:cNvSpPr txBox="1">
                  <a:spLocks noChangeArrowheads="1"/>
                </p:cNvSpPr>
                <p:nvPr/>
              </p:nvSpPr>
              <p:spPr bwMode="auto">
                <a:xfrm>
                  <a:off x="2694878" y="4389830"/>
                  <a:ext cx="323385" cy="345688"/>
                </a:xfrm>
                <a:prstGeom prst="rect">
                  <a:avLst/>
                </a:prstGeom>
                <a:noFill/>
                <a:ln w="9525">
                  <a:noFill/>
                  <a:miter lim="800000"/>
                  <a:headEnd/>
                  <a:tailEnd/>
                </a:ln>
              </p:spPr>
              <p:txBody>
                <a:bodyPr>
                  <a:spAutoFit/>
                </a:bodyPr>
                <a:lstStyle/>
                <a:p>
                  <a:r>
                    <a:rPr lang="pt-BR"/>
                    <a:t>B</a:t>
                  </a:r>
                </a:p>
              </p:txBody>
            </p:sp>
          </p:grpSp>
        </p:grpSp>
        <p:sp>
          <p:nvSpPr>
            <p:cNvPr id="17454" name="CaixaDeTexto 31"/>
            <p:cNvSpPr txBox="1">
              <a:spLocks noChangeArrowheads="1"/>
            </p:cNvSpPr>
            <p:nvPr/>
          </p:nvSpPr>
          <p:spPr bwMode="auto">
            <a:xfrm>
              <a:off x="33458" y="1661529"/>
              <a:ext cx="1616927" cy="1200329"/>
            </a:xfrm>
            <a:prstGeom prst="rect">
              <a:avLst/>
            </a:prstGeom>
            <a:noFill/>
            <a:ln w="9525">
              <a:noFill/>
              <a:miter lim="800000"/>
              <a:headEnd/>
              <a:tailEnd/>
            </a:ln>
          </p:spPr>
          <p:txBody>
            <a:bodyPr>
              <a:spAutoFit/>
            </a:bodyPr>
            <a:lstStyle/>
            <a:p>
              <a:pPr algn="r"/>
              <a:r>
                <a:rPr lang="pt-BR" sz="1200" b="0">
                  <a:solidFill>
                    <a:srgbClr val="C00000"/>
                  </a:solidFill>
                </a:rPr>
                <a:t>Se comparadas as opções feitas por Esparta e Atenas</a:t>
              </a:r>
            </a:p>
            <a:p>
              <a:pPr algn="r"/>
              <a:r>
                <a:rPr lang="pt-BR" sz="1200" b="0">
                  <a:solidFill>
                    <a:srgbClr val="C00000"/>
                  </a:solidFill>
                </a:rPr>
                <a:t>(± 430 – 400 a.C.), qual ponto representa Atenas?</a:t>
              </a:r>
            </a:p>
          </p:txBody>
        </p:sp>
      </p:grpSp>
      <p:grpSp>
        <p:nvGrpSpPr>
          <p:cNvPr id="5" name="Grupo 60"/>
          <p:cNvGrpSpPr>
            <a:grpSpLocks/>
          </p:cNvGrpSpPr>
          <p:nvPr/>
        </p:nvGrpSpPr>
        <p:grpSpPr bwMode="auto">
          <a:xfrm>
            <a:off x="5192713" y="1000125"/>
            <a:ext cx="3541712" cy="3255963"/>
            <a:chOff x="4880519" y="1000730"/>
            <a:chExt cx="3542358" cy="3255362"/>
          </a:xfrm>
        </p:grpSpPr>
        <p:grpSp>
          <p:nvGrpSpPr>
            <p:cNvPr id="17441" name="Grupo 20"/>
            <p:cNvGrpSpPr>
              <a:grpSpLocks/>
            </p:cNvGrpSpPr>
            <p:nvPr/>
          </p:nvGrpSpPr>
          <p:grpSpPr bwMode="auto">
            <a:xfrm>
              <a:off x="5073801" y="1000730"/>
              <a:ext cx="3349076" cy="3255362"/>
              <a:chOff x="-18594" y="3223496"/>
              <a:chExt cx="3349076" cy="3255362"/>
            </a:xfrm>
          </p:grpSpPr>
          <p:sp>
            <p:nvSpPr>
              <p:cNvPr id="22" name="Arco 21"/>
              <p:cNvSpPr/>
              <p:nvPr/>
            </p:nvSpPr>
            <p:spPr bwMode="auto">
              <a:xfrm>
                <a:off x="45346" y="3780606"/>
                <a:ext cx="2786570" cy="2698252"/>
              </a:xfrm>
              <a:prstGeom prst="arc">
                <a:avLst/>
              </a:prstGeom>
              <a:solidFill>
                <a:schemeClr val="bg2"/>
              </a:solidFill>
              <a:ln w="12700" cap="flat" cmpd="sng" algn="ctr">
                <a:solidFill>
                  <a:schemeClr val="tx1"/>
                </a:solidFill>
                <a:prstDash val="solid"/>
                <a:round/>
                <a:headEnd type="none" w="med" len="med"/>
                <a:tailEnd type="none" w="med" len="med"/>
              </a:ln>
              <a:effectLst/>
            </p:spPr>
            <p:txBody>
              <a:bodyPr wrap="none" lIns="90000" tIns="46800" rIns="90000" bIns="46800">
                <a:spAutoFit/>
              </a:bodyPr>
              <a:lstStyle/>
              <a:p>
                <a:pPr>
                  <a:defRPr/>
                </a:pPr>
                <a:endParaRPr lang="pt-BR"/>
              </a:p>
            </p:txBody>
          </p:sp>
          <p:grpSp>
            <p:nvGrpSpPr>
              <p:cNvPr id="17444" name="Grupo 18"/>
              <p:cNvGrpSpPr>
                <a:grpSpLocks/>
              </p:cNvGrpSpPr>
              <p:nvPr/>
            </p:nvGrpSpPr>
            <p:grpSpPr bwMode="auto">
              <a:xfrm>
                <a:off x="-18594" y="3223496"/>
                <a:ext cx="3349076" cy="2179347"/>
                <a:chOff x="-18594" y="3223496"/>
                <a:chExt cx="3349076" cy="2179347"/>
              </a:xfrm>
            </p:grpSpPr>
            <p:cxnSp>
              <p:nvCxnSpPr>
                <p:cNvPr id="17445" name="Conector de seta reta 23"/>
                <p:cNvCxnSpPr>
                  <a:cxnSpLocks noChangeShapeType="1"/>
                </p:cNvCxnSpPr>
                <p:nvPr/>
              </p:nvCxnSpPr>
              <p:spPr bwMode="auto">
                <a:xfrm rot="5400000" flipH="1" flipV="1">
                  <a:off x="468351" y="4181707"/>
                  <a:ext cx="1918010" cy="1588"/>
                </a:xfrm>
                <a:prstGeom prst="straightConnector1">
                  <a:avLst/>
                </a:prstGeom>
                <a:noFill/>
                <a:ln w="25400" algn="ctr">
                  <a:solidFill>
                    <a:schemeClr val="tx1"/>
                  </a:solidFill>
                  <a:round/>
                  <a:headEnd/>
                  <a:tailEnd type="arrow" w="med" len="med"/>
                </a:ln>
              </p:spPr>
            </p:cxnSp>
            <p:cxnSp>
              <p:nvCxnSpPr>
                <p:cNvPr id="17446" name="Conector de seta reta 24"/>
                <p:cNvCxnSpPr>
                  <a:cxnSpLocks noChangeShapeType="1"/>
                </p:cNvCxnSpPr>
                <p:nvPr/>
              </p:nvCxnSpPr>
              <p:spPr bwMode="auto">
                <a:xfrm rot="10800000" flipH="1" flipV="1">
                  <a:off x="1412472" y="5136979"/>
                  <a:ext cx="1918010" cy="1588"/>
                </a:xfrm>
                <a:prstGeom prst="straightConnector1">
                  <a:avLst/>
                </a:prstGeom>
                <a:noFill/>
                <a:ln w="25400" algn="ctr">
                  <a:solidFill>
                    <a:schemeClr val="tx1"/>
                  </a:solidFill>
                  <a:round/>
                  <a:headEnd/>
                  <a:tailEnd type="arrow" w="med" len="med"/>
                </a:ln>
              </p:spPr>
            </p:cxnSp>
            <p:sp>
              <p:nvSpPr>
                <p:cNvPr id="17447" name="CaixaDeTexto 25"/>
                <p:cNvSpPr txBox="1">
                  <a:spLocks noChangeArrowheads="1"/>
                </p:cNvSpPr>
                <p:nvPr/>
              </p:nvSpPr>
              <p:spPr bwMode="auto">
                <a:xfrm>
                  <a:off x="-18594" y="3267309"/>
                  <a:ext cx="1434803" cy="461665"/>
                </a:xfrm>
                <a:prstGeom prst="rect">
                  <a:avLst/>
                </a:prstGeom>
                <a:noFill/>
                <a:ln w="9525">
                  <a:noFill/>
                  <a:miter lim="800000"/>
                  <a:headEnd/>
                  <a:tailEnd/>
                </a:ln>
              </p:spPr>
              <p:txBody>
                <a:bodyPr>
                  <a:spAutoFit/>
                </a:bodyPr>
                <a:lstStyle/>
                <a:p>
                  <a:pPr algn="r"/>
                  <a:r>
                    <a:rPr lang="pt-BR" sz="1200"/>
                    <a:t>Formação Bruta de Capital</a:t>
                  </a:r>
                </a:p>
              </p:txBody>
            </p:sp>
            <p:sp>
              <p:nvSpPr>
                <p:cNvPr id="17448" name="CaixaDeTexto 26"/>
                <p:cNvSpPr txBox="1">
                  <a:spLocks noChangeArrowheads="1"/>
                </p:cNvSpPr>
                <p:nvPr/>
              </p:nvSpPr>
              <p:spPr bwMode="auto">
                <a:xfrm>
                  <a:off x="2326889" y="5125844"/>
                  <a:ext cx="996174" cy="276999"/>
                </a:xfrm>
                <a:prstGeom prst="rect">
                  <a:avLst/>
                </a:prstGeom>
                <a:noFill/>
                <a:ln w="9525">
                  <a:noFill/>
                  <a:miter lim="800000"/>
                  <a:headEnd/>
                  <a:tailEnd/>
                </a:ln>
              </p:spPr>
              <p:txBody>
                <a:bodyPr>
                  <a:spAutoFit/>
                </a:bodyPr>
                <a:lstStyle/>
                <a:p>
                  <a:r>
                    <a:rPr lang="pt-BR" sz="1200"/>
                    <a:t>Consumo</a:t>
                  </a:r>
                </a:p>
              </p:txBody>
            </p:sp>
            <p:sp>
              <p:nvSpPr>
                <p:cNvPr id="17449" name="Elipse 27"/>
                <p:cNvSpPr>
                  <a:spLocks noChangeArrowheads="1"/>
                </p:cNvSpPr>
                <p:nvPr/>
              </p:nvSpPr>
              <p:spPr bwMode="auto">
                <a:xfrm>
                  <a:off x="2007245" y="3891783"/>
                  <a:ext cx="45719" cy="45719"/>
                </a:xfrm>
                <a:prstGeom prst="ellipse">
                  <a:avLst/>
                </a:prstGeom>
                <a:solidFill>
                  <a:schemeClr val="tx1"/>
                </a:solidFill>
                <a:ln w="12700" algn="ctr">
                  <a:solidFill>
                    <a:schemeClr val="tx1"/>
                  </a:solidFill>
                  <a:round/>
                  <a:headEnd/>
                  <a:tailEnd/>
                </a:ln>
              </p:spPr>
              <p:txBody>
                <a:bodyPr wrap="none" lIns="90000" tIns="46800" rIns="90000" bIns="46800">
                  <a:spAutoFit/>
                </a:bodyPr>
                <a:lstStyle/>
                <a:p>
                  <a:endParaRPr lang="pt-BR"/>
                </a:p>
              </p:txBody>
            </p:sp>
            <p:sp>
              <p:nvSpPr>
                <p:cNvPr id="17450" name="Elipse 28"/>
                <p:cNvSpPr>
                  <a:spLocks noChangeArrowheads="1"/>
                </p:cNvSpPr>
                <p:nvPr/>
              </p:nvSpPr>
              <p:spPr bwMode="auto">
                <a:xfrm>
                  <a:off x="2728346" y="4646337"/>
                  <a:ext cx="45719" cy="45719"/>
                </a:xfrm>
                <a:prstGeom prst="ellipse">
                  <a:avLst/>
                </a:prstGeom>
                <a:solidFill>
                  <a:schemeClr val="tx1"/>
                </a:solidFill>
                <a:ln w="12700" algn="ctr">
                  <a:solidFill>
                    <a:schemeClr val="tx1"/>
                  </a:solidFill>
                  <a:round/>
                  <a:headEnd/>
                  <a:tailEnd/>
                </a:ln>
              </p:spPr>
              <p:txBody>
                <a:bodyPr wrap="none" lIns="90000" tIns="46800" rIns="90000" bIns="46800">
                  <a:spAutoFit/>
                </a:bodyPr>
                <a:lstStyle/>
                <a:p>
                  <a:endParaRPr lang="pt-BR"/>
                </a:p>
              </p:txBody>
            </p:sp>
            <p:sp>
              <p:nvSpPr>
                <p:cNvPr id="17451" name="CaixaDeTexto 29"/>
                <p:cNvSpPr txBox="1">
                  <a:spLocks noChangeArrowheads="1"/>
                </p:cNvSpPr>
                <p:nvPr/>
              </p:nvSpPr>
              <p:spPr bwMode="auto">
                <a:xfrm>
                  <a:off x="1984918" y="3635264"/>
                  <a:ext cx="323385" cy="345688"/>
                </a:xfrm>
                <a:prstGeom prst="rect">
                  <a:avLst/>
                </a:prstGeom>
                <a:noFill/>
                <a:ln w="9525">
                  <a:noFill/>
                  <a:miter lim="800000"/>
                  <a:headEnd/>
                  <a:tailEnd/>
                </a:ln>
              </p:spPr>
              <p:txBody>
                <a:bodyPr>
                  <a:spAutoFit/>
                </a:bodyPr>
                <a:lstStyle/>
                <a:p>
                  <a:r>
                    <a:rPr lang="pt-BR"/>
                    <a:t>A</a:t>
                  </a:r>
                </a:p>
              </p:txBody>
            </p:sp>
            <p:sp>
              <p:nvSpPr>
                <p:cNvPr id="17452" name="CaixaDeTexto 30"/>
                <p:cNvSpPr txBox="1">
                  <a:spLocks noChangeArrowheads="1"/>
                </p:cNvSpPr>
                <p:nvPr/>
              </p:nvSpPr>
              <p:spPr bwMode="auto">
                <a:xfrm>
                  <a:off x="2694878" y="4389830"/>
                  <a:ext cx="323385" cy="345688"/>
                </a:xfrm>
                <a:prstGeom prst="rect">
                  <a:avLst/>
                </a:prstGeom>
                <a:noFill/>
                <a:ln w="9525">
                  <a:noFill/>
                  <a:miter lim="800000"/>
                  <a:headEnd/>
                  <a:tailEnd/>
                </a:ln>
              </p:spPr>
              <p:txBody>
                <a:bodyPr>
                  <a:spAutoFit/>
                </a:bodyPr>
                <a:lstStyle/>
                <a:p>
                  <a:r>
                    <a:rPr lang="pt-BR"/>
                    <a:t>B</a:t>
                  </a:r>
                </a:p>
              </p:txBody>
            </p:sp>
          </p:grpSp>
        </p:grpSp>
        <p:sp>
          <p:nvSpPr>
            <p:cNvPr id="17442" name="CaixaDeTexto 32"/>
            <p:cNvSpPr txBox="1">
              <a:spLocks noChangeArrowheads="1"/>
            </p:cNvSpPr>
            <p:nvPr/>
          </p:nvSpPr>
          <p:spPr bwMode="auto">
            <a:xfrm>
              <a:off x="4880519" y="1546303"/>
              <a:ext cx="1616927" cy="1384995"/>
            </a:xfrm>
            <a:prstGeom prst="rect">
              <a:avLst/>
            </a:prstGeom>
            <a:noFill/>
            <a:ln w="9525">
              <a:noFill/>
              <a:miter lim="800000"/>
              <a:headEnd/>
              <a:tailEnd/>
            </a:ln>
          </p:spPr>
          <p:txBody>
            <a:bodyPr>
              <a:spAutoFit/>
            </a:bodyPr>
            <a:lstStyle/>
            <a:p>
              <a:pPr algn="r"/>
              <a:r>
                <a:rPr lang="pt-BR" sz="1200" b="0">
                  <a:solidFill>
                    <a:srgbClr val="C00000"/>
                  </a:solidFill>
                </a:rPr>
                <a:t>Se comparadas as proporções de dispêndio, qual ponto leva a uma maior expansão futura da fronteira de possibilidades ?</a:t>
              </a:r>
            </a:p>
          </p:txBody>
        </p:sp>
      </p:grpSp>
      <p:sp>
        <p:nvSpPr>
          <p:cNvPr id="17414" name="Rectangle 3"/>
          <p:cNvSpPr>
            <a:spLocks noChangeArrowheads="1"/>
          </p:cNvSpPr>
          <p:nvPr/>
        </p:nvSpPr>
        <p:spPr bwMode="auto">
          <a:xfrm>
            <a:off x="185738" y="5795963"/>
            <a:ext cx="9144000" cy="0"/>
          </a:xfrm>
          <a:prstGeom prst="rect">
            <a:avLst/>
          </a:prstGeom>
          <a:noFill/>
          <a:ln w="12700">
            <a:noFill/>
            <a:miter lim="800000"/>
            <a:headEnd/>
            <a:tailEnd/>
          </a:ln>
        </p:spPr>
        <p:txBody>
          <a:bodyPr wrap="none" lIns="90000" tIns="46800" rIns="90000" bIns="46800" anchor="ctr">
            <a:spAutoFit/>
          </a:bodyPr>
          <a:lstStyle/>
          <a:p>
            <a:endParaRPr lang="pt-BR"/>
          </a:p>
        </p:txBody>
      </p:sp>
      <p:grpSp>
        <p:nvGrpSpPr>
          <p:cNvPr id="8" name="Grupo 59"/>
          <p:cNvGrpSpPr>
            <a:grpSpLocks/>
          </p:cNvGrpSpPr>
          <p:nvPr/>
        </p:nvGrpSpPr>
        <p:grpSpPr bwMode="auto">
          <a:xfrm>
            <a:off x="246063" y="4078288"/>
            <a:ext cx="3638550" cy="3255962"/>
            <a:chOff x="-66906" y="4078409"/>
            <a:chExt cx="3638996" cy="3255362"/>
          </a:xfrm>
        </p:grpSpPr>
        <p:grpSp>
          <p:nvGrpSpPr>
            <p:cNvPr id="17429" name="Grupo 34"/>
            <p:cNvGrpSpPr>
              <a:grpSpLocks/>
            </p:cNvGrpSpPr>
            <p:nvPr/>
          </p:nvGrpSpPr>
          <p:grpSpPr bwMode="auto">
            <a:xfrm>
              <a:off x="286212" y="4078409"/>
              <a:ext cx="3285878" cy="3255362"/>
              <a:chOff x="44604" y="3223496"/>
              <a:chExt cx="3285878" cy="3255362"/>
            </a:xfrm>
          </p:grpSpPr>
          <p:sp>
            <p:nvSpPr>
              <p:cNvPr id="36" name="Arco 35"/>
              <p:cNvSpPr/>
              <p:nvPr/>
            </p:nvSpPr>
            <p:spPr bwMode="auto">
              <a:xfrm>
                <a:off x="43954" y="3780605"/>
                <a:ext cx="2787992" cy="2698253"/>
              </a:xfrm>
              <a:prstGeom prst="arc">
                <a:avLst/>
              </a:prstGeom>
              <a:solidFill>
                <a:schemeClr val="bg2"/>
              </a:solidFill>
              <a:ln w="12700" cap="flat" cmpd="sng" algn="ctr">
                <a:solidFill>
                  <a:schemeClr val="tx1"/>
                </a:solidFill>
                <a:prstDash val="solid"/>
                <a:round/>
                <a:headEnd type="none" w="med" len="med"/>
                <a:tailEnd type="none" w="med" len="med"/>
              </a:ln>
              <a:effectLst/>
            </p:spPr>
            <p:txBody>
              <a:bodyPr wrap="none" lIns="90000" tIns="46800" rIns="90000" bIns="46800">
                <a:spAutoFit/>
              </a:bodyPr>
              <a:lstStyle/>
              <a:p>
                <a:pPr>
                  <a:defRPr/>
                </a:pPr>
                <a:endParaRPr lang="pt-BR"/>
              </a:p>
            </p:txBody>
          </p:sp>
          <p:grpSp>
            <p:nvGrpSpPr>
              <p:cNvPr id="17432" name="Grupo 18"/>
              <p:cNvGrpSpPr>
                <a:grpSpLocks/>
              </p:cNvGrpSpPr>
              <p:nvPr/>
            </p:nvGrpSpPr>
            <p:grpSpPr bwMode="auto">
              <a:xfrm>
                <a:off x="390293" y="3223496"/>
                <a:ext cx="2940189" cy="2179347"/>
                <a:chOff x="390293" y="3223496"/>
                <a:chExt cx="2940189" cy="2179347"/>
              </a:xfrm>
            </p:grpSpPr>
            <p:cxnSp>
              <p:nvCxnSpPr>
                <p:cNvPr id="17433" name="Conector de seta reta 37"/>
                <p:cNvCxnSpPr>
                  <a:cxnSpLocks noChangeShapeType="1"/>
                </p:cNvCxnSpPr>
                <p:nvPr/>
              </p:nvCxnSpPr>
              <p:spPr bwMode="auto">
                <a:xfrm rot="5400000" flipH="1" flipV="1">
                  <a:off x="468351" y="4181707"/>
                  <a:ext cx="1918010" cy="1588"/>
                </a:xfrm>
                <a:prstGeom prst="straightConnector1">
                  <a:avLst/>
                </a:prstGeom>
                <a:noFill/>
                <a:ln w="25400" algn="ctr">
                  <a:solidFill>
                    <a:schemeClr val="tx1"/>
                  </a:solidFill>
                  <a:round/>
                  <a:headEnd/>
                  <a:tailEnd type="arrow" w="med" len="med"/>
                </a:ln>
              </p:spPr>
            </p:cxnSp>
            <p:cxnSp>
              <p:nvCxnSpPr>
                <p:cNvPr id="17434" name="Conector de seta reta 38"/>
                <p:cNvCxnSpPr>
                  <a:cxnSpLocks noChangeShapeType="1"/>
                </p:cNvCxnSpPr>
                <p:nvPr/>
              </p:nvCxnSpPr>
              <p:spPr bwMode="auto">
                <a:xfrm rot="10800000" flipH="1" flipV="1">
                  <a:off x="1412472" y="5136979"/>
                  <a:ext cx="1918010" cy="1588"/>
                </a:xfrm>
                <a:prstGeom prst="straightConnector1">
                  <a:avLst/>
                </a:prstGeom>
                <a:noFill/>
                <a:ln w="25400" algn="ctr">
                  <a:solidFill>
                    <a:schemeClr val="tx1"/>
                  </a:solidFill>
                  <a:round/>
                  <a:headEnd/>
                  <a:tailEnd type="arrow" w="med" len="med"/>
                </a:ln>
              </p:spPr>
            </p:cxnSp>
            <p:sp>
              <p:nvSpPr>
                <p:cNvPr id="17435" name="CaixaDeTexto 39"/>
                <p:cNvSpPr txBox="1">
                  <a:spLocks noChangeArrowheads="1"/>
                </p:cNvSpPr>
                <p:nvPr/>
              </p:nvSpPr>
              <p:spPr bwMode="auto">
                <a:xfrm>
                  <a:off x="390293" y="3267309"/>
                  <a:ext cx="1025916" cy="461665"/>
                </a:xfrm>
                <a:prstGeom prst="rect">
                  <a:avLst/>
                </a:prstGeom>
                <a:noFill/>
                <a:ln w="9525">
                  <a:noFill/>
                  <a:miter lim="800000"/>
                  <a:headEnd/>
                  <a:tailEnd/>
                </a:ln>
              </p:spPr>
              <p:txBody>
                <a:bodyPr>
                  <a:spAutoFit/>
                </a:bodyPr>
                <a:lstStyle/>
                <a:p>
                  <a:pPr algn="r"/>
                  <a:r>
                    <a:rPr lang="pt-BR" sz="1200"/>
                    <a:t>Produção 2ª e 3ª </a:t>
                  </a:r>
                </a:p>
              </p:txBody>
            </p:sp>
            <p:sp>
              <p:nvSpPr>
                <p:cNvPr id="17436" name="CaixaDeTexto 40"/>
                <p:cNvSpPr txBox="1">
                  <a:spLocks noChangeArrowheads="1"/>
                </p:cNvSpPr>
                <p:nvPr/>
              </p:nvSpPr>
              <p:spPr bwMode="auto">
                <a:xfrm>
                  <a:off x="2167055" y="5125844"/>
                  <a:ext cx="1156008" cy="276999"/>
                </a:xfrm>
                <a:prstGeom prst="rect">
                  <a:avLst/>
                </a:prstGeom>
                <a:noFill/>
                <a:ln w="9525">
                  <a:noFill/>
                  <a:miter lim="800000"/>
                  <a:headEnd/>
                  <a:tailEnd/>
                </a:ln>
              </p:spPr>
              <p:txBody>
                <a:bodyPr>
                  <a:spAutoFit/>
                </a:bodyPr>
                <a:lstStyle/>
                <a:p>
                  <a:r>
                    <a:rPr lang="pt-BR" sz="1200"/>
                    <a:t>Produção 1ª</a:t>
                  </a:r>
                </a:p>
              </p:txBody>
            </p:sp>
            <p:sp>
              <p:nvSpPr>
                <p:cNvPr id="17437" name="Elipse 41"/>
                <p:cNvSpPr>
                  <a:spLocks noChangeArrowheads="1"/>
                </p:cNvSpPr>
                <p:nvPr/>
              </p:nvSpPr>
              <p:spPr bwMode="auto">
                <a:xfrm>
                  <a:off x="2007245" y="3891783"/>
                  <a:ext cx="45719" cy="45719"/>
                </a:xfrm>
                <a:prstGeom prst="ellipse">
                  <a:avLst/>
                </a:prstGeom>
                <a:solidFill>
                  <a:schemeClr val="tx1"/>
                </a:solidFill>
                <a:ln w="12700" algn="ctr">
                  <a:solidFill>
                    <a:schemeClr val="tx1"/>
                  </a:solidFill>
                  <a:round/>
                  <a:headEnd/>
                  <a:tailEnd/>
                </a:ln>
              </p:spPr>
              <p:txBody>
                <a:bodyPr wrap="none" lIns="90000" tIns="46800" rIns="90000" bIns="46800">
                  <a:spAutoFit/>
                </a:bodyPr>
                <a:lstStyle/>
                <a:p>
                  <a:endParaRPr lang="pt-BR"/>
                </a:p>
              </p:txBody>
            </p:sp>
            <p:sp>
              <p:nvSpPr>
                <p:cNvPr id="17438" name="Elipse 42"/>
                <p:cNvSpPr>
                  <a:spLocks noChangeArrowheads="1"/>
                </p:cNvSpPr>
                <p:nvPr/>
              </p:nvSpPr>
              <p:spPr bwMode="auto">
                <a:xfrm>
                  <a:off x="2728346" y="4646337"/>
                  <a:ext cx="45719" cy="45719"/>
                </a:xfrm>
                <a:prstGeom prst="ellipse">
                  <a:avLst/>
                </a:prstGeom>
                <a:solidFill>
                  <a:schemeClr val="tx1"/>
                </a:solidFill>
                <a:ln w="12700" algn="ctr">
                  <a:solidFill>
                    <a:schemeClr val="tx1"/>
                  </a:solidFill>
                  <a:round/>
                  <a:headEnd/>
                  <a:tailEnd/>
                </a:ln>
              </p:spPr>
              <p:txBody>
                <a:bodyPr wrap="none" lIns="90000" tIns="46800" rIns="90000" bIns="46800">
                  <a:spAutoFit/>
                </a:bodyPr>
                <a:lstStyle/>
                <a:p>
                  <a:endParaRPr lang="pt-BR"/>
                </a:p>
              </p:txBody>
            </p:sp>
            <p:sp>
              <p:nvSpPr>
                <p:cNvPr id="17439" name="CaixaDeTexto 43"/>
                <p:cNvSpPr txBox="1">
                  <a:spLocks noChangeArrowheads="1"/>
                </p:cNvSpPr>
                <p:nvPr/>
              </p:nvSpPr>
              <p:spPr bwMode="auto">
                <a:xfrm>
                  <a:off x="1984918" y="3635264"/>
                  <a:ext cx="323385" cy="345688"/>
                </a:xfrm>
                <a:prstGeom prst="rect">
                  <a:avLst/>
                </a:prstGeom>
                <a:noFill/>
                <a:ln w="9525">
                  <a:noFill/>
                  <a:miter lim="800000"/>
                  <a:headEnd/>
                  <a:tailEnd/>
                </a:ln>
              </p:spPr>
              <p:txBody>
                <a:bodyPr>
                  <a:spAutoFit/>
                </a:bodyPr>
                <a:lstStyle/>
                <a:p>
                  <a:r>
                    <a:rPr lang="pt-BR"/>
                    <a:t>A</a:t>
                  </a:r>
                </a:p>
              </p:txBody>
            </p:sp>
            <p:sp>
              <p:nvSpPr>
                <p:cNvPr id="17440" name="CaixaDeTexto 44"/>
                <p:cNvSpPr txBox="1">
                  <a:spLocks noChangeArrowheads="1"/>
                </p:cNvSpPr>
                <p:nvPr/>
              </p:nvSpPr>
              <p:spPr bwMode="auto">
                <a:xfrm>
                  <a:off x="2694878" y="4389830"/>
                  <a:ext cx="323385" cy="345688"/>
                </a:xfrm>
                <a:prstGeom prst="rect">
                  <a:avLst/>
                </a:prstGeom>
                <a:noFill/>
                <a:ln w="9525">
                  <a:noFill/>
                  <a:miter lim="800000"/>
                  <a:headEnd/>
                  <a:tailEnd/>
                </a:ln>
              </p:spPr>
              <p:txBody>
                <a:bodyPr>
                  <a:spAutoFit/>
                </a:bodyPr>
                <a:lstStyle/>
                <a:p>
                  <a:r>
                    <a:rPr lang="pt-BR"/>
                    <a:t>B</a:t>
                  </a:r>
                </a:p>
              </p:txBody>
            </p:sp>
          </p:grpSp>
        </p:grpSp>
        <p:sp>
          <p:nvSpPr>
            <p:cNvPr id="17430" name="CaixaDeTexto 56"/>
            <p:cNvSpPr txBox="1">
              <a:spLocks noChangeArrowheads="1"/>
            </p:cNvSpPr>
            <p:nvPr/>
          </p:nvSpPr>
          <p:spPr bwMode="auto">
            <a:xfrm>
              <a:off x="-66906" y="4512471"/>
              <a:ext cx="1780483" cy="1569660"/>
            </a:xfrm>
            <a:prstGeom prst="rect">
              <a:avLst/>
            </a:prstGeom>
            <a:noFill/>
            <a:ln w="9525">
              <a:noFill/>
              <a:miter lim="800000"/>
              <a:headEnd/>
              <a:tailEnd/>
            </a:ln>
          </p:spPr>
          <p:txBody>
            <a:bodyPr>
              <a:spAutoFit/>
            </a:bodyPr>
            <a:lstStyle/>
            <a:p>
              <a:pPr algn="r"/>
              <a:r>
                <a:rPr lang="pt-BR" sz="1200" b="0">
                  <a:solidFill>
                    <a:srgbClr val="C00000"/>
                  </a:solidFill>
                </a:rPr>
                <a:t>Se comparadas as proporções dedicadas à produção primária, qual ponto corresponde a uma estrutura de desenvolvimento mais típica de paises pobres?</a:t>
              </a:r>
            </a:p>
          </p:txBody>
        </p:sp>
      </p:grpSp>
      <p:grpSp>
        <p:nvGrpSpPr>
          <p:cNvPr id="11" name="Grupo 61"/>
          <p:cNvGrpSpPr>
            <a:grpSpLocks/>
          </p:cNvGrpSpPr>
          <p:nvPr/>
        </p:nvGrpSpPr>
        <p:grpSpPr bwMode="auto">
          <a:xfrm>
            <a:off x="4995863" y="4086225"/>
            <a:ext cx="3735387" cy="3254375"/>
            <a:chOff x="4683512" y="4085843"/>
            <a:chExt cx="3735651" cy="3255362"/>
          </a:xfrm>
        </p:grpSpPr>
        <p:grpSp>
          <p:nvGrpSpPr>
            <p:cNvPr id="17417" name="Grupo 45"/>
            <p:cNvGrpSpPr>
              <a:grpSpLocks/>
            </p:cNvGrpSpPr>
            <p:nvPr/>
          </p:nvGrpSpPr>
          <p:grpSpPr bwMode="auto">
            <a:xfrm>
              <a:off x="5070087" y="4085843"/>
              <a:ext cx="3349076" cy="3255362"/>
              <a:chOff x="-18594" y="3223496"/>
              <a:chExt cx="3349076" cy="3255362"/>
            </a:xfrm>
          </p:grpSpPr>
          <p:sp>
            <p:nvSpPr>
              <p:cNvPr id="47" name="Arco 46"/>
              <p:cNvSpPr/>
              <p:nvPr/>
            </p:nvSpPr>
            <p:spPr bwMode="auto">
              <a:xfrm>
                <a:off x="44124" y="3780878"/>
                <a:ext cx="2787847" cy="2697980"/>
              </a:xfrm>
              <a:prstGeom prst="arc">
                <a:avLst/>
              </a:prstGeom>
              <a:solidFill>
                <a:schemeClr val="bg2"/>
              </a:solidFill>
              <a:ln w="12700" cap="flat" cmpd="sng" algn="ctr">
                <a:solidFill>
                  <a:schemeClr val="tx1"/>
                </a:solidFill>
                <a:prstDash val="solid"/>
                <a:round/>
                <a:headEnd type="none" w="med" len="med"/>
                <a:tailEnd type="none" w="med" len="med"/>
              </a:ln>
              <a:effectLst/>
            </p:spPr>
            <p:txBody>
              <a:bodyPr wrap="none" lIns="90000" tIns="46800" rIns="90000" bIns="46800">
                <a:spAutoFit/>
              </a:bodyPr>
              <a:lstStyle/>
              <a:p>
                <a:pPr>
                  <a:defRPr/>
                </a:pPr>
                <a:endParaRPr lang="pt-BR"/>
              </a:p>
            </p:txBody>
          </p:sp>
          <p:grpSp>
            <p:nvGrpSpPr>
              <p:cNvPr id="17420" name="Grupo 47"/>
              <p:cNvGrpSpPr>
                <a:grpSpLocks/>
              </p:cNvGrpSpPr>
              <p:nvPr/>
            </p:nvGrpSpPr>
            <p:grpSpPr bwMode="auto">
              <a:xfrm>
                <a:off x="-18594" y="3223496"/>
                <a:ext cx="3349076" cy="2352862"/>
                <a:chOff x="-18594" y="3223496"/>
                <a:chExt cx="3349076" cy="2352862"/>
              </a:xfrm>
            </p:grpSpPr>
            <p:cxnSp>
              <p:nvCxnSpPr>
                <p:cNvPr id="17421" name="Conector de seta reta 48"/>
                <p:cNvCxnSpPr>
                  <a:cxnSpLocks noChangeShapeType="1"/>
                </p:cNvCxnSpPr>
                <p:nvPr/>
              </p:nvCxnSpPr>
              <p:spPr bwMode="auto">
                <a:xfrm rot="5400000" flipH="1" flipV="1">
                  <a:off x="468351" y="4181707"/>
                  <a:ext cx="1918010" cy="1588"/>
                </a:xfrm>
                <a:prstGeom prst="straightConnector1">
                  <a:avLst/>
                </a:prstGeom>
                <a:noFill/>
                <a:ln w="25400" algn="ctr">
                  <a:solidFill>
                    <a:schemeClr val="tx1"/>
                  </a:solidFill>
                  <a:round/>
                  <a:headEnd/>
                  <a:tailEnd type="arrow" w="med" len="med"/>
                </a:ln>
              </p:spPr>
            </p:cxnSp>
            <p:cxnSp>
              <p:nvCxnSpPr>
                <p:cNvPr id="17422" name="Conector de seta reta 49"/>
                <p:cNvCxnSpPr>
                  <a:cxnSpLocks noChangeShapeType="1"/>
                </p:cNvCxnSpPr>
                <p:nvPr/>
              </p:nvCxnSpPr>
              <p:spPr bwMode="auto">
                <a:xfrm rot="10800000" flipH="1" flipV="1">
                  <a:off x="1412472" y="5136979"/>
                  <a:ext cx="1918010" cy="1588"/>
                </a:xfrm>
                <a:prstGeom prst="straightConnector1">
                  <a:avLst/>
                </a:prstGeom>
                <a:noFill/>
                <a:ln w="25400" algn="ctr">
                  <a:solidFill>
                    <a:schemeClr val="tx1"/>
                  </a:solidFill>
                  <a:round/>
                  <a:headEnd/>
                  <a:tailEnd type="arrow" w="med" len="med"/>
                </a:ln>
              </p:spPr>
            </p:cxnSp>
            <p:sp>
              <p:nvSpPr>
                <p:cNvPr id="17423" name="CaixaDeTexto 50"/>
                <p:cNvSpPr txBox="1">
                  <a:spLocks noChangeArrowheads="1"/>
                </p:cNvSpPr>
                <p:nvPr/>
              </p:nvSpPr>
              <p:spPr bwMode="auto">
                <a:xfrm>
                  <a:off x="-18594" y="3267309"/>
                  <a:ext cx="1434803" cy="461665"/>
                </a:xfrm>
                <a:prstGeom prst="rect">
                  <a:avLst/>
                </a:prstGeom>
                <a:noFill/>
                <a:ln w="9525">
                  <a:noFill/>
                  <a:miter lim="800000"/>
                  <a:headEnd/>
                  <a:tailEnd/>
                </a:ln>
              </p:spPr>
              <p:txBody>
                <a:bodyPr>
                  <a:spAutoFit/>
                </a:bodyPr>
                <a:lstStyle/>
                <a:p>
                  <a:pPr algn="r"/>
                  <a:r>
                    <a:rPr lang="pt-BR" sz="1200"/>
                    <a:t>Bens e serviços públicos</a:t>
                  </a:r>
                </a:p>
              </p:txBody>
            </p:sp>
            <p:sp>
              <p:nvSpPr>
                <p:cNvPr id="17424" name="CaixaDeTexto 51"/>
                <p:cNvSpPr txBox="1">
                  <a:spLocks noChangeArrowheads="1"/>
                </p:cNvSpPr>
                <p:nvPr/>
              </p:nvSpPr>
              <p:spPr bwMode="auto">
                <a:xfrm>
                  <a:off x="1914283" y="5114693"/>
                  <a:ext cx="1397627" cy="461665"/>
                </a:xfrm>
                <a:prstGeom prst="rect">
                  <a:avLst/>
                </a:prstGeom>
                <a:noFill/>
                <a:ln w="9525">
                  <a:noFill/>
                  <a:miter lim="800000"/>
                  <a:headEnd/>
                  <a:tailEnd/>
                </a:ln>
              </p:spPr>
              <p:txBody>
                <a:bodyPr>
                  <a:spAutoFit/>
                </a:bodyPr>
                <a:lstStyle/>
                <a:p>
                  <a:r>
                    <a:rPr lang="pt-BR" sz="1200"/>
                    <a:t>Bens e serviços privados</a:t>
                  </a:r>
                </a:p>
              </p:txBody>
            </p:sp>
            <p:sp>
              <p:nvSpPr>
                <p:cNvPr id="17425" name="Elipse 52"/>
                <p:cNvSpPr>
                  <a:spLocks noChangeArrowheads="1"/>
                </p:cNvSpPr>
                <p:nvPr/>
              </p:nvSpPr>
              <p:spPr bwMode="auto">
                <a:xfrm>
                  <a:off x="2007245" y="3891783"/>
                  <a:ext cx="45719" cy="45719"/>
                </a:xfrm>
                <a:prstGeom prst="ellipse">
                  <a:avLst/>
                </a:prstGeom>
                <a:solidFill>
                  <a:schemeClr val="tx1"/>
                </a:solidFill>
                <a:ln w="12700" algn="ctr">
                  <a:solidFill>
                    <a:schemeClr val="tx1"/>
                  </a:solidFill>
                  <a:round/>
                  <a:headEnd/>
                  <a:tailEnd/>
                </a:ln>
              </p:spPr>
              <p:txBody>
                <a:bodyPr wrap="none" lIns="90000" tIns="46800" rIns="90000" bIns="46800">
                  <a:spAutoFit/>
                </a:bodyPr>
                <a:lstStyle/>
                <a:p>
                  <a:endParaRPr lang="pt-BR"/>
                </a:p>
              </p:txBody>
            </p:sp>
            <p:sp>
              <p:nvSpPr>
                <p:cNvPr id="17426" name="Elipse 53"/>
                <p:cNvSpPr>
                  <a:spLocks noChangeArrowheads="1"/>
                </p:cNvSpPr>
                <p:nvPr/>
              </p:nvSpPr>
              <p:spPr bwMode="auto">
                <a:xfrm>
                  <a:off x="2728346" y="4646337"/>
                  <a:ext cx="45719" cy="45719"/>
                </a:xfrm>
                <a:prstGeom prst="ellipse">
                  <a:avLst/>
                </a:prstGeom>
                <a:solidFill>
                  <a:schemeClr val="tx1"/>
                </a:solidFill>
                <a:ln w="12700" algn="ctr">
                  <a:solidFill>
                    <a:schemeClr val="tx1"/>
                  </a:solidFill>
                  <a:round/>
                  <a:headEnd/>
                  <a:tailEnd/>
                </a:ln>
              </p:spPr>
              <p:txBody>
                <a:bodyPr wrap="none" lIns="90000" tIns="46800" rIns="90000" bIns="46800">
                  <a:spAutoFit/>
                </a:bodyPr>
                <a:lstStyle/>
                <a:p>
                  <a:endParaRPr lang="pt-BR"/>
                </a:p>
              </p:txBody>
            </p:sp>
            <p:sp>
              <p:nvSpPr>
                <p:cNvPr id="17427" name="CaixaDeTexto 54"/>
                <p:cNvSpPr txBox="1">
                  <a:spLocks noChangeArrowheads="1"/>
                </p:cNvSpPr>
                <p:nvPr/>
              </p:nvSpPr>
              <p:spPr bwMode="auto">
                <a:xfrm>
                  <a:off x="1984918" y="3635264"/>
                  <a:ext cx="323385" cy="345688"/>
                </a:xfrm>
                <a:prstGeom prst="rect">
                  <a:avLst/>
                </a:prstGeom>
                <a:noFill/>
                <a:ln w="9525">
                  <a:noFill/>
                  <a:miter lim="800000"/>
                  <a:headEnd/>
                  <a:tailEnd/>
                </a:ln>
              </p:spPr>
              <p:txBody>
                <a:bodyPr>
                  <a:spAutoFit/>
                </a:bodyPr>
                <a:lstStyle/>
                <a:p>
                  <a:r>
                    <a:rPr lang="pt-BR"/>
                    <a:t>A</a:t>
                  </a:r>
                </a:p>
              </p:txBody>
            </p:sp>
            <p:sp>
              <p:nvSpPr>
                <p:cNvPr id="17428" name="CaixaDeTexto 55"/>
                <p:cNvSpPr txBox="1">
                  <a:spLocks noChangeArrowheads="1"/>
                </p:cNvSpPr>
                <p:nvPr/>
              </p:nvSpPr>
              <p:spPr bwMode="auto">
                <a:xfrm>
                  <a:off x="2694878" y="4389830"/>
                  <a:ext cx="323385" cy="345688"/>
                </a:xfrm>
                <a:prstGeom prst="rect">
                  <a:avLst/>
                </a:prstGeom>
                <a:noFill/>
                <a:ln w="9525">
                  <a:noFill/>
                  <a:miter lim="800000"/>
                  <a:headEnd/>
                  <a:tailEnd/>
                </a:ln>
              </p:spPr>
              <p:txBody>
                <a:bodyPr>
                  <a:spAutoFit/>
                </a:bodyPr>
                <a:lstStyle/>
                <a:p>
                  <a:r>
                    <a:rPr lang="pt-BR"/>
                    <a:t>B</a:t>
                  </a:r>
                </a:p>
              </p:txBody>
            </p:sp>
          </p:grpSp>
        </p:grpSp>
        <p:sp>
          <p:nvSpPr>
            <p:cNvPr id="17418" name="CaixaDeTexto 57"/>
            <p:cNvSpPr txBox="1">
              <a:spLocks noChangeArrowheads="1"/>
            </p:cNvSpPr>
            <p:nvPr/>
          </p:nvSpPr>
          <p:spPr bwMode="auto">
            <a:xfrm>
              <a:off x="4683512" y="4631416"/>
              <a:ext cx="1810221" cy="1384995"/>
            </a:xfrm>
            <a:prstGeom prst="rect">
              <a:avLst/>
            </a:prstGeom>
            <a:noFill/>
            <a:ln w="9525">
              <a:noFill/>
              <a:miter lim="800000"/>
              <a:headEnd/>
              <a:tailEnd/>
            </a:ln>
          </p:spPr>
          <p:txBody>
            <a:bodyPr>
              <a:spAutoFit/>
            </a:bodyPr>
            <a:lstStyle/>
            <a:p>
              <a:pPr algn="r"/>
              <a:r>
                <a:rPr lang="pt-BR" sz="1200" b="0">
                  <a:solidFill>
                    <a:srgbClr val="C00000"/>
                  </a:solidFill>
                </a:rPr>
                <a:t>Se comparadas as proporções destinas aos serviços públicos, qual ponto corresponde a um ordenamento institucional de comando central ?</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0-#ppt_w/2"/>
                                          </p:val>
                                        </p:tav>
                                        <p:tav tm="100000">
                                          <p:val>
                                            <p:strVal val="#ppt_x"/>
                                          </p:val>
                                        </p:tav>
                                      </p:tavLst>
                                    </p:anim>
                                    <p:anim calcmode="lin" valueType="num">
                                      <p:cBhvr additive="base">
                                        <p:cTn id="14"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1+#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ChangeArrowheads="1"/>
          </p:cNvSpPr>
          <p:nvPr/>
        </p:nvSpPr>
        <p:spPr bwMode="auto">
          <a:xfrm>
            <a:off x="0" y="2409825"/>
            <a:ext cx="9144000" cy="0"/>
          </a:xfrm>
          <a:prstGeom prst="rect">
            <a:avLst/>
          </a:prstGeom>
          <a:noFill/>
          <a:ln w="12700">
            <a:noFill/>
            <a:miter lim="800000"/>
            <a:headEnd/>
            <a:tailEnd/>
          </a:ln>
        </p:spPr>
        <p:txBody>
          <a:bodyPr wrap="none" lIns="90000" tIns="46800" rIns="90000" bIns="46800" anchor="ctr">
            <a:spAutoFit/>
          </a:bodyPr>
          <a:lstStyle/>
          <a:p>
            <a:endParaRPr lang="pt-BR"/>
          </a:p>
        </p:txBody>
      </p:sp>
      <p:sp>
        <p:nvSpPr>
          <p:cNvPr id="18436" name="Rectangle 4"/>
          <p:cNvSpPr>
            <a:spLocks noGrp="1" noChangeArrowheads="1"/>
          </p:cNvSpPr>
          <p:nvPr>
            <p:ph type="title"/>
          </p:nvPr>
        </p:nvSpPr>
        <p:spPr>
          <a:noFill/>
        </p:spPr>
        <p:txBody>
          <a:bodyPr/>
          <a:lstStyle/>
          <a:p>
            <a:pPr eaLnBrk="1" hangingPunct="1"/>
            <a:r>
              <a:rPr lang="es-ES" smtClean="0">
                <a:solidFill>
                  <a:schemeClr val="hlink"/>
                </a:solidFill>
              </a:rPr>
              <a:t>Justiça Distributiva</a:t>
            </a:r>
          </a:p>
        </p:txBody>
      </p:sp>
      <p:sp>
        <p:nvSpPr>
          <p:cNvPr id="18437" name="Rectangle 5"/>
          <p:cNvSpPr>
            <a:spLocks noChangeArrowheads="1"/>
          </p:cNvSpPr>
          <p:nvPr/>
        </p:nvSpPr>
        <p:spPr bwMode="auto">
          <a:xfrm>
            <a:off x="600075" y="974725"/>
            <a:ext cx="7942263" cy="1322388"/>
          </a:xfrm>
          <a:prstGeom prst="rect">
            <a:avLst/>
          </a:prstGeom>
          <a:noFill/>
          <a:ln w="9525">
            <a:noFill/>
            <a:miter lim="800000"/>
            <a:headEnd/>
            <a:tailEnd/>
          </a:ln>
        </p:spPr>
        <p:txBody>
          <a:bodyPr/>
          <a:lstStyle/>
          <a:p>
            <a:pPr>
              <a:buClr>
                <a:schemeClr val="tx1"/>
              </a:buClr>
            </a:pPr>
            <a:r>
              <a:rPr lang="pt-BR" sz="2000"/>
              <a:t>Refere-se à </a:t>
            </a:r>
            <a:r>
              <a:rPr lang="pt-BR" sz="2000">
                <a:solidFill>
                  <a:srgbClr val="EE0802"/>
                </a:solidFill>
              </a:rPr>
              <a:t>estrutura de repartição da renda</a:t>
            </a:r>
            <a:r>
              <a:rPr lang="pt-BR" sz="2000"/>
              <a:t> agregada.</a:t>
            </a:r>
          </a:p>
          <a:p>
            <a:pPr>
              <a:buClr>
                <a:schemeClr val="tx1"/>
              </a:buClr>
            </a:pPr>
            <a:endParaRPr lang="pt-BR" sz="2000"/>
          </a:p>
          <a:p>
            <a:pPr>
              <a:buClr>
                <a:schemeClr val="tx1"/>
              </a:buClr>
            </a:pPr>
            <a:r>
              <a:rPr lang="pt-BR" sz="2000"/>
              <a:t>Qual estrutura de repartição da renda e da riqueza melhor reflete as capacidades e os esforços individuais?</a:t>
            </a:r>
          </a:p>
        </p:txBody>
      </p:sp>
      <p:sp>
        <p:nvSpPr>
          <p:cNvPr id="219142" name="Rectangle 6"/>
          <p:cNvSpPr>
            <a:spLocks noChangeArrowheads="1"/>
          </p:cNvSpPr>
          <p:nvPr/>
        </p:nvSpPr>
        <p:spPr bwMode="auto">
          <a:xfrm>
            <a:off x="600075" y="3262313"/>
            <a:ext cx="8078788" cy="2941637"/>
          </a:xfrm>
          <a:prstGeom prst="rect">
            <a:avLst/>
          </a:prstGeom>
          <a:noFill/>
          <a:ln w="12700">
            <a:noFill/>
            <a:miter lim="800000"/>
            <a:headEnd/>
            <a:tailEnd/>
          </a:ln>
          <a:effectLst/>
        </p:spPr>
        <p:txBody>
          <a:bodyPr lIns="90000" tIns="46800" rIns="90000" bIns="46800">
            <a:spAutoFit/>
          </a:bodyPr>
          <a:lstStyle/>
          <a:p>
            <a:pPr marL="225425" indent="-225425">
              <a:spcBef>
                <a:spcPct val="50000"/>
              </a:spcBef>
              <a:buClr>
                <a:schemeClr val="tx1"/>
              </a:buClr>
              <a:defRPr/>
            </a:pPr>
            <a:r>
              <a:rPr lang="pt-BR" sz="2000" dirty="0">
                <a:solidFill>
                  <a:srgbClr val="EE0802"/>
                </a:solidFill>
              </a:rPr>
              <a:t>Tema para reflexão </a:t>
            </a:r>
            <a:r>
              <a:rPr lang="pt-BR" sz="2000" i="1" dirty="0">
                <a:solidFill>
                  <a:srgbClr val="EE0802"/>
                </a:solidFill>
              </a:rPr>
              <a:t>(discussão em grupos)</a:t>
            </a:r>
            <a:r>
              <a:rPr lang="pt-BR" sz="2000" dirty="0"/>
              <a:t>:</a:t>
            </a:r>
          </a:p>
          <a:p>
            <a:pPr marL="177800" indent="-88900">
              <a:spcBef>
                <a:spcPct val="50000"/>
              </a:spcBef>
              <a:buClr>
                <a:schemeClr val="tx1"/>
              </a:buClr>
              <a:tabLst>
                <a:tab pos="177800" algn="l"/>
              </a:tabLst>
              <a:defRPr/>
            </a:pPr>
            <a:r>
              <a:rPr lang="pt-BR" sz="2200" b="0" i="1" dirty="0"/>
              <a:t>“Embora os ideais da perfeita igualdade ou da construção de uma sociedade sem classes encontrem atraentes apelos éticos, sua consecução poderia implicar, segundo a abordagem liberal ortodoxa, desestímulos ao esforço individual e acarretar o rebaixamento dos níveis efetivos de produção.  A longo prazo, poderia mesmo convergir para um generalizado estado de empobrecimento.”</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ChangeArrowheads="1"/>
          </p:cNvSpPr>
          <p:nvPr/>
        </p:nvSpPr>
        <p:spPr bwMode="auto">
          <a:xfrm>
            <a:off x="0" y="2409825"/>
            <a:ext cx="9144000" cy="0"/>
          </a:xfrm>
          <a:prstGeom prst="rect">
            <a:avLst/>
          </a:prstGeom>
          <a:noFill/>
          <a:ln w="12700">
            <a:noFill/>
            <a:miter lim="800000"/>
            <a:headEnd/>
            <a:tailEnd/>
          </a:ln>
        </p:spPr>
        <p:txBody>
          <a:bodyPr wrap="none" lIns="90000" tIns="46800" rIns="90000" bIns="46800" anchor="ctr">
            <a:spAutoFit/>
          </a:bodyPr>
          <a:lstStyle/>
          <a:p>
            <a:endParaRPr lang="pt-BR"/>
          </a:p>
        </p:txBody>
      </p:sp>
      <p:sp>
        <p:nvSpPr>
          <p:cNvPr id="19460" name="Rectangle 4"/>
          <p:cNvSpPr>
            <a:spLocks noGrp="1" noChangeArrowheads="1"/>
          </p:cNvSpPr>
          <p:nvPr>
            <p:ph type="title"/>
          </p:nvPr>
        </p:nvSpPr>
        <p:spPr>
          <a:noFill/>
        </p:spPr>
        <p:txBody>
          <a:bodyPr/>
          <a:lstStyle/>
          <a:p>
            <a:pPr eaLnBrk="1" hangingPunct="1"/>
            <a:r>
              <a:rPr lang="es-ES" smtClean="0">
                <a:solidFill>
                  <a:schemeClr val="hlink"/>
                </a:solidFill>
              </a:rPr>
              <a:t>Ordenamento Institucional</a:t>
            </a:r>
          </a:p>
        </p:txBody>
      </p:sp>
      <p:sp>
        <p:nvSpPr>
          <p:cNvPr id="19461" name="Rectangle 5"/>
          <p:cNvSpPr>
            <a:spLocks noChangeArrowheads="1"/>
          </p:cNvSpPr>
          <p:nvPr/>
        </p:nvSpPr>
        <p:spPr bwMode="auto">
          <a:xfrm>
            <a:off x="600075" y="1812925"/>
            <a:ext cx="7942263" cy="3413125"/>
          </a:xfrm>
          <a:prstGeom prst="rect">
            <a:avLst/>
          </a:prstGeom>
          <a:noFill/>
          <a:ln w="9525">
            <a:noFill/>
            <a:miter lim="800000"/>
            <a:headEnd/>
            <a:tailEnd/>
          </a:ln>
        </p:spPr>
        <p:txBody>
          <a:bodyPr/>
          <a:lstStyle/>
          <a:p>
            <a:pPr>
              <a:buClr>
                <a:schemeClr val="tx1"/>
              </a:buClr>
            </a:pPr>
            <a:r>
              <a:rPr lang="pt-BR" sz="2000"/>
              <a:t>Refere-se à </a:t>
            </a:r>
            <a:r>
              <a:rPr lang="pt-BR" sz="2000">
                <a:solidFill>
                  <a:srgbClr val="EE0802"/>
                </a:solidFill>
              </a:rPr>
              <a:t>forma como a sociedade se organiza</a:t>
            </a:r>
            <a:r>
              <a:rPr lang="pt-BR" sz="2000"/>
              <a:t> para buscar eficiência econômica, alocar recursos com eficácia e repartir o resultado do esforço social de produção.</a:t>
            </a:r>
          </a:p>
          <a:p>
            <a:pPr>
              <a:buClr>
                <a:schemeClr val="tx1"/>
              </a:buClr>
            </a:pPr>
            <a:endParaRPr lang="pt-BR" sz="2000"/>
          </a:p>
          <a:p>
            <a:pPr>
              <a:buClr>
                <a:schemeClr val="tx1"/>
              </a:buClr>
            </a:pPr>
            <a:r>
              <a:rPr lang="pt-BR" sz="2000"/>
              <a:t>Qual ordenamento seria o ideal?  Com liberdade de empreendimento e da livre manifestação das forças de mercado?  Com comando centralizado e ordens emitidas por orgãos centrais de planificação?   Com uma composição mista, em que as forças de mercado coexistem com mecanismo específicos de comando e regulação exercidos pela autoridade pública?</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ChangeArrowheads="1"/>
          </p:cNvSpPr>
          <p:nvPr/>
        </p:nvSpPr>
        <p:spPr bwMode="auto">
          <a:xfrm>
            <a:off x="0" y="2409825"/>
            <a:ext cx="9144000" cy="0"/>
          </a:xfrm>
          <a:prstGeom prst="rect">
            <a:avLst/>
          </a:prstGeom>
          <a:noFill/>
          <a:ln w="12700">
            <a:noFill/>
            <a:miter lim="800000"/>
            <a:headEnd/>
            <a:tailEnd/>
          </a:ln>
        </p:spPr>
        <p:txBody>
          <a:bodyPr wrap="none" lIns="90000" tIns="46800" rIns="90000" bIns="46800" anchor="ctr">
            <a:spAutoFit/>
          </a:bodyPr>
          <a:lstStyle/>
          <a:p>
            <a:endParaRPr lang="pt-BR"/>
          </a:p>
        </p:txBody>
      </p:sp>
      <p:sp>
        <p:nvSpPr>
          <p:cNvPr id="20484" name="Rectangle 4"/>
          <p:cNvSpPr>
            <a:spLocks noGrp="1" noChangeArrowheads="1"/>
          </p:cNvSpPr>
          <p:nvPr>
            <p:ph type="title"/>
          </p:nvPr>
        </p:nvSpPr>
        <p:spPr>
          <a:noFill/>
        </p:spPr>
        <p:txBody>
          <a:bodyPr/>
          <a:lstStyle/>
          <a:p>
            <a:pPr eaLnBrk="1" hangingPunct="1"/>
            <a:r>
              <a:rPr lang="es-ES" smtClean="0">
                <a:solidFill>
                  <a:schemeClr val="hlink"/>
                </a:solidFill>
              </a:rPr>
              <a:t>Ordenamento Institucional</a:t>
            </a:r>
          </a:p>
        </p:txBody>
      </p:sp>
      <p:graphicFrame>
        <p:nvGraphicFramePr>
          <p:cNvPr id="223399" name="Group 167"/>
          <p:cNvGraphicFramePr>
            <a:graphicFrameLocks noGrp="1"/>
          </p:cNvGraphicFramePr>
          <p:nvPr/>
        </p:nvGraphicFramePr>
        <p:xfrm>
          <a:off x="1339850" y="977900"/>
          <a:ext cx="6280150" cy="5468943"/>
        </p:xfrm>
        <a:graphic>
          <a:graphicData uri="http://schemas.openxmlformats.org/drawingml/2006/table">
            <a:tbl>
              <a:tblPr/>
              <a:tblGrid>
                <a:gridCol w="1708150"/>
                <a:gridCol w="1524000"/>
                <a:gridCol w="1524000"/>
                <a:gridCol w="1524000"/>
              </a:tblGrid>
              <a:tr h="581025">
                <a:tc rowSpan="2">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CRITÉRIOS DIFERENCIADORES</a:t>
                      </a:r>
                      <a:endParaRPr kumimoji="0" lang="pt-PT" sz="12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FORMAS DE ORDENAMENTO INSTITUCIONAL</a:t>
                      </a:r>
                      <a:endParaRPr kumimoji="0" lang="pt-PT" sz="12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pt-BR"/>
                    </a:p>
                  </a:txBody>
                  <a:tcPr/>
                </a:tc>
                <a:tc hMerge="1">
                  <a:txBody>
                    <a:bodyPr/>
                    <a:lstStyle/>
                    <a:p>
                      <a:endParaRPr lang="pt-BR"/>
                    </a:p>
                  </a:txBody>
                  <a:tcPr/>
                </a:tc>
              </a:tr>
              <a:tr h="579438">
                <a:tc vMerge="1">
                  <a:txBody>
                    <a:bodyPr/>
                    <a:lstStyle/>
                    <a:p>
                      <a:endParaRPr lang="pt-BR"/>
                    </a:p>
                  </a:txBody>
                  <a:tcPr/>
                </a:tc>
                <a:tc>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Economia de Mercado</a:t>
                      </a:r>
                      <a:endParaRPr kumimoji="0" lang="pt-PT" sz="12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Sistemas Mistos</a:t>
                      </a:r>
                      <a:endParaRPr kumimoji="0" lang="pt-PT" sz="12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Economia de Comando Central</a:t>
                      </a:r>
                      <a:endParaRPr kumimoji="0" lang="pt-PT" sz="12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LIBERDADE ECONÔMICA</a:t>
                      </a:r>
                      <a:endParaRPr kumimoji="0" lang="pt-PT" sz="12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Ausência de restrições</a:t>
                      </a:r>
                      <a:endParaRPr kumimoji="0" lang="pt-PT" sz="1200" b="0"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Restrições seletivas + liberdades sociais</a:t>
                      </a:r>
                      <a:endParaRPr kumimoji="0" lang="pt-PT" sz="1200" b="0"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Amplas restrições (ocupação, empreendimento, dispêndio e acumulação)</a:t>
                      </a:r>
                      <a:endParaRPr kumimoji="0" lang="pt-PT" sz="1200" b="0"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PROPRIEDADE DOS MEIOS DE PRODUÇÃO</a:t>
                      </a:r>
                      <a:endParaRPr kumimoji="0" lang="pt-PT" sz="12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Privada, individual ou societária</a:t>
                      </a:r>
                      <a:endParaRPr kumimoji="0" lang="pt-PT" sz="1200" b="0"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Coexistência de formas</a:t>
                      </a:r>
                      <a:endParaRPr kumimoji="0" lang="pt-PT" sz="1200" b="0"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Coletiva e socializada</a:t>
                      </a:r>
                      <a:endParaRPr kumimoji="0" lang="pt-PT" sz="1200" b="0"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SISTEMA DE INCENTIVOS</a:t>
                      </a:r>
                      <a:endParaRPr kumimoji="0" lang="pt-PT" sz="12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Agentes individuais buscam benefício privado máximo</a:t>
                      </a:r>
                      <a:endParaRPr kumimoji="0" lang="pt-PT" sz="1200" b="0"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Submissão do interesse privado individual ao interesse social</a:t>
                      </a:r>
                      <a:endParaRPr kumimoji="0" lang="pt-PT" sz="1200" b="0"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Solidarismo e cooperação substituem a competição</a:t>
                      </a:r>
                      <a:endParaRPr kumimoji="0" lang="pt-PT" sz="1200" b="0"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COORDENAÇÃO E ALOCAÇÃO DOS RECURSOS</a:t>
                      </a:r>
                      <a:endParaRPr kumimoji="0" lang="pt-PT" sz="12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Livre manifestação de forças do mercado</a:t>
                      </a:r>
                      <a:endParaRPr kumimoji="0" lang="pt-PT" sz="1200" b="0"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Atuação conjugada do mercado com planejamento público indicativo</a:t>
                      </a:r>
                      <a:endParaRPr kumimoji="0" lang="pt-PT" sz="1200" b="0"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Ordens minuciosas geradas em centrais de planificação</a:t>
                      </a:r>
                      <a:endParaRPr kumimoji="0" lang="pt-PT" sz="1200" b="0"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1" i="0" u="none" strike="noStrike" cap="none" normalizeH="0" baseline="0" smtClean="0">
                          <a:ln>
                            <a:noFill/>
                          </a:ln>
                          <a:solidFill>
                            <a:schemeClr val="tx1"/>
                          </a:solidFill>
                          <a:effectLst/>
                          <a:latin typeface="Arial" charset="0"/>
                        </a:rPr>
                        <a:t>LOCUS DO PROCESSO DECISÓRIO</a:t>
                      </a:r>
                      <a:endParaRPr kumimoji="0" lang="pt-PT" sz="1200" b="1"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Mercados</a:t>
                      </a:r>
                      <a:endParaRPr kumimoji="0" lang="pt-PT" sz="1200" b="0"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Mercados sob poder regulatório da autoridade pública</a:t>
                      </a:r>
                      <a:endParaRPr kumimoji="0" lang="pt-PT" sz="1200" b="0"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75000"/>
                        </a:spcBef>
                        <a:spcAft>
                          <a:spcPct val="0"/>
                        </a:spcAft>
                        <a:buClr>
                          <a:schemeClr val="tx1"/>
                        </a:buClr>
                        <a:buSzTx/>
                        <a:buFont typeface="Wingdings" pitchFamily="2" charset="2"/>
                        <a:buNone/>
                        <a:tabLst/>
                      </a:pPr>
                      <a:r>
                        <a:rPr kumimoji="0" lang="en-US" sz="1200" b="0" i="0" u="none" strike="noStrike" cap="none" normalizeH="0" baseline="0" smtClean="0">
                          <a:ln>
                            <a:noFill/>
                          </a:ln>
                          <a:solidFill>
                            <a:schemeClr val="tx1"/>
                          </a:solidFill>
                          <a:effectLst/>
                          <a:latin typeface="Arial" charset="0"/>
                        </a:rPr>
                        <a:t>Centrais de planificação com última instância na organização burocrática</a:t>
                      </a:r>
                      <a:endParaRPr kumimoji="0" lang="pt-PT" sz="1200" b="0" i="0" u="none" strike="noStrike" cap="none" normalizeH="0" baseline="0" smtClean="0">
                        <a:ln>
                          <a:noFill/>
                        </a:ln>
                        <a:solidFill>
                          <a:schemeClr val="tx1"/>
                        </a:solidFill>
                        <a:effectLst/>
                        <a:latin typeface="Arial"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2409825"/>
            <a:ext cx="9144000" cy="0"/>
          </a:xfrm>
          <a:prstGeom prst="rect">
            <a:avLst/>
          </a:prstGeom>
          <a:noFill/>
          <a:ln w="12700">
            <a:noFill/>
            <a:miter lim="800000"/>
            <a:headEnd/>
            <a:tailEnd/>
          </a:ln>
        </p:spPr>
        <p:txBody>
          <a:bodyPr wrap="none" lIns="90000" tIns="46800" rIns="90000" bIns="46800" anchor="ctr">
            <a:spAutoFit/>
          </a:bodyPr>
          <a:lstStyle/>
          <a:p>
            <a:endParaRPr lang="pt-BR"/>
          </a:p>
        </p:txBody>
      </p:sp>
      <p:sp>
        <p:nvSpPr>
          <p:cNvPr id="22531" name="Rectangle 3"/>
          <p:cNvSpPr>
            <a:spLocks noGrp="1" noChangeArrowheads="1"/>
          </p:cNvSpPr>
          <p:nvPr>
            <p:ph type="title"/>
          </p:nvPr>
        </p:nvSpPr>
        <p:spPr>
          <a:noFill/>
        </p:spPr>
        <p:txBody>
          <a:bodyPr/>
          <a:lstStyle/>
          <a:p>
            <a:pPr eaLnBrk="1" hangingPunct="1"/>
            <a:r>
              <a:rPr lang="es-ES" smtClean="0">
                <a:solidFill>
                  <a:schemeClr val="hlink"/>
                </a:solidFill>
              </a:rPr>
              <a:t>Interação entre os agentes e formação de fluxos</a:t>
            </a:r>
          </a:p>
        </p:txBody>
      </p:sp>
      <p:grpSp>
        <p:nvGrpSpPr>
          <p:cNvPr id="22532" name="Group 23"/>
          <p:cNvGrpSpPr>
            <a:grpSpLocks/>
          </p:cNvGrpSpPr>
          <p:nvPr/>
        </p:nvGrpSpPr>
        <p:grpSpPr bwMode="auto">
          <a:xfrm>
            <a:off x="1393825" y="671513"/>
            <a:ext cx="6210300" cy="3659187"/>
            <a:chOff x="926" y="519"/>
            <a:chExt cx="3912" cy="2305"/>
          </a:xfrm>
        </p:grpSpPr>
        <p:sp>
          <p:nvSpPr>
            <p:cNvPr id="22544" name="Rectangle 4"/>
            <p:cNvSpPr>
              <a:spLocks noChangeArrowheads="1"/>
            </p:cNvSpPr>
            <p:nvPr/>
          </p:nvSpPr>
          <p:spPr bwMode="auto">
            <a:xfrm>
              <a:off x="926" y="519"/>
              <a:ext cx="1215" cy="2303"/>
            </a:xfrm>
            <a:prstGeom prst="rect">
              <a:avLst/>
            </a:prstGeom>
            <a:solidFill>
              <a:srgbClr val="FFCC00"/>
            </a:solidFill>
            <a:ln w="9525">
              <a:solidFill>
                <a:schemeClr val="tx1"/>
              </a:solidFill>
              <a:miter lim="800000"/>
              <a:headEnd/>
              <a:tailEnd/>
            </a:ln>
          </p:spPr>
          <p:txBody>
            <a:bodyPr/>
            <a:lstStyle/>
            <a:p>
              <a:pPr algn="ctr">
                <a:buClr>
                  <a:schemeClr val="tx1"/>
                </a:buClr>
                <a:buFont typeface="Wingdings" pitchFamily="2" charset="2"/>
                <a:buNone/>
              </a:pPr>
              <a:endParaRPr lang="pt-BR" sz="2000"/>
            </a:p>
            <a:p>
              <a:pPr algn="ctr">
                <a:buClr>
                  <a:schemeClr val="tx1"/>
                </a:buClr>
                <a:buFont typeface="Wingdings" pitchFamily="2" charset="2"/>
                <a:buNone/>
              </a:pPr>
              <a:endParaRPr lang="pt-BR" sz="2000"/>
            </a:p>
            <a:p>
              <a:pPr algn="ctr">
                <a:buClr>
                  <a:schemeClr val="tx1"/>
                </a:buClr>
                <a:buFont typeface="Wingdings" pitchFamily="2" charset="2"/>
                <a:buNone/>
              </a:pPr>
              <a:endParaRPr lang="pt-BR" sz="2000"/>
            </a:p>
            <a:p>
              <a:pPr algn="ctr">
                <a:buClr>
                  <a:schemeClr val="tx1"/>
                </a:buClr>
                <a:buFont typeface="Wingdings" pitchFamily="2" charset="2"/>
                <a:buNone/>
              </a:pPr>
              <a:endParaRPr lang="pt-BR" sz="2000"/>
            </a:p>
            <a:p>
              <a:pPr algn="ctr">
                <a:buClr>
                  <a:schemeClr val="tx1"/>
                </a:buClr>
                <a:buFont typeface="Wingdings" pitchFamily="2" charset="2"/>
                <a:buNone/>
              </a:pPr>
              <a:endParaRPr lang="pt-BR" sz="2000"/>
            </a:p>
            <a:p>
              <a:pPr algn="ctr">
                <a:spcBef>
                  <a:spcPct val="30000"/>
                </a:spcBef>
                <a:buClr>
                  <a:schemeClr val="tx1"/>
                </a:buClr>
                <a:buFont typeface="Wingdings" pitchFamily="2" charset="2"/>
                <a:buNone/>
              </a:pPr>
              <a:r>
                <a:rPr lang="pt-BR" sz="2000"/>
                <a:t>Empresas</a:t>
              </a:r>
            </a:p>
          </p:txBody>
        </p:sp>
        <p:sp>
          <p:nvSpPr>
            <p:cNvPr id="22545" name="Rectangle 11"/>
            <p:cNvSpPr>
              <a:spLocks noChangeArrowheads="1"/>
            </p:cNvSpPr>
            <p:nvPr/>
          </p:nvSpPr>
          <p:spPr bwMode="auto">
            <a:xfrm>
              <a:off x="3623" y="521"/>
              <a:ext cx="1215" cy="2303"/>
            </a:xfrm>
            <a:prstGeom prst="rect">
              <a:avLst/>
            </a:prstGeom>
            <a:solidFill>
              <a:srgbClr val="FFCC00"/>
            </a:solidFill>
            <a:ln w="9525">
              <a:solidFill>
                <a:schemeClr val="tx1"/>
              </a:solidFill>
              <a:miter lim="800000"/>
              <a:headEnd/>
              <a:tailEnd/>
            </a:ln>
          </p:spPr>
          <p:txBody>
            <a:bodyPr/>
            <a:lstStyle/>
            <a:p>
              <a:pPr algn="ctr">
                <a:buClr>
                  <a:schemeClr val="tx1"/>
                </a:buClr>
                <a:buFont typeface="Wingdings" pitchFamily="2" charset="2"/>
                <a:buNone/>
              </a:pPr>
              <a:endParaRPr lang="pt-BR" sz="2000"/>
            </a:p>
            <a:p>
              <a:pPr algn="ctr">
                <a:buClr>
                  <a:schemeClr val="tx1"/>
                </a:buClr>
                <a:buFont typeface="Wingdings" pitchFamily="2" charset="2"/>
                <a:buNone/>
              </a:pPr>
              <a:endParaRPr lang="pt-BR" sz="2000"/>
            </a:p>
            <a:p>
              <a:pPr algn="ctr">
                <a:buClr>
                  <a:schemeClr val="tx1"/>
                </a:buClr>
                <a:buFont typeface="Wingdings" pitchFamily="2" charset="2"/>
                <a:buNone/>
              </a:pPr>
              <a:endParaRPr lang="pt-BR" sz="2000"/>
            </a:p>
            <a:p>
              <a:pPr algn="ctr">
                <a:buClr>
                  <a:schemeClr val="tx1"/>
                </a:buClr>
                <a:buFont typeface="Wingdings" pitchFamily="2" charset="2"/>
                <a:buNone/>
              </a:pPr>
              <a:endParaRPr lang="pt-BR" sz="2000"/>
            </a:p>
            <a:p>
              <a:pPr algn="ctr">
                <a:buClr>
                  <a:schemeClr val="tx1"/>
                </a:buClr>
                <a:buFont typeface="Wingdings" pitchFamily="2" charset="2"/>
                <a:buNone/>
              </a:pPr>
              <a:endParaRPr lang="pt-BR" sz="2000"/>
            </a:p>
            <a:p>
              <a:pPr algn="ctr">
                <a:buClr>
                  <a:schemeClr val="tx1"/>
                </a:buClr>
                <a:buFont typeface="Wingdings" pitchFamily="2" charset="2"/>
                <a:buNone/>
              </a:pPr>
              <a:r>
                <a:rPr lang="pt-BR" sz="2000"/>
                <a:t>Unidades Familiares</a:t>
              </a:r>
            </a:p>
          </p:txBody>
        </p:sp>
        <p:sp>
          <p:nvSpPr>
            <p:cNvPr id="22546" name="Rectangle 8"/>
            <p:cNvSpPr>
              <a:spLocks noChangeArrowheads="1"/>
            </p:cNvSpPr>
            <p:nvPr/>
          </p:nvSpPr>
          <p:spPr bwMode="auto">
            <a:xfrm>
              <a:off x="1913" y="576"/>
              <a:ext cx="1888" cy="939"/>
            </a:xfrm>
            <a:prstGeom prst="rect">
              <a:avLst/>
            </a:prstGeom>
            <a:solidFill>
              <a:srgbClr val="FFFF99"/>
            </a:solidFill>
            <a:ln w="9525">
              <a:solidFill>
                <a:schemeClr val="tx1"/>
              </a:solidFill>
              <a:miter lim="800000"/>
              <a:headEnd/>
              <a:tailEnd/>
            </a:ln>
          </p:spPr>
          <p:txBody>
            <a:bodyPr/>
            <a:lstStyle/>
            <a:p>
              <a:pPr algn="ctr">
                <a:buClr>
                  <a:schemeClr val="tx1"/>
                </a:buClr>
              </a:pPr>
              <a:r>
                <a:rPr lang="pt-BR">
                  <a:solidFill>
                    <a:srgbClr val="EE0802"/>
                  </a:solidFill>
                </a:rPr>
                <a:t>Fluxo real</a:t>
              </a:r>
            </a:p>
            <a:p>
              <a:pPr algn="ctr">
                <a:buClr>
                  <a:schemeClr val="tx1"/>
                </a:buClr>
              </a:pPr>
              <a:endParaRPr lang="pt-BR">
                <a:solidFill>
                  <a:srgbClr val="EE0802"/>
                </a:solidFill>
              </a:endParaRPr>
            </a:p>
            <a:p>
              <a:pPr algn="ctr">
                <a:buClr>
                  <a:schemeClr val="tx1"/>
                </a:buClr>
              </a:pPr>
              <a:r>
                <a:rPr lang="pt-BR" sz="1400"/>
                <a:t>Fatores de Produção</a:t>
              </a:r>
            </a:p>
            <a:p>
              <a:pPr algn="ctr">
                <a:buClr>
                  <a:schemeClr val="tx1"/>
                </a:buClr>
              </a:pPr>
              <a:endParaRPr lang="pt-BR" sz="1400"/>
            </a:p>
            <a:p>
              <a:pPr algn="ctr">
                <a:buClr>
                  <a:schemeClr val="tx1"/>
                </a:buClr>
              </a:pPr>
              <a:endParaRPr lang="pt-BR" sz="1400"/>
            </a:p>
            <a:p>
              <a:pPr algn="ctr">
                <a:buClr>
                  <a:schemeClr val="tx1"/>
                </a:buClr>
              </a:pPr>
              <a:r>
                <a:rPr lang="pt-BR" sz="1400"/>
                <a:t>Produtos</a:t>
              </a:r>
            </a:p>
          </p:txBody>
        </p:sp>
        <p:sp>
          <p:nvSpPr>
            <p:cNvPr id="22547" name="AutoShape 14"/>
            <p:cNvSpPr>
              <a:spLocks noChangeArrowheads="1"/>
            </p:cNvSpPr>
            <p:nvPr/>
          </p:nvSpPr>
          <p:spPr bwMode="auto">
            <a:xfrm>
              <a:off x="2179" y="1221"/>
              <a:ext cx="1357" cy="111"/>
            </a:xfrm>
            <a:prstGeom prst="rightArrow">
              <a:avLst>
                <a:gd name="adj1" fmla="val 50000"/>
                <a:gd name="adj2" fmla="val 305631"/>
              </a:avLst>
            </a:prstGeom>
            <a:solidFill>
              <a:srgbClr val="FFCC00"/>
            </a:solidFill>
            <a:ln w="12700">
              <a:solidFill>
                <a:schemeClr val="tx1"/>
              </a:solidFill>
              <a:miter lim="800000"/>
              <a:headEnd/>
              <a:tailEnd/>
            </a:ln>
          </p:spPr>
          <p:txBody>
            <a:bodyPr wrap="none" lIns="90000" tIns="46800" rIns="90000" bIns="46800" anchor="ctr">
              <a:spAutoFit/>
            </a:bodyPr>
            <a:lstStyle/>
            <a:p>
              <a:endParaRPr lang="pt-BR"/>
            </a:p>
          </p:txBody>
        </p:sp>
        <p:sp>
          <p:nvSpPr>
            <p:cNvPr id="22548" name="AutoShape 15"/>
            <p:cNvSpPr>
              <a:spLocks noChangeArrowheads="1"/>
            </p:cNvSpPr>
            <p:nvPr/>
          </p:nvSpPr>
          <p:spPr bwMode="auto">
            <a:xfrm flipH="1">
              <a:off x="2179" y="805"/>
              <a:ext cx="1357" cy="111"/>
            </a:xfrm>
            <a:prstGeom prst="rightArrow">
              <a:avLst>
                <a:gd name="adj1" fmla="val 50000"/>
                <a:gd name="adj2" fmla="val 305631"/>
              </a:avLst>
            </a:prstGeom>
            <a:solidFill>
              <a:srgbClr val="FFCC00"/>
            </a:solidFill>
            <a:ln w="12700">
              <a:solidFill>
                <a:schemeClr val="tx1"/>
              </a:solidFill>
              <a:miter lim="800000"/>
              <a:headEnd/>
              <a:tailEnd/>
            </a:ln>
          </p:spPr>
          <p:txBody>
            <a:bodyPr wrap="none" lIns="90000" tIns="46800" rIns="90000" bIns="46800" anchor="ctr">
              <a:spAutoFit/>
            </a:bodyPr>
            <a:lstStyle/>
            <a:p>
              <a:endParaRPr lang="pt-BR"/>
            </a:p>
          </p:txBody>
        </p:sp>
        <p:sp>
          <p:nvSpPr>
            <p:cNvPr id="22549" name="Rectangle 18"/>
            <p:cNvSpPr>
              <a:spLocks noChangeArrowheads="1"/>
            </p:cNvSpPr>
            <p:nvPr/>
          </p:nvSpPr>
          <p:spPr bwMode="auto">
            <a:xfrm>
              <a:off x="1913" y="1818"/>
              <a:ext cx="1888" cy="939"/>
            </a:xfrm>
            <a:prstGeom prst="rect">
              <a:avLst/>
            </a:prstGeom>
            <a:solidFill>
              <a:srgbClr val="FFFF99"/>
            </a:solidFill>
            <a:ln w="9525">
              <a:solidFill>
                <a:schemeClr val="tx1"/>
              </a:solidFill>
              <a:miter lim="800000"/>
              <a:headEnd/>
              <a:tailEnd/>
            </a:ln>
          </p:spPr>
          <p:txBody>
            <a:bodyPr/>
            <a:lstStyle/>
            <a:p>
              <a:pPr algn="ctr">
                <a:buClr>
                  <a:schemeClr val="tx1"/>
                </a:buClr>
              </a:pPr>
              <a:r>
                <a:rPr lang="pt-BR">
                  <a:solidFill>
                    <a:srgbClr val="EE0802"/>
                  </a:solidFill>
                </a:rPr>
                <a:t>Fluxo monetário</a:t>
              </a:r>
            </a:p>
            <a:p>
              <a:pPr algn="ctr">
                <a:buClr>
                  <a:schemeClr val="tx1"/>
                </a:buClr>
              </a:pPr>
              <a:endParaRPr lang="pt-BR">
                <a:solidFill>
                  <a:srgbClr val="EE0802"/>
                </a:solidFill>
              </a:endParaRPr>
            </a:p>
            <a:p>
              <a:pPr algn="ctr">
                <a:buClr>
                  <a:schemeClr val="tx1"/>
                </a:buClr>
              </a:pPr>
              <a:r>
                <a:rPr lang="pt-BR" sz="1400"/>
                <a:t>Remuneração dos fatores</a:t>
              </a:r>
            </a:p>
            <a:p>
              <a:pPr algn="ctr">
                <a:buClr>
                  <a:schemeClr val="tx1"/>
                </a:buClr>
              </a:pPr>
              <a:endParaRPr lang="pt-BR" sz="1400"/>
            </a:p>
            <a:p>
              <a:pPr algn="ctr">
                <a:buClr>
                  <a:schemeClr val="tx1"/>
                </a:buClr>
              </a:pPr>
              <a:endParaRPr lang="pt-BR" sz="1400"/>
            </a:p>
            <a:p>
              <a:pPr algn="ctr">
                <a:buClr>
                  <a:schemeClr val="tx1"/>
                </a:buClr>
              </a:pPr>
              <a:r>
                <a:rPr lang="pt-BR" sz="1400"/>
                <a:t>Pagamento dos produtos</a:t>
              </a:r>
            </a:p>
          </p:txBody>
        </p:sp>
        <p:sp>
          <p:nvSpPr>
            <p:cNvPr id="22550" name="AutoShape 19"/>
            <p:cNvSpPr>
              <a:spLocks noChangeArrowheads="1"/>
            </p:cNvSpPr>
            <p:nvPr/>
          </p:nvSpPr>
          <p:spPr bwMode="auto">
            <a:xfrm flipH="1">
              <a:off x="2179" y="2463"/>
              <a:ext cx="1357" cy="111"/>
            </a:xfrm>
            <a:prstGeom prst="rightArrow">
              <a:avLst>
                <a:gd name="adj1" fmla="val 50000"/>
                <a:gd name="adj2" fmla="val 305631"/>
              </a:avLst>
            </a:prstGeom>
            <a:solidFill>
              <a:srgbClr val="FFCC00"/>
            </a:solidFill>
            <a:ln w="12700">
              <a:solidFill>
                <a:schemeClr val="tx1"/>
              </a:solidFill>
              <a:miter lim="800000"/>
              <a:headEnd/>
              <a:tailEnd/>
            </a:ln>
          </p:spPr>
          <p:txBody>
            <a:bodyPr wrap="none" lIns="90000" tIns="46800" rIns="90000" bIns="46800" anchor="ctr">
              <a:spAutoFit/>
            </a:bodyPr>
            <a:lstStyle/>
            <a:p>
              <a:endParaRPr lang="pt-BR"/>
            </a:p>
          </p:txBody>
        </p:sp>
        <p:sp>
          <p:nvSpPr>
            <p:cNvPr id="22551" name="AutoShape 20"/>
            <p:cNvSpPr>
              <a:spLocks noChangeArrowheads="1"/>
            </p:cNvSpPr>
            <p:nvPr/>
          </p:nvSpPr>
          <p:spPr bwMode="auto">
            <a:xfrm>
              <a:off x="2179" y="2047"/>
              <a:ext cx="1357" cy="111"/>
            </a:xfrm>
            <a:prstGeom prst="rightArrow">
              <a:avLst>
                <a:gd name="adj1" fmla="val 50000"/>
                <a:gd name="adj2" fmla="val 305631"/>
              </a:avLst>
            </a:prstGeom>
            <a:solidFill>
              <a:srgbClr val="FFCC00"/>
            </a:solidFill>
            <a:ln w="12700">
              <a:solidFill>
                <a:schemeClr val="tx1"/>
              </a:solidFill>
              <a:miter lim="800000"/>
              <a:headEnd/>
              <a:tailEnd/>
            </a:ln>
          </p:spPr>
          <p:txBody>
            <a:bodyPr wrap="none" lIns="90000" tIns="46800" rIns="90000" bIns="46800" anchor="ctr">
              <a:spAutoFit/>
            </a:bodyPr>
            <a:lstStyle/>
            <a:p>
              <a:endParaRPr lang="pt-BR"/>
            </a:p>
          </p:txBody>
        </p:sp>
      </p:grpSp>
      <p:grpSp>
        <p:nvGrpSpPr>
          <p:cNvPr id="3" name="Group 44"/>
          <p:cNvGrpSpPr>
            <a:grpSpLocks/>
          </p:cNvGrpSpPr>
          <p:nvPr/>
        </p:nvGrpSpPr>
        <p:grpSpPr bwMode="auto">
          <a:xfrm>
            <a:off x="355600" y="2500313"/>
            <a:ext cx="8445500" cy="3911600"/>
            <a:chOff x="224" y="1575"/>
            <a:chExt cx="5320" cy="2464"/>
          </a:xfrm>
        </p:grpSpPr>
        <p:sp>
          <p:nvSpPr>
            <p:cNvPr id="22534" name="Text Box 35"/>
            <p:cNvSpPr txBox="1">
              <a:spLocks noChangeArrowheads="1"/>
            </p:cNvSpPr>
            <p:nvPr/>
          </p:nvSpPr>
          <p:spPr bwMode="auto">
            <a:xfrm>
              <a:off x="224" y="2940"/>
              <a:ext cx="695" cy="332"/>
            </a:xfrm>
            <a:prstGeom prst="rect">
              <a:avLst/>
            </a:prstGeom>
            <a:noFill/>
            <a:ln w="12700">
              <a:noFill/>
              <a:miter lim="800000"/>
              <a:headEnd/>
              <a:tailEnd/>
            </a:ln>
          </p:spPr>
          <p:txBody>
            <a:bodyPr lIns="90000" tIns="46800" rIns="90000" bIns="46800"/>
            <a:lstStyle/>
            <a:p>
              <a:pPr algn="ctr"/>
              <a:r>
                <a:rPr lang="en-US" sz="1400"/>
                <a:t>Bens e serviços</a:t>
              </a:r>
              <a:endParaRPr lang="pt-PT" sz="1400"/>
            </a:p>
          </p:txBody>
        </p:sp>
        <p:cxnSp>
          <p:nvCxnSpPr>
            <p:cNvPr id="22535" name="AutoShape 34"/>
            <p:cNvCxnSpPr>
              <a:cxnSpLocks noChangeShapeType="1"/>
            </p:cNvCxnSpPr>
            <p:nvPr/>
          </p:nvCxnSpPr>
          <p:spPr bwMode="auto">
            <a:xfrm rot="10800000">
              <a:off x="1037" y="2717"/>
              <a:ext cx="390" cy="973"/>
            </a:xfrm>
            <a:prstGeom prst="curvedConnector2">
              <a:avLst/>
            </a:prstGeom>
            <a:noFill/>
            <a:ln w="63500">
              <a:solidFill>
                <a:srgbClr val="FF9900"/>
              </a:solidFill>
              <a:round/>
              <a:headEnd/>
              <a:tailEnd type="triangle" w="med" len="med"/>
            </a:ln>
          </p:spPr>
        </p:cxnSp>
        <p:sp>
          <p:nvSpPr>
            <p:cNvPr id="22536" name="Rectangle 12"/>
            <p:cNvSpPr>
              <a:spLocks noChangeArrowheads="1"/>
            </p:cNvSpPr>
            <p:nvPr/>
          </p:nvSpPr>
          <p:spPr bwMode="auto">
            <a:xfrm>
              <a:off x="1355" y="3452"/>
              <a:ext cx="2952" cy="587"/>
            </a:xfrm>
            <a:prstGeom prst="rect">
              <a:avLst/>
            </a:prstGeom>
            <a:solidFill>
              <a:srgbClr val="FF9900"/>
            </a:solidFill>
            <a:ln w="9525">
              <a:solidFill>
                <a:schemeClr val="tx1"/>
              </a:solidFill>
              <a:miter lim="800000"/>
              <a:headEnd/>
              <a:tailEnd/>
            </a:ln>
          </p:spPr>
          <p:txBody>
            <a:bodyPr/>
            <a:lstStyle/>
            <a:p>
              <a:pPr algn="ctr">
                <a:spcBef>
                  <a:spcPct val="50000"/>
                </a:spcBef>
                <a:buClr>
                  <a:schemeClr val="tx1"/>
                </a:buClr>
                <a:buFont typeface="Wingdings" pitchFamily="2" charset="2"/>
                <a:buNone/>
              </a:pPr>
              <a:endParaRPr lang="pt-BR" sz="2000"/>
            </a:p>
            <a:p>
              <a:pPr algn="ctr">
                <a:buClr>
                  <a:schemeClr val="tx1"/>
                </a:buClr>
                <a:buFont typeface="Wingdings" pitchFamily="2" charset="2"/>
                <a:buNone/>
              </a:pPr>
              <a:r>
                <a:rPr lang="pt-BR" sz="2000"/>
                <a:t>Governo</a:t>
              </a:r>
            </a:p>
          </p:txBody>
        </p:sp>
        <p:sp>
          <p:nvSpPr>
            <p:cNvPr id="22537" name="Text Box 24"/>
            <p:cNvSpPr txBox="1">
              <a:spLocks noChangeArrowheads="1"/>
            </p:cNvSpPr>
            <p:nvPr/>
          </p:nvSpPr>
          <p:spPr bwMode="auto">
            <a:xfrm>
              <a:off x="1096" y="2948"/>
              <a:ext cx="1050" cy="332"/>
            </a:xfrm>
            <a:prstGeom prst="rect">
              <a:avLst/>
            </a:prstGeom>
            <a:noFill/>
            <a:ln w="12700">
              <a:noFill/>
              <a:miter lim="800000"/>
              <a:headEnd/>
              <a:tailEnd/>
            </a:ln>
          </p:spPr>
          <p:txBody>
            <a:bodyPr lIns="90000" tIns="46800" rIns="90000" bIns="46800"/>
            <a:lstStyle/>
            <a:p>
              <a:pPr algn="ctr"/>
              <a:r>
                <a:rPr lang="en-US" sz="1400"/>
                <a:t>Pagamento pelos bens e serviços</a:t>
              </a:r>
              <a:endParaRPr lang="pt-PT" sz="1400"/>
            </a:p>
          </p:txBody>
        </p:sp>
        <p:sp>
          <p:nvSpPr>
            <p:cNvPr id="22538" name="Text Box 25"/>
            <p:cNvSpPr txBox="1">
              <a:spLocks noChangeArrowheads="1"/>
            </p:cNvSpPr>
            <p:nvPr/>
          </p:nvSpPr>
          <p:spPr bwMode="auto">
            <a:xfrm>
              <a:off x="3556" y="2868"/>
              <a:ext cx="1152" cy="403"/>
            </a:xfrm>
            <a:prstGeom prst="rect">
              <a:avLst/>
            </a:prstGeom>
            <a:noFill/>
            <a:ln w="12700">
              <a:noFill/>
              <a:miter lim="800000"/>
              <a:headEnd/>
              <a:tailEnd/>
            </a:ln>
          </p:spPr>
          <p:txBody>
            <a:bodyPr lIns="90000" tIns="46800" rIns="90000" bIns="46800"/>
            <a:lstStyle/>
            <a:p>
              <a:pPr algn="ctr"/>
              <a:r>
                <a:rPr lang="en-US" sz="1400"/>
                <a:t>Pagamento</a:t>
              </a:r>
            </a:p>
            <a:p>
              <a:pPr algn="ctr"/>
              <a:r>
                <a:rPr lang="en-US" sz="1400"/>
                <a:t>de fatores e de transferências</a:t>
              </a:r>
              <a:endParaRPr lang="pt-PT" sz="1400"/>
            </a:p>
          </p:txBody>
        </p:sp>
        <p:cxnSp>
          <p:nvCxnSpPr>
            <p:cNvPr id="22539" name="AutoShape 33"/>
            <p:cNvCxnSpPr>
              <a:cxnSpLocks noChangeShapeType="1"/>
              <a:stCxn id="22544" idx="1"/>
              <a:endCxn id="22536" idx="1"/>
            </p:cNvCxnSpPr>
            <p:nvPr/>
          </p:nvCxnSpPr>
          <p:spPr bwMode="auto">
            <a:xfrm rot="10800000" flipH="1" flipV="1">
              <a:off x="878" y="1575"/>
              <a:ext cx="477" cy="2171"/>
            </a:xfrm>
            <a:prstGeom prst="curvedConnector3">
              <a:avLst>
                <a:gd name="adj1" fmla="val -30190"/>
              </a:avLst>
            </a:prstGeom>
            <a:noFill/>
            <a:ln w="63500">
              <a:solidFill>
                <a:srgbClr val="FF9900"/>
              </a:solidFill>
              <a:round/>
              <a:headEnd/>
              <a:tailEnd type="triangle" w="med" len="med"/>
            </a:ln>
          </p:spPr>
        </p:cxnSp>
        <p:grpSp>
          <p:nvGrpSpPr>
            <p:cNvPr id="22540" name="Group 39"/>
            <p:cNvGrpSpPr>
              <a:grpSpLocks/>
            </p:cNvGrpSpPr>
            <p:nvPr/>
          </p:nvGrpSpPr>
          <p:grpSpPr bwMode="auto">
            <a:xfrm>
              <a:off x="4246" y="1577"/>
              <a:ext cx="544" cy="2169"/>
              <a:chOff x="4294" y="1577"/>
              <a:chExt cx="544" cy="2169"/>
            </a:xfrm>
          </p:grpSpPr>
          <p:cxnSp>
            <p:nvCxnSpPr>
              <p:cNvPr id="22542" name="AutoShape 36"/>
              <p:cNvCxnSpPr>
                <a:cxnSpLocks noChangeShapeType="1"/>
              </p:cNvCxnSpPr>
              <p:nvPr/>
            </p:nvCxnSpPr>
            <p:spPr bwMode="auto">
              <a:xfrm rot="10800000" flipH="1">
                <a:off x="4294" y="2725"/>
                <a:ext cx="390" cy="973"/>
              </a:xfrm>
              <a:prstGeom prst="curvedConnector2">
                <a:avLst/>
              </a:prstGeom>
              <a:noFill/>
              <a:ln w="63500">
                <a:solidFill>
                  <a:srgbClr val="FF9900"/>
                </a:solidFill>
                <a:round/>
                <a:headEnd/>
                <a:tailEnd type="triangle" w="med" len="med"/>
              </a:ln>
            </p:spPr>
          </p:cxnSp>
          <p:cxnSp>
            <p:nvCxnSpPr>
              <p:cNvPr id="22543" name="AutoShape 37"/>
              <p:cNvCxnSpPr>
                <a:cxnSpLocks noChangeShapeType="1"/>
                <a:stCxn id="22545" idx="3"/>
                <a:endCxn id="22536" idx="3"/>
              </p:cNvCxnSpPr>
              <p:nvPr/>
            </p:nvCxnSpPr>
            <p:spPr bwMode="auto">
              <a:xfrm flipH="1">
                <a:off x="4355" y="1577"/>
                <a:ext cx="483" cy="2169"/>
              </a:xfrm>
              <a:prstGeom prst="curvedConnector3">
                <a:avLst>
                  <a:gd name="adj1" fmla="val -29815"/>
                </a:avLst>
              </a:prstGeom>
              <a:noFill/>
              <a:ln w="63500">
                <a:solidFill>
                  <a:srgbClr val="FF9900"/>
                </a:solidFill>
                <a:round/>
                <a:headEnd/>
                <a:tailEnd type="triangle" w="med" len="med"/>
              </a:ln>
            </p:spPr>
          </p:cxnSp>
        </p:grpSp>
        <p:sp>
          <p:nvSpPr>
            <p:cNvPr id="22541" name="Text Box 40"/>
            <p:cNvSpPr txBox="1">
              <a:spLocks noChangeArrowheads="1"/>
            </p:cNvSpPr>
            <p:nvPr/>
          </p:nvSpPr>
          <p:spPr bwMode="auto">
            <a:xfrm>
              <a:off x="4849" y="3006"/>
              <a:ext cx="695" cy="190"/>
            </a:xfrm>
            <a:prstGeom prst="rect">
              <a:avLst/>
            </a:prstGeom>
            <a:noFill/>
            <a:ln w="12700">
              <a:noFill/>
              <a:miter lim="800000"/>
              <a:headEnd/>
              <a:tailEnd/>
            </a:ln>
          </p:spPr>
          <p:txBody>
            <a:bodyPr lIns="90000" tIns="46800" rIns="90000" bIns="46800"/>
            <a:lstStyle/>
            <a:p>
              <a:r>
                <a:rPr lang="en-US" sz="1400"/>
                <a:t>Tributos</a:t>
              </a:r>
              <a:endParaRPr lang="pt-PT" sz="140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53"/>
          <p:cNvSpPr>
            <a:spLocks noChangeArrowheads="1"/>
          </p:cNvSpPr>
          <p:nvPr/>
        </p:nvSpPr>
        <p:spPr bwMode="auto">
          <a:xfrm>
            <a:off x="8342313" y="6362700"/>
            <a:ext cx="776287" cy="482600"/>
          </a:xfrm>
          <a:prstGeom prst="rect">
            <a:avLst/>
          </a:prstGeom>
          <a:solidFill>
            <a:schemeClr val="bg1"/>
          </a:solidFill>
          <a:ln w="12700">
            <a:noFill/>
            <a:miter lim="800000"/>
            <a:headEnd/>
            <a:tailEnd/>
          </a:ln>
        </p:spPr>
        <p:txBody>
          <a:bodyPr wrap="none" lIns="90000" tIns="46800" rIns="90000" bIns="46800" anchor="ctr">
            <a:spAutoFit/>
          </a:bodyPr>
          <a:lstStyle/>
          <a:p>
            <a:endParaRPr lang="pt-BR"/>
          </a:p>
        </p:txBody>
      </p:sp>
      <p:grpSp>
        <p:nvGrpSpPr>
          <p:cNvPr id="2" name="Group 58"/>
          <p:cNvGrpSpPr>
            <a:grpSpLocks/>
          </p:cNvGrpSpPr>
          <p:nvPr/>
        </p:nvGrpSpPr>
        <p:grpSpPr bwMode="auto">
          <a:xfrm>
            <a:off x="2670175" y="2328863"/>
            <a:ext cx="6424613" cy="4478337"/>
            <a:chOff x="1682" y="1467"/>
            <a:chExt cx="4047" cy="2821"/>
          </a:xfrm>
          <a:solidFill>
            <a:schemeClr val="bg1"/>
          </a:solidFill>
        </p:grpSpPr>
        <p:sp>
          <p:nvSpPr>
            <p:cNvPr id="23582" name="Rectangle 52"/>
            <p:cNvSpPr>
              <a:spLocks noChangeArrowheads="1"/>
            </p:cNvSpPr>
            <p:nvPr/>
          </p:nvSpPr>
          <p:spPr bwMode="auto">
            <a:xfrm>
              <a:off x="1682" y="1467"/>
              <a:ext cx="4047" cy="2821"/>
            </a:xfrm>
            <a:prstGeom prst="rect">
              <a:avLst/>
            </a:prstGeom>
            <a:grpFill/>
            <a:ln w="12700">
              <a:noFill/>
              <a:miter lim="800000"/>
              <a:headEnd/>
              <a:tailEnd/>
            </a:ln>
          </p:spPr>
          <p:txBody>
            <a:bodyPr wrap="none" lIns="90000" tIns="46800" rIns="90000" bIns="46800" anchor="ctr">
              <a:spAutoFit/>
            </a:bodyPr>
            <a:lstStyle/>
            <a:p>
              <a:endParaRPr lang="pt-BR"/>
            </a:p>
          </p:txBody>
        </p:sp>
        <p:sp>
          <p:nvSpPr>
            <p:cNvPr id="23583" name="Rectangle 26"/>
            <p:cNvSpPr>
              <a:spLocks noChangeArrowheads="1"/>
            </p:cNvSpPr>
            <p:nvPr/>
          </p:nvSpPr>
          <p:spPr bwMode="auto">
            <a:xfrm>
              <a:off x="1786" y="1568"/>
              <a:ext cx="1647" cy="951"/>
            </a:xfrm>
            <a:prstGeom prst="rect">
              <a:avLst/>
            </a:prstGeom>
            <a:grpFill/>
            <a:ln w="9525">
              <a:noFill/>
              <a:miter lim="800000"/>
              <a:headEnd/>
              <a:tailEnd/>
            </a:ln>
          </p:spPr>
          <p:txBody>
            <a:bodyPr/>
            <a:lstStyle/>
            <a:p>
              <a:pPr marL="225425" indent="-225425">
                <a:buClr>
                  <a:schemeClr val="tx1"/>
                </a:buClr>
                <a:tabLst>
                  <a:tab pos="225425" algn="l"/>
                </a:tabLst>
              </a:pPr>
              <a:r>
                <a:rPr lang="pt-BR"/>
                <a:t>Geração de renda</a:t>
              </a:r>
            </a:p>
            <a:p>
              <a:pPr marL="225425" indent="-225425">
                <a:buClr>
                  <a:schemeClr val="tx1"/>
                </a:buClr>
                <a:buFontTx/>
                <a:buChar char="•"/>
                <a:tabLst>
                  <a:tab pos="225425" algn="l"/>
                </a:tabLst>
              </a:pPr>
              <a:r>
                <a:rPr lang="pt-BR" b="0"/>
                <a:t>Salários</a:t>
              </a:r>
            </a:p>
            <a:p>
              <a:pPr marL="225425" indent="-225425">
                <a:buClr>
                  <a:schemeClr val="tx1"/>
                </a:buClr>
                <a:buFontTx/>
                <a:buChar char="•"/>
                <a:tabLst>
                  <a:tab pos="225425" algn="l"/>
                </a:tabLst>
              </a:pPr>
              <a:r>
                <a:rPr lang="pt-BR" b="0"/>
                <a:t>Aluguéis e arrenda/tos</a:t>
              </a:r>
            </a:p>
            <a:p>
              <a:pPr marL="225425" indent="-225425">
                <a:buClr>
                  <a:schemeClr val="tx1"/>
                </a:buClr>
                <a:buFontTx/>
                <a:buChar char="•"/>
                <a:tabLst>
                  <a:tab pos="225425" algn="l"/>
                </a:tabLst>
              </a:pPr>
              <a:r>
                <a:rPr lang="pt-BR" b="0" i="1"/>
                <a:t>Royalties</a:t>
              </a:r>
            </a:p>
            <a:p>
              <a:pPr marL="225425" indent="-225425">
                <a:buClr>
                  <a:schemeClr val="tx1"/>
                </a:buClr>
                <a:buFontTx/>
                <a:buChar char="•"/>
                <a:tabLst>
                  <a:tab pos="225425" algn="l"/>
                </a:tabLst>
              </a:pPr>
              <a:r>
                <a:rPr lang="pt-BR" b="0"/>
                <a:t>Lucros e dividendos</a:t>
              </a:r>
            </a:p>
            <a:p>
              <a:pPr marL="225425" indent="-225425">
                <a:buClr>
                  <a:schemeClr val="tx1"/>
                </a:buClr>
                <a:buFontTx/>
                <a:buChar char="•"/>
                <a:tabLst>
                  <a:tab pos="225425" algn="l"/>
                </a:tabLst>
              </a:pPr>
              <a:r>
                <a:rPr lang="pt-BR" b="0"/>
                <a:t>Juros</a:t>
              </a:r>
            </a:p>
          </p:txBody>
        </p:sp>
        <p:sp>
          <p:nvSpPr>
            <p:cNvPr id="23584" name="Rectangle 27"/>
            <p:cNvSpPr>
              <a:spLocks noChangeArrowheads="1"/>
            </p:cNvSpPr>
            <p:nvPr/>
          </p:nvSpPr>
          <p:spPr bwMode="auto">
            <a:xfrm>
              <a:off x="3600" y="1568"/>
              <a:ext cx="2042" cy="507"/>
            </a:xfrm>
            <a:prstGeom prst="rect">
              <a:avLst/>
            </a:prstGeom>
            <a:grpFill/>
            <a:ln w="9525">
              <a:noFill/>
              <a:miter lim="800000"/>
              <a:headEnd/>
              <a:tailEnd/>
            </a:ln>
          </p:spPr>
          <p:txBody>
            <a:bodyPr/>
            <a:lstStyle/>
            <a:p>
              <a:pPr marL="225425" indent="-225425">
                <a:buClr>
                  <a:schemeClr val="tx1"/>
                </a:buClr>
                <a:tabLst>
                  <a:tab pos="225425" algn="l"/>
                </a:tabLst>
              </a:pPr>
              <a:r>
                <a:rPr lang="pt-BR"/>
                <a:t>Geração de produtos finais</a:t>
              </a:r>
            </a:p>
            <a:p>
              <a:pPr marL="225425" indent="-225425">
                <a:buClr>
                  <a:schemeClr val="tx1"/>
                </a:buClr>
                <a:buFontTx/>
                <a:buChar char="•"/>
                <a:tabLst>
                  <a:tab pos="225425" algn="l"/>
                </a:tabLst>
              </a:pPr>
              <a:r>
                <a:rPr lang="pt-BR" b="0"/>
                <a:t>Para consumo</a:t>
              </a:r>
            </a:p>
            <a:p>
              <a:pPr marL="225425" indent="-225425">
                <a:buClr>
                  <a:schemeClr val="tx1"/>
                </a:buClr>
                <a:buFontTx/>
                <a:buChar char="•"/>
                <a:tabLst>
                  <a:tab pos="225425" algn="l"/>
                </a:tabLst>
              </a:pPr>
              <a:r>
                <a:rPr lang="pt-BR" b="0"/>
                <a:t>Para formação de capital fixo</a:t>
              </a:r>
            </a:p>
          </p:txBody>
        </p:sp>
        <p:sp>
          <p:nvSpPr>
            <p:cNvPr id="23585" name="Rectangle 28"/>
            <p:cNvSpPr>
              <a:spLocks noChangeArrowheads="1"/>
            </p:cNvSpPr>
            <p:nvPr/>
          </p:nvSpPr>
          <p:spPr bwMode="auto">
            <a:xfrm>
              <a:off x="2054" y="2850"/>
              <a:ext cx="3360" cy="184"/>
            </a:xfrm>
            <a:prstGeom prst="rect">
              <a:avLst/>
            </a:prstGeom>
            <a:grpFill/>
            <a:ln w="9525">
              <a:noFill/>
              <a:miter lim="800000"/>
              <a:headEnd/>
              <a:tailEnd/>
            </a:ln>
          </p:spPr>
          <p:txBody>
            <a:bodyPr/>
            <a:lstStyle/>
            <a:p>
              <a:pPr marL="225425" indent="-225425" algn="ctr">
                <a:buClr>
                  <a:schemeClr val="tx1"/>
                </a:buClr>
                <a:tabLst>
                  <a:tab pos="225425" algn="l"/>
                </a:tabLst>
              </a:pPr>
              <a:r>
                <a:rPr lang="pt-BR"/>
                <a:t>Tributos diretos</a:t>
              </a:r>
              <a:endParaRPr lang="pt-BR" b="0"/>
            </a:p>
          </p:txBody>
        </p:sp>
        <p:sp>
          <p:nvSpPr>
            <p:cNvPr id="23586" name="AutoShape 50"/>
            <p:cNvSpPr>
              <a:spLocks noChangeArrowheads="1"/>
            </p:cNvSpPr>
            <p:nvPr/>
          </p:nvSpPr>
          <p:spPr bwMode="auto">
            <a:xfrm rot="5400000">
              <a:off x="2395" y="2621"/>
              <a:ext cx="276" cy="165"/>
            </a:xfrm>
            <a:prstGeom prst="rightArrow">
              <a:avLst>
                <a:gd name="adj1" fmla="val 50000"/>
                <a:gd name="adj2" fmla="val 41818"/>
              </a:avLst>
            </a:prstGeom>
            <a:grpFill/>
            <a:ln w="12700">
              <a:noFill/>
              <a:miter lim="800000"/>
              <a:headEnd/>
              <a:tailEnd/>
            </a:ln>
          </p:spPr>
          <p:txBody>
            <a:bodyPr wrap="none" lIns="90000" tIns="46800" rIns="90000" bIns="46800" anchor="ctr">
              <a:spAutoFit/>
            </a:bodyPr>
            <a:lstStyle/>
            <a:p>
              <a:endParaRPr lang="pt-BR"/>
            </a:p>
          </p:txBody>
        </p:sp>
        <p:sp>
          <p:nvSpPr>
            <p:cNvPr id="23587" name="AutoShape 51"/>
            <p:cNvSpPr>
              <a:spLocks noChangeArrowheads="1"/>
            </p:cNvSpPr>
            <p:nvPr/>
          </p:nvSpPr>
          <p:spPr bwMode="auto">
            <a:xfrm rot="5400000">
              <a:off x="4472" y="2615"/>
              <a:ext cx="276" cy="165"/>
            </a:xfrm>
            <a:prstGeom prst="rightArrow">
              <a:avLst>
                <a:gd name="adj1" fmla="val 50000"/>
                <a:gd name="adj2" fmla="val 41818"/>
              </a:avLst>
            </a:prstGeom>
            <a:grpFill/>
            <a:ln w="12700">
              <a:noFill/>
              <a:miter lim="800000"/>
              <a:headEnd/>
              <a:tailEnd/>
            </a:ln>
          </p:spPr>
          <p:txBody>
            <a:bodyPr wrap="none" lIns="90000" tIns="46800" rIns="90000" bIns="46800" anchor="ctr">
              <a:spAutoFit/>
            </a:bodyPr>
            <a:lstStyle/>
            <a:p>
              <a:endParaRPr lang="pt-BR"/>
            </a:p>
          </p:txBody>
        </p:sp>
      </p:grpSp>
      <p:sp>
        <p:nvSpPr>
          <p:cNvPr id="23556" name="Rectangle 2"/>
          <p:cNvSpPr>
            <a:spLocks noChangeArrowheads="1"/>
          </p:cNvSpPr>
          <p:nvPr/>
        </p:nvSpPr>
        <p:spPr bwMode="auto">
          <a:xfrm>
            <a:off x="0" y="2409825"/>
            <a:ext cx="9144000" cy="0"/>
          </a:xfrm>
          <a:prstGeom prst="rect">
            <a:avLst/>
          </a:prstGeom>
          <a:noFill/>
          <a:ln w="12700">
            <a:noFill/>
            <a:miter lim="800000"/>
            <a:headEnd/>
            <a:tailEnd/>
          </a:ln>
        </p:spPr>
        <p:txBody>
          <a:bodyPr wrap="none" lIns="90000" tIns="46800" rIns="90000" bIns="46800" anchor="ctr">
            <a:spAutoFit/>
          </a:bodyPr>
          <a:lstStyle/>
          <a:p>
            <a:endParaRPr lang="pt-BR"/>
          </a:p>
        </p:txBody>
      </p:sp>
      <p:sp>
        <p:nvSpPr>
          <p:cNvPr id="23557" name="Rectangle 3"/>
          <p:cNvSpPr>
            <a:spLocks noGrp="1" noChangeArrowheads="1"/>
          </p:cNvSpPr>
          <p:nvPr>
            <p:ph type="title"/>
          </p:nvPr>
        </p:nvSpPr>
        <p:spPr>
          <a:noFill/>
        </p:spPr>
        <p:txBody>
          <a:bodyPr/>
          <a:lstStyle/>
          <a:p>
            <a:pPr eaLnBrk="1" hangingPunct="1"/>
            <a:r>
              <a:rPr lang="es-ES" smtClean="0">
                <a:solidFill>
                  <a:schemeClr val="hlink"/>
                </a:solidFill>
              </a:rPr>
              <a:t>O processo econômico e as questões-chave</a:t>
            </a:r>
          </a:p>
        </p:txBody>
      </p:sp>
      <p:sp>
        <p:nvSpPr>
          <p:cNvPr id="23558" name="Rectangle 24"/>
          <p:cNvSpPr>
            <a:spLocks noChangeArrowheads="1"/>
          </p:cNvSpPr>
          <p:nvPr/>
        </p:nvSpPr>
        <p:spPr bwMode="auto">
          <a:xfrm>
            <a:off x="587375" y="696913"/>
            <a:ext cx="2790825" cy="1573212"/>
          </a:xfrm>
          <a:prstGeom prst="rect">
            <a:avLst/>
          </a:prstGeom>
          <a:solidFill>
            <a:srgbClr val="FFCC00"/>
          </a:solidFill>
          <a:ln w="9525">
            <a:solidFill>
              <a:schemeClr val="tx1"/>
            </a:solidFill>
            <a:miter lim="800000"/>
            <a:headEnd/>
            <a:tailEnd/>
          </a:ln>
        </p:spPr>
        <p:txBody>
          <a:bodyPr/>
          <a:lstStyle/>
          <a:p>
            <a:pPr marL="225425" indent="-225425">
              <a:buClr>
                <a:schemeClr val="tx1"/>
              </a:buClr>
              <a:tabLst>
                <a:tab pos="225425" algn="l"/>
              </a:tabLst>
            </a:pPr>
            <a:r>
              <a:rPr lang="pt-BR"/>
              <a:t>Fatores de Produção</a:t>
            </a:r>
          </a:p>
          <a:p>
            <a:pPr marL="225425" indent="-225425">
              <a:buClr>
                <a:schemeClr val="tx1"/>
              </a:buClr>
              <a:buFontTx/>
              <a:buChar char="•"/>
              <a:tabLst>
                <a:tab pos="225425" algn="l"/>
              </a:tabLst>
            </a:pPr>
            <a:r>
              <a:rPr lang="pt-BR" b="0"/>
              <a:t>Terra</a:t>
            </a:r>
          </a:p>
          <a:p>
            <a:pPr marL="225425" indent="-225425">
              <a:buClr>
                <a:schemeClr val="tx1"/>
              </a:buClr>
              <a:buFontTx/>
              <a:buChar char="•"/>
              <a:tabLst>
                <a:tab pos="225425" algn="l"/>
              </a:tabLst>
            </a:pPr>
            <a:r>
              <a:rPr lang="pt-BR" b="0"/>
              <a:t>Trabalho</a:t>
            </a:r>
          </a:p>
          <a:p>
            <a:pPr marL="225425" indent="-225425">
              <a:buClr>
                <a:schemeClr val="tx1"/>
              </a:buClr>
              <a:buFontTx/>
              <a:buChar char="•"/>
              <a:tabLst>
                <a:tab pos="225425" algn="l"/>
              </a:tabLst>
            </a:pPr>
            <a:r>
              <a:rPr lang="pt-BR" b="0"/>
              <a:t>Capital</a:t>
            </a:r>
          </a:p>
          <a:p>
            <a:pPr marL="225425" indent="-225425">
              <a:buClr>
                <a:schemeClr val="tx1"/>
              </a:buClr>
              <a:buFontTx/>
              <a:buChar char="•"/>
              <a:tabLst>
                <a:tab pos="225425" algn="l"/>
              </a:tabLst>
            </a:pPr>
            <a:r>
              <a:rPr lang="pt-BR" b="0"/>
              <a:t>Capacidade tecnológica</a:t>
            </a:r>
          </a:p>
          <a:p>
            <a:pPr marL="225425" indent="-225425">
              <a:buClr>
                <a:schemeClr val="tx1"/>
              </a:buClr>
              <a:buFontTx/>
              <a:buChar char="•"/>
              <a:tabLst>
                <a:tab pos="225425" algn="l"/>
              </a:tabLst>
            </a:pPr>
            <a:r>
              <a:rPr lang="pt-BR" b="0"/>
              <a:t>Capacidade empresarial</a:t>
            </a:r>
          </a:p>
        </p:txBody>
      </p:sp>
      <p:sp>
        <p:nvSpPr>
          <p:cNvPr id="23559" name="Rectangle 25"/>
          <p:cNvSpPr>
            <a:spLocks noChangeArrowheads="1"/>
          </p:cNvSpPr>
          <p:nvPr/>
        </p:nvSpPr>
        <p:spPr bwMode="auto">
          <a:xfrm>
            <a:off x="3825875" y="930275"/>
            <a:ext cx="3679825" cy="1108075"/>
          </a:xfrm>
          <a:prstGeom prst="rect">
            <a:avLst/>
          </a:prstGeom>
          <a:solidFill>
            <a:srgbClr val="FFCC00"/>
          </a:solidFill>
          <a:ln w="9525">
            <a:solidFill>
              <a:schemeClr val="tx1"/>
            </a:solidFill>
            <a:miter lim="800000"/>
            <a:headEnd/>
            <a:tailEnd/>
          </a:ln>
        </p:spPr>
        <p:txBody>
          <a:bodyPr/>
          <a:lstStyle/>
          <a:p>
            <a:pPr marL="225425" indent="-225425">
              <a:buClr>
                <a:schemeClr val="tx1"/>
              </a:buClr>
              <a:tabLst>
                <a:tab pos="225425" algn="l"/>
              </a:tabLst>
            </a:pPr>
            <a:r>
              <a:rPr lang="pt-BR"/>
              <a:t>Emprego em atividades produtivas</a:t>
            </a:r>
          </a:p>
          <a:p>
            <a:pPr marL="225425" indent="-225425">
              <a:buClr>
                <a:schemeClr val="tx1"/>
              </a:buClr>
              <a:buFontTx/>
              <a:buChar char="•"/>
              <a:tabLst>
                <a:tab pos="225425" algn="l"/>
              </a:tabLst>
            </a:pPr>
            <a:r>
              <a:rPr lang="pt-BR" b="0"/>
              <a:t>Atividades primárias</a:t>
            </a:r>
          </a:p>
          <a:p>
            <a:pPr marL="225425" indent="-225425">
              <a:buClr>
                <a:schemeClr val="tx1"/>
              </a:buClr>
              <a:buFontTx/>
              <a:buChar char="•"/>
              <a:tabLst>
                <a:tab pos="225425" algn="l"/>
              </a:tabLst>
            </a:pPr>
            <a:r>
              <a:rPr lang="pt-BR" b="0"/>
              <a:t>Atividades secundárias</a:t>
            </a:r>
          </a:p>
          <a:p>
            <a:pPr marL="225425" indent="-225425">
              <a:buClr>
                <a:schemeClr val="tx1"/>
              </a:buClr>
              <a:buFontTx/>
              <a:buChar char="•"/>
              <a:tabLst>
                <a:tab pos="225425" algn="l"/>
              </a:tabLst>
            </a:pPr>
            <a:r>
              <a:rPr lang="pt-BR" b="0"/>
              <a:t>Atividades terciárias</a:t>
            </a:r>
          </a:p>
        </p:txBody>
      </p:sp>
      <p:grpSp>
        <p:nvGrpSpPr>
          <p:cNvPr id="3" name="Group 46"/>
          <p:cNvGrpSpPr>
            <a:grpSpLocks/>
          </p:cNvGrpSpPr>
          <p:nvPr/>
        </p:nvGrpSpPr>
        <p:grpSpPr bwMode="auto">
          <a:xfrm>
            <a:off x="3300413" y="4940300"/>
            <a:ext cx="5251450" cy="1873250"/>
            <a:chOff x="1207" y="2952"/>
            <a:chExt cx="3308" cy="1180"/>
          </a:xfrm>
        </p:grpSpPr>
        <p:sp>
          <p:nvSpPr>
            <p:cNvPr id="23569" name="Freeform 34"/>
            <p:cNvSpPr>
              <a:spLocks/>
            </p:cNvSpPr>
            <p:nvPr/>
          </p:nvSpPr>
          <p:spPr bwMode="auto">
            <a:xfrm>
              <a:off x="1747" y="3035"/>
              <a:ext cx="1696" cy="742"/>
            </a:xfrm>
            <a:custGeom>
              <a:avLst/>
              <a:gdLst>
                <a:gd name="T0" fmla="*/ 0 w 1696"/>
                <a:gd name="T1" fmla="*/ 742 h 742"/>
                <a:gd name="T2" fmla="*/ 820 w 1696"/>
                <a:gd name="T3" fmla="*/ 592 h 742"/>
                <a:gd name="T4" fmla="*/ 1373 w 1696"/>
                <a:gd name="T5" fmla="*/ 316 h 742"/>
                <a:gd name="T6" fmla="*/ 1696 w 1696"/>
                <a:gd name="T7" fmla="*/ 0 h 742"/>
                <a:gd name="T8" fmla="*/ 0 60000 65536"/>
                <a:gd name="T9" fmla="*/ 0 60000 65536"/>
                <a:gd name="T10" fmla="*/ 0 60000 65536"/>
                <a:gd name="T11" fmla="*/ 0 60000 65536"/>
                <a:gd name="T12" fmla="*/ 0 w 1696"/>
                <a:gd name="T13" fmla="*/ 0 h 742"/>
                <a:gd name="T14" fmla="*/ 1696 w 1696"/>
                <a:gd name="T15" fmla="*/ 742 h 742"/>
              </a:gdLst>
              <a:ahLst/>
              <a:cxnLst>
                <a:cxn ang="T8">
                  <a:pos x="T0" y="T1"/>
                </a:cxn>
                <a:cxn ang="T9">
                  <a:pos x="T2" y="T3"/>
                </a:cxn>
                <a:cxn ang="T10">
                  <a:pos x="T4" y="T5"/>
                </a:cxn>
                <a:cxn ang="T11">
                  <a:pos x="T6" y="T7"/>
                </a:cxn>
              </a:cxnLst>
              <a:rect l="T12" t="T13" r="T14" b="T15"/>
              <a:pathLst>
                <a:path w="1696" h="742">
                  <a:moveTo>
                    <a:pt x="0" y="742"/>
                  </a:moveTo>
                  <a:cubicBezTo>
                    <a:pt x="295" y="702"/>
                    <a:pt x="591" y="663"/>
                    <a:pt x="820" y="592"/>
                  </a:cubicBezTo>
                  <a:cubicBezTo>
                    <a:pt x="1049" y="521"/>
                    <a:pt x="1227" y="415"/>
                    <a:pt x="1373" y="316"/>
                  </a:cubicBezTo>
                  <a:cubicBezTo>
                    <a:pt x="1519" y="217"/>
                    <a:pt x="1628" y="43"/>
                    <a:pt x="1696" y="0"/>
                  </a:cubicBezTo>
                </a:path>
              </a:pathLst>
            </a:custGeom>
            <a:noFill/>
            <a:ln w="12700" cap="flat" cmpd="sng">
              <a:solidFill>
                <a:schemeClr val="tx1"/>
              </a:solidFill>
              <a:prstDash val="solid"/>
              <a:round/>
              <a:headEnd type="none" w="med" len="med"/>
              <a:tailEnd type="none" w="med" len="med"/>
            </a:ln>
          </p:spPr>
          <p:txBody>
            <a:bodyPr wrap="none" lIns="90000" tIns="46800" rIns="90000" bIns="46800">
              <a:spAutoFit/>
            </a:bodyPr>
            <a:lstStyle/>
            <a:p>
              <a:endParaRPr lang="pt-BR"/>
            </a:p>
          </p:txBody>
        </p:sp>
        <p:sp>
          <p:nvSpPr>
            <p:cNvPr id="23570" name="Line 30"/>
            <p:cNvSpPr>
              <a:spLocks noChangeShapeType="1"/>
            </p:cNvSpPr>
            <p:nvPr/>
          </p:nvSpPr>
          <p:spPr bwMode="auto">
            <a:xfrm flipV="1">
              <a:off x="1664" y="2991"/>
              <a:ext cx="0" cy="875"/>
            </a:xfrm>
            <a:prstGeom prst="line">
              <a:avLst/>
            </a:prstGeom>
            <a:noFill/>
            <a:ln w="12700">
              <a:solidFill>
                <a:schemeClr val="tx1"/>
              </a:solidFill>
              <a:round/>
              <a:headEnd/>
              <a:tailEnd type="triangle" w="med" len="med"/>
            </a:ln>
          </p:spPr>
          <p:txBody>
            <a:bodyPr lIns="90000" tIns="46800" rIns="90000" bIns="46800">
              <a:spAutoFit/>
            </a:bodyPr>
            <a:lstStyle/>
            <a:p>
              <a:endParaRPr lang="pt-BR"/>
            </a:p>
          </p:txBody>
        </p:sp>
        <p:sp>
          <p:nvSpPr>
            <p:cNvPr id="23571" name="Line 31"/>
            <p:cNvSpPr>
              <a:spLocks noChangeShapeType="1"/>
            </p:cNvSpPr>
            <p:nvPr/>
          </p:nvSpPr>
          <p:spPr bwMode="auto">
            <a:xfrm>
              <a:off x="1664" y="3858"/>
              <a:ext cx="1957" cy="0"/>
            </a:xfrm>
            <a:prstGeom prst="line">
              <a:avLst/>
            </a:prstGeom>
            <a:noFill/>
            <a:ln w="12700">
              <a:solidFill>
                <a:schemeClr val="tx1"/>
              </a:solidFill>
              <a:round/>
              <a:headEnd/>
              <a:tailEnd type="triangle" w="med" len="med"/>
            </a:ln>
          </p:spPr>
          <p:txBody>
            <a:bodyPr lIns="90000" tIns="46800" rIns="90000" bIns="46800">
              <a:spAutoFit/>
            </a:bodyPr>
            <a:lstStyle/>
            <a:p>
              <a:endParaRPr lang="pt-BR"/>
            </a:p>
          </p:txBody>
        </p:sp>
        <p:sp>
          <p:nvSpPr>
            <p:cNvPr id="23572" name="Line 32"/>
            <p:cNvSpPr>
              <a:spLocks noChangeShapeType="1"/>
            </p:cNvSpPr>
            <p:nvPr/>
          </p:nvSpPr>
          <p:spPr bwMode="auto">
            <a:xfrm>
              <a:off x="1664" y="3409"/>
              <a:ext cx="1743" cy="0"/>
            </a:xfrm>
            <a:prstGeom prst="line">
              <a:avLst/>
            </a:prstGeom>
            <a:noFill/>
            <a:ln w="12700">
              <a:solidFill>
                <a:schemeClr val="tx1"/>
              </a:solidFill>
              <a:round/>
              <a:headEnd/>
              <a:tailEnd/>
            </a:ln>
          </p:spPr>
          <p:txBody>
            <a:bodyPr lIns="90000" tIns="46800" rIns="90000" bIns="46800">
              <a:spAutoFit/>
            </a:bodyPr>
            <a:lstStyle/>
            <a:p>
              <a:endParaRPr lang="pt-BR"/>
            </a:p>
          </p:txBody>
        </p:sp>
        <p:sp>
          <p:nvSpPr>
            <p:cNvPr id="23573" name="Freeform 35"/>
            <p:cNvSpPr>
              <a:spLocks/>
            </p:cNvSpPr>
            <p:nvPr/>
          </p:nvSpPr>
          <p:spPr bwMode="auto">
            <a:xfrm flipV="1">
              <a:off x="1747" y="3035"/>
              <a:ext cx="1696" cy="742"/>
            </a:xfrm>
            <a:custGeom>
              <a:avLst/>
              <a:gdLst>
                <a:gd name="T0" fmla="*/ 0 w 1696"/>
                <a:gd name="T1" fmla="*/ 742 h 742"/>
                <a:gd name="T2" fmla="*/ 820 w 1696"/>
                <a:gd name="T3" fmla="*/ 592 h 742"/>
                <a:gd name="T4" fmla="*/ 1373 w 1696"/>
                <a:gd name="T5" fmla="*/ 316 h 742"/>
                <a:gd name="T6" fmla="*/ 1696 w 1696"/>
                <a:gd name="T7" fmla="*/ 0 h 742"/>
                <a:gd name="T8" fmla="*/ 0 60000 65536"/>
                <a:gd name="T9" fmla="*/ 0 60000 65536"/>
                <a:gd name="T10" fmla="*/ 0 60000 65536"/>
                <a:gd name="T11" fmla="*/ 0 60000 65536"/>
                <a:gd name="T12" fmla="*/ 0 w 1696"/>
                <a:gd name="T13" fmla="*/ 0 h 742"/>
                <a:gd name="T14" fmla="*/ 1696 w 1696"/>
                <a:gd name="T15" fmla="*/ 742 h 742"/>
              </a:gdLst>
              <a:ahLst/>
              <a:cxnLst>
                <a:cxn ang="T8">
                  <a:pos x="T0" y="T1"/>
                </a:cxn>
                <a:cxn ang="T9">
                  <a:pos x="T2" y="T3"/>
                </a:cxn>
                <a:cxn ang="T10">
                  <a:pos x="T4" y="T5"/>
                </a:cxn>
                <a:cxn ang="T11">
                  <a:pos x="T6" y="T7"/>
                </a:cxn>
              </a:cxnLst>
              <a:rect l="T12" t="T13" r="T14" b="T15"/>
              <a:pathLst>
                <a:path w="1696" h="742">
                  <a:moveTo>
                    <a:pt x="0" y="742"/>
                  </a:moveTo>
                  <a:cubicBezTo>
                    <a:pt x="295" y="702"/>
                    <a:pt x="591" y="663"/>
                    <a:pt x="820" y="592"/>
                  </a:cubicBezTo>
                  <a:cubicBezTo>
                    <a:pt x="1049" y="521"/>
                    <a:pt x="1227" y="415"/>
                    <a:pt x="1373" y="316"/>
                  </a:cubicBezTo>
                  <a:cubicBezTo>
                    <a:pt x="1519" y="217"/>
                    <a:pt x="1628" y="43"/>
                    <a:pt x="1696" y="0"/>
                  </a:cubicBezTo>
                </a:path>
              </a:pathLst>
            </a:custGeom>
            <a:noFill/>
            <a:ln w="12700" cap="flat" cmpd="sng">
              <a:solidFill>
                <a:schemeClr val="tx1"/>
              </a:solidFill>
              <a:prstDash val="solid"/>
              <a:round/>
              <a:headEnd type="none" w="med" len="med"/>
              <a:tailEnd type="none" w="med" len="med"/>
            </a:ln>
          </p:spPr>
          <p:txBody>
            <a:bodyPr wrap="none" lIns="90000" tIns="46800" rIns="90000" bIns="46800">
              <a:spAutoFit/>
            </a:bodyPr>
            <a:lstStyle/>
            <a:p>
              <a:endParaRPr lang="pt-BR"/>
            </a:p>
          </p:txBody>
        </p:sp>
        <p:sp>
          <p:nvSpPr>
            <p:cNvPr id="23574" name="Rectangle 37"/>
            <p:cNvSpPr>
              <a:spLocks noChangeArrowheads="1"/>
            </p:cNvSpPr>
            <p:nvPr/>
          </p:nvSpPr>
          <p:spPr bwMode="auto">
            <a:xfrm>
              <a:off x="3404" y="2953"/>
              <a:ext cx="1111" cy="184"/>
            </a:xfrm>
            <a:prstGeom prst="rect">
              <a:avLst/>
            </a:prstGeom>
            <a:noFill/>
            <a:ln w="9525">
              <a:noFill/>
              <a:miter lim="800000"/>
              <a:headEnd/>
              <a:tailEnd/>
            </a:ln>
          </p:spPr>
          <p:txBody>
            <a:bodyPr/>
            <a:lstStyle/>
            <a:p>
              <a:pPr marL="225425" indent="-225425">
                <a:buClr>
                  <a:schemeClr val="tx1"/>
                </a:buClr>
                <a:tabLst>
                  <a:tab pos="225425" algn="l"/>
                </a:tabLst>
              </a:pPr>
              <a:r>
                <a:rPr lang="pt-BR" sz="1200" b="0"/>
                <a:t>Tributos progressivos</a:t>
              </a:r>
            </a:p>
          </p:txBody>
        </p:sp>
        <p:sp>
          <p:nvSpPr>
            <p:cNvPr id="23575" name="Rectangle 38"/>
            <p:cNvSpPr>
              <a:spLocks noChangeArrowheads="1"/>
            </p:cNvSpPr>
            <p:nvPr/>
          </p:nvSpPr>
          <p:spPr bwMode="auto">
            <a:xfrm>
              <a:off x="3404" y="3672"/>
              <a:ext cx="1111" cy="184"/>
            </a:xfrm>
            <a:prstGeom prst="rect">
              <a:avLst/>
            </a:prstGeom>
            <a:noFill/>
            <a:ln w="9525">
              <a:noFill/>
              <a:miter lim="800000"/>
              <a:headEnd/>
              <a:tailEnd/>
            </a:ln>
          </p:spPr>
          <p:txBody>
            <a:bodyPr/>
            <a:lstStyle/>
            <a:p>
              <a:pPr marL="225425" indent="-225425">
                <a:buClr>
                  <a:schemeClr val="tx1"/>
                </a:buClr>
                <a:tabLst>
                  <a:tab pos="225425" algn="l"/>
                </a:tabLst>
              </a:pPr>
              <a:r>
                <a:rPr lang="pt-BR" sz="1200" b="0"/>
                <a:t>Tributos regressivos</a:t>
              </a:r>
            </a:p>
          </p:txBody>
        </p:sp>
        <p:sp>
          <p:nvSpPr>
            <p:cNvPr id="23576" name="Rectangle 39"/>
            <p:cNvSpPr>
              <a:spLocks noChangeArrowheads="1"/>
            </p:cNvSpPr>
            <p:nvPr/>
          </p:nvSpPr>
          <p:spPr bwMode="auto">
            <a:xfrm>
              <a:off x="3396" y="3326"/>
              <a:ext cx="1119" cy="184"/>
            </a:xfrm>
            <a:prstGeom prst="rect">
              <a:avLst/>
            </a:prstGeom>
            <a:noFill/>
            <a:ln w="9525">
              <a:noFill/>
              <a:miter lim="800000"/>
              <a:headEnd/>
              <a:tailEnd/>
            </a:ln>
          </p:spPr>
          <p:txBody>
            <a:bodyPr/>
            <a:lstStyle/>
            <a:p>
              <a:pPr marL="225425" indent="-225425">
                <a:buClr>
                  <a:schemeClr val="tx1"/>
                </a:buClr>
                <a:tabLst>
                  <a:tab pos="225425" algn="l"/>
                </a:tabLst>
              </a:pPr>
              <a:r>
                <a:rPr lang="pt-BR" sz="1200" b="0"/>
                <a:t>Tributos proporcionais</a:t>
              </a:r>
            </a:p>
          </p:txBody>
        </p:sp>
        <p:sp>
          <p:nvSpPr>
            <p:cNvPr id="23577" name="Rectangle 40"/>
            <p:cNvSpPr>
              <a:spLocks noChangeArrowheads="1"/>
            </p:cNvSpPr>
            <p:nvPr/>
          </p:nvSpPr>
          <p:spPr bwMode="auto">
            <a:xfrm>
              <a:off x="1708" y="3849"/>
              <a:ext cx="1743" cy="184"/>
            </a:xfrm>
            <a:prstGeom prst="rect">
              <a:avLst/>
            </a:prstGeom>
            <a:noFill/>
            <a:ln w="9525">
              <a:noFill/>
              <a:miter lim="800000"/>
              <a:headEnd/>
              <a:tailEnd/>
            </a:ln>
          </p:spPr>
          <p:txBody>
            <a:bodyPr/>
            <a:lstStyle/>
            <a:p>
              <a:pPr marL="225425" indent="-225425">
                <a:buClr>
                  <a:schemeClr val="tx1"/>
                </a:buClr>
                <a:tabLst>
                  <a:tab pos="225425" algn="l"/>
                </a:tabLst>
              </a:pPr>
              <a:r>
                <a:rPr lang="pt-BR" sz="1200" b="0"/>
                <a:t>Baixos               Médios               Altos</a:t>
              </a:r>
            </a:p>
          </p:txBody>
        </p:sp>
        <p:sp>
          <p:nvSpPr>
            <p:cNvPr id="23578" name="Line 42"/>
            <p:cNvSpPr>
              <a:spLocks noChangeShapeType="1"/>
            </p:cNvSpPr>
            <p:nvPr/>
          </p:nvSpPr>
          <p:spPr bwMode="auto">
            <a:xfrm>
              <a:off x="2234" y="3858"/>
              <a:ext cx="0" cy="40"/>
            </a:xfrm>
            <a:prstGeom prst="line">
              <a:avLst/>
            </a:prstGeom>
            <a:noFill/>
            <a:ln w="12700">
              <a:solidFill>
                <a:schemeClr val="tx1"/>
              </a:solidFill>
              <a:round/>
              <a:headEnd/>
              <a:tailEnd/>
            </a:ln>
          </p:spPr>
          <p:txBody>
            <a:bodyPr wrap="none" lIns="90000" tIns="46800" rIns="90000" bIns="46800">
              <a:spAutoFit/>
            </a:bodyPr>
            <a:lstStyle/>
            <a:p>
              <a:endParaRPr lang="pt-BR"/>
            </a:p>
          </p:txBody>
        </p:sp>
        <p:sp>
          <p:nvSpPr>
            <p:cNvPr id="23579" name="Line 43"/>
            <p:cNvSpPr>
              <a:spLocks noChangeShapeType="1"/>
            </p:cNvSpPr>
            <p:nvPr/>
          </p:nvSpPr>
          <p:spPr bwMode="auto">
            <a:xfrm>
              <a:off x="2946" y="3858"/>
              <a:ext cx="0" cy="40"/>
            </a:xfrm>
            <a:prstGeom prst="line">
              <a:avLst/>
            </a:prstGeom>
            <a:noFill/>
            <a:ln w="12700">
              <a:solidFill>
                <a:schemeClr val="tx1"/>
              </a:solidFill>
              <a:round/>
              <a:headEnd/>
              <a:tailEnd/>
            </a:ln>
          </p:spPr>
          <p:txBody>
            <a:bodyPr wrap="none" lIns="90000" tIns="46800" rIns="90000" bIns="46800">
              <a:spAutoFit/>
            </a:bodyPr>
            <a:lstStyle/>
            <a:p>
              <a:endParaRPr lang="pt-BR"/>
            </a:p>
          </p:txBody>
        </p:sp>
        <p:sp>
          <p:nvSpPr>
            <p:cNvPr id="23580" name="Rectangle 44"/>
            <p:cNvSpPr>
              <a:spLocks noChangeArrowheads="1"/>
            </p:cNvSpPr>
            <p:nvPr/>
          </p:nvSpPr>
          <p:spPr bwMode="auto">
            <a:xfrm>
              <a:off x="1207" y="2952"/>
              <a:ext cx="456" cy="279"/>
            </a:xfrm>
            <a:prstGeom prst="rect">
              <a:avLst/>
            </a:prstGeom>
            <a:noFill/>
            <a:ln w="9525">
              <a:noFill/>
              <a:miter lim="800000"/>
              <a:headEnd/>
              <a:tailEnd/>
            </a:ln>
          </p:spPr>
          <p:txBody>
            <a:bodyPr/>
            <a:lstStyle/>
            <a:p>
              <a:pPr algn="r">
                <a:buClr>
                  <a:schemeClr val="tx1"/>
                </a:buClr>
              </a:pPr>
              <a:r>
                <a:rPr lang="pt-BR" sz="1200" b="0"/>
                <a:t>Carga Fiscal</a:t>
              </a:r>
            </a:p>
          </p:txBody>
        </p:sp>
        <p:sp>
          <p:nvSpPr>
            <p:cNvPr id="23581" name="Rectangle 45"/>
            <p:cNvSpPr>
              <a:spLocks noChangeArrowheads="1"/>
            </p:cNvSpPr>
            <p:nvPr/>
          </p:nvSpPr>
          <p:spPr bwMode="auto">
            <a:xfrm>
              <a:off x="2848" y="3948"/>
              <a:ext cx="843" cy="184"/>
            </a:xfrm>
            <a:prstGeom prst="rect">
              <a:avLst/>
            </a:prstGeom>
            <a:noFill/>
            <a:ln w="9525">
              <a:noFill/>
              <a:miter lim="800000"/>
              <a:headEnd/>
              <a:tailEnd/>
            </a:ln>
          </p:spPr>
          <p:txBody>
            <a:bodyPr/>
            <a:lstStyle/>
            <a:p>
              <a:pPr marL="225425" indent="-225425">
                <a:buClr>
                  <a:schemeClr val="tx1"/>
                </a:buClr>
                <a:tabLst>
                  <a:tab pos="225425" algn="l"/>
                </a:tabLst>
              </a:pPr>
              <a:r>
                <a:rPr lang="pt-BR" sz="1200" b="0"/>
                <a:t>Níveis de Renda</a:t>
              </a:r>
            </a:p>
          </p:txBody>
        </p:sp>
      </p:grpSp>
      <p:sp>
        <p:nvSpPr>
          <p:cNvPr id="23561" name="AutoShape 47"/>
          <p:cNvSpPr>
            <a:spLocks noChangeArrowheads="1"/>
          </p:cNvSpPr>
          <p:nvPr/>
        </p:nvSpPr>
        <p:spPr bwMode="auto">
          <a:xfrm>
            <a:off x="3375025" y="1352550"/>
            <a:ext cx="438150" cy="261938"/>
          </a:xfrm>
          <a:prstGeom prst="rightArrow">
            <a:avLst>
              <a:gd name="adj1" fmla="val 50000"/>
              <a:gd name="adj2" fmla="val 41818"/>
            </a:avLst>
          </a:prstGeom>
          <a:solidFill>
            <a:srgbClr val="FFCC00"/>
          </a:solidFill>
          <a:ln w="12700">
            <a:solidFill>
              <a:schemeClr val="tx1"/>
            </a:solidFill>
            <a:miter lim="800000"/>
            <a:headEnd/>
            <a:tailEnd/>
          </a:ln>
        </p:spPr>
        <p:txBody>
          <a:bodyPr wrap="none" lIns="90000" tIns="46800" rIns="90000" bIns="46800" anchor="ctr">
            <a:spAutoFit/>
          </a:bodyPr>
          <a:lstStyle/>
          <a:p>
            <a:endParaRPr lang="pt-BR"/>
          </a:p>
        </p:txBody>
      </p:sp>
      <p:sp>
        <p:nvSpPr>
          <p:cNvPr id="23562" name="AutoShape 48"/>
          <p:cNvSpPr>
            <a:spLocks noChangeArrowheads="1"/>
          </p:cNvSpPr>
          <p:nvPr/>
        </p:nvSpPr>
        <p:spPr bwMode="auto">
          <a:xfrm rot="5400000">
            <a:off x="3801269" y="2128044"/>
            <a:ext cx="438150" cy="261938"/>
          </a:xfrm>
          <a:prstGeom prst="rightArrow">
            <a:avLst>
              <a:gd name="adj1" fmla="val 50000"/>
              <a:gd name="adj2" fmla="val 41818"/>
            </a:avLst>
          </a:prstGeom>
          <a:solidFill>
            <a:srgbClr val="FFCC00"/>
          </a:solidFill>
          <a:ln w="12700">
            <a:solidFill>
              <a:schemeClr val="tx1"/>
            </a:solidFill>
            <a:miter lim="800000"/>
            <a:headEnd/>
            <a:tailEnd/>
          </a:ln>
        </p:spPr>
        <p:txBody>
          <a:bodyPr wrap="none" lIns="90000" tIns="46800" rIns="90000" bIns="46800" anchor="ctr">
            <a:spAutoFit/>
          </a:bodyPr>
          <a:lstStyle/>
          <a:p>
            <a:endParaRPr lang="pt-BR"/>
          </a:p>
        </p:txBody>
      </p:sp>
      <p:sp>
        <p:nvSpPr>
          <p:cNvPr id="23563" name="AutoShape 49"/>
          <p:cNvSpPr>
            <a:spLocks noChangeArrowheads="1"/>
          </p:cNvSpPr>
          <p:nvPr/>
        </p:nvSpPr>
        <p:spPr bwMode="auto">
          <a:xfrm rot="5400000">
            <a:off x="7098507" y="2128044"/>
            <a:ext cx="438150" cy="261937"/>
          </a:xfrm>
          <a:prstGeom prst="rightArrow">
            <a:avLst>
              <a:gd name="adj1" fmla="val 50000"/>
              <a:gd name="adj2" fmla="val 41818"/>
            </a:avLst>
          </a:prstGeom>
          <a:solidFill>
            <a:srgbClr val="FFCC00"/>
          </a:solidFill>
          <a:ln w="12700">
            <a:solidFill>
              <a:schemeClr val="tx1"/>
            </a:solidFill>
            <a:miter lim="800000"/>
            <a:headEnd/>
            <a:tailEnd/>
          </a:ln>
        </p:spPr>
        <p:txBody>
          <a:bodyPr wrap="none" lIns="90000" tIns="46800" rIns="90000" bIns="46800" anchor="ctr">
            <a:spAutoFit/>
          </a:bodyPr>
          <a:lstStyle/>
          <a:p>
            <a:endParaRPr lang="pt-BR"/>
          </a:p>
        </p:txBody>
      </p:sp>
      <p:sp>
        <p:nvSpPr>
          <p:cNvPr id="36" name="Retângulo 35"/>
          <p:cNvSpPr/>
          <p:nvPr/>
        </p:nvSpPr>
        <p:spPr bwMode="auto">
          <a:xfrm>
            <a:off x="0" y="6502400"/>
            <a:ext cx="2667000" cy="355600"/>
          </a:xfrm>
          <a:prstGeom prst="rect">
            <a:avLst/>
          </a:prstGeom>
          <a:solidFill>
            <a:schemeClr val="bg1"/>
          </a:solidFill>
          <a:ln w="12700" cap="flat" cmpd="sng" algn="ctr">
            <a:noFill/>
            <a:prstDash val="solid"/>
            <a:round/>
            <a:headEnd type="none" w="med" len="med"/>
            <a:tailEnd type="none" w="med" len="med"/>
          </a:ln>
          <a:effectLst/>
        </p:spPr>
        <p:txBody>
          <a:bodyPr vert="horz" wrap="none" lIns="90000" tIns="46800" rIns="90000" bIns="4680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pt-BR" sz="1600" b="1" i="0" u="none" strike="noStrike" cap="none" normalizeH="0" baseline="0" smtClean="0">
              <a:ln>
                <a:noFill/>
              </a:ln>
              <a:solidFill>
                <a:schemeClr val="tx1"/>
              </a:solidFill>
              <a:effectLst/>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ChangeArrowheads="1"/>
          </p:cNvSpPr>
          <p:nvPr/>
        </p:nvSpPr>
        <p:spPr bwMode="auto">
          <a:xfrm>
            <a:off x="0" y="2409825"/>
            <a:ext cx="9144000" cy="0"/>
          </a:xfrm>
          <a:prstGeom prst="rect">
            <a:avLst/>
          </a:prstGeom>
          <a:noFill/>
          <a:ln w="12700">
            <a:noFill/>
            <a:miter lim="800000"/>
            <a:headEnd/>
            <a:tailEnd/>
          </a:ln>
        </p:spPr>
        <p:txBody>
          <a:bodyPr wrap="none" lIns="90000" tIns="46800" rIns="90000" bIns="46800" anchor="ctr">
            <a:spAutoFit/>
          </a:bodyPr>
          <a:lstStyle/>
          <a:p>
            <a:endParaRPr lang="pt-BR"/>
          </a:p>
        </p:txBody>
      </p:sp>
      <p:sp>
        <p:nvSpPr>
          <p:cNvPr id="4100" name="Rectangle 5"/>
          <p:cNvSpPr>
            <a:spLocks noGrp="1" noChangeArrowheads="1"/>
          </p:cNvSpPr>
          <p:nvPr>
            <p:ph type="title"/>
          </p:nvPr>
        </p:nvSpPr>
        <p:spPr>
          <a:noFill/>
        </p:spPr>
        <p:txBody>
          <a:bodyPr/>
          <a:lstStyle/>
          <a:p>
            <a:pPr eaLnBrk="1" hangingPunct="1"/>
            <a:r>
              <a:rPr lang="es-ES" dirty="0" smtClean="0">
                <a:solidFill>
                  <a:schemeClr val="hlink"/>
                </a:solidFill>
              </a:rPr>
              <a:t>As </a:t>
            </a:r>
            <a:r>
              <a:rPr lang="es-ES" dirty="0" err="1" smtClean="0">
                <a:solidFill>
                  <a:schemeClr val="hlink"/>
                </a:solidFill>
              </a:rPr>
              <a:t>questões</a:t>
            </a:r>
            <a:r>
              <a:rPr lang="es-ES" dirty="0" smtClean="0">
                <a:solidFill>
                  <a:schemeClr val="hlink"/>
                </a:solidFill>
              </a:rPr>
              <a:t> chave</a:t>
            </a:r>
          </a:p>
        </p:txBody>
      </p:sp>
      <p:sp>
        <p:nvSpPr>
          <p:cNvPr id="6" name="Rectangle 7"/>
          <p:cNvSpPr txBox="1">
            <a:spLocks noChangeArrowheads="1"/>
          </p:cNvSpPr>
          <p:nvPr/>
        </p:nvSpPr>
        <p:spPr bwMode="auto">
          <a:xfrm>
            <a:off x="724820" y="1633011"/>
            <a:ext cx="7735887" cy="3676650"/>
          </a:xfrm>
          <a:prstGeom prst="rect">
            <a:avLst/>
          </a:prstGeom>
          <a:noFill/>
          <a:ln>
            <a:miter lim="800000"/>
            <a:headEnd/>
            <a:tailEnd/>
          </a:ln>
        </p:spPr>
        <p:txBody>
          <a:bodyPr/>
          <a:lstStyle/>
          <a:p>
            <a:pPr marL="1490663" marR="0" lvl="1" indent="-111125" algn="l" defTabSz="914400" rtl="0" eaLnBrk="1" fontAlgn="base" latinLnBrk="0" hangingPunct="1">
              <a:lnSpc>
                <a:spcPct val="200000"/>
              </a:lnSpc>
              <a:spcBef>
                <a:spcPct val="0"/>
              </a:spcBef>
              <a:spcAft>
                <a:spcPct val="5000"/>
              </a:spcAft>
              <a:buClr>
                <a:schemeClr val="tx1"/>
              </a:buClr>
              <a:buSzTx/>
              <a:buFontTx/>
              <a:buChar char="•"/>
              <a:tabLst/>
              <a:defRPr/>
            </a:pPr>
            <a:r>
              <a:rPr kumimoji="0" lang="pt-BR" sz="2400" b="1" i="1" u="none" strike="noStrike" kern="0" cap="none" spc="0" normalizeH="0" baseline="0" smtClean="0">
                <a:ln>
                  <a:noFill/>
                </a:ln>
                <a:solidFill>
                  <a:schemeClr val="hlink"/>
                </a:solidFill>
                <a:effectLst/>
                <a:uLnTx/>
                <a:uFillTx/>
                <a:latin typeface="+mn-lt"/>
              </a:rPr>
              <a:t>Eficiência Produtiva</a:t>
            </a:r>
          </a:p>
          <a:p>
            <a:pPr marL="1490663" marR="0" lvl="1" indent="-111125" algn="l" defTabSz="914400" rtl="0" eaLnBrk="1" fontAlgn="base" latinLnBrk="0" hangingPunct="1">
              <a:lnSpc>
                <a:spcPct val="200000"/>
              </a:lnSpc>
              <a:spcBef>
                <a:spcPct val="0"/>
              </a:spcBef>
              <a:spcAft>
                <a:spcPct val="5000"/>
              </a:spcAft>
              <a:buClr>
                <a:schemeClr val="tx1"/>
              </a:buClr>
              <a:buSzTx/>
              <a:buFontTx/>
              <a:buChar char="•"/>
              <a:tabLst/>
              <a:defRPr/>
            </a:pPr>
            <a:r>
              <a:rPr kumimoji="0" lang="pt-BR" sz="2400" b="1" i="1" u="none" strike="noStrike" kern="0" cap="none" spc="0" normalizeH="0" baseline="0" smtClean="0">
                <a:ln>
                  <a:noFill/>
                </a:ln>
                <a:solidFill>
                  <a:schemeClr val="hlink"/>
                </a:solidFill>
                <a:effectLst/>
                <a:uLnTx/>
                <a:uFillTx/>
                <a:latin typeface="+mn-lt"/>
              </a:rPr>
              <a:t>Eficácia alocativa</a:t>
            </a:r>
          </a:p>
          <a:p>
            <a:pPr marL="1490663" marR="0" lvl="1" indent="-111125" algn="l" defTabSz="914400" rtl="0" eaLnBrk="1" fontAlgn="base" latinLnBrk="0" hangingPunct="1">
              <a:lnSpc>
                <a:spcPct val="200000"/>
              </a:lnSpc>
              <a:spcBef>
                <a:spcPct val="0"/>
              </a:spcBef>
              <a:spcAft>
                <a:spcPct val="5000"/>
              </a:spcAft>
              <a:buClr>
                <a:schemeClr val="tx1"/>
              </a:buClr>
              <a:buSzTx/>
              <a:buFontTx/>
              <a:buChar char="•"/>
              <a:tabLst/>
              <a:defRPr/>
            </a:pPr>
            <a:r>
              <a:rPr kumimoji="0" lang="pt-BR" sz="2400" b="1" i="1" u="none" strike="noStrike" kern="0" cap="none" spc="0" normalizeH="0" baseline="0" smtClean="0">
                <a:ln>
                  <a:noFill/>
                </a:ln>
                <a:solidFill>
                  <a:schemeClr val="hlink"/>
                </a:solidFill>
                <a:effectLst/>
                <a:uLnTx/>
                <a:uFillTx/>
                <a:latin typeface="+mn-lt"/>
              </a:rPr>
              <a:t>Justiça distributiva</a:t>
            </a:r>
          </a:p>
          <a:p>
            <a:pPr marL="1490663" marR="0" lvl="1" indent="-111125" algn="l" defTabSz="914400" rtl="0" eaLnBrk="1" fontAlgn="base" latinLnBrk="0" hangingPunct="1">
              <a:lnSpc>
                <a:spcPct val="200000"/>
              </a:lnSpc>
              <a:spcBef>
                <a:spcPct val="0"/>
              </a:spcBef>
              <a:spcAft>
                <a:spcPct val="5000"/>
              </a:spcAft>
              <a:buClr>
                <a:schemeClr val="tx1"/>
              </a:buClr>
              <a:buSzTx/>
              <a:buFontTx/>
              <a:buChar char="•"/>
              <a:tabLst/>
              <a:defRPr/>
            </a:pPr>
            <a:r>
              <a:rPr kumimoji="0" lang="pt-BR" sz="2400" b="1" i="1" u="none" strike="noStrike" kern="0" cap="none" spc="0" normalizeH="0" baseline="0" smtClean="0">
                <a:ln>
                  <a:noFill/>
                </a:ln>
                <a:solidFill>
                  <a:schemeClr val="hlink"/>
                </a:solidFill>
                <a:effectLst/>
                <a:uLnTx/>
                <a:uFillTx/>
                <a:latin typeface="+mn-lt"/>
              </a:rPr>
              <a:t>Ordenamento Institucional</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ChangeArrowheads="1"/>
          </p:cNvSpPr>
          <p:nvPr/>
        </p:nvSpPr>
        <p:spPr bwMode="auto">
          <a:xfrm>
            <a:off x="0" y="2409825"/>
            <a:ext cx="9144000" cy="0"/>
          </a:xfrm>
          <a:prstGeom prst="rect">
            <a:avLst/>
          </a:prstGeom>
          <a:noFill/>
          <a:ln w="12700">
            <a:noFill/>
            <a:miter lim="800000"/>
            <a:headEnd/>
            <a:tailEnd/>
          </a:ln>
        </p:spPr>
        <p:txBody>
          <a:bodyPr wrap="none" lIns="90000" tIns="46800" rIns="90000" bIns="46800" anchor="ctr">
            <a:spAutoFit/>
          </a:bodyPr>
          <a:lstStyle/>
          <a:p>
            <a:endParaRPr lang="pt-BR"/>
          </a:p>
        </p:txBody>
      </p:sp>
      <p:sp>
        <p:nvSpPr>
          <p:cNvPr id="4100" name="Rectangle 5"/>
          <p:cNvSpPr>
            <a:spLocks noGrp="1" noChangeArrowheads="1"/>
          </p:cNvSpPr>
          <p:nvPr>
            <p:ph type="title"/>
          </p:nvPr>
        </p:nvSpPr>
        <p:spPr>
          <a:noFill/>
        </p:spPr>
        <p:txBody>
          <a:bodyPr/>
          <a:lstStyle/>
          <a:p>
            <a:pPr eaLnBrk="1" hangingPunct="1"/>
            <a:r>
              <a:rPr lang="es-ES" smtClean="0">
                <a:solidFill>
                  <a:schemeClr val="hlink"/>
                </a:solidFill>
              </a:rPr>
              <a:t>Eficiência Produtiva</a:t>
            </a:r>
          </a:p>
        </p:txBody>
      </p:sp>
      <p:sp>
        <p:nvSpPr>
          <p:cNvPr id="4101" name="Rectangle 6"/>
          <p:cNvSpPr>
            <a:spLocks noChangeArrowheads="1"/>
          </p:cNvSpPr>
          <p:nvPr/>
        </p:nvSpPr>
        <p:spPr bwMode="auto">
          <a:xfrm>
            <a:off x="712788" y="1419225"/>
            <a:ext cx="7889875" cy="1998663"/>
          </a:xfrm>
          <a:prstGeom prst="rect">
            <a:avLst/>
          </a:prstGeom>
          <a:noFill/>
          <a:ln w="9525">
            <a:noFill/>
            <a:miter lim="800000"/>
            <a:headEnd/>
            <a:tailEnd/>
          </a:ln>
        </p:spPr>
        <p:txBody>
          <a:bodyPr/>
          <a:lstStyle/>
          <a:p>
            <a:pPr marL="225425" indent="-225425">
              <a:buClr>
                <a:schemeClr val="tx1"/>
              </a:buClr>
              <a:tabLst>
                <a:tab pos="225425" algn="l"/>
              </a:tabLst>
            </a:pPr>
            <a:r>
              <a:rPr lang="pt-BR" sz="2000"/>
              <a:t>Pressupõe:</a:t>
            </a:r>
          </a:p>
          <a:p>
            <a:pPr marL="225425" indent="-225425">
              <a:spcBef>
                <a:spcPct val="50000"/>
              </a:spcBef>
              <a:buClr>
                <a:schemeClr val="tx1"/>
              </a:buClr>
              <a:buFontTx/>
              <a:buChar char="•"/>
              <a:tabLst>
                <a:tab pos="225425" algn="l"/>
              </a:tabLst>
            </a:pPr>
            <a:r>
              <a:rPr lang="pt-BR" sz="2000"/>
              <a:t>Utilizam-se todos os recursos disponíveis e, portanto, não há capacidade ociosa. Ou seja, há </a:t>
            </a:r>
            <a:r>
              <a:rPr lang="pt-BR" sz="2000">
                <a:solidFill>
                  <a:srgbClr val="EE0802"/>
                </a:solidFill>
              </a:rPr>
              <a:t>pleno emprego dos recursos</a:t>
            </a:r>
            <a:r>
              <a:rPr lang="pt-BR" sz="2000"/>
              <a:t>.</a:t>
            </a:r>
          </a:p>
          <a:p>
            <a:pPr marL="225425" indent="-225425">
              <a:spcBef>
                <a:spcPct val="50000"/>
              </a:spcBef>
              <a:buClr>
                <a:schemeClr val="tx1"/>
              </a:buClr>
              <a:buFontTx/>
              <a:buChar char="•"/>
              <a:tabLst>
                <a:tab pos="225425" algn="l"/>
              </a:tabLst>
            </a:pPr>
            <a:r>
              <a:rPr lang="pt-BR" sz="2000"/>
              <a:t>Padrão ótimo de desempenho e de organização, com </a:t>
            </a:r>
            <a:r>
              <a:rPr lang="pt-BR" sz="2000">
                <a:solidFill>
                  <a:srgbClr val="EE0802"/>
                </a:solidFill>
              </a:rPr>
              <a:t>máximo aproveitamento</a:t>
            </a:r>
            <a:r>
              <a:rPr lang="pt-BR" sz="2000"/>
              <a:t> do potencial disponível.</a:t>
            </a:r>
            <a:endParaRPr lang="pt-BR" sz="2000" b="0"/>
          </a:p>
        </p:txBody>
      </p:sp>
      <p:sp>
        <p:nvSpPr>
          <p:cNvPr id="4102" name="Rectangle 34"/>
          <p:cNvSpPr>
            <a:spLocks noChangeArrowheads="1"/>
          </p:cNvSpPr>
          <p:nvPr/>
        </p:nvSpPr>
        <p:spPr bwMode="auto">
          <a:xfrm>
            <a:off x="712788" y="4159250"/>
            <a:ext cx="7889875" cy="1998663"/>
          </a:xfrm>
          <a:prstGeom prst="rect">
            <a:avLst/>
          </a:prstGeom>
          <a:noFill/>
          <a:ln w="9525">
            <a:noFill/>
            <a:miter lim="800000"/>
            <a:headEnd/>
            <a:tailEnd/>
          </a:ln>
        </p:spPr>
        <p:txBody>
          <a:bodyPr/>
          <a:lstStyle/>
          <a:p>
            <a:pPr marL="225425" indent="-225425">
              <a:buClr>
                <a:schemeClr val="tx1"/>
              </a:buClr>
              <a:tabLst>
                <a:tab pos="225425" algn="l"/>
              </a:tabLst>
            </a:pPr>
            <a:r>
              <a:rPr lang="pt-BR" sz="2000"/>
              <a:t>A eficiência é alcançada quando, além de estarem plenamente empregados e não ociosos, os recursos mobilizados estão operando no limite máximo de seus potenciais.</a:t>
            </a:r>
            <a:endParaRPr lang="pt-BR" sz="2000"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ChangeArrowheads="1"/>
          </p:cNvSpPr>
          <p:nvPr/>
        </p:nvSpPr>
        <p:spPr bwMode="auto">
          <a:xfrm>
            <a:off x="0" y="2409825"/>
            <a:ext cx="9144000" cy="0"/>
          </a:xfrm>
          <a:prstGeom prst="rect">
            <a:avLst/>
          </a:prstGeom>
          <a:noFill/>
          <a:ln w="12700">
            <a:noFill/>
            <a:miter lim="800000"/>
            <a:headEnd/>
            <a:tailEnd/>
          </a:ln>
        </p:spPr>
        <p:txBody>
          <a:bodyPr wrap="none" lIns="90000" tIns="46800" rIns="90000" bIns="46800" anchor="ctr">
            <a:spAutoFit/>
          </a:bodyPr>
          <a:lstStyle/>
          <a:p>
            <a:endParaRPr lang="pt-BR"/>
          </a:p>
        </p:txBody>
      </p:sp>
      <p:sp>
        <p:nvSpPr>
          <p:cNvPr id="4100" name="Rectangle 5"/>
          <p:cNvSpPr>
            <a:spLocks noGrp="1" noChangeArrowheads="1"/>
          </p:cNvSpPr>
          <p:nvPr>
            <p:ph type="title"/>
          </p:nvPr>
        </p:nvSpPr>
        <p:spPr>
          <a:noFill/>
        </p:spPr>
        <p:txBody>
          <a:bodyPr/>
          <a:lstStyle/>
          <a:p>
            <a:pPr eaLnBrk="1" hangingPunct="1"/>
            <a:r>
              <a:rPr lang="es-ES" dirty="0" err="1" smtClean="0">
                <a:solidFill>
                  <a:schemeClr val="hlink"/>
                </a:solidFill>
              </a:rPr>
              <a:t>Eficiência</a:t>
            </a:r>
            <a:r>
              <a:rPr lang="es-ES" dirty="0" smtClean="0">
                <a:solidFill>
                  <a:schemeClr val="hlink"/>
                </a:solidFill>
              </a:rPr>
              <a:t> </a:t>
            </a:r>
            <a:r>
              <a:rPr lang="es-ES" dirty="0" err="1" smtClean="0">
                <a:solidFill>
                  <a:schemeClr val="hlink"/>
                </a:solidFill>
              </a:rPr>
              <a:t>Produtiva</a:t>
            </a:r>
            <a:endParaRPr lang="es-ES" dirty="0" smtClean="0">
              <a:solidFill>
                <a:schemeClr val="hlink"/>
              </a:solidFill>
            </a:endParaRPr>
          </a:p>
        </p:txBody>
      </p:sp>
      <p:sp>
        <p:nvSpPr>
          <p:cNvPr id="7" name="Retângulo 6"/>
          <p:cNvSpPr/>
          <p:nvPr/>
        </p:nvSpPr>
        <p:spPr>
          <a:xfrm>
            <a:off x="1203559" y="2285156"/>
            <a:ext cx="6764352" cy="707886"/>
          </a:xfrm>
          <a:prstGeom prst="rect">
            <a:avLst/>
          </a:prstGeom>
        </p:spPr>
        <p:txBody>
          <a:bodyPr wrap="none">
            <a:spAutoFit/>
          </a:bodyPr>
          <a:lstStyle/>
          <a:p>
            <a:pPr algn="ctr"/>
            <a:r>
              <a:rPr lang="pt-BR" sz="2000" i="1" dirty="0" smtClean="0">
                <a:solidFill>
                  <a:srgbClr val="C00000"/>
                </a:solidFill>
              </a:rPr>
              <a:t>traduzam as seguintes passagens da </a:t>
            </a:r>
            <a:r>
              <a:rPr lang="pt-BR" sz="2000" i="1" dirty="0" err="1" smtClean="0">
                <a:solidFill>
                  <a:srgbClr val="C00000"/>
                </a:solidFill>
              </a:rPr>
              <a:t>WikiPedia</a:t>
            </a:r>
            <a:r>
              <a:rPr lang="pt-BR" sz="2000" i="1" dirty="0" smtClean="0">
                <a:solidFill>
                  <a:srgbClr val="C00000"/>
                </a:solidFill>
              </a:rPr>
              <a:t> sobre</a:t>
            </a:r>
          </a:p>
          <a:p>
            <a:pPr algn="ctr"/>
            <a:r>
              <a:rPr lang="pt-BR" sz="2000" i="1" dirty="0" smtClean="0">
                <a:solidFill>
                  <a:srgbClr val="C00000"/>
                </a:solidFill>
              </a:rPr>
              <a:t>eficiência econômica</a:t>
            </a:r>
            <a:endParaRPr lang="pt-BR" sz="2000" dirty="0">
              <a:solidFill>
                <a:srgbClr val="C00000"/>
              </a:solidFill>
            </a:endParaRPr>
          </a:p>
        </p:txBody>
      </p:sp>
      <p:sp>
        <p:nvSpPr>
          <p:cNvPr id="8" name="Retângulo 7"/>
          <p:cNvSpPr/>
          <p:nvPr/>
        </p:nvSpPr>
        <p:spPr>
          <a:xfrm>
            <a:off x="1998946" y="3545681"/>
            <a:ext cx="5173579" cy="1077218"/>
          </a:xfrm>
          <a:prstGeom prst="rect">
            <a:avLst/>
          </a:prstGeom>
        </p:spPr>
        <p:txBody>
          <a:bodyPr wrap="square">
            <a:spAutoFit/>
          </a:bodyPr>
          <a:lstStyle/>
          <a:p>
            <a:pPr algn="ctr"/>
            <a:r>
              <a:rPr lang="pt-BR" dirty="0" smtClean="0">
                <a:hlinkClick r:id="rId3"/>
              </a:rPr>
              <a:t>http://en.wikipedia.org/wiki/Economic_efficiency</a:t>
            </a:r>
            <a:endParaRPr lang="pt-BR" dirty="0" smtClean="0"/>
          </a:p>
          <a:p>
            <a:pPr algn="ctr"/>
            <a:endParaRPr lang="pt-BR" dirty="0" smtClean="0"/>
          </a:p>
          <a:p>
            <a:pPr algn="ctr"/>
            <a:r>
              <a:rPr lang="pt-BR" dirty="0" smtClean="0"/>
              <a:t>Primeiras linhas antes de “</a:t>
            </a:r>
            <a:r>
              <a:rPr lang="pt-BR" dirty="0" err="1" smtClean="0"/>
              <a:t>Contents</a:t>
            </a:r>
            <a:r>
              <a:rPr lang="pt-BR" dirty="0" smtClean="0"/>
              <a:t>”</a:t>
            </a:r>
          </a:p>
          <a:p>
            <a:pPr algn="ctr"/>
            <a:r>
              <a:rPr lang="pt-BR" dirty="0" smtClean="0"/>
              <a:t>Principais ideias da </a:t>
            </a:r>
            <a:r>
              <a:rPr lang="pt-BR" dirty="0"/>
              <a:t>seção “</a:t>
            </a:r>
            <a:r>
              <a:rPr lang="pt-BR" dirty="0" err="1"/>
              <a:t>Strands</a:t>
            </a:r>
            <a:r>
              <a:rPr lang="pt-BR" dirty="0"/>
              <a:t> </a:t>
            </a:r>
            <a:r>
              <a:rPr lang="pt-BR" dirty="0" err="1"/>
              <a:t>of</a:t>
            </a:r>
            <a:r>
              <a:rPr lang="pt-BR" dirty="0"/>
              <a:t> </a:t>
            </a:r>
            <a:r>
              <a:rPr lang="pt-BR"/>
              <a:t>thought”</a:t>
            </a:r>
            <a:endParaRPr lang="pt-BR"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ChangeArrowheads="1"/>
          </p:cNvSpPr>
          <p:nvPr/>
        </p:nvSpPr>
        <p:spPr bwMode="auto">
          <a:xfrm>
            <a:off x="0" y="2409825"/>
            <a:ext cx="9144000" cy="0"/>
          </a:xfrm>
          <a:prstGeom prst="rect">
            <a:avLst/>
          </a:prstGeom>
          <a:noFill/>
          <a:ln w="12700">
            <a:noFill/>
            <a:miter lim="800000"/>
            <a:headEnd/>
            <a:tailEnd/>
          </a:ln>
        </p:spPr>
        <p:txBody>
          <a:bodyPr wrap="none" lIns="90000" tIns="46800" rIns="90000" bIns="46800" anchor="ctr">
            <a:spAutoFit/>
          </a:bodyPr>
          <a:lstStyle/>
          <a:p>
            <a:endParaRPr lang="pt-BR"/>
          </a:p>
        </p:txBody>
      </p:sp>
      <p:sp>
        <p:nvSpPr>
          <p:cNvPr id="4100" name="Rectangle 5"/>
          <p:cNvSpPr>
            <a:spLocks noGrp="1" noChangeArrowheads="1"/>
          </p:cNvSpPr>
          <p:nvPr>
            <p:ph type="title"/>
          </p:nvPr>
        </p:nvSpPr>
        <p:spPr>
          <a:noFill/>
        </p:spPr>
        <p:txBody>
          <a:bodyPr/>
          <a:lstStyle/>
          <a:p>
            <a:pPr eaLnBrk="1" hangingPunct="1"/>
            <a:r>
              <a:rPr lang="es-ES" dirty="0" err="1" smtClean="0">
                <a:solidFill>
                  <a:schemeClr val="hlink"/>
                </a:solidFill>
              </a:rPr>
              <a:t>Eficiência</a:t>
            </a:r>
            <a:r>
              <a:rPr lang="es-ES" dirty="0" smtClean="0">
                <a:solidFill>
                  <a:schemeClr val="hlink"/>
                </a:solidFill>
              </a:rPr>
              <a:t> </a:t>
            </a:r>
            <a:r>
              <a:rPr lang="es-ES" dirty="0" err="1" smtClean="0">
                <a:solidFill>
                  <a:schemeClr val="hlink"/>
                </a:solidFill>
              </a:rPr>
              <a:t>Produtiva</a:t>
            </a:r>
            <a:r>
              <a:rPr lang="es-ES" dirty="0" smtClean="0">
                <a:solidFill>
                  <a:schemeClr val="hlink"/>
                </a:solidFill>
              </a:rPr>
              <a:t> (</a:t>
            </a:r>
            <a:r>
              <a:rPr lang="es-ES" sz="1800" i="1" dirty="0" smtClean="0">
                <a:solidFill>
                  <a:schemeClr val="hlink"/>
                </a:solidFill>
                <a:latin typeface="+mn-lt"/>
              </a:rPr>
              <a:t>… o que </a:t>
            </a:r>
            <a:r>
              <a:rPr lang="es-ES" sz="1800" i="1" dirty="0" err="1" smtClean="0">
                <a:solidFill>
                  <a:schemeClr val="hlink"/>
                </a:solidFill>
                <a:latin typeface="+mn-lt"/>
              </a:rPr>
              <a:t>diz</a:t>
            </a:r>
            <a:r>
              <a:rPr lang="es-ES" sz="1800" i="1" dirty="0" smtClean="0">
                <a:solidFill>
                  <a:schemeClr val="hlink"/>
                </a:solidFill>
                <a:latin typeface="+mn-lt"/>
              </a:rPr>
              <a:t> a </a:t>
            </a:r>
            <a:r>
              <a:rPr lang="es-ES" sz="1800" i="1" dirty="0" err="1" smtClean="0">
                <a:solidFill>
                  <a:schemeClr val="hlink"/>
                </a:solidFill>
                <a:latin typeface="+mn-lt"/>
              </a:rPr>
              <a:t>WikiPedia</a:t>
            </a:r>
            <a:r>
              <a:rPr lang="es-ES" sz="1800" i="1" dirty="0" smtClean="0">
                <a:solidFill>
                  <a:schemeClr val="hlink"/>
                </a:solidFill>
                <a:latin typeface="+mn-lt"/>
              </a:rPr>
              <a:t>?</a:t>
            </a:r>
            <a:r>
              <a:rPr lang="es-ES" dirty="0" smtClean="0">
                <a:solidFill>
                  <a:schemeClr val="hlink"/>
                </a:solidFill>
              </a:rPr>
              <a:t>)</a:t>
            </a:r>
          </a:p>
        </p:txBody>
      </p:sp>
      <p:sp>
        <p:nvSpPr>
          <p:cNvPr id="4101" name="Rectangle 6"/>
          <p:cNvSpPr>
            <a:spLocks noChangeArrowheads="1"/>
          </p:cNvSpPr>
          <p:nvPr/>
        </p:nvSpPr>
        <p:spPr bwMode="auto">
          <a:xfrm>
            <a:off x="276726" y="781529"/>
            <a:ext cx="8674768" cy="4464220"/>
          </a:xfrm>
          <a:prstGeom prst="rect">
            <a:avLst/>
          </a:prstGeom>
          <a:noFill/>
          <a:ln w="9525">
            <a:noFill/>
            <a:miter lim="800000"/>
            <a:headEnd/>
            <a:tailEnd/>
          </a:ln>
        </p:spPr>
        <p:txBody>
          <a:bodyPr/>
          <a:lstStyle/>
          <a:p>
            <a:pPr>
              <a:spcAft>
                <a:spcPts val="1200"/>
              </a:spcAft>
              <a:buClr>
                <a:schemeClr val="tx1"/>
              </a:buClr>
            </a:pPr>
            <a:r>
              <a:rPr lang="pt-BR" sz="2000" dirty="0" smtClean="0"/>
              <a:t>Em termos econômicos, há eficiência quando a utilização de recursos maximiza a produção de bens e serviços.</a:t>
            </a:r>
          </a:p>
          <a:p>
            <a:pPr>
              <a:spcAft>
                <a:spcPts val="1200"/>
              </a:spcAft>
              <a:buClr>
                <a:schemeClr val="tx1"/>
              </a:buClr>
            </a:pPr>
            <a:r>
              <a:rPr lang="pt-BR" sz="2000" dirty="0" smtClean="0"/>
              <a:t>Dizemos que um sistema econômico é mais eficiente do que outro quando fornece mais bens e serviços para a sociedade com a mesma quantidade de recursos em termos relativos.</a:t>
            </a:r>
          </a:p>
          <a:p>
            <a:pPr>
              <a:spcAft>
                <a:spcPts val="1200"/>
              </a:spcAft>
              <a:buClr>
                <a:schemeClr val="tx1"/>
              </a:buClr>
            </a:pPr>
            <a:endParaRPr lang="pt-BR" sz="2000" dirty="0" smtClean="0"/>
          </a:p>
          <a:p>
            <a:pPr>
              <a:spcAft>
                <a:spcPts val="1200"/>
              </a:spcAft>
              <a:buClr>
                <a:schemeClr val="tx1"/>
              </a:buClr>
            </a:pPr>
            <a:r>
              <a:rPr lang="pt-BR" sz="2000" dirty="0" smtClean="0"/>
              <a:t>Em termos absolutos, a situação é economicamente eficiente se:</a:t>
            </a:r>
          </a:p>
          <a:p>
            <a:pPr marL="168275" indent="-168275">
              <a:spcAft>
                <a:spcPts val="1200"/>
              </a:spcAft>
              <a:buClr>
                <a:schemeClr val="tx1"/>
              </a:buClr>
              <a:buFont typeface="Arial" pitchFamily="34" charset="0"/>
              <a:buChar char="•"/>
            </a:pPr>
            <a:r>
              <a:rPr lang="pt-BR" sz="2000" b="0" i="1" dirty="0" smtClean="0">
                <a:solidFill>
                  <a:srgbClr val="C00000"/>
                </a:solidFill>
              </a:rPr>
              <a:t>Para melhorar alguém é necessário piorar outrem (eficiência de </a:t>
            </a:r>
            <a:r>
              <a:rPr lang="pt-BR" sz="2000" b="0" i="1" dirty="0" err="1" smtClean="0">
                <a:solidFill>
                  <a:srgbClr val="C00000"/>
                </a:solidFill>
              </a:rPr>
              <a:t>Pareto</a:t>
            </a:r>
            <a:r>
              <a:rPr lang="pt-BR" sz="2000" b="0" i="1" dirty="0" smtClean="0">
                <a:solidFill>
                  <a:srgbClr val="C00000"/>
                </a:solidFill>
              </a:rPr>
              <a:t>).</a:t>
            </a:r>
          </a:p>
          <a:p>
            <a:pPr marL="168275" indent="-168275">
              <a:spcAft>
                <a:spcPts val="1200"/>
              </a:spcAft>
              <a:buClr>
                <a:schemeClr val="tx1"/>
              </a:buClr>
              <a:buFont typeface="Arial" pitchFamily="34" charset="0"/>
              <a:buChar char="•"/>
            </a:pPr>
            <a:r>
              <a:rPr lang="pt-BR" sz="2000" b="0" i="1" dirty="0" smtClean="0">
                <a:solidFill>
                  <a:srgbClr val="C00000"/>
                </a:solidFill>
              </a:rPr>
              <a:t>Nenhuma produção adicional pode ser obtida sem aumentar o consumo de recursos.</a:t>
            </a:r>
          </a:p>
          <a:p>
            <a:pPr marL="168275" indent="-168275">
              <a:spcAft>
                <a:spcPts val="1200"/>
              </a:spcAft>
              <a:buClr>
                <a:schemeClr val="tx1"/>
              </a:buClr>
              <a:buFont typeface="Arial" pitchFamily="34" charset="0"/>
              <a:buChar char="•"/>
            </a:pPr>
            <a:r>
              <a:rPr lang="pt-BR" sz="2000" b="0" i="1" dirty="0" smtClean="0">
                <a:solidFill>
                  <a:srgbClr val="C00000"/>
                </a:solidFill>
              </a:rPr>
              <a:t>A produção ocorre no menor nível de custo possível.</a:t>
            </a:r>
            <a:endParaRPr lang="pt-BR" sz="2000" b="0" i="1" dirty="0">
              <a:solidFill>
                <a:srgbClr val="C00000"/>
              </a:solidFill>
            </a:endParaRPr>
          </a:p>
        </p:txBody>
      </p:sp>
      <p:sp>
        <p:nvSpPr>
          <p:cNvPr id="6" name="Retângulo 5"/>
          <p:cNvSpPr/>
          <p:nvPr/>
        </p:nvSpPr>
        <p:spPr>
          <a:xfrm>
            <a:off x="-1" y="5498463"/>
            <a:ext cx="9144001" cy="584775"/>
          </a:xfrm>
          <a:prstGeom prst="rect">
            <a:avLst/>
          </a:prstGeom>
        </p:spPr>
        <p:txBody>
          <a:bodyPr wrap="square">
            <a:spAutoFit/>
          </a:bodyPr>
          <a:lstStyle/>
          <a:p>
            <a:pPr algn="ctr"/>
            <a:r>
              <a:rPr lang="pt-BR" b="0" i="1" dirty="0" smtClean="0"/>
              <a:t>Essas definições de eficiência não são exatamente equivalentes, mas compartilham a noção de que </a:t>
            </a:r>
            <a:r>
              <a:rPr lang="pt-BR" i="1" u="sng" dirty="0" smtClean="0"/>
              <a:t>um sistema é eficiente se for impossível produzir mais com os recursos disponíveis</a:t>
            </a:r>
            <a:r>
              <a:rPr lang="pt-BR" b="0" i="1" dirty="0" smtClean="0"/>
              <a:t>.</a:t>
            </a:r>
            <a:endParaRPr lang="pt-BR" b="0" i="1"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ChangeArrowheads="1"/>
          </p:cNvSpPr>
          <p:nvPr/>
        </p:nvSpPr>
        <p:spPr bwMode="auto">
          <a:xfrm>
            <a:off x="0" y="2409825"/>
            <a:ext cx="9144000" cy="0"/>
          </a:xfrm>
          <a:prstGeom prst="rect">
            <a:avLst/>
          </a:prstGeom>
          <a:noFill/>
          <a:ln w="12700">
            <a:noFill/>
            <a:miter lim="800000"/>
            <a:headEnd/>
            <a:tailEnd/>
          </a:ln>
        </p:spPr>
        <p:txBody>
          <a:bodyPr wrap="none" lIns="90000" tIns="46800" rIns="90000" bIns="46800" anchor="ctr">
            <a:spAutoFit/>
          </a:bodyPr>
          <a:lstStyle/>
          <a:p>
            <a:endParaRPr lang="pt-BR"/>
          </a:p>
        </p:txBody>
      </p:sp>
      <p:sp>
        <p:nvSpPr>
          <p:cNvPr id="4100" name="Rectangle 5"/>
          <p:cNvSpPr>
            <a:spLocks noGrp="1" noChangeArrowheads="1"/>
          </p:cNvSpPr>
          <p:nvPr>
            <p:ph type="title"/>
          </p:nvPr>
        </p:nvSpPr>
        <p:spPr>
          <a:noFill/>
        </p:spPr>
        <p:txBody>
          <a:bodyPr/>
          <a:lstStyle/>
          <a:p>
            <a:pPr eaLnBrk="1" hangingPunct="1"/>
            <a:r>
              <a:rPr lang="es-ES" dirty="0" err="1" smtClean="0">
                <a:solidFill>
                  <a:schemeClr val="hlink"/>
                </a:solidFill>
              </a:rPr>
              <a:t>Eficiência</a:t>
            </a:r>
            <a:r>
              <a:rPr lang="es-ES" dirty="0" smtClean="0">
                <a:solidFill>
                  <a:schemeClr val="hlink"/>
                </a:solidFill>
              </a:rPr>
              <a:t> </a:t>
            </a:r>
            <a:r>
              <a:rPr lang="es-ES" dirty="0" err="1" smtClean="0">
                <a:solidFill>
                  <a:schemeClr val="hlink"/>
                </a:solidFill>
              </a:rPr>
              <a:t>Produtiva</a:t>
            </a:r>
            <a:r>
              <a:rPr lang="es-ES" dirty="0" smtClean="0">
                <a:solidFill>
                  <a:schemeClr val="hlink"/>
                </a:solidFill>
              </a:rPr>
              <a:t> (</a:t>
            </a:r>
            <a:r>
              <a:rPr lang="es-ES" sz="1800" i="1" dirty="0" smtClean="0">
                <a:solidFill>
                  <a:schemeClr val="hlink"/>
                </a:solidFill>
                <a:latin typeface="+mn-lt"/>
              </a:rPr>
              <a:t>… o que </a:t>
            </a:r>
            <a:r>
              <a:rPr lang="es-ES" sz="1800" i="1" dirty="0" err="1" smtClean="0">
                <a:solidFill>
                  <a:schemeClr val="hlink"/>
                </a:solidFill>
                <a:latin typeface="+mn-lt"/>
              </a:rPr>
              <a:t>diz</a:t>
            </a:r>
            <a:r>
              <a:rPr lang="es-ES" sz="1800" i="1" dirty="0" smtClean="0">
                <a:solidFill>
                  <a:schemeClr val="hlink"/>
                </a:solidFill>
                <a:latin typeface="+mn-lt"/>
              </a:rPr>
              <a:t> a </a:t>
            </a:r>
            <a:r>
              <a:rPr lang="es-ES" sz="1800" i="1" dirty="0" err="1" smtClean="0">
                <a:solidFill>
                  <a:schemeClr val="hlink"/>
                </a:solidFill>
                <a:latin typeface="+mn-lt"/>
              </a:rPr>
              <a:t>WikiPedia</a:t>
            </a:r>
            <a:r>
              <a:rPr lang="es-ES" sz="1800" i="1" dirty="0" smtClean="0">
                <a:solidFill>
                  <a:schemeClr val="hlink"/>
                </a:solidFill>
                <a:latin typeface="+mn-lt"/>
              </a:rPr>
              <a:t>?</a:t>
            </a:r>
            <a:r>
              <a:rPr lang="es-ES" dirty="0" smtClean="0">
                <a:solidFill>
                  <a:schemeClr val="hlink"/>
                </a:solidFill>
              </a:rPr>
              <a:t>)</a:t>
            </a:r>
          </a:p>
        </p:txBody>
      </p:sp>
      <p:sp>
        <p:nvSpPr>
          <p:cNvPr id="4101" name="Rectangle 6"/>
          <p:cNvSpPr>
            <a:spLocks noChangeArrowheads="1"/>
          </p:cNvSpPr>
          <p:nvPr/>
        </p:nvSpPr>
        <p:spPr bwMode="auto">
          <a:xfrm>
            <a:off x="0" y="974042"/>
            <a:ext cx="9144000" cy="5174104"/>
          </a:xfrm>
          <a:prstGeom prst="rect">
            <a:avLst/>
          </a:prstGeom>
          <a:noFill/>
          <a:ln w="9525">
            <a:noFill/>
            <a:miter lim="800000"/>
            <a:headEnd/>
            <a:tailEnd/>
          </a:ln>
        </p:spPr>
        <p:txBody>
          <a:bodyPr/>
          <a:lstStyle/>
          <a:p>
            <a:pPr algn="ctr">
              <a:spcAft>
                <a:spcPts val="1200"/>
              </a:spcAft>
              <a:buClr>
                <a:schemeClr val="tx1"/>
              </a:buClr>
            </a:pPr>
            <a:r>
              <a:rPr lang="pt-BR" sz="2000" dirty="0" smtClean="0"/>
              <a:t>Existem duas correntes do pensamento econômico sobre eficiência:</a:t>
            </a:r>
          </a:p>
          <a:p>
            <a:pPr marL="457200" indent="-168275">
              <a:spcAft>
                <a:spcPts val="1200"/>
              </a:spcAft>
              <a:buClr>
                <a:schemeClr val="tx1"/>
              </a:buClr>
              <a:buFont typeface="Arial" pitchFamily="34" charset="0"/>
              <a:buChar char="•"/>
              <a:tabLst>
                <a:tab pos="457200" algn="l"/>
              </a:tabLst>
            </a:pPr>
            <a:r>
              <a:rPr lang="pt-BR" sz="2000" b="0" i="1" dirty="0" smtClean="0">
                <a:solidFill>
                  <a:srgbClr val="C00000"/>
                </a:solidFill>
              </a:rPr>
              <a:t>Uma enfatiza as distorções criadas pela intervenção do governo</a:t>
            </a:r>
          </a:p>
          <a:p>
            <a:pPr marL="457200" indent="-168275">
              <a:spcAft>
                <a:spcPts val="1200"/>
              </a:spcAft>
              <a:buClr>
                <a:schemeClr val="tx1"/>
              </a:buClr>
              <a:buFont typeface="Arial" pitchFamily="34" charset="0"/>
              <a:buChar char="•"/>
              <a:tabLst>
                <a:tab pos="457200" algn="l"/>
              </a:tabLst>
            </a:pPr>
            <a:r>
              <a:rPr lang="pt-BR" sz="2000" b="0" i="1" dirty="0" smtClean="0">
                <a:solidFill>
                  <a:srgbClr val="C00000"/>
                </a:solidFill>
              </a:rPr>
              <a:t>Outra enfatiza as distorções criadas pelos mercados</a:t>
            </a:r>
          </a:p>
          <a:p>
            <a:pPr marL="168275" indent="-168275">
              <a:spcAft>
                <a:spcPts val="1200"/>
              </a:spcAft>
              <a:buClr>
                <a:schemeClr val="tx1"/>
              </a:buClr>
              <a:buFont typeface="Arial" pitchFamily="34" charset="0"/>
              <a:buChar char="•"/>
            </a:pPr>
            <a:endParaRPr lang="pt-BR" sz="2000" b="0" i="1" dirty="0" smtClean="0">
              <a:solidFill>
                <a:srgbClr val="C00000"/>
              </a:solidFill>
            </a:endParaRPr>
          </a:p>
          <a:p>
            <a:pPr marL="168275" indent="-168275" algn="ctr">
              <a:spcAft>
                <a:spcPts val="1200"/>
              </a:spcAft>
              <a:buClr>
                <a:schemeClr val="tx1"/>
              </a:buClr>
            </a:pPr>
            <a:r>
              <a:rPr lang="pt-BR" sz="2000" dirty="0" smtClean="0"/>
              <a:t>Essas visões são às vezes conflitantes, e à vezes complementares.</a:t>
            </a:r>
          </a:p>
          <a:p>
            <a:pPr marL="168275" indent="-168275" algn="ctr">
              <a:spcAft>
                <a:spcPts val="1200"/>
              </a:spcAft>
              <a:buClr>
                <a:schemeClr val="tx1"/>
              </a:buClr>
            </a:pPr>
            <a:r>
              <a:rPr lang="pt-BR" sz="2000" dirty="0" smtClean="0"/>
              <a:t>Ambas debatem o nível geral de intervenção do governo ou </a:t>
            </a:r>
          </a:p>
          <a:p>
            <a:pPr marL="168275" indent="-168275" algn="ctr">
              <a:spcAft>
                <a:spcPts val="1200"/>
              </a:spcAft>
              <a:buClr>
                <a:schemeClr val="tx1"/>
              </a:buClr>
            </a:pPr>
            <a:r>
              <a:rPr lang="pt-BR" sz="2000" dirty="0" smtClean="0"/>
              <a:t>os efeitos de uma intervenção específica.</a:t>
            </a:r>
          </a:p>
          <a:p>
            <a:pPr marL="168275" indent="-168275" algn="ctr">
              <a:spcAft>
                <a:spcPts val="1200"/>
              </a:spcAft>
              <a:buClr>
                <a:schemeClr val="tx1"/>
              </a:buClr>
            </a:pPr>
            <a:endParaRPr lang="pt-BR" sz="2000" dirty="0" smtClean="0"/>
          </a:p>
          <a:p>
            <a:pPr marL="168275" indent="-168275" algn="ctr">
              <a:spcAft>
                <a:spcPts val="1200"/>
              </a:spcAft>
              <a:buClr>
                <a:schemeClr val="tx1"/>
              </a:buClr>
            </a:pPr>
            <a:r>
              <a:rPr lang="pt-BR" sz="2000" dirty="0" smtClean="0"/>
              <a:t>De uma forma geral, chamamos de </a:t>
            </a:r>
          </a:p>
          <a:p>
            <a:pPr marL="168275" indent="-168275" algn="ctr">
              <a:spcAft>
                <a:spcPts val="1200"/>
              </a:spcAft>
              <a:buClr>
                <a:schemeClr val="tx1"/>
              </a:buClr>
            </a:pPr>
            <a:r>
              <a:rPr lang="pt-BR" sz="2000" i="1" dirty="0" smtClean="0">
                <a:solidFill>
                  <a:srgbClr val="C00000"/>
                </a:solidFill>
              </a:rPr>
              <a:t>liberalismo econômico </a:t>
            </a:r>
            <a:r>
              <a:rPr lang="pt-BR" sz="2000" dirty="0" smtClean="0"/>
              <a:t>ou </a:t>
            </a:r>
            <a:r>
              <a:rPr lang="pt-BR" sz="2000" i="1" dirty="0" smtClean="0">
                <a:solidFill>
                  <a:srgbClr val="C00000"/>
                </a:solidFill>
              </a:rPr>
              <a:t>neoliberalismo</a:t>
            </a:r>
          </a:p>
          <a:p>
            <a:pPr marL="168275" indent="-168275" algn="ctr">
              <a:spcAft>
                <a:spcPts val="1200"/>
              </a:spcAft>
              <a:buClr>
                <a:schemeClr val="tx1"/>
              </a:buClr>
            </a:pPr>
            <a:r>
              <a:rPr lang="pt-BR" sz="2000" dirty="0" smtClean="0"/>
              <a:t>a esse diálogo/debate.</a:t>
            </a:r>
          </a:p>
          <a:p>
            <a:pPr marL="168275" indent="-168275" algn="ctr">
              <a:spcAft>
                <a:spcPts val="1200"/>
              </a:spcAft>
              <a:buClr>
                <a:schemeClr val="tx1"/>
              </a:buClr>
            </a:pPr>
            <a:r>
              <a:rPr lang="pt-BR" sz="2000" dirty="0" smtClean="0"/>
              <a:t>	</a:t>
            </a:r>
            <a:endParaRPr lang="pt-BR" sz="200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2003 SAP">
  <a:themeElements>
    <a:clrScheme name="">
      <a:dk1>
        <a:srgbClr val="000000"/>
      </a:dk1>
      <a:lt1>
        <a:srgbClr val="FFFFFF"/>
      </a:lt1>
      <a:dk2>
        <a:srgbClr val="333333"/>
      </a:dk2>
      <a:lt2>
        <a:srgbClr val="B2B2B2"/>
      </a:lt2>
      <a:accent1>
        <a:srgbClr val="F0A000"/>
      </a:accent1>
      <a:accent2>
        <a:srgbClr val="4D4D4D"/>
      </a:accent2>
      <a:accent3>
        <a:srgbClr val="FFFFFF"/>
      </a:accent3>
      <a:accent4>
        <a:srgbClr val="000000"/>
      </a:accent4>
      <a:accent5>
        <a:srgbClr val="F6CDAA"/>
      </a:accent5>
      <a:accent6>
        <a:srgbClr val="454545"/>
      </a:accent6>
      <a:hlink>
        <a:srgbClr val="003366"/>
      </a:hlink>
      <a:folHlink>
        <a:srgbClr val="777777"/>
      </a:folHlink>
    </a:clrScheme>
    <a:fontScheme name="Template 2003 SAP">
      <a:majorFont>
        <a:latin typeface="Arial Black"/>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2"/>
        </a:solidFill>
        <a:ln w="12700" cap="flat" cmpd="sng" algn="ctr">
          <a:solidFill>
            <a:schemeClr val="tx1"/>
          </a:solidFill>
          <a:prstDash val="solid"/>
          <a:round/>
          <a:headEnd type="none" w="med" len="med"/>
          <a:tailEnd type="none" w="med" len="med"/>
        </a:ln>
        <a:effectLst/>
      </a:spPr>
      <a:bodyPr vert="horz" wrap="none" lIns="90000" tIns="46800" rIns="90000" bIns="468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2"/>
        </a:solidFill>
        <a:ln w="12700" cap="flat" cmpd="sng" algn="ctr">
          <a:solidFill>
            <a:schemeClr val="tx1"/>
          </a:solidFill>
          <a:prstDash val="solid"/>
          <a:round/>
          <a:headEnd type="none" w="med" len="med"/>
          <a:tailEnd type="none" w="med" len="med"/>
        </a:ln>
        <a:effectLst/>
      </a:spPr>
      <a:bodyPr vert="horz" wrap="none" lIns="90000" tIns="46800" rIns="90000" bIns="468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lnDef>
  </a:objectDefaults>
  <a:extraClrSchemeLst>
    <a:extraClrScheme>
      <a:clrScheme name="Template 2003 SAP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plate 2003 SAP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003 SAP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2003 SAP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2003 SAP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2003 SAP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plate 2003 SAP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Settings\lcerodri\My Documents\My Projects\Athena\SAP\Template 2003 SAP.pot</Template>
  <TotalTime>3071</TotalTime>
  <Words>1709</Words>
  <Application>Microsoft Office PowerPoint</Application>
  <PresentationFormat>Apresentação na tela (4:3)</PresentationFormat>
  <Paragraphs>421</Paragraphs>
  <Slides>25</Slides>
  <Notes>25</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25</vt:i4>
      </vt:variant>
    </vt:vector>
  </HeadingPairs>
  <TitlesOfParts>
    <vt:vector size="29" baseType="lpstr">
      <vt:lpstr>Arial</vt:lpstr>
      <vt:lpstr>Arial Black</vt:lpstr>
      <vt:lpstr>Wingdings</vt:lpstr>
      <vt:lpstr>Template 2003 SAP</vt:lpstr>
      <vt:lpstr>Apresentação do PowerPoint</vt:lpstr>
      <vt:lpstr>Principais Elementos do Sistema Econômico</vt:lpstr>
      <vt:lpstr>Interação entre os agentes e formação de fluxos</vt:lpstr>
      <vt:lpstr>O processo econômico e as questões-chave</vt:lpstr>
      <vt:lpstr>As questões chave</vt:lpstr>
      <vt:lpstr>Eficiência Produtiva</vt:lpstr>
      <vt:lpstr>Eficiência Produtiva</vt:lpstr>
      <vt:lpstr>Eficiência Produtiva (… o que diz a WikiPedia?)</vt:lpstr>
      <vt:lpstr>Eficiência Produtiva (… o que diz a WikiPedia?)</vt:lpstr>
      <vt:lpstr>Eficiência Produtiva</vt:lpstr>
      <vt:lpstr>Curva de possibilidades de produção</vt:lpstr>
      <vt:lpstr>4 pontos fundamentais da curva de possibilidades</vt:lpstr>
      <vt:lpstr>Deslocamentos das curvas de possibilidades</vt:lpstr>
      <vt:lpstr>Lei dos rendimentos decrescentes</vt:lpstr>
      <vt:lpstr>Custos de Oportunidade crescentes</vt:lpstr>
      <vt:lpstr>Exemplo 1 (EUA prepara-se para as guerras) </vt:lpstr>
      <vt:lpstr>Exemplo 1 (EUA durante a 1a. Grande Guerra) </vt:lpstr>
      <vt:lpstr>Exemplo 2 (Alemanha prepara-se para a 2a. Guerra)</vt:lpstr>
      <vt:lpstr>Exemplo 2 (Alemanha durante a 2a. Grande Guerra)</vt:lpstr>
      <vt:lpstr>Eficácia Alocativa</vt:lpstr>
      <vt:lpstr>Dilemas Fundamentais</vt:lpstr>
      <vt:lpstr>Dilemas Contemporâneos</vt:lpstr>
      <vt:lpstr>Justiça Distributiva</vt:lpstr>
      <vt:lpstr>Ordenamento Institucional</vt:lpstr>
      <vt:lpstr>Ordenamento Institucional</vt:lpstr>
    </vt:vector>
  </TitlesOfParts>
  <Company>Esalq/USP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Conceitos e desafios dos processos de gestão florestal</dc:title>
  <dc:creator>Economia Florestal - LCF/ESALQ</dc:creator>
  <cp:lastModifiedBy>Luiz Carlos Estraviz Rodriguez</cp:lastModifiedBy>
  <cp:revision>161</cp:revision>
  <dcterms:created xsi:type="dcterms:W3CDTF">2003-07-28T20:40:37Z</dcterms:created>
  <dcterms:modified xsi:type="dcterms:W3CDTF">2017-03-21T15:11:08Z</dcterms:modified>
</cp:coreProperties>
</file>