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4" r:id="rId2"/>
    <p:sldId id="285" r:id="rId3"/>
    <p:sldId id="278" r:id="rId4"/>
    <p:sldId id="273" r:id="rId5"/>
    <p:sldId id="280" r:id="rId6"/>
    <p:sldId id="291" r:id="rId7"/>
    <p:sldId id="292" r:id="rId8"/>
    <p:sldId id="293" r:id="rId9"/>
    <p:sldId id="275" r:id="rId10"/>
    <p:sldId id="279" r:id="rId11"/>
    <p:sldId id="286" r:id="rId12"/>
    <p:sldId id="287" r:id="rId13"/>
    <p:sldId id="289" r:id="rId14"/>
    <p:sldId id="290" r:id="rId15"/>
    <p:sldId id="283" r:id="rId16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99CC00"/>
    <a:srgbClr val="CE020C"/>
    <a:srgbClr val="CE4102"/>
    <a:srgbClr val="CD0803"/>
    <a:srgbClr val="03CD03"/>
    <a:srgbClr val="666633"/>
    <a:srgbClr val="D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napToGrid="0">
      <p:cViewPr varScale="1">
        <p:scale>
          <a:sx n="81" d="100"/>
          <a:sy n="81" d="100"/>
        </p:scale>
        <p:origin x="1426" y="62"/>
      </p:cViewPr>
      <p:guideLst>
        <p:guide orient="horz" pos="22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-1326" y="-90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484313" y="9979025"/>
            <a:ext cx="4130675" cy="2524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3389" tIns="45877" rIns="93389" bIns="45877" anchor="ctr"/>
          <a:lstStyle>
            <a:lvl1pPr defTabSz="944563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4563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4563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4563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4563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E74C93AE-C00F-41A6-833F-48E5E75DB5C9}" type="slidenum">
              <a:rPr lang="en-US" sz="900" b="0"/>
              <a:pPr algn="ctr"/>
              <a:t>‹nº›</a:t>
            </a:fld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573974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536575" y="511175"/>
            <a:ext cx="6026150" cy="4519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4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52450" y="5543550"/>
            <a:ext cx="5915025" cy="4065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89" tIns="45877" rIns="93389" bIns="458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Klicken Sie, um die Formate des Vorlagentextes zu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76200" y="9839325"/>
            <a:ext cx="6967538" cy="247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3389" tIns="45877" rIns="93389" bIns="45877">
            <a:spAutoFit/>
          </a:bodyPr>
          <a:lstStyle>
            <a:lvl1pPr defTabSz="944563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4563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4563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4563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4563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1000" b="0"/>
              <a:t> </a:t>
            </a:r>
            <a:fld id="{AD50C51C-5CF4-43EA-8ABF-0B0948FD6D23}" type="slidenum">
              <a:rPr lang="en-US" sz="1000" b="0"/>
              <a:pPr algn="ctr"/>
              <a:t>‹nº›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2766148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rtl="0" eaLnBrk="0" fontAlgn="base" hangingPunct="0">
      <a:spcBef>
        <a:spcPct val="0"/>
      </a:spcBef>
      <a:spcAft>
        <a:spcPct val="50000"/>
      </a:spcAft>
      <a:buSzPct val="100000"/>
      <a:buFont typeface="Wingdings" panose="05000000000000000000" pitchFamily="2" charset="2"/>
      <a:buChar char="n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00050" indent="-114300" algn="l" rtl="0" eaLnBrk="0" fontAlgn="base" hangingPunct="0">
      <a:spcBef>
        <a:spcPct val="0"/>
      </a:spcBef>
      <a:spcAft>
        <a:spcPct val="50000"/>
      </a:spcAft>
      <a:buSzPct val="100000"/>
      <a:buFont typeface="Wingdings" panose="05000000000000000000" pitchFamily="2" charset="2"/>
      <a:buChar char="u"/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628650" indent="-114300" algn="l" rtl="0" eaLnBrk="0" fontAlgn="base" hangingPunct="0">
      <a:spcBef>
        <a:spcPct val="0"/>
      </a:spcBef>
      <a:spcAft>
        <a:spcPct val="50000"/>
      </a:spcAft>
      <a:buSzPct val="100000"/>
      <a:buFont typeface="Wingdings" panose="05000000000000000000" pitchFamily="2" charset="2"/>
      <a:buChar char="l"/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040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9151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3054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0573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5881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9851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569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280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230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402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413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773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6772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9849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216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64"/>
          <p:cNvSpPr>
            <a:spLocks noChangeArrowheads="1"/>
          </p:cNvSpPr>
          <p:nvPr userDrawn="1"/>
        </p:nvSpPr>
        <p:spPr bwMode="auto">
          <a:xfrm>
            <a:off x="0" y="0"/>
            <a:ext cx="2286000" cy="1979613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Arial" charset="0"/>
            </a:endParaRPr>
          </a:p>
        </p:txBody>
      </p:sp>
      <p:sp>
        <p:nvSpPr>
          <p:cNvPr id="4" name="Rectangle 2065"/>
          <p:cNvSpPr>
            <a:spLocks noChangeArrowheads="1"/>
          </p:cNvSpPr>
          <p:nvPr userDrawn="1"/>
        </p:nvSpPr>
        <p:spPr bwMode="auto">
          <a:xfrm>
            <a:off x="2284413" y="0"/>
            <a:ext cx="6856412" cy="1979613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Arial" charset="0"/>
            </a:endParaRPr>
          </a:p>
        </p:txBody>
      </p:sp>
      <p:sp>
        <p:nvSpPr>
          <p:cNvPr id="5" name="Rectangle 2078"/>
          <p:cNvSpPr>
            <a:spLocks noChangeArrowheads="1"/>
          </p:cNvSpPr>
          <p:nvPr userDrawn="1"/>
        </p:nvSpPr>
        <p:spPr bwMode="auto">
          <a:xfrm>
            <a:off x="-14288" y="-14288"/>
            <a:ext cx="561976" cy="395288"/>
          </a:xfrm>
          <a:prstGeom prst="rect">
            <a:avLst/>
          </a:prstGeom>
          <a:solidFill>
            <a:srgbClr val="80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pt-BR">
              <a:latin typeface="Arial" charset="0"/>
            </a:endParaRPr>
          </a:p>
        </p:txBody>
      </p:sp>
      <p:pic>
        <p:nvPicPr>
          <p:cNvPr id="6" name="Picture 2096" descr="us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1225" y="6578600"/>
            <a:ext cx="4968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7" name="Rectangle 2061"/>
          <p:cNvSpPr>
            <a:spLocks noGrp="1" noChangeArrowheads="1"/>
          </p:cNvSpPr>
          <p:nvPr>
            <p:ph type="ctrTitle" sz="quarter"/>
          </p:nvPr>
        </p:nvSpPr>
        <p:spPr>
          <a:xfrm>
            <a:off x="2820988" y="1000125"/>
            <a:ext cx="6156325" cy="963613"/>
          </a:xfrm>
          <a:ln w="9525" algn="ctr"/>
        </p:spPr>
        <p:txBody>
          <a:bodyPr lIns="270000" tIns="45720" rIns="91440" bIns="45720" anchor="t"/>
          <a:lstStyle>
            <a:lvl1pPr>
              <a:defRPr sz="4000"/>
            </a:lvl1pPr>
          </a:lstStyle>
          <a:p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24653407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014094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0063" y="114300"/>
            <a:ext cx="2130425" cy="601186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"/>
            <a:ext cx="6240463" cy="60118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14522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3250" y="114300"/>
            <a:ext cx="8377238" cy="381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pt-BR" noProof="0" smtClean="0"/>
          </a:p>
        </p:txBody>
      </p:sp>
    </p:spTree>
    <p:extLst>
      <p:ext uri="{BB962C8B-B14F-4D97-AF65-F5344CB8AC3E}">
        <p14:creationId xmlns:p14="http://schemas.microsoft.com/office/powerpoint/2010/main" val="17461078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755759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94930149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184979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853882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285340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934043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25049222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76523358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gray">
          <a:xfrm>
            <a:off x="603250" y="114300"/>
            <a:ext cx="83772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000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 (Arial Black 22pt.)</a:t>
            </a: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0"/>
            <a:ext cx="596900" cy="596900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Arial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596900" y="0"/>
            <a:ext cx="8547100" cy="5969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Arial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-6350" y="-9525"/>
            <a:ext cx="119063" cy="119063"/>
          </a:xfrm>
          <a:prstGeom prst="rect">
            <a:avLst/>
          </a:prstGeom>
          <a:solidFill>
            <a:srgbClr val="800000"/>
          </a:solidFill>
          <a:ln w="12700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pt-BR">
              <a:latin typeface="Arial" charset="0"/>
            </a:endParaRPr>
          </a:p>
        </p:txBody>
      </p:sp>
      <p:pic>
        <p:nvPicPr>
          <p:cNvPr id="1030" name="Picture 49" descr="usp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1225" y="6578600"/>
            <a:ext cx="4968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1" name="Group 52"/>
          <p:cNvGrpSpPr>
            <a:grpSpLocks/>
          </p:cNvGrpSpPr>
          <p:nvPr/>
        </p:nvGrpSpPr>
        <p:grpSpPr bwMode="auto">
          <a:xfrm>
            <a:off x="122238" y="6578600"/>
            <a:ext cx="7970837" cy="182563"/>
            <a:chOff x="77" y="4144"/>
            <a:chExt cx="5021" cy="115"/>
          </a:xfrm>
        </p:grpSpPr>
        <p:sp>
          <p:nvSpPr>
            <p:cNvPr id="1044" name="Rectangle 20"/>
            <p:cNvSpPr>
              <a:spLocks noChangeArrowheads="1"/>
            </p:cNvSpPr>
            <p:nvPr/>
          </p:nvSpPr>
          <p:spPr bwMode="gray">
            <a:xfrm>
              <a:off x="77" y="4144"/>
              <a:ext cx="3728" cy="1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marL="146050" indent="-146050" defTabSz="762000" eaLnBrk="0" hangingPunct="0">
                <a:lnSpc>
                  <a:spcPct val="90000"/>
                </a:lnSpc>
                <a:buSzPct val="120000"/>
                <a:buFont typeface="Symbol" pitchFamily="18" charset="2"/>
                <a:buNone/>
                <a:defRPr/>
              </a:pPr>
              <a:r>
                <a:rPr lang="pt-BR" sz="1100">
                  <a:latin typeface="Arial" charset="0"/>
                </a:rPr>
                <a:t>LCF685 – Economia dos Recursos Florestais (Estraviz)</a:t>
              </a:r>
              <a:endParaRPr lang="en-US" sz="1100">
                <a:latin typeface="Arial" charset="0"/>
              </a:endParaRPr>
            </a:p>
          </p:txBody>
        </p:sp>
        <p:sp>
          <p:nvSpPr>
            <p:cNvPr id="1068" name="Text Box 44"/>
            <p:cNvSpPr txBox="1">
              <a:spLocks noChangeArrowheads="1"/>
            </p:cNvSpPr>
            <p:nvPr userDrawn="1"/>
          </p:nvSpPr>
          <p:spPr bwMode="auto">
            <a:xfrm>
              <a:off x="4807" y="4144"/>
              <a:ext cx="291" cy="1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/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fld id="{8B6DB92C-FE5D-414D-8459-0B703B43FDBB}" type="slidenum">
                <a:rPr lang="en-US" sz="1100"/>
                <a:pPr algn="ctr" eaLnBrk="1" hangingPunct="1"/>
                <a:t>‹nº›</a:t>
              </a:fld>
              <a:r>
                <a:rPr lang="pt-BR" sz="1100"/>
                <a:t>/15</a:t>
              </a:r>
              <a:endParaRPr lang="en-US" sz="11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 Black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 Black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 Black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 Black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75000"/>
        </a:spcBef>
        <a:spcAft>
          <a:spcPct val="0"/>
        </a:spcAft>
        <a:buClr>
          <a:schemeClr val="tx1"/>
        </a:buClr>
        <a:buFont typeface="Wingdings" panose="05000000000000000000" pitchFamily="2" charset="2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482600" indent="-292100" algn="l" rtl="0" eaLnBrk="0" fontAlgn="base" hangingPunct="0">
        <a:spcBef>
          <a:spcPct val="20000"/>
        </a:spcBef>
        <a:spcAft>
          <a:spcPct val="5000"/>
        </a:spcAft>
        <a:buClr>
          <a:schemeClr val="tx1"/>
        </a:buClr>
        <a:buFont typeface="Wingdings" panose="05000000000000000000" pitchFamily="2" charset="2"/>
        <a:buChar char="n"/>
        <a:defRPr b="1">
          <a:solidFill>
            <a:schemeClr val="tx1"/>
          </a:solidFill>
          <a:latin typeface="+mn-lt"/>
        </a:defRPr>
      </a:lvl2pPr>
      <a:lvl3pPr marL="927100" indent="-234950" algn="l" rtl="0" eaLnBrk="0" fontAlgn="base" hangingPunct="0">
        <a:spcBef>
          <a:spcPct val="20000"/>
        </a:spcBef>
        <a:spcAft>
          <a:spcPct val="5000"/>
        </a:spcAft>
        <a:buClr>
          <a:schemeClr val="tx1"/>
        </a:buClr>
        <a:buSzPct val="80000"/>
        <a:buFont typeface="Wingdings" panose="05000000000000000000" pitchFamily="2" charset="2"/>
        <a:buChar char="u"/>
        <a:defRPr sz="1600" b="1">
          <a:solidFill>
            <a:schemeClr val="tx1"/>
          </a:solidFill>
          <a:latin typeface="+mn-lt"/>
        </a:defRPr>
      </a:lvl3pPr>
      <a:lvl4pPr marL="1311275" indent="-198438" algn="l" rtl="0" eaLnBrk="0" fontAlgn="base" hangingPunct="0">
        <a:spcBef>
          <a:spcPct val="20000"/>
        </a:spcBef>
        <a:spcAft>
          <a:spcPct val="5000"/>
        </a:spcAft>
        <a:buClr>
          <a:schemeClr val="tx1"/>
        </a:buClr>
        <a:buFont typeface="Wingdings" panose="05000000000000000000" pitchFamily="2" charset="2"/>
        <a:buChar char="l"/>
        <a:defRPr sz="14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"/>
        </a:spcAft>
        <a:buClr>
          <a:srgbClr val="333333"/>
        </a:buClr>
        <a:buSzPct val="85000"/>
        <a:buFont typeface="Wingdings" panose="05000000000000000000" pitchFamily="2" charset="2"/>
        <a:buChar char="l"/>
        <a:defRPr sz="14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"/>
        </a:spcAft>
        <a:buClr>
          <a:srgbClr val="333333"/>
        </a:buClr>
        <a:buSzPct val="85000"/>
        <a:buFont typeface="Wingdings" pitchFamily="2" charset="2"/>
        <a:buChar char="l"/>
        <a:defRPr sz="14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"/>
        </a:spcAft>
        <a:buClr>
          <a:srgbClr val="333333"/>
        </a:buClr>
        <a:buSzPct val="85000"/>
        <a:buFont typeface="Wingdings" pitchFamily="2" charset="2"/>
        <a:buChar char="l"/>
        <a:defRPr sz="14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"/>
        </a:spcAft>
        <a:buClr>
          <a:srgbClr val="333333"/>
        </a:buClr>
        <a:buSzPct val="85000"/>
        <a:buFont typeface="Wingdings" pitchFamily="2" charset="2"/>
        <a:buChar char="l"/>
        <a:defRPr sz="14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"/>
        </a:spcAft>
        <a:buClr>
          <a:srgbClr val="333333"/>
        </a:buClr>
        <a:buSzPct val="85000"/>
        <a:buFont typeface="Wingdings" pitchFamily="2" charset="2"/>
        <a:buChar char="l"/>
        <a:defRPr sz="1400" b="1">
          <a:solidFill>
            <a:srgbClr val="333333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666633"/>
                </a:solidFill>
              </a:rPr>
              <a:t>Definindo</a:t>
            </a:r>
            <a:r>
              <a:rPr lang="pt-BR" smtClean="0"/>
              <a:t> </a:t>
            </a:r>
            <a:r>
              <a:rPr lang="pt-BR" smtClean="0">
                <a:solidFill>
                  <a:srgbClr val="D00000"/>
                </a:solidFill>
              </a:rPr>
              <a:t>Economia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00050" y="1201738"/>
            <a:ext cx="8477250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117475" indent="-117475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10000"/>
              </a:spcBef>
            </a:pPr>
            <a:r>
              <a:rPr lang="pt-BR" sz="2800">
                <a:solidFill>
                  <a:srgbClr val="CE020C"/>
                </a:solidFill>
              </a:rPr>
              <a:t>ECONOMIA </a:t>
            </a:r>
            <a:r>
              <a:rPr lang="pt-BR" sz="2800"/>
              <a:t>= </a:t>
            </a:r>
            <a:r>
              <a:rPr lang="pt-BR" sz="2800" i="1"/>
              <a:t>oikos</a:t>
            </a:r>
            <a:r>
              <a:rPr lang="pt-BR" sz="2800"/>
              <a:t> (casa) + </a:t>
            </a:r>
            <a:r>
              <a:rPr lang="pt-BR" sz="2800" i="1"/>
              <a:t>nomos</a:t>
            </a:r>
            <a:r>
              <a:rPr lang="pt-BR" sz="2800"/>
              <a:t> (norma, lei)</a:t>
            </a:r>
          </a:p>
        </p:txBody>
      </p:sp>
      <p:sp>
        <p:nvSpPr>
          <p:cNvPr id="218117" name="Text Box 5"/>
          <p:cNvSpPr txBox="1">
            <a:spLocks noChangeArrowheads="1"/>
          </p:cNvSpPr>
          <p:nvPr/>
        </p:nvSpPr>
        <p:spPr bwMode="auto">
          <a:xfrm>
            <a:off x="304800" y="2516188"/>
            <a:ext cx="8616950" cy="334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10000"/>
              </a:spcBef>
            </a:pPr>
            <a:r>
              <a:rPr lang="pt-BR" sz="2400"/>
              <a:t>Ciência social que estuda como o indivíduo e a sociedade decidem utilizar recursos produtivos</a:t>
            </a:r>
          </a:p>
          <a:p>
            <a:pPr algn="ctr" eaLnBrk="1" hangingPunct="1">
              <a:lnSpc>
                <a:spcPct val="120000"/>
              </a:lnSpc>
              <a:spcBef>
                <a:spcPct val="10000"/>
              </a:spcBef>
            </a:pPr>
            <a:r>
              <a:rPr lang="pt-BR" sz="3200" u="sng">
                <a:solidFill>
                  <a:srgbClr val="D00000"/>
                </a:solidFill>
              </a:rPr>
              <a:t>escassos</a:t>
            </a:r>
            <a:endParaRPr lang="pt-BR" sz="2400"/>
          </a:p>
          <a:p>
            <a:pPr algn="ctr" eaLnBrk="1" hangingPunct="1">
              <a:lnSpc>
                <a:spcPct val="120000"/>
              </a:lnSpc>
              <a:spcBef>
                <a:spcPct val="10000"/>
              </a:spcBef>
            </a:pPr>
            <a:r>
              <a:rPr lang="pt-BR" sz="2400"/>
              <a:t>na produção de bens e serviços, de modo a distribuí-los entre as várias pessoas e grupos da sociedade, com a finalidade de satisfazer às necessidades humanas.</a:t>
            </a:r>
          </a:p>
          <a:p>
            <a:pPr algn="ctr" eaLnBrk="1" hangingPunct="1">
              <a:lnSpc>
                <a:spcPct val="120000"/>
              </a:lnSpc>
              <a:spcBef>
                <a:spcPct val="10000"/>
              </a:spcBef>
            </a:pPr>
            <a:r>
              <a:rPr lang="pt-BR" sz="2000">
                <a:solidFill>
                  <a:srgbClr val="CD0803"/>
                </a:solidFill>
              </a:rPr>
              <a:t>Marcos Antonio S. de Vasconcellos, FEA/USP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666633"/>
                </a:solidFill>
              </a:rPr>
              <a:t>O fator Trabalho</a:t>
            </a:r>
            <a:endParaRPr lang="en-US" smtClean="0">
              <a:solidFill>
                <a:srgbClr val="666633"/>
              </a:solidFill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61950" y="1085850"/>
            <a:ext cx="7788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50000"/>
              </a:spcAft>
            </a:pPr>
            <a:r>
              <a:rPr lang="pt-BR"/>
              <a:t>Constituído por uma parcela da população total, ou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361950" y="1524000"/>
            <a:ext cx="778827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171450" indent="-1714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50000"/>
              </a:spcAft>
            </a:pPr>
            <a:r>
              <a:rPr lang="pt-BR"/>
              <a:t>			aquele efetivamente mobilizável, que pode ser:</a:t>
            </a:r>
          </a:p>
          <a:p>
            <a:pPr eaLnBrk="1" hangingPunct="1">
              <a:spcBef>
                <a:spcPct val="50000"/>
              </a:spcBef>
              <a:spcAft>
                <a:spcPct val="50000"/>
              </a:spcAft>
              <a:buFontTx/>
              <a:buChar char="•"/>
            </a:pPr>
            <a:r>
              <a:rPr lang="pt-BR"/>
              <a:t>Ativo (empregados, empregadores e autônomos) </a:t>
            </a:r>
          </a:p>
          <a:p>
            <a:pPr eaLnBrk="1" hangingPunct="1">
              <a:spcBef>
                <a:spcPct val="50000"/>
              </a:spcBef>
              <a:spcAft>
                <a:spcPct val="50000"/>
              </a:spcAft>
              <a:buFontTx/>
              <a:buChar char="•"/>
            </a:pPr>
            <a:r>
              <a:rPr lang="pt-BR"/>
              <a:t>Inativos (desempregados, voluntários e involuntários)</a:t>
            </a:r>
            <a:endParaRPr lang="en-US"/>
          </a:p>
        </p:txBody>
      </p:sp>
      <p:grpSp>
        <p:nvGrpSpPr>
          <p:cNvPr id="12293" name="Group 18"/>
          <p:cNvGrpSpPr>
            <a:grpSpLocks/>
          </p:cNvGrpSpPr>
          <p:nvPr/>
        </p:nvGrpSpPr>
        <p:grpSpPr bwMode="auto">
          <a:xfrm>
            <a:off x="488950" y="3095625"/>
            <a:ext cx="8166100" cy="2924175"/>
            <a:chOff x="296" y="2088"/>
            <a:chExt cx="5144" cy="1842"/>
          </a:xfrm>
        </p:grpSpPr>
        <p:sp>
          <p:nvSpPr>
            <p:cNvPr id="12294" name="Text Box 6"/>
            <p:cNvSpPr txBox="1">
              <a:spLocks noChangeArrowheads="1"/>
            </p:cNvSpPr>
            <p:nvPr/>
          </p:nvSpPr>
          <p:spPr bwMode="auto">
            <a:xfrm>
              <a:off x="534" y="2088"/>
              <a:ext cx="490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marL="171450" indent="-1714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spcAft>
                  <a:spcPct val="50000"/>
                </a:spcAft>
              </a:pPr>
              <a:r>
                <a:rPr lang="pt-BR"/>
                <a:t>Pirâmides demográficas</a:t>
              </a:r>
            </a:p>
          </p:txBody>
        </p:sp>
        <p:sp>
          <p:nvSpPr>
            <p:cNvPr id="12295" name="AutoShape 7"/>
            <p:cNvSpPr>
              <a:spLocks noChangeArrowheads="1"/>
            </p:cNvSpPr>
            <p:nvPr/>
          </p:nvSpPr>
          <p:spPr bwMode="auto">
            <a:xfrm>
              <a:off x="296" y="2447"/>
              <a:ext cx="2424" cy="1277"/>
            </a:xfrm>
            <a:prstGeom prst="triangle">
              <a:avLst>
                <a:gd name="adj" fmla="val 50000"/>
              </a:avLst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pt-BR"/>
            </a:p>
          </p:txBody>
        </p:sp>
        <p:sp>
          <p:nvSpPr>
            <p:cNvPr id="12296" name="AutoShape 8"/>
            <p:cNvSpPr>
              <a:spLocks noChangeArrowheads="1"/>
            </p:cNvSpPr>
            <p:nvPr/>
          </p:nvSpPr>
          <p:spPr bwMode="auto">
            <a:xfrm>
              <a:off x="3883" y="2447"/>
              <a:ext cx="1032" cy="1277"/>
            </a:xfrm>
            <a:prstGeom prst="triangle">
              <a:avLst>
                <a:gd name="adj" fmla="val 50000"/>
              </a:avLst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pt-BR"/>
            </a:p>
          </p:txBody>
        </p:sp>
        <p:sp>
          <p:nvSpPr>
            <p:cNvPr id="12297" name="Text Box 10"/>
            <p:cNvSpPr txBox="1">
              <a:spLocks noChangeArrowheads="1"/>
            </p:cNvSpPr>
            <p:nvPr/>
          </p:nvSpPr>
          <p:spPr bwMode="auto">
            <a:xfrm>
              <a:off x="469" y="3757"/>
              <a:ext cx="207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marL="171450" indent="-1714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spcAft>
                  <a:spcPct val="50000"/>
                </a:spcAft>
              </a:pPr>
              <a:r>
                <a:rPr lang="pt-BR" sz="1200"/>
                <a:t>Economia menos desenvolvida</a:t>
              </a:r>
            </a:p>
          </p:txBody>
        </p:sp>
        <p:sp>
          <p:nvSpPr>
            <p:cNvPr id="12298" name="Text Box 11"/>
            <p:cNvSpPr txBox="1">
              <a:spLocks noChangeArrowheads="1"/>
            </p:cNvSpPr>
            <p:nvPr/>
          </p:nvSpPr>
          <p:spPr bwMode="auto">
            <a:xfrm>
              <a:off x="3360" y="3757"/>
              <a:ext cx="207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marL="171450" indent="-1714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spcAft>
                  <a:spcPct val="50000"/>
                </a:spcAft>
              </a:pPr>
              <a:r>
                <a:rPr lang="pt-BR" sz="1200"/>
                <a:t>Economia mais desenvolvida</a:t>
              </a:r>
            </a:p>
          </p:txBody>
        </p:sp>
        <p:sp>
          <p:nvSpPr>
            <p:cNvPr id="12299" name="Line 12"/>
            <p:cNvSpPr>
              <a:spLocks noChangeShapeType="1"/>
            </p:cNvSpPr>
            <p:nvPr/>
          </p:nvSpPr>
          <p:spPr bwMode="auto">
            <a:xfrm>
              <a:off x="1508" y="2446"/>
              <a:ext cx="0" cy="1278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pt-BR"/>
            </a:p>
          </p:txBody>
        </p:sp>
        <p:sp>
          <p:nvSpPr>
            <p:cNvPr id="12300" name="Line 13"/>
            <p:cNvSpPr>
              <a:spLocks noChangeShapeType="1"/>
            </p:cNvSpPr>
            <p:nvPr/>
          </p:nvSpPr>
          <p:spPr bwMode="auto">
            <a:xfrm>
              <a:off x="4399" y="2446"/>
              <a:ext cx="0" cy="1278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pt-BR"/>
            </a:p>
          </p:txBody>
        </p:sp>
        <p:sp>
          <p:nvSpPr>
            <p:cNvPr id="12301" name="Text Box 15"/>
            <p:cNvSpPr txBox="1">
              <a:spLocks noChangeArrowheads="1"/>
            </p:cNvSpPr>
            <p:nvPr/>
          </p:nvSpPr>
          <p:spPr bwMode="auto">
            <a:xfrm>
              <a:off x="1408" y="2526"/>
              <a:ext cx="202" cy="1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 sz="1000"/>
                <a:t>70</a:t>
              </a:r>
            </a:p>
            <a:p>
              <a:pPr algn="ctr" eaLnBrk="1" hangingPunct="1"/>
              <a:r>
                <a:rPr lang="pt-BR" sz="1000"/>
                <a:t>65</a:t>
              </a:r>
            </a:p>
            <a:p>
              <a:pPr algn="ctr" eaLnBrk="1" hangingPunct="1"/>
              <a:r>
                <a:rPr lang="pt-BR" sz="1000"/>
                <a:t>60</a:t>
              </a:r>
            </a:p>
            <a:p>
              <a:pPr algn="ctr" eaLnBrk="1" hangingPunct="1"/>
              <a:r>
                <a:rPr lang="pt-BR" sz="1000"/>
                <a:t>55</a:t>
              </a:r>
              <a:br>
                <a:rPr lang="pt-BR" sz="1000"/>
              </a:br>
              <a:endParaRPr lang="pt-BR" sz="1000"/>
            </a:p>
            <a:p>
              <a:pPr algn="ctr" eaLnBrk="1" hangingPunct="1"/>
              <a:endParaRPr lang="pt-BR" sz="1000"/>
            </a:p>
            <a:p>
              <a:pPr algn="ctr" eaLnBrk="1" hangingPunct="1"/>
              <a:endParaRPr lang="pt-BR" sz="1000"/>
            </a:p>
            <a:p>
              <a:pPr algn="ctr" eaLnBrk="1" hangingPunct="1"/>
              <a:r>
                <a:rPr lang="pt-BR" sz="1000"/>
                <a:t/>
              </a:r>
              <a:br>
                <a:rPr lang="pt-BR" sz="1000"/>
              </a:br>
              <a:r>
                <a:rPr lang="pt-BR" sz="1000"/>
                <a:t>15</a:t>
              </a:r>
            </a:p>
            <a:p>
              <a:pPr algn="ctr" eaLnBrk="1" hangingPunct="1"/>
              <a:r>
                <a:rPr lang="pt-BR" sz="1000"/>
                <a:t>10</a:t>
              </a:r>
            </a:p>
            <a:p>
              <a:pPr algn="ctr" eaLnBrk="1" hangingPunct="1"/>
              <a:r>
                <a:rPr lang="pt-BR" sz="1000"/>
                <a:t>5</a:t>
              </a:r>
            </a:p>
            <a:p>
              <a:pPr algn="ctr" eaLnBrk="1" hangingPunct="1"/>
              <a:r>
                <a:rPr lang="pt-BR" sz="1000"/>
                <a:t>0</a:t>
              </a:r>
              <a:endParaRPr lang="en-US" sz="1000"/>
            </a:p>
          </p:txBody>
        </p:sp>
        <p:sp>
          <p:nvSpPr>
            <p:cNvPr id="12302" name="Text Box 17"/>
            <p:cNvSpPr txBox="1">
              <a:spLocks noChangeArrowheads="1"/>
            </p:cNvSpPr>
            <p:nvPr/>
          </p:nvSpPr>
          <p:spPr bwMode="auto">
            <a:xfrm>
              <a:off x="4299" y="2526"/>
              <a:ext cx="202" cy="1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 sz="1000"/>
                <a:t>70</a:t>
              </a:r>
            </a:p>
            <a:p>
              <a:pPr algn="ctr" eaLnBrk="1" hangingPunct="1"/>
              <a:r>
                <a:rPr lang="pt-BR" sz="1000"/>
                <a:t>65</a:t>
              </a:r>
            </a:p>
            <a:p>
              <a:pPr algn="ctr" eaLnBrk="1" hangingPunct="1"/>
              <a:r>
                <a:rPr lang="pt-BR" sz="1000"/>
                <a:t>60</a:t>
              </a:r>
            </a:p>
            <a:p>
              <a:pPr algn="ctr" eaLnBrk="1" hangingPunct="1"/>
              <a:r>
                <a:rPr lang="pt-BR" sz="1000"/>
                <a:t>55</a:t>
              </a:r>
              <a:br>
                <a:rPr lang="pt-BR" sz="1000"/>
              </a:br>
              <a:endParaRPr lang="pt-BR" sz="1000"/>
            </a:p>
            <a:p>
              <a:pPr algn="ctr" eaLnBrk="1" hangingPunct="1"/>
              <a:endParaRPr lang="pt-BR" sz="1000"/>
            </a:p>
            <a:p>
              <a:pPr algn="ctr" eaLnBrk="1" hangingPunct="1"/>
              <a:endParaRPr lang="pt-BR" sz="1000"/>
            </a:p>
            <a:p>
              <a:pPr algn="ctr" eaLnBrk="1" hangingPunct="1"/>
              <a:r>
                <a:rPr lang="pt-BR" sz="1000"/>
                <a:t/>
              </a:r>
              <a:br>
                <a:rPr lang="pt-BR" sz="1000"/>
              </a:br>
              <a:r>
                <a:rPr lang="pt-BR" sz="1000"/>
                <a:t>15</a:t>
              </a:r>
            </a:p>
            <a:p>
              <a:pPr algn="ctr" eaLnBrk="1" hangingPunct="1"/>
              <a:r>
                <a:rPr lang="pt-BR" sz="1000"/>
                <a:t>10</a:t>
              </a:r>
            </a:p>
            <a:p>
              <a:pPr algn="ctr" eaLnBrk="1" hangingPunct="1"/>
              <a:r>
                <a:rPr lang="pt-BR" sz="1000"/>
                <a:t>5</a:t>
              </a:r>
            </a:p>
            <a:p>
              <a:pPr algn="ctr" eaLnBrk="1" hangingPunct="1"/>
              <a:r>
                <a:rPr lang="pt-BR" sz="1000"/>
                <a:t>0</a:t>
              </a:r>
              <a:endParaRPr lang="en-US" sz="10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666633"/>
                </a:solidFill>
              </a:rPr>
              <a:t>O fator Trabalho</a:t>
            </a:r>
            <a:endParaRPr lang="en-US" smtClean="0">
              <a:solidFill>
                <a:srgbClr val="666633"/>
              </a:solidFill>
            </a:endParaRPr>
          </a:p>
        </p:txBody>
      </p:sp>
      <p:pic>
        <p:nvPicPr>
          <p:cNvPr id="13315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823913"/>
            <a:ext cx="8929687" cy="552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666633"/>
                </a:solidFill>
              </a:rPr>
              <a:t>O fator Trabalho</a:t>
            </a:r>
            <a:endParaRPr lang="en-US" smtClean="0">
              <a:solidFill>
                <a:srgbClr val="666633"/>
              </a:solidFill>
            </a:endParaRPr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" y="800100"/>
            <a:ext cx="8945562" cy="552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666633"/>
                </a:solidFill>
              </a:rPr>
              <a:t>O fator Trabalho</a:t>
            </a:r>
            <a:endParaRPr lang="en-US" smtClean="0">
              <a:solidFill>
                <a:srgbClr val="666633"/>
              </a:solidFill>
            </a:endParaRPr>
          </a:p>
        </p:txBody>
      </p:sp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60425"/>
            <a:ext cx="8731250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666633"/>
                </a:solidFill>
              </a:rPr>
              <a:t>O fator Trabalho</a:t>
            </a:r>
            <a:endParaRPr lang="en-US" smtClean="0">
              <a:solidFill>
                <a:srgbClr val="666633"/>
              </a:solidFill>
            </a:endParaRP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831850"/>
            <a:ext cx="8850313" cy="546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666633"/>
                </a:solidFill>
              </a:rPr>
              <a:t>O fator Capital</a:t>
            </a:r>
            <a:endParaRPr lang="en-US" smtClean="0">
              <a:solidFill>
                <a:srgbClr val="666633"/>
              </a:solidFill>
            </a:endParaRP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268288" y="774700"/>
            <a:ext cx="872331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/>
              <a:t>Conjunto de riquezas acumuladas, destinadas à produção de novas riquezas (materiais e imateriais) e ao aprimoramento dos demais fatores de produção</a:t>
            </a:r>
          </a:p>
        </p:txBody>
      </p:sp>
      <p:graphicFrame>
        <p:nvGraphicFramePr>
          <p:cNvPr id="207952" name="Group 80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2908300"/>
        </p:xfrm>
        <a:graphic>
          <a:graphicData uri="http://schemas.openxmlformats.org/drawingml/2006/table">
            <a:tbl>
              <a:tblPr/>
              <a:tblGrid>
                <a:gridCol w="1371600"/>
                <a:gridCol w="1058863"/>
                <a:gridCol w="1584325"/>
                <a:gridCol w="1430337"/>
                <a:gridCol w="1466850"/>
                <a:gridCol w="1317625"/>
              </a:tblGrid>
              <a:tr h="409584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Grandes itens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9847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Infra – estrutura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Construções e edificações segundo a destinação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Equipamentos de transporte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Máquinas, equipamentos, instrumentos e ferramentas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Agro-capitais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4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Econômica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7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Social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3128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Energia,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Telecomunicações,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Transportes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Educação, Cultura Saúde, Saneamento, Esportes,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Lazer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Administrações públicas, Militares, Fabrís, Comerciais, Residenciais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Ferroviário, Rodoviário, Hidroviário, Aeroviário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 Extração,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 Transformação,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 Construção,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 Serviços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Culturas Permanentes, Plantéis, Instalações, Edificações, Equipamentos, Implementos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Ferramentas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1" marB="468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7439" name="Group 88"/>
          <p:cNvGrpSpPr>
            <a:grpSpLocks/>
          </p:cNvGrpSpPr>
          <p:nvPr/>
        </p:nvGrpSpPr>
        <p:grpSpPr bwMode="auto">
          <a:xfrm>
            <a:off x="696913" y="4978400"/>
            <a:ext cx="7875587" cy="835025"/>
            <a:chOff x="427" y="3136"/>
            <a:chExt cx="4961" cy="526"/>
          </a:xfrm>
        </p:grpSpPr>
        <p:sp>
          <p:nvSpPr>
            <p:cNvPr id="17440" name="Text Box 81"/>
            <p:cNvSpPr txBox="1">
              <a:spLocks noChangeArrowheads="1"/>
            </p:cNvSpPr>
            <p:nvPr/>
          </p:nvSpPr>
          <p:spPr bwMode="auto">
            <a:xfrm>
              <a:off x="427" y="3136"/>
              <a:ext cx="710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/>
                <a:t>Estoque inicial de capital</a:t>
              </a:r>
              <a:endParaRPr lang="en-US"/>
            </a:p>
          </p:txBody>
        </p:sp>
        <p:sp>
          <p:nvSpPr>
            <p:cNvPr id="17441" name="Text Box 82"/>
            <p:cNvSpPr txBox="1">
              <a:spLocks noChangeArrowheads="1"/>
            </p:cNvSpPr>
            <p:nvPr/>
          </p:nvSpPr>
          <p:spPr bwMode="auto">
            <a:xfrm>
              <a:off x="1509" y="3142"/>
              <a:ext cx="955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/>
                <a:t>Fluxo de investimento bruto</a:t>
              </a:r>
              <a:endParaRPr lang="en-US"/>
            </a:p>
          </p:txBody>
        </p:sp>
        <p:sp>
          <p:nvSpPr>
            <p:cNvPr id="17442" name="Text Box 83"/>
            <p:cNvSpPr txBox="1">
              <a:spLocks noChangeArrowheads="1"/>
            </p:cNvSpPr>
            <p:nvPr/>
          </p:nvSpPr>
          <p:spPr bwMode="auto">
            <a:xfrm>
              <a:off x="2767" y="3213"/>
              <a:ext cx="105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/>
                <a:t>Processo de depreciação</a:t>
              </a:r>
              <a:endParaRPr lang="en-US"/>
            </a:p>
          </p:txBody>
        </p:sp>
        <p:sp>
          <p:nvSpPr>
            <p:cNvPr id="17443" name="Text Box 84"/>
            <p:cNvSpPr txBox="1">
              <a:spLocks noChangeArrowheads="1"/>
            </p:cNvSpPr>
            <p:nvPr/>
          </p:nvSpPr>
          <p:spPr bwMode="auto">
            <a:xfrm>
              <a:off x="4227" y="3137"/>
              <a:ext cx="1161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/>
                <a:t>Estoque resultante de capital</a:t>
              </a:r>
              <a:endParaRPr lang="en-US"/>
            </a:p>
          </p:txBody>
        </p:sp>
        <p:sp>
          <p:nvSpPr>
            <p:cNvPr id="17444" name="Text Box 85"/>
            <p:cNvSpPr txBox="1">
              <a:spLocks noChangeArrowheads="1"/>
            </p:cNvSpPr>
            <p:nvPr/>
          </p:nvSpPr>
          <p:spPr bwMode="auto">
            <a:xfrm>
              <a:off x="998" y="3290"/>
              <a:ext cx="71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/>
                <a:t>+</a:t>
              </a:r>
              <a:endParaRPr lang="en-US"/>
            </a:p>
          </p:txBody>
        </p:sp>
        <p:sp>
          <p:nvSpPr>
            <p:cNvPr id="17445" name="Text Box 86"/>
            <p:cNvSpPr txBox="1">
              <a:spLocks noChangeArrowheads="1"/>
            </p:cNvSpPr>
            <p:nvPr/>
          </p:nvSpPr>
          <p:spPr bwMode="auto">
            <a:xfrm>
              <a:off x="2220" y="3291"/>
              <a:ext cx="71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/>
                <a:t>-</a:t>
              </a:r>
              <a:endParaRPr lang="en-US"/>
            </a:p>
          </p:txBody>
        </p:sp>
        <p:sp>
          <p:nvSpPr>
            <p:cNvPr id="17446" name="Text Box 87"/>
            <p:cNvSpPr txBox="1">
              <a:spLocks noChangeArrowheads="1"/>
            </p:cNvSpPr>
            <p:nvPr/>
          </p:nvSpPr>
          <p:spPr bwMode="auto">
            <a:xfrm>
              <a:off x="3595" y="3290"/>
              <a:ext cx="71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/>
                <a:t>=</a:t>
              </a:r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D00000"/>
                </a:solidFill>
              </a:rPr>
              <a:t>Escassez</a:t>
            </a:r>
            <a:r>
              <a:rPr lang="pt-BR" smtClean="0"/>
              <a:t> </a:t>
            </a:r>
            <a:r>
              <a:rPr lang="pt-BR" smtClean="0">
                <a:solidFill>
                  <a:srgbClr val="666633"/>
                </a:solidFill>
              </a:rPr>
              <a:t>e os problemas econômicos fundamentais</a:t>
            </a:r>
          </a:p>
        </p:txBody>
      </p:sp>
      <p:grpSp>
        <p:nvGrpSpPr>
          <p:cNvPr id="4099" name="Group 12"/>
          <p:cNvGrpSpPr>
            <a:grpSpLocks/>
          </p:cNvGrpSpPr>
          <p:nvPr/>
        </p:nvGrpSpPr>
        <p:grpSpPr bwMode="auto">
          <a:xfrm>
            <a:off x="49213" y="1065213"/>
            <a:ext cx="8440737" cy="5048250"/>
            <a:chOff x="199" y="533"/>
            <a:chExt cx="5317" cy="3180"/>
          </a:xfrm>
        </p:grpSpPr>
        <p:sp>
          <p:nvSpPr>
            <p:cNvPr id="4101" name="Text Box 4"/>
            <p:cNvSpPr txBox="1">
              <a:spLocks noChangeArrowheads="1"/>
            </p:cNvSpPr>
            <p:nvPr/>
          </p:nvSpPr>
          <p:spPr bwMode="auto">
            <a:xfrm>
              <a:off x="199" y="533"/>
              <a:ext cx="2247" cy="1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  <a:spcBef>
                  <a:spcPct val="10000"/>
                </a:spcBef>
              </a:pPr>
              <a:r>
                <a:rPr lang="pt-BR" sz="2000"/>
                <a:t>Necessidades humanas ilimitadas</a:t>
              </a:r>
            </a:p>
            <a:p>
              <a:pPr algn="ctr" eaLnBrk="1" hangingPunct="1">
                <a:lnSpc>
                  <a:spcPct val="120000"/>
                </a:lnSpc>
                <a:spcBef>
                  <a:spcPct val="10000"/>
                </a:spcBef>
              </a:pPr>
              <a:r>
                <a:rPr lang="pt-BR" sz="2000"/>
                <a:t>X</a:t>
              </a:r>
            </a:p>
            <a:p>
              <a:pPr algn="ctr" eaLnBrk="1" hangingPunct="1">
                <a:lnSpc>
                  <a:spcPct val="120000"/>
                </a:lnSpc>
                <a:spcBef>
                  <a:spcPct val="10000"/>
                </a:spcBef>
              </a:pPr>
              <a:r>
                <a:rPr lang="pt-BR" sz="2000"/>
                <a:t>Restrições físicas provocadas pela escassez de recursos produtivos</a:t>
              </a:r>
              <a:endParaRPr lang="pt-BR" sz="2000">
                <a:solidFill>
                  <a:srgbClr val="CD0803"/>
                </a:solidFill>
              </a:endParaRPr>
            </a:p>
          </p:txBody>
        </p:sp>
        <p:sp>
          <p:nvSpPr>
            <p:cNvPr id="4102" name="Text Box 5"/>
            <p:cNvSpPr txBox="1">
              <a:spLocks noChangeArrowheads="1"/>
            </p:cNvSpPr>
            <p:nvPr/>
          </p:nvSpPr>
          <p:spPr bwMode="auto">
            <a:xfrm>
              <a:off x="3269" y="2763"/>
              <a:ext cx="2247" cy="7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marL="179388" indent="-179388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20000"/>
                </a:lnSpc>
                <a:spcBef>
                  <a:spcPct val="10000"/>
                </a:spcBef>
                <a:buFontTx/>
                <a:buChar char="•"/>
              </a:pPr>
              <a:r>
                <a:rPr lang="pt-BR" sz="2000"/>
                <a:t>O que</a:t>
              </a:r>
              <a:r>
                <a:rPr lang="pt-BR" sz="2000" b="0"/>
                <a:t> e </a:t>
              </a:r>
              <a:r>
                <a:rPr lang="pt-BR" sz="2000"/>
                <a:t>quanto</a:t>
              </a:r>
              <a:r>
                <a:rPr lang="pt-BR" sz="2000" b="0"/>
                <a:t> produzir</a:t>
              </a:r>
            </a:p>
            <a:p>
              <a:pPr eaLnBrk="1" hangingPunct="1">
                <a:lnSpc>
                  <a:spcPct val="120000"/>
                </a:lnSpc>
                <a:spcBef>
                  <a:spcPct val="10000"/>
                </a:spcBef>
                <a:buFontTx/>
                <a:buChar char="•"/>
              </a:pPr>
              <a:r>
                <a:rPr lang="pt-BR" sz="2000"/>
                <a:t>Como</a:t>
              </a:r>
              <a:r>
                <a:rPr lang="pt-BR" sz="2000" b="0"/>
                <a:t> produzir</a:t>
              </a:r>
            </a:p>
            <a:p>
              <a:pPr eaLnBrk="1" hangingPunct="1">
                <a:lnSpc>
                  <a:spcPct val="120000"/>
                </a:lnSpc>
                <a:spcBef>
                  <a:spcPct val="10000"/>
                </a:spcBef>
                <a:buFontTx/>
                <a:buChar char="•"/>
              </a:pPr>
              <a:r>
                <a:rPr lang="pt-BR" sz="2000"/>
                <a:t>Para quem</a:t>
              </a:r>
              <a:r>
                <a:rPr lang="pt-BR" sz="2000" b="0"/>
                <a:t> produzir</a:t>
              </a:r>
              <a:endParaRPr lang="pt-BR" sz="2000" b="0">
                <a:solidFill>
                  <a:srgbClr val="CD0803"/>
                </a:solidFill>
              </a:endParaRPr>
            </a:p>
          </p:txBody>
        </p:sp>
        <p:sp>
          <p:nvSpPr>
            <p:cNvPr id="4103" name="AutoShape 6"/>
            <p:cNvSpPr>
              <a:spLocks/>
            </p:cNvSpPr>
            <p:nvPr/>
          </p:nvSpPr>
          <p:spPr bwMode="auto">
            <a:xfrm rot="5400000">
              <a:off x="1343" y="986"/>
              <a:ext cx="56" cy="2180"/>
            </a:xfrm>
            <a:prstGeom prst="rightBrace">
              <a:avLst>
                <a:gd name="adj1" fmla="val 324405"/>
                <a:gd name="adj2" fmla="val 50000"/>
              </a:avLst>
            </a:prstGeom>
            <a:noFill/>
            <a:ln w="38100">
              <a:solidFill>
                <a:srgbClr val="D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6800" rIns="90000" bIns="46800" anchor="ctr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pt-BR"/>
            </a:p>
          </p:txBody>
        </p:sp>
        <p:sp>
          <p:nvSpPr>
            <p:cNvPr id="4104" name="AutoShape 7"/>
            <p:cNvSpPr>
              <a:spLocks/>
            </p:cNvSpPr>
            <p:nvPr/>
          </p:nvSpPr>
          <p:spPr bwMode="auto">
            <a:xfrm rot="10800000">
              <a:off x="3200" y="2616"/>
              <a:ext cx="75" cy="1097"/>
            </a:xfrm>
            <a:prstGeom prst="rightBrace">
              <a:avLst>
                <a:gd name="adj1" fmla="val 121889"/>
                <a:gd name="adj2" fmla="val 50000"/>
              </a:avLst>
            </a:prstGeom>
            <a:noFill/>
            <a:ln w="38100">
              <a:solidFill>
                <a:srgbClr val="D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6800" rIns="90000" bIns="46800" anchor="ctr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pt-BR"/>
            </a:p>
          </p:txBody>
        </p:sp>
        <p:sp>
          <p:nvSpPr>
            <p:cNvPr id="4105" name="Text Box 8"/>
            <p:cNvSpPr txBox="1">
              <a:spLocks noChangeArrowheads="1"/>
            </p:cNvSpPr>
            <p:nvPr/>
          </p:nvSpPr>
          <p:spPr bwMode="auto">
            <a:xfrm>
              <a:off x="642" y="2973"/>
              <a:ext cx="1458" cy="38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6800" rIns="90000" bIns="46800">
              <a:spAutoFit/>
            </a:bodyPr>
            <a:lstStyle>
              <a:lvl1pPr marL="117475" indent="-117475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  <a:spcBef>
                  <a:spcPct val="10000"/>
                </a:spcBef>
              </a:pPr>
              <a:r>
                <a:rPr lang="pt-BR" sz="2800">
                  <a:solidFill>
                    <a:srgbClr val="CE020C"/>
                  </a:solidFill>
                </a:rPr>
                <a:t>ESCOLHA</a:t>
              </a:r>
              <a:endParaRPr lang="pt-BR" sz="2800"/>
            </a:p>
          </p:txBody>
        </p:sp>
        <p:cxnSp>
          <p:nvCxnSpPr>
            <p:cNvPr id="4106" name="AutoShape 9"/>
            <p:cNvCxnSpPr>
              <a:cxnSpLocks noChangeShapeType="1"/>
              <a:stCxn id="4103" idx="1"/>
              <a:endCxn id="4105" idx="0"/>
            </p:cNvCxnSpPr>
            <p:nvPr/>
          </p:nvCxnSpPr>
          <p:spPr bwMode="auto">
            <a:xfrm>
              <a:off x="1371" y="2116"/>
              <a:ext cx="0" cy="857"/>
            </a:xfrm>
            <a:prstGeom prst="straightConnector1">
              <a:avLst/>
            </a:prstGeom>
            <a:noFill/>
            <a:ln w="38100">
              <a:solidFill>
                <a:srgbClr val="D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07" name="AutoShape 10"/>
            <p:cNvCxnSpPr>
              <a:cxnSpLocks noChangeShapeType="1"/>
              <a:stCxn id="4105" idx="3"/>
              <a:endCxn id="4104" idx="1"/>
            </p:cNvCxnSpPr>
            <p:nvPr/>
          </p:nvCxnSpPr>
          <p:spPr bwMode="auto">
            <a:xfrm flipV="1">
              <a:off x="2100" y="3165"/>
              <a:ext cx="1089" cy="3"/>
            </a:xfrm>
            <a:prstGeom prst="straightConnector1">
              <a:avLst/>
            </a:prstGeom>
            <a:noFill/>
            <a:ln w="38100">
              <a:solidFill>
                <a:srgbClr val="D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19147" name="Text Box 11"/>
          <p:cNvSpPr txBox="1">
            <a:spLocks noChangeArrowheads="1"/>
          </p:cNvSpPr>
          <p:nvPr/>
        </p:nvSpPr>
        <p:spPr bwMode="auto">
          <a:xfrm>
            <a:off x="4003675" y="885825"/>
            <a:ext cx="4797425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179388" indent="-179388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10000"/>
              </a:spcBef>
            </a:pPr>
            <a:r>
              <a:rPr lang="pt-BR" sz="2000"/>
              <a:t>Economia </a:t>
            </a:r>
            <a:r>
              <a:rPr lang="pt-BR" sz="2000" i="1"/>
              <a:t>vs</a:t>
            </a:r>
            <a:r>
              <a:rPr lang="pt-BR" sz="2000"/>
              <a:t> Outras Ciências Sociais: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  <a:buFontTx/>
              <a:buChar char="•"/>
            </a:pPr>
            <a:r>
              <a:rPr lang="pt-BR" b="0">
                <a:solidFill>
                  <a:srgbClr val="CD0803"/>
                </a:solidFill>
              </a:rPr>
              <a:t>Relações humanas não são facilmente separáveis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  <a:buFontTx/>
              <a:buChar char="•"/>
            </a:pPr>
            <a:r>
              <a:rPr lang="pt-BR" b="0">
                <a:solidFill>
                  <a:srgbClr val="CD0803"/>
                </a:solidFill>
              </a:rPr>
              <a:t>Abstração útil para análise de aspectos específicos: sobreviver, prosperar, ter bem-estar individual e coletivo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  <a:buFontTx/>
              <a:buChar char="•"/>
            </a:pPr>
            <a:r>
              <a:rPr lang="pt-BR" b="0">
                <a:solidFill>
                  <a:srgbClr val="CD0803"/>
                </a:solidFill>
              </a:rPr>
              <a:t>Mas essa luta vai além: postura ético-religiosa, organização política, relacionamento social, ordem jurídica, padrões tecnológicos, limitações ambientais, formação cultural da sociedade.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9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9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9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9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666633"/>
                </a:solidFill>
              </a:rPr>
              <a:t>Recursos Econômicos e o Processo de Produção?</a:t>
            </a:r>
            <a:endParaRPr lang="en-US" smtClean="0">
              <a:solidFill>
                <a:srgbClr val="666633"/>
              </a:solidFill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35000" y="1163638"/>
            <a:ext cx="8007350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117475" indent="-117475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Char char="•"/>
            </a:pPr>
            <a:r>
              <a:rPr lang="pt-BR"/>
              <a:t>Os sistemas econômicos, através de atividades de produção, empregam o </a:t>
            </a:r>
            <a:r>
              <a:rPr lang="pt-BR">
                <a:solidFill>
                  <a:srgbClr val="CE020C"/>
                </a:solidFill>
              </a:rPr>
              <a:t>trabalho humano</a:t>
            </a:r>
            <a:r>
              <a:rPr lang="pt-BR"/>
              <a:t>, as </a:t>
            </a:r>
            <a:r>
              <a:rPr lang="pt-BR">
                <a:solidFill>
                  <a:srgbClr val="CE020C"/>
                </a:solidFill>
              </a:rPr>
              <a:t>reservas naturais</a:t>
            </a:r>
            <a:r>
              <a:rPr lang="pt-BR"/>
              <a:t> e os recursos instrumentais (</a:t>
            </a:r>
            <a:r>
              <a:rPr lang="pt-BR">
                <a:solidFill>
                  <a:srgbClr val="CE020C"/>
                </a:solidFill>
              </a:rPr>
              <a:t>capital</a:t>
            </a:r>
            <a:r>
              <a:rPr lang="pt-BR"/>
              <a:t>).  Estes últimos permitem um volume de produção maior e mais diversificado, comparativamente a uma situação em que se aplicassem apenas o trabalho humano e as reservas naturais.</a:t>
            </a:r>
          </a:p>
          <a:p>
            <a:pPr algn="just" eaLnBrk="1" hangingPunct="1">
              <a:buFontTx/>
              <a:buChar char="•"/>
            </a:pPr>
            <a:endParaRPr lang="pt-BR"/>
          </a:p>
          <a:p>
            <a:pPr algn="just" eaLnBrk="1" hangingPunct="1">
              <a:buFontTx/>
              <a:buChar char="•"/>
            </a:pPr>
            <a:r>
              <a:rPr lang="pt-BR"/>
              <a:t>Uma das bases decisivas do progresso conseguido pela humanidade fundamenta-se na maior disponibilidade e na maior perfeição dos instrumentos com que se realiza a produção. </a:t>
            </a:r>
          </a:p>
          <a:p>
            <a:pPr algn="just" eaLnBrk="1" hangingPunct="1">
              <a:buFontTx/>
              <a:buChar char="•"/>
            </a:pPr>
            <a:endParaRPr lang="pt-BR"/>
          </a:p>
          <a:p>
            <a:pPr algn="just" eaLnBrk="1" hangingPunct="1">
              <a:buFontTx/>
              <a:buChar char="•"/>
            </a:pPr>
            <a:r>
              <a:rPr lang="pt-BR"/>
              <a:t>Há todavia, limitações à continuidade infinita desse processo.  Estas decorrem de que o fluxo de recursos se deve processar em permanente equilíbrio.</a:t>
            </a:r>
          </a:p>
          <a:p>
            <a:pPr algn="just" eaLnBrk="1" hangingPunct="1">
              <a:buFontTx/>
              <a:buChar char="•"/>
            </a:pPr>
            <a:endParaRPr lang="pt-BR"/>
          </a:p>
          <a:p>
            <a:pPr algn="just" eaLnBrk="1" hangingPunct="1">
              <a:buFontTx/>
              <a:buChar char="•"/>
            </a:pPr>
            <a:r>
              <a:rPr lang="pt-BR"/>
              <a:t>A destruição das reservas naturais, a explosão demográfica ou a instrumentação inadequada poderão comprometer as bases da atividade de produção e, consequentemente, a própria sobrevivência da humana.</a:t>
            </a:r>
          </a:p>
          <a:p>
            <a:pPr algn="just" eaLnBrk="1" hangingPunct="1">
              <a:buFontTx/>
              <a:buChar char="•"/>
            </a:pPr>
            <a:endParaRPr lang="pt-BR"/>
          </a:p>
          <a:p>
            <a:pPr algn="just" eaLnBrk="1" hangingPunct="1"/>
            <a:r>
              <a:rPr lang="pt-BR"/>
              <a:t>			         </a:t>
            </a:r>
            <a:r>
              <a:rPr lang="pt-BR">
                <a:solidFill>
                  <a:srgbClr val="CE020C"/>
                </a:solidFill>
              </a:rPr>
              <a:t>Claudio Napoleoni (Elementi di economia politica), 1979.</a:t>
            </a:r>
            <a:endParaRPr lang="en-US">
              <a:solidFill>
                <a:srgbClr val="CE020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666633"/>
                </a:solidFill>
              </a:rPr>
              <a:t>“Para refletir”</a:t>
            </a:r>
            <a:endParaRPr lang="en-US" smtClean="0">
              <a:solidFill>
                <a:srgbClr val="666633"/>
              </a:solidFill>
            </a:endParaRPr>
          </a:p>
        </p:txBody>
      </p:sp>
      <p:sp>
        <p:nvSpPr>
          <p:cNvPr id="6147" name="Text Box 124"/>
          <p:cNvSpPr txBox="1">
            <a:spLocks noChangeArrowheads="1"/>
          </p:cNvSpPr>
          <p:nvPr/>
        </p:nvSpPr>
        <p:spPr bwMode="auto">
          <a:xfrm>
            <a:off x="61913" y="944563"/>
            <a:ext cx="8993187" cy="392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117475" indent="-117475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10000"/>
              </a:spcBef>
            </a:pPr>
            <a:r>
              <a:rPr lang="pt-BR" sz="2000" b="0" i="1"/>
              <a:t>... Economia Ecológica é uma evolução necessária do pensamento econômico convencional (Economia Neoclássica) que tem dominado a academia no último século. Parte de uma crítica não apenas à teoria econômica neoclássica, mas também à economia de mercado </a:t>
            </a:r>
            <a:r>
              <a:rPr lang="pt-BR" sz="2000" i="1"/>
              <a:t>pró-crescimento</a:t>
            </a:r>
            <a:r>
              <a:rPr lang="pt-BR" sz="2000" b="0" i="1"/>
              <a:t> que na mente de muitas pessoas é praticamente um sinônimo de democracia. O que se questiona é a crença prevalecente de que o </a:t>
            </a:r>
            <a:r>
              <a:rPr lang="pt-BR" sz="2000" i="1" u="sng">
                <a:solidFill>
                  <a:srgbClr val="0070C0"/>
                </a:solidFill>
              </a:rPr>
              <a:t>mercado</a:t>
            </a:r>
            <a:r>
              <a:rPr lang="pt-BR" sz="2000" b="0" i="1"/>
              <a:t> </a:t>
            </a:r>
            <a:r>
              <a:rPr lang="pt-BR" sz="2000" b="0" i="1">
                <a:solidFill>
                  <a:srgbClr val="0070C0"/>
                </a:solidFill>
              </a:rPr>
              <a:t>revela desejos</a:t>
            </a:r>
            <a:r>
              <a:rPr lang="pt-BR" sz="2000" b="0" i="1"/>
              <a:t>, de que é o sistema que </a:t>
            </a:r>
            <a:r>
              <a:rPr lang="pt-BR" sz="2000" b="0" i="1">
                <a:solidFill>
                  <a:srgbClr val="0070C0"/>
                </a:solidFill>
              </a:rPr>
              <a:t>aloca eficientemente os recursos</a:t>
            </a:r>
            <a:r>
              <a:rPr lang="pt-BR" sz="2000" b="0" i="1"/>
              <a:t> e que promove </a:t>
            </a:r>
            <a:r>
              <a:rPr lang="pt-BR" sz="2000" b="0" i="1">
                <a:solidFill>
                  <a:srgbClr val="0070C0"/>
                </a:solidFill>
              </a:rPr>
              <a:t>justiça distributiva</a:t>
            </a:r>
            <a:r>
              <a:rPr lang="pt-BR" sz="2000" b="0" i="1"/>
              <a:t>, e que, de forma automática e sustentável, </a:t>
            </a:r>
            <a:r>
              <a:rPr lang="pt-BR" sz="2000" b="0" i="1">
                <a:solidFill>
                  <a:srgbClr val="0070C0"/>
                </a:solidFill>
              </a:rPr>
              <a:t>mantém a Macroeconomia</a:t>
            </a:r>
            <a:r>
              <a:rPr lang="pt-BR" sz="2000" b="0" i="1" baseline="30000">
                <a:solidFill>
                  <a:srgbClr val="0070C0"/>
                </a:solidFill>
              </a:rPr>
              <a:t>** </a:t>
            </a:r>
            <a:r>
              <a:rPr lang="pt-BR" sz="2000" b="0" i="1">
                <a:solidFill>
                  <a:srgbClr val="0070C0"/>
                </a:solidFill>
              </a:rPr>
              <a:t>ajustada aos limites da biosfera</a:t>
            </a:r>
            <a:r>
              <a:rPr lang="pt-BR" sz="2000" b="0" i="1"/>
              <a:t>.</a:t>
            </a:r>
            <a:endParaRPr lang="pt-BR" sz="2000" b="0" i="1" baseline="30000"/>
          </a:p>
          <a:p>
            <a:pPr eaLnBrk="1" hangingPunct="1">
              <a:lnSpc>
                <a:spcPct val="120000"/>
              </a:lnSpc>
              <a:spcBef>
                <a:spcPct val="30000"/>
              </a:spcBef>
            </a:pPr>
            <a:endParaRPr lang="pt-BR" sz="800">
              <a:solidFill>
                <a:srgbClr val="CE020C"/>
              </a:solidFill>
            </a:endParaRPr>
          </a:p>
          <a:p>
            <a:pPr algn="r" eaLnBrk="1" hangingPunct="1">
              <a:lnSpc>
                <a:spcPct val="120000"/>
              </a:lnSpc>
              <a:spcBef>
                <a:spcPct val="30000"/>
              </a:spcBef>
            </a:pPr>
            <a:r>
              <a:rPr lang="pt-BR" sz="1400">
                <a:solidFill>
                  <a:srgbClr val="CE020C"/>
                </a:solidFill>
              </a:rPr>
              <a:t>Herman Daly e Joshua Farley (2010) Ecological Economics – Principles and Applications (2ª Ed.)</a:t>
            </a:r>
          </a:p>
        </p:txBody>
      </p:sp>
      <p:sp>
        <p:nvSpPr>
          <p:cNvPr id="6148" name="CaixaDeTexto 3"/>
          <p:cNvSpPr txBox="1">
            <a:spLocks noChangeArrowheads="1"/>
          </p:cNvSpPr>
          <p:nvPr/>
        </p:nvSpPr>
        <p:spPr bwMode="auto">
          <a:xfrm>
            <a:off x="0" y="5521325"/>
            <a:ext cx="9144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sz="1200" b="0" baseline="30000"/>
              <a:t>** </a:t>
            </a:r>
            <a:r>
              <a:rPr lang="pt-BR" sz="1200" b="0"/>
              <a:t>	A </a:t>
            </a:r>
            <a:r>
              <a:rPr lang="pt-BR" sz="1200" i="1"/>
              <a:t>Microeconomia </a:t>
            </a:r>
            <a:r>
              <a:rPr lang="pt-BR" sz="1200" b="0"/>
              <a:t>se concentra principalmente em como os recursos são alocados para a produção e o consumo de diferentes bens e serviços. A </a:t>
            </a:r>
            <a:r>
              <a:rPr lang="pt-BR" sz="1200" i="1"/>
              <a:t>Macroeconomia </a:t>
            </a:r>
            <a:r>
              <a:rPr lang="pt-BR" sz="1200" b="0"/>
              <a:t>tradicional se concentra principalmente com o crescimento econômico (isto é, com o tamanho da economia), emprego e inflação.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79388" indent="-179388">
              <a:lnSpc>
                <a:spcPct val="120000"/>
              </a:lnSpc>
              <a:spcBef>
                <a:spcPct val="10000"/>
              </a:spcBef>
            </a:pPr>
            <a:r>
              <a:rPr lang="pt-BR" smtClean="0"/>
              <a:t>Grandes temas econômicos</a:t>
            </a:r>
          </a:p>
        </p:txBody>
      </p:sp>
      <p:sp>
        <p:nvSpPr>
          <p:cNvPr id="7171" name="Text Box 13"/>
          <p:cNvSpPr txBox="1">
            <a:spLocks noChangeArrowheads="1"/>
          </p:cNvSpPr>
          <p:nvPr/>
        </p:nvSpPr>
        <p:spPr bwMode="auto">
          <a:xfrm>
            <a:off x="3759200" y="955675"/>
            <a:ext cx="2979738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179388" indent="-179388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10000"/>
              </a:spcBef>
              <a:buFontTx/>
              <a:buChar char="•"/>
            </a:pPr>
            <a:r>
              <a:rPr lang="pt-BR" sz="1800" u="sng">
                <a:solidFill>
                  <a:srgbClr val="CD0803"/>
                </a:solidFill>
              </a:rPr>
              <a:t>Escassez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  <a:buFontTx/>
              <a:buChar char="•"/>
            </a:pPr>
            <a:r>
              <a:rPr lang="pt-BR" b="0">
                <a:solidFill>
                  <a:srgbClr val="CD0803"/>
                </a:solidFill>
              </a:rPr>
              <a:t>Emprego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  <a:buFontTx/>
              <a:buChar char="•"/>
            </a:pPr>
            <a:r>
              <a:rPr lang="pt-BR" b="0">
                <a:solidFill>
                  <a:srgbClr val="CD0803"/>
                </a:solidFill>
              </a:rPr>
              <a:t>Produção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  <a:buFontTx/>
              <a:buChar char="•"/>
            </a:pPr>
            <a:r>
              <a:rPr lang="pt-BR" b="0">
                <a:solidFill>
                  <a:srgbClr val="CD0803"/>
                </a:solidFill>
              </a:rPr>
              <a:t>Agentes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  <a:buFontTx/>
              <a:buChar char="•"/>
            </a:pPr>
            <a:r>
              <a:rPr lang="pt-BR" b="0">
                <a:solidFill>
                  <a:srgbClr val="CD0803"/>
                </a:solidFill>
              </a:rPr>
              <a:t>Trocas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  <a:buFontTx/>
              <a:buChar char="•"/>
            </a:pPr>
            <a:r>
              <a:rPr lang="pt-BR" b="0">
                <a:solidFill>
                  <a:srgbClr val="CD0803"/>
                </a:solidFill>
              </a:rPr>
              <a:t>Valor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  <a:buFontTx/>
              <a:buChar char="•"/>
            </a:pPr>
            <a:r>
              <a:rPr lang="pt-BR" b="0">
                <a:solidFill>
                  <a:srgbClr val="CD0803"/>
                </a:solidFill>
              </a:rPr>
              <a:t>Moeda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  <a:buFontTx/>
              <a:buChar char="•"/>
            </a:pPr>
            <a:r>
              <a:rPr lang="pt-BR" b="0">
                <a:solidFill>
                  <a:srgbClr val="CD0803"/>
                </a:solidFill>
              </a:rPr>
              <a:t>Preços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  <a:buFontTx/>
              <a:buChar char="•"/>
            </a:pPr>
            <a:r>
              <a:rPr lang="pt-BR" b="0">
                <a:solidFill>
                  <a:srgbClr val="CD0803"/>
                </a:solidFill>
              </a:rPr>
              <a:t>Mercados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  <a:buFontTx/>
              <a:buChar char="•"/>
            </a:pPr>
            <a:r>
              <a:rPr lang="pt-BR" b="0">
                <a:solidFill>
                  <a:srgbClr val="CD0803"/>
                </a:solidFill>
              </a:rPr>
              <a:t>Concorrência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  <a:buFontTx/>
              <a:buChar char="•"/>
            </a:pPr>
            <a:r>
              <a:rPr lang="pt-BR" b="0">
                <a:solidFill>
                  <a:srgbClr val="CD0803"/>
                </a:solidFill>
              </a:rPr>
              <a:t>Remuneração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  <a:buFontTx/>
              <a:buChar char="•"/>
            </a:pPr>
            <a:r>
              <a:rPr lang="pt-BR" b="0">
                <a:solidFill>
                  <a:srgbClr val="CD0803"/>
                </a:solidFill>
              </a:rPr>
              <a:t>Agregados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  <a:buFontTx/>
              <a:buChar char="•"/>
            </a:pPr>
            <a:r>
              <a:rPr lang="pt-BR" b="0">
                <a:solidFill>
                  <a:srgbClr val="CD0803"/>
                </a:solidFill>
              </a:rPr>
              <a:t>Transações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  <a:buFontTx/>
              <a:buChar char="•"/>
            </a:pPr>
            <a:r>
              <a:rPr lang="pt-BR" b="0">
                <a:solidFill>
                  <a:srgbClr val="CD0803"/>
                </a:solidFill>
              </a:rPr>
              <a:t>Crescimento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  <a:buFontTx/>
              <a:buChar char="•"/>
            </a:pPr>
            <a:r>
              <a:rPr lang="pt-BR" b="0">
                <a:solidFill>
                  <a:srgbClr val="CD0803"/>
                </a:solidFill>
              </a:rPr>
              <a:t>Equilíbrio</a:t>
            </a:r>
          </a:p>
          <a:p>
            <a:pPr eaLnBrk="1" hangingPunct="1">
              <a:lnSpc>
                <a:spcPct val="120000"/>
              </a:lnSpc>
              <a:spcBef>
                <a:spcPct val="10000"/>
              </a:spcBef>
              <a:buFontTx/>
              <a:buChar char="•"/>
            </a:pPr>
            <a:r>
              <a:rPr lang="pt-BR" b="0">
                <a:solidFill>
                  <a:srgbClr val="CD0803"/>
                </a:solidFill>
              </a:rPr>
              <a:t>Organização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666633"/>
                </a:solidFill>
              </a:rPr>
              <a:t>A escassez e as ilimitáveis necessidades</a:t>
            </a:r>
            <a:endParaRPr lang="en-US" smtClean="0">
              <a:solidFill>
                <a:srgbClr val="666633"/>
              </a:solidFill>
            </a:endParaRPr>
          </a:p>
        </p:txBody>
      </p:sp>
      <p:sp>
        <p:nvSpPr>
          <p:cNvPr id="9" name="Rectangle 7"/>
          <p:cNvSpPr txBox="1">
            <a:spLocks noChangeArrowheads="1"/>
          </p:cNvSpPr>
          <p:nvPr/>
        </p:nvSpPr>
        <p:spPr bwMode="auto">
          <a:xfrm>
            <a:off x="2435225" y="2273300"/>
            <a:ext cx="6627813" cy="24622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225425" indent="-225425" algn="ctr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defRPr/>
            </a:pPr>
            <a:r>
              <a:rPr lang="pt-BR" sz="2000" kern="0" dirty="0">
                <a:solidFill>
                  <a:srgbClr val="0033CC"/>
                </a:solidFill>
                <a:latin typeface="+mn-lt"/>
              </a:rPr>
              <a:t>A eficiência (mitigação do desperdício), lida com os seguintes aspectos da nossa realidade:</a:t>
            </a:r>
          </a:p>
          <a:p>
            <a:pPr marL="225425" indent="-225425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pt-BR" sz="2000" kern="0" dirty="0">
                <a:latin typeface="+mn-lt"/>
              </a:rPr>
              <a:t>Ilimitáveis necessidades</a:t>
            </a:r>
          </a:p>
          <a:p>
            <a:pPr marL="225425" indent="-225425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pt-BR" sz="2000" kern="0" dirty="0">
                <a:latin typeface="+mn-lt"/>
              </a:rPr>
              <a:t>Curva de possibilidades de produção</a:t>
            </a:r>
          </a:p>
          <a:p>
            <a:pPr marL="225425" indent="-225425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pt-BR" sz="2000" kern="0" dirty="0">
                <a:latin typeface="+mn-lt"/>
              </a:rPr>
              <a:t>Deslocamentos das curvas de possibilidades</a:t>
            </a:r>
          </a:p>
          <a:p>
            <a:pPr marL="225425" indent="-225425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pt-BR" sz="2000" kern="0" dirty="0">
                <a:latin typeface="+mn-lt"/>
              </a:rPr>
              <a:t>Lei dos rendimentos decrescentes</a:t>
            </a:r>
          </a:p>
          <a:p>
            <a:pPr marL="225425" indent="-225425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pt-BR" sz="2000" kern="0" dirty="0">
                <a:latin typeface="+mn-lt"/>
              </a:rPr>
              <a:t>Custos de oportunidades crescentes</a:t>
            </a:r>
          </a:p>
        </p:txBody>
      </p:sp>
      <p:grpSp>
        <p:nvGrpSpPr>
          <p:cNvPr id="8196" name="Group 65"/>
          <p:cNvGrpSpPr>
            <a:grpSpLocks/>
          </p:cNvGrpSpPr>
          <p:nvPr/>
        </p:nvGrpSpPr>
        <p:grpSpPr bwMode="auto">
          <a:xfrm>
            <a:off x="139700" y="2220913"/>
            <a:ext cx="2160588" cy="2568575"/>
            <a:chOff x="102" y="2197"/>
            <a:chExt cx="1361" cy="1618"/>
          </a:xfrm>
        </p:grpSpPr>
        <p:sp>
          <p:nvSpPr>
            <p:cNvPr id="8197" name="Text Box 57"/>
            <p:cNvSpPr txBox="1">
              <a:spLocks noChangeArrowheads="1"/>
            </p:cNvSpPr>
            <p:nvPr/>
          </p:nvSpPr>
          <p:spPr bwMode="auto">
            <a:xfrm>
              <a:off x="141" y="2400"/>
              <a:ext cx="80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sz="1400"/>
                <a:t>(escassez)</a:t>
              </a:r>
            </a:p>
          </p:txBody>
        </p:sp>
        <p:sp>
          <p:nvSpPr>
            <p:cNvPr id="8198" name="Text Box 58"/>
            <p:cNvSpPr txBox="1">
              <a:spLocks noChangeArrowheads="1"/>
            </p:cNvSpPr>
            <p:nvPr/>
          </p:nvSpPr>
          <p:spPr bwMode="auto">
            <a:xfrm>
              <a:off x="141" y="2197"/>
              <a:ext cx="6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sz="1400"/>
                <a:t>Recursos</a:t>
              </a:r>
            </a:p>
          </p:txBody>
        </p:sp>
        <p:sp>
          <p:nvSpPr>
            <p:cNvPr id="8199" name="Text Box 59"/>
            <p:cNvSpPr txBox="1">
              <a:spLocks noChangeArrowheads="1"/>
            </p:cNvSpPr>
            <p:nvPr/>
          </p:nvSpPr>
          <p:spPr bwMode="auto">
            <a:xfrm>
              <a:off x="159" y="2895"/>
              <a:ext cx="9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sz="1400"/>
                <a:t>Processamento</a:t>
              </a:r>
            </a:p>
          </p:txBody>
        </p:sp>
        <p:sp>
          <p:nvSpPr>
            <p:cNvPr id="8200" name="Text Box 60"/>
            <p:cNvSpPr txBox="1">
              <a:spLocks noChangeArrowheads="1"/>
            </p:cNvSpPr>
            <p:nvPr/>
          </p:nvSpPr>
          <p:spPr bwMode="auto">
            <a:xfrm>
              <a:off x="446" y="3384"/>
              <a:ext cx="61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sz="1400"/>
                <a:t>Produtos</a:t>
              </a:r>
            </a:p>
          </p:txBody>
        </p:sp>
        <p:sp>
          <p:nvSpPr>
            <p:cNvPr id="8201" name="Text Box 61"/>
            <p:cNvSpPr txBox="1">
              <a:spLocks noChangeArrowheads="1"/>
            </p:cNvSpPr>
            <p:nvPr/>
          </p:nvSpPr>
          <p:spPr bwMode="auto">
            <a:xfrm>
              <a:off x="446" y="3582"/>
              <a:ext cx="101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sz="1400"/>
                <a:t>(necessidades)</a:t>
              </a:r>
            </a:p>
          </p:txBody>
        </p:sp>
        <p:cxnSp>
          <p:nvCxnSpPr>
            <p:cNvPr id="8202" name="AutoShape 62"/>
            <p:cNvCxnSpPr>
              <a:cxnSpLocks noChangeShapeType="1"/>
              <a:stCxn id="8197" idx="2"/>
              <a:endCxn id="8199" idx="0"/>
            </p:cNvCxnSpPr>
            <p:nvPr/>
          </p:nvCxnSpPr>
          <p:spPr bwMode="auto">
            <a:xfrm>
              <a:off x="541" y="2592"/>
              <a:ext cx="106" cy="30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03" name="AutoShape 63"/>
            <p:cNvCxnSpPr>
              <a:cxnSpLocks noChangeShapeType="1"/>
              <a:stCxn id="8199" idx="2"/>
              <a:endCxn id="8200" idx="0"/>
            </p:cNvCxnSpPr>
            <p:nvPr/>
          </p:nvCxnSpPr>
          <p:spPr bwMode="auto">
            <a:xfrm>
              <a:off x="647" y="3087"/>
              <a:ext cx="108" cy="29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04" name="Rectangle 64"/>
            <p:cNvSpPr>
              <a:spLocks noChangeArrowheads="1"/>
            </p:cNvSpPr>
            <p:nvPr/>
          </p:nvSpPr>
          <p:spPr bwMode="auto">
            <a:xfrm>
              <a:off x="102" y="2202"/>
              <a:ext cx="1341" cy="16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pt-BR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666633"/>
                </a:solidFill>
              </a:rPr>
              <a:t>Seriam as necessidades ilimitáveis?</a:t>
            </a:r>
            <a:endParaRPr lang="en-US" smtClean="0">
              <a:solidFill>
                <a:srgbClr val="666633"/>
              </a:solidFill>
            </a:endParaRPr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0" y="24098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9220" name="AutoShape 70"/>
          <p:cNvSpPr>
            <a:spLocks noChangeArrowheads="1"/>
          </p:cNvSpPr>
          <p:nvPr/>
        </p:nvSpPr>
        <p:spPr bwMode="auto">
          <a:xfrm>
            <a:off x="93663" y="927100"/>
            <a:ext cx="8186737" cy="5487988"/>
          </a:xfrm>
          <a:prstGeom prst="triangle">
            <a:avLst>
              <a:gd name="adj" fmla="val 50000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9221" name="Text Box 80"/>
          <p:cNvSpPr txBox="1">
            <a:spLocks noChangeArrowheads="1"/>
          </p:cNvSpPr>
          <p:nvPr/>
        </p:nvSpPr>
        <p:spPr bwMode="auto">
          <a:xfrm>
            <a:off x="3451225" y="1744663"/>
            <a:ext cx="1474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sz="1200" b="0"/>
              <a:t>Necessidades de auto-realização</a:t>
            </a:r>
          </a:p>
        </p:txBody>
      </p:sp>
      <p:sp>
        <p:nvSpPr>
          <p:cNvPr id="9222" name="Text Box 81"/>
          <p:cNvSpPr txBox="1">
            <a:spLocks noChangeArrowheads="1"/>
          </p:cNvSpPr>
          <p:nvPr/>
        </p:nvSpPr>
        <p:spPr bwMode="auto">
          <a:xfrm>
            <a:off x="3451225" y="2776538"/>
            <a:ext cx="1474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sz="1200" b="0"/>
              <a:t>Necessidades de status</a:t>
            </a:r>
          </a:p>
        </p:txBody>
      </p:sp>
      <p:sp>
        <p:nvSpPr>
          <p:cNvPr id="9223" name="Text Box 82"/>
          <p:cNvSpPr txBox="1">
            <a:spLocks noChangeArrowheads="1"/>
          </p:cNvSpPr>
          <p:nvPr/>
        </p:nvSpPr>
        <p:spPr bwMode="auto">
          <a:xfrm>
            <a:off x="3451225" y="3810000"/>
            <a:ext cx="1474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sz="1200" b="0"/>
              <a:t>Necessidades sociais</a:t>
            </a:r>
          </a:p>
        </p:txBody>
      </p:sp>
      <p:sp>
        <p:nvSpPr>
          <p:cNvPr id="9224" name="Text Box 83"/>
          <p:cNvSpPr txBox="1">
            <a:spLocks noChangeArrowheads="1"/>
          </p:cNvSpPr>
          <p:nvPr/>
        </p:nvSpPr>
        <p:spPr bwMode="auto">
          <a:xfrm>
            <a:off x="2994025" y="4843463"/>
            <a:ext cx="2389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sz="1200" b="0"/>
              <a:t>Necessidades de proteção e segurança</a:t>
            </a:r>
          </a:p>
        </p:txBody>
      </p:sp>
      <p:sp>
        <p:nvSpPr>
          <p:cNvPr id="9225" name="Text Box 84"/>
          <p:cNvSpPr txBox="1">
            <a:spLocks noChangeArrowheads="1"/>
          </p:cNvSpPr>
          <p:nvPr/>
        </p:nvSpPr>
        <p:spPr bwMode="auto">
          <a:xfrm>
            <a:off x="2811463" y="5876925"/>
            <a:ext cx="2755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sz="1200" b="0"/>
              <a:t>Necessidades de fisiológicas</a:t>
            </a:r>
          </a:p>
        </p:txBody>
      </p:sp>
      <p:sp>
        <p:nvSpPr>
          <p:cNvPr id="9226" name="Line 85"/>
          <p:cNvSpPr>
            <a:spLocks noChangeShapeType="1"/>
          </p:cNvSpPr>
          <p:nvPr/>
        </p:nvSpPr>
        <p:spPr bwMode="auto">
          <a:xfrm>
            <a:off x="-3175" y="5495925"/>
            <a:ext cx="9147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pt-BR"/>
          </a:p>
        </p:txBody>
      </p:sp>
      <p:sp>
        <p:nvSpPr>
          <p:cNvPr id="9227" name="Line 86"/>
          <p:cNvSpPr>
            <a:spLocks noChangeShapeType="1"/>
          </p:cNvSpPr>
          <p:nvPr/>
        </p:nvSpPr>
        <p:spPr bwMode="auto">
          <a:xfrm>
            <a:off x="-6350" y="4481513"/>
            <a:ext cx="9150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pt-BR"/>
          </a:p>
        </p:txBody>
      </p:sp>
      <p:sp>
        <p:nvSpPr>
          <p:cNvPr id="9228" name="Line 87"/>
          <p:cNvSpPr>
            <a:spLocks noChangeShapeType="1"/>
          </p:cNvSpPr>
          <p:nvPr/>
        </p:nvSpPr>
        <p:spPr bwMode="auto">
          <a:xfrm>
            <a:off x="-17463" y="3468688"/>
            <a:ext cx="9161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pt-BR"/>
          </a:p>
        </p:txBody>
      </p:sp>
      <p:sp>
        <p:nvSpPr>
          <p:cNvPr id="9229" name="Line 88"/>
          <p:cNvSpPr>
            <a:spLocks noChangeShapeType="1"/>
          </p:cNvSpPr>
          <p:nvPr/>
        </p:nvSpPr>
        <p:spPr bwMode="auto">
          <a:xfrm>
            <a:off x="-20638" y="2455863"/>
            <a:ext cx="91646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pt-BR"/>
          </a:p>
        </p:txBody>
      </p:sp>
      <p:sp>
        <p:nvSpPr>
          <p:cNvPr id="9230" name="Line 89"/>
          <p:cNvSpPr>
            <a:spLocks noChangeShapeType="1"/>
          </p:cNvSpPr>
          <p:nvPr/>
        </p:nvSpPr>
        <p:spPr bwMode="auto">
          <a:xfrm>
            <a:off x="-6350" y="6415088"/>
            <a:ext cx="9147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pt-BR"/>
          </a:p>
        </p:txBody>
      </p:sp>
      <p:sp>
        <p:nvSpPr>
          <p:cNvPr id="9231" name="Text Box 90"/>
          <p:cNvSpPr txBox="1">
            <a:spLocks noChangeArrowheads="1"/>
          </p:cNvSpPr>
          <p:nvPr/>
        </p:nvSpPr>
        <p:spPr bwMode="auto">
          <a:xfrm>
            <a:off x="63500" y="1058863"/>
            <a:ext cx="3463925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sz="1400"/>
              <a:t>Escala teórica da hierarquia das necessidades individuais publicada por </a:t>
            </a:r>
            <a:r>
              <a:rPr lang="pt-BR" i="1"/>
              <a:t>Maslow</a:t>
            </a:r>
            <a:r>
              <a:rPr lang="pt-BR" sz="1400"/>
              <a:t> em 1954 no seu livro</a:t>
            </a:r>
          </a:p>
          <a:p>
            <a:pPr algn="ctr" eaLnBrk="1" hangingPunct="1"/>
            <a:r>
              <a:rPr lang="pt-BR" sz="1400"/>
              <a:t>“Motivação e Personalidade”</a:t>
            </a:r>
          </a:p>
        </p:txBody>
      </p:sp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5181600" y="952500"/>
            <a:ext cx="3902075" cy="5294313"/>
            <a:chOff x="3264" y="600"/>
            <a:chExt cx="2458" cy="3335"/>
          </a:xfrm>
        </p:grpSpPr>
        <p:sp>
          <p:nvSpPr>
            <p:cNvPr id="9233" name="Text Box 91"/>
            <p:cNvSpPr txBox="1">
              <a:spLocks noChangeArrowheads="1"/>
            </p:cNvSpPr>
            <p:nvPr/>
          </p:nvSpPr>
          <p:spPr bwMode="auto">
            <a:xfrm>
              <a:off x="3682" y="1105"/>
              <a:ext cx="2040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pt-BR" sz="1200">
                  <a:solidFill>
                    <a:srgbClr val="CC3300"/>
                  </a:solidFill>
                </a:rPr>
                <a:t>Reconhecimento em escala global</a:t>
              </a:r>
            </a:p>
          </p:txBody>
        </p:sp>
        <p:sp>
          <p:nvSpPr>
            <p:cNvPr id="9234" name="Text Box 92"/>
            <p:cNvSpPr txBox="1">
              <a:spLocks noChangeArrowheads="1"/>
            </p:cNvSpPr>
            <p:nvPr/>
          </p:nvSpPr>
          <p:spPr bwMode="auto">
            <a:xfrm>
              <a:off x="3264" y="1755"/>
              <a:ext cx="2458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pt-BR" sz="1200">
                  <a:solidFill>
                    <a:srgbClr val="CC3300"/>
                  </a:solidFill>
                </a:rPr>
                <a:t>Bem estar social e alto padrão de desenvolvimento</a:t>
              </a:r>
            </a:p>
          </p:txBody>
        </p:sp>
        <p:sp>
          <p:nvSpPr>
            <p:cNvPr id="9235" name="Text Box 93"/>
            <p:cNvSpPr txBox="1">
              <a:spLocks noChangeArrowheads="1"/>
            </p:cNvSpPr>
            <p:nvPr/>
          </p:nvSpPr>
          <p:spPr bwMode="auto">
            <a:xfrm>
              <a:off x="3265" y="2406"/>
              <a:ext cx="2457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pt-BR" sz="1200">
                  <a:solidFill>
                    <a:srgbClr val="CC3300"/>
                  </a:solidFill>
                </a:rPr>
                <a:t>Necessidades ampliadas p/ novos bens e serviços</a:t>
              </a:r>
            </a:p>
          </p:txBody>
        </p:sp>
        <p:sp>
          <p:nvSpPr>
            <p:cNvPr id="9236" name="Text Box 94"/>
            <p:cNvSpPr txBox="1">
              <a:spLocks noChangeArrowheads="1"/>
            </p:cNvSpPr>
            <p:nvPr/>
          </p:nvSpPr>
          <p:spPr bwMode="auto">
            <a:xfrm>
              <a:off x="3682" y="3057"/>
              <a:ext cx="2040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pt-BR" sz="1200">
                  <a:solidFill>
                    <a:srgbClr val="CC3300"/>
                  </a:solidFill>
                </a:rPr>
                <a:t>Bens e serviços públicos essenciais</a:t>
              </a:r>
            </a:p>
          </p:txBody>
        </p:sp>
        <p:sp>
          <p:nvSpPr>
            <p:cNvPr id="9237" name="Text Box 95"/>
            <p:cNvSpPr txBox="1">
              <a:spLocks noChangeArrowheads="1"/>
            </p:cNvSpPr>
            <p:nvPr/>
          </p:nvSpPr>
          <p:spPr bwMode="auto">
            <a:xfrm>
              <a:off x="3682" y="3708"/>
              <a:ext cx="2040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pt-BR" sz="1200">
                  <a:solidFill>
                    <a:srgbClr val="CC3300"/>
                  </a:solidFill>
                </a:rPr>
                <a:t>Produtos primários para a sobrevivência</a:t>
              </a:r>
            </a:p>
          </p:txBody>
        </p:sp>
        <p:sp>
          <p:nvSpPr>
            <p:cNvPr id="9238" name="Text Box 96"/>
            <p:cNvSpPr txBox="1">
              <a:spLocks noChangeArrowheads="1"/>
            </p:cNvSpPr>
            <p:nvPr/>
          </p:nvSpPr>
          <p:spPr bwMode="auto">
            <a:xfrm>
              <a:off x="3330" y="600"/>
              <a:ext cx="2383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pt-BR" sz="1400"/>
                <a:t>Por analogia, as necessidades coletivas: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666633"/>
                </a:solidFill>
              </a:rPr>
              <a:t>Alguns princípios básicos</a:t>
            </a:r>
            <a:endParaRPr lang="en-US" smtClean="0">
              <a:solidFill>
                <a:srgbClr val="666633"/>
              </a:solidFill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058988" y="1485900"/>
            <a:ext cx="3289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117475" indent="-117475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1800"/>
              <a:t>Produção resulta em</a:t>
            </a:r>
            <a:r>
              <a:rPr lang="en-US" sz="1800"/>
              <a:t>:</a:t>
            </a: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2044700" y="3976688"/>
            <a:ext cx="4408488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117475" indent="-117475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31875" indent="-117475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pt-BR" sz="1800"/>
              <a:t>Recursos ou Fatores de Produção: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pt-BR" sz="1800"/>
              <a:t>Terra (reservas naturais)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pt-BR" sz="1800"/>
              <a:t>Trabalho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pt-BR" sz="1800"/>
              <a:t>Capital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pt-BR" sz="1800"/>
              <a:t>Tecnologia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pt-BR" sz="1800"/>
              <a:t>Empreendedorismo</a:t>
            </a:r>
          </a:p>
        </p:txBody>
      </p:sp>
      <p:sp>
        <p:nvSpPr>
          <p:cNvPr id="10245" name="AutoShape 7"/>
          <p:cNvSpPr>
            <a:spLocks/>
          </p:cNvSpPr>
          <p:nvPr/>
        </p:nvSpPr>
        <p:spPr bwMode="auto">
          <a:xfrm>
            <a:off x="4681538" y="1163638"/>
            <a:ext cx="180975" cy="1004887"/>
          </a:xfrm>
          <a:prstGeom prst="rightBrace">
            <a:avLst>
              <a:gd name="adj1" fmla="val 46272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/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4902200" y="1257300"/>
            <a:ext cx="22669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117475" indent="-117475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Char char="•"/>
            </a:pPr>
            <a:r>
              <a:rPr lang="pt-BR" sz="1800"/>
              <a:t>Geração de renda</a:t>
            </a:r>
          </a:p>
          <a:p>
            <a:pPr algn="just" eaLnBrk="1" hangingPunct="1">
              <a:buFontTx/>
              <a:buChar char="•"/>
            </a:pPr>
            <a:r>
              <a:rPr lang="pt-BR" sz="1800"/>
              <a:t>Dispêndio</a:t>
            </a:r>
          </a:p>
          <a:p>
            <a:pPr algn="just" eaLnBrk="1" hangingPunct="1">
              <a:buFontTx/>
              <a:buChar char="•"/>
            </a:pPr>
            <a:r>
              <a:rPr lang="pt-BR" sz="1800"/>
              <a:t>Acumulação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2058988" y="2981325"/>
            <a:ext cx="55991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117475" indent="-117475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1800"/>
              <a:t>A </a:t>
            </a:r>
            <a:r>
              <a:rPr lang="pt-BR" sz="1800">
                <a:solidFill>
                  <a:srgbClr val="CE020C"/>
                </a:solidFill>
              </a:rPr>
              <a:t>Produção</a:t>
            </a:r>
            <a:r>
              <a:rPr lang="pt-BR" sz="1800"/>
              <a:t> é a atividade econômica fundamental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666633"/>
                </a:solidFill>
              </a:rPr>
              <a:t>O fator Terra</a:t>
            </a:r>
            <a:endParaRPr lang="en-US" smtClean="0">
              <a:solidFill>
                <a:srgbClr val="666633"/>
              </a:solidFill>
            </a:endParaRPr>
          </a:p>
        </p:txBody>
      </p:sp>
      <p:sp>
        <p:nvSpPr>
          <p:cNvPr id="11267" name="Text Box 11"/>
          <p:cNvSpPr txBox="1">
            <a:spLocks noChangeArrowheads="1"/>
          </p:cNvSpPr>
          <p:nvPr/>
        </p:nvSpPr>
        <p:spPr bwMode="auto">
          <a:xfrm>
            <a:off x="511175" y="3092450"/>
            <a:ext cx="800735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117475" indent="-117475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63550" indent="-117475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pt-BR"/>
              <a:t>Condições que </a:t>
            </a:r>
            <a:r>
              <a:rPr lang="pt-BR" u="sng">
                <a:solidFill>
                  <a:srgbClr val="CE020C"/>
                </a:solidFill>
              </a:rPr>
              <a:t>expandem</a:t>
            </a:r>
            <a:r>
              <a:rPr lang="pt-BR"/>
              <a:t> as bases das reservas naturais, economicamente aproveitáveis: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pt-BR"/>
              <a:t>Conhecimento humano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pt-BR"/>
              <a:t>Disponibilidade de instrumentos exploratórios, avanços para novas fronteiras, processos de renovação e reposição, reciclagem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pt-BR"/>
              <a:t>Condições que </a:t>
            </a:r>
            <a:r>
              <a:rPr lang="pt-BR" u="sng">
                <a:solidFill>
                  <a:srgbClr val="CE020C"/>
                </a:solidFill>
              </a:rPr>
              <a:t>restringem</a:t>
            </a:r>
            <a:r>
              <a:rPr lang="pt-BR"/>
              <a:t> a ação do homem sobre as reservas naturais economicamente aproveitáveis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pt-BR"/>
              <a:t>Níveis de exaustão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pt-BR"/>
              <a:t>Ameaça de extinção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pt-BR"/>
              <a:t>Degradação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pt-BR"/>
              <a:t>Consciência preservacionista</a:t>
            </a:r>
          </a:p>
          <a:p>
            <a:pPr lvl="2" eaLnBrk="1" hangingPunct="1">
              <a:spcBef>
                <a:spcPct val="20000"/>
              </a:spcBef>
              <a:buFontTx/>
              <a:buChar char="•"/>
            </a:pPr>
            <a:r>
              <a:rPr lang="pt-BR"/>
              <a:t>Restrições legais</a:t>
            </a:r>
          </a:p>
        </p:txBody>
      </p:sp>
      <p:grpSp>
        <p:nvGrpSpPr>
          <p:cNvPr id="11268" name="Group 15"/>
          <p:cNvGrpSpPr>
            <a:grpSpLocks/>
          </p:cNvGrpSpPr>
          <p:nvPr/>
        </p:nvGrpSpPr>
        <p:grpSpPr bwMode="auto">
          <a:xfrm>
            <a:off x="534988" y="630238"/>
            <a:ext cx="7920037" cy="1558925"/>
            <a:chOff x="337" y="487"/>
            <a:chExt cx="4989" cy="982"/>
          </a:xfrm>
        </p:grpSpPr>
        <p:sp>
          <p:nvSpPr>
            <p:cNvPr id="11270" name="Text Box 10"/>
            <p:cNvSpPr txBox="1">
              <a:spLocks noChangeArrowheads="1"/>
            </p:cNvSpPr>
            <p:nvPr/>
          </p:nvSpPr>
          <p:spPr bwMode="auto">
            <a:xfrm>
              <a:off x="337" y="853"/>
              <a:ext cx="15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marL="117475" indent="-117475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buFontTx/>
                <a:buChar char="•"/>
              </a:pPr>
              <a:r>
                <a:rPr lang="pt-BR"/>
                <a:t>Fator “</a:t>
              </a:r>
              <a:r>
                <a:rPr lang="pt-BR" i="1">
                  <a:solidFill>
                    <a:srgbClr val="CE020C"/>
                  </a:solidFill>
                </a:rPr>
                <a:t>Terra</a:t>
              </a:r>
              <a:r>
                <a:rPr lang="pt-BR"/>
                <a:t>”</a:t>
              </a:r>
            </a:p>
          </p:txBody>
        </p:sp>
        <p:sp>
          <p:nvSpPr>
            <p:cNvPr id="11271" name="AutoShape 12"/>
            <p:cNvSpPr>
              <a:spLocks/>
            </p:cNvSpPr>
            <p:nvPr/>
          </p:nvSpPr>
          <p:spPr bwMode="auto">
            <a:xfrm flipH="1">
              <a:off x="1395" y="500"/>
              <a:ext cx="137" cy="936"/>
            </a:xfrm>
            <a:prstGeom prst="rightBrace">
              <a:avLst>
                <a:gd name="adj1" fmla="val 56934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6800" rIns="90000" bIns="46800" anchor="ctr">
              <a:spAutoFit/>
            </a:bodyPr>
            <a:lstStyle>
              <a:lvl1pPr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pt-BR"/>
            </a:p>
          </p:txBody>
        </p:sp>
        <p:sp>
          <p:nvSpPr>
            <p:cNvPr id="11272" name="Text Box 13"/>
            <p:cNvSpPr txBox="1">
              <a:spLocks noChangeArrowheads="1"/>
            </p:cNvSpPr>
            <p:nvPr/>
          </p:nvSpPr>
          <p:spPr bwMode="auto">
            <a:xfrm>
              <a:off x="1606" y="487"/>
              <a:ext cx="3720" cy="9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marL="117475" indent="-117475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buFontTx/>
                <a:buChar char="•"/>
              </a:pPr>
              <a:r>
                <a:rPr lang="en-US"/>
                <a:t>Solo</a:t>
              </a:r>
            </a:p>
            <a:p>
              <a:pPr algn="just" eaLnBrk="1" hangingPunct="1">
                <a:buFontTx/>
                <a:buChar char="•"/>
              </a:pPr>
              <a:r>
                <a:rPr lang="pt-BR"/>
                <a:t>Subsolo</a:t>
              </a:r>
            </a:p>
            <a:p>
              <a:pPr algn="just" eaLnBrk="1" hangingPunct="1">
                <a:buFontTx/>
                <a:buChar char="•"/>
              </a:pPr>
              <a:r>
                <a:rPr lang="pt-BR"/>
                <a:t>Águas</a:t>
              </a:r>
            </a:p>
            <a:p>
              <a:pPr algn="just" eaLnBrk="1" hangingPunct="1">
                <a:buFontTx/>
                <a:buChar char="•"/>
              </a:pPr>
              <a:r>
                <a:rPr lang="pt-BR"/>
                <a:t>Chuva e Clima</a:t>
              </a:r>
            </a:p>
            <a:p>
              <a:pPr algn="just" eaLnBrk="1" hangingPunct="1">
                <a:buFontTx/>
                <a:buChar char="•"/>
              </a:pPr>
              <a:r>
                <a:rPr lang="pt-BR"/>
                <a:t>Flora e Fauna</a:t>
              </a:r>
            </a:p>
            <a:p>
              <a:pPr algn="just" eaLnBrk="1" hangingPunct="1">
                <a:buFontTx/>
                <a:buChar char="•"/>
              </a:pPr>
              <a:r>
                <a:rPr lang="pt-BR"/>
                <a:t>Fatores Extraterrestres (sol e outras fontes de irradiação)</a:t>
              </a:r>
              <a:endParaRPr lang="en-US"/>
            </a:p>
          </p:txBody>
        </p:sp>
      </p:grpSp>
      <p:sp>
        <p:nvSpPr>
          <p:cNvPr id="11269" name="Text Box 14"/>
          <p:cNvSpPr txBox="1">
            <a:spLocks noChangeArrowheads="1"/>
          </p:cNvSpPr>
          <p:nvPr/>
        </p:nvSpPr>
        <p:spPr bwMode="auto">
          <a:xfrm>
            <a:off x="534988" y="2249488"/>
            <a:ext cx="712946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117475" indent="-117475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Char char="•"/>
            </a:pPr>
            <a:r>
              <a:rPr lang="pt-BR"/>
              <a:t>A </a:t>
            </a:r>
            <a:r>
              <a:rPr lang="pt-BR" u="sng">
                <a:solidFill>
                  <a:srgbClr val="CE020C"/>
                </a:solidFill>
              </a:rPr>
              <a:t>disponibilidade</a:t>
            </a:r>
            <a:r>
              <a:rPr lang="pt-BR"/>
              <a:t> depende:</a:t>
            </a:r>
          </a:p>
          <a:p>
            <a:pPr lvl="1" algn="just" eaLnBrk="1" hangingPunct="1"/>
            <a:r>
              <a:rPr lang="pt-BR"/>
              <a:t>Da dimensão da sua ocorrência e da interação com os demais fatores (principalmente Tecnologia)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2003 SAP">
  <a:themeElements>
    <a:clrScheme name="">
      <a:dk1>
        <a:srgbClr val="000000"/>
      </a:dk1>
      <a:lt1>
        <a:srgbClr val="FFFFFF"/>
      </a:lt1>
      <a:dk2>
        <a:srgbClr val="333333"/>
      </a:dk2>
      <a:lt2>
        <a:srgbClr val="B2B2B2"/>
      </a:lt2>
      <a:accent1>
        <a:srgbClr val="F0A000"/>
      </a:accent1>
      <a:accent2>
        <a:srgbClr val="4D4D4D"/>
      </a:accent2>
      <a:accent3>
        <a:srgbClr val="FFFFFF"/>
      </a:accent3>
      <a:accent4>
        <a:srgbClr val="000000"/>
      </a:accent4>
      <a:accent5>
        <a:srgbClr val="F6CDAA"/>
      </a:accent5>
      <a:accent6>
        <a:srgbClr val="454545"/>
      </a:accent6>
      <a:hlink>
        <a:srgbClr val="003366"/>
      </a:hlink>
      <a:folHlink>
        <a:srgbClr val="777777"/>
      </a:folHlink>
    </a:clrScheme>
    <a:fontScheme name="Template 2003 SAP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 2003 SA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2003 SA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003 SA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003 SA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003 SA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003 SA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003 SA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Settings\lcerodri\My Documents\My Projects\Athena\SAP\Template 2003 SAP.pot</Template>
  <TotalTime>3316</TotalTime>
  <Words>874</Words>
  <Application>Microsoft Office PowerPoint</Application>
  <PresentationFormat>Apresentação na tela (4:3)</PresentationFormat>
  <Paragraphs>184</Paragraphs>
  <Slides>15</Slides>
  <Notes>15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Wingdings</vt:lpstr>
      <vt:lpstr>Times New Roman</vt:lpstr>
      <vt:lpstr>Symbol</vt:lpstr>
      <vt:lpstr>Template 2003 SAP</vt:lpstr>
      <vt:lpstr>Definindo Economia</vt:lpstr>
      <vt:lpstr>Escassez e os problemas econômicos fundamentais</vt:lpstr>
      <vt:lpstr>Recursos Econômicos e o Processo de Produção?</vt:lpstr>
      <vt:lpstr>“Para refletir”</vt:lpstr>
      <vt:lpstr>Grandes temas econômicos</vt:lpstr>
      <vt:lpstr>A escassez e as ilimitáveis necessidades</vt:lpstr>
      <vt:lpstr>Seriam as necessidades ilimitáveis?</vt:lpstr>
      <vt:lpstr>Alguns princípios básicos</vt:lpstr>
      <vt:lpstr>O fator Terra</vt:lpstr>
      <vt:lpstr>O fator Trabalho</vt:lpstr>
      <vt:lpstr>O fator Trabalho</vt:lpstr>
      <vt:lpstr>O fator Trabalho</vt:lpstr>
      <vt:lpstr>O fator Trabalho</vt:lpstr>
      <vt:lpstr>O fator Trabalho</vt:lpstr>
      <vt:lpstr>O fator Capital</vt:lpstr>
    </vt:vector>
  </TitlesOfParts>
  <Company>Esalq/USP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Conceitos e desafios dos processos de gestão florestal</dc:title>
  <dc:creator>Economia Florestal - LCF/ESALQ</dc:creator>
  <cp:lastModifiedBy>Estraviz</cp:lastModifiedBy>
  <cp:revision>167</cp:revision>
  <dcterms:created xsi:type="dcterms:W3CDTF">2003-07-28T20:40:37Z</dcterms:created>
  <dcterms:modified xsi:type="dcterms:W3CDTF">2013-05-07T11:17:47Z</dcterms:modified>
</cp:coreProperties>
</file>