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5">
  <p:sldMasterIdLst>
    <p:sldMasterId id="2147483648" r:id="rId1"/>
  </p:sldMasterIdLst>
  <p:notesMasterIdLst>
    <p:notesMasterId r:id="rId26"/>
  </p:notesMasterIdLst>
  <p:handoutMasterIdLst>
    <p:handoutMasterId r:id="rId27"/>
  </p:handoutMasterIdLst>
  <p:sldIdLst>
    <p:sldId id="261" r:id="rId2"/>
    <p:sldId id="524" r:id="rId3"/>
    <p:sldId id="550" r:id="rId4"/>
    <p:sldId id="551" r:id="rId5"/>
    <p:sldId id="555" r:id="rId6"/>
    <p:sldId id="552" r:id="rId7"/>
    <p:sldId id="556" r:id="rId8"/>
    <p:sldId id="557" r:id="rId9"/>
    <p:sldId id="558" r:id="rId10"/>
    <p:sldId id="568" r:id="rId11"/>
    <p:sldId id="569" r:id="rId12"/>
    <p:sldId id="570" r:id="rId13"/>
    <p:sldId id="571" r:id="rId14"/>
    <p:sldId id="572" r:id="rId15"/>
    <p:sldId id="560" r:id="rId16"/>
    <p:sldId id="561" r:id="rId17"/>
    <p:sldId id="562" r:id="rId18"/>
    <p:sldId id="563" r:id="rId19"/>
    <p:sldId id="575" r:id="rId20"/>
    <p:sldId id="564" r:id="rId21"/>
    <p:sldId id="565" r:id="rId22"/>
    <p:sldId id="576" r:id="rId23"/>
    <p:sldId id="573" r:id="rId24"/>
    <p:sldId id="574" r:id="rId25"/>
  </p:sldIdLst>
  <p:sldSz cx="12192000" cy="6858000"/>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guide id="3" orient="horz" pos="3223">
          <p15:clr>
            <a:srgbClr val="A4A3A4"/>
          </p15:clr>
        </p15:guide>
        <p15:guide id="4" pos="22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C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77" autoAdjust="0"/>
    <p:restoredTop sz="99172" autoAdjust="0"/>
  </p:normalViewPr>
  <p:slideViewPr>
    <p:cSldViewPr snapToGrid="0">
      <p:cViewPr varScale="1">
        <p:scale>
          <a:sx n="114" d="100"/>
          <a:sy n="114" d="100"/>
        </p:scale>
        <p:origin x="294" y="114"/>
      </p:cViewPr>
      <p:guideLst>
        <p:guide orient="horz" pos="2160"/>
        <p:guide pos="3840"/>
      </p:guideLst>
    </p:cSldViewPr>
  </p:slideViewPr>
  <p:notesTextViewPr>
    <p:cViewPr>
      <p:scale>
        <a:sx n="1" d="1"/>
        <a:sy n="1" d="1"/>
      </p:scale>
      <p:origin x="0" y="0"/>
    </p:cViewPr>
  </p:notesTextViewPr>
  <p:notesViewPr>
    <p:cSldViewPr snapToGrid="0">
      <p:cViewPr>
        <p:scale>
          <a:sx n="90" d="100"/>
          <a:sy n="90" d="100"/>
        </p:scale>
        <p:origin x="-3834" y="162"/>
      </p:cViewPr>
      <p:guideLst>
        <p:guide orient="horz" pos="3126"/>
        <p:guide pos="2100"/>
        <p:guide orient="horz" pos="3223"/>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076363" cy="513508"/>
          </a:xfrm>
          <a:prstGeom prst="rect">
            <a:avLst/>
          </a:prstGeom>
        </p:spPr>
        <p:txBody>
          <a:bodyPr vert="horz" lIns="95500" tIns="47750" rIns="95500" bIns="47750" rtlCol="0"/>
          <a:lstStyle>
            <a:lvl1pPr algn="l" eaLnBrk="1" fontAlgn="auto" hangingPunct="1">
              <a:spcBef>
                <a:spcPts val="0"/>
              </a:spcBef>
              <a:spcAft>
                <a:spcPts val="0"/>
              </a:spcAft>
              <a:defRPr sz="1300">
                <a:latin typeface="+mn-lt"/>
                <a:ea typeface="+mn-ea"/>
              </a:defRPr>
            </a:lvl1pPr>
          </a:lstStyle>
          <a:p>
            <a:pPr>
              <a:defRPr/>
            </a:pPr>
            <a:endParaRPr lang="pt-BR" dirty="0"/>
          </a:p>
        </p:txBody>
      </p:sp>
      <p:sp>
        <p:nvSpPr>
          <p:cNvPr id="3" name="Espaço Reservado para Data 2"/>
          <p:cNvSpPr>
            <a:spLocks noGrp="1"/>
          </p:cNvSpPr>
          <p:nvPr>
            <p:ph type="dt" sz="quarter" idx="1"/>
          </p:nvPr>
        </p:nvSpPr>
        <p:spPr>
          <a:xfrm>
            <a:off x="4021294" y="1"/>
            <a:ext cx="3076363" cy="513508"/>
          </a:xfrm>
          <a:prstGeom prst="rect">
            <a:avLst/>
          </a:prstGeom>
        </p:spPr>
        <p:txBody>
          <a:bodyPr vert="horz" wrap="square" lIns="95500" tIns="47750" rIns="95500" bIns="47750" numCol="1" anchor="t" anchorCtr="0" compatLnSpc="1">
            <a:prstTxWarp prst="textNoShape">
              <a:avLst/>
            </a:prstTxWarp>
          </a:bodyPr>
          <a:lstStyle>
            <a:lvl1pPr algn="r" eaLnBrk="1" hangingPunct="1">
              <a:defRPr sz="1300"/>
            </a:lvl1pPr>
          </a:lstStyle>
          <a:p>
            <a:fld id="{F0AEC0A1-4FE5-644F-B1B9-37386AB5928C}" type="datetimeFigureOut">
              <a:rPr lang="pt-BR"/>
              <a:pPr/>
              <a:t>05/03/2022</a:t>
            </a:fld>
            <a:endParaRPr lang="pt-BR" dirty="0"/>
          </a:p>
        </p:txBody>
      </p:sp>
      <p:sp>
        <p:nvSpPr>
          <p:cNvPr id="4" name="Espaço Reservado para Rodapé 3"/>
          <p:cNvSpPr>
            <a:spLocks noGrp="1"/>
          </p:cNvSpPr>
          <p:nvPr>
            <p:ph type="ftr" sz="quarter" idx="2"/>
          </p:nvPr>
        </p:nvSpPr>
        <p:spPr>
          <a:xfrm>
            <a:off x="0" y="9721107"/>
            <a:ext cx="3076363" cy="513507"/>
          </a:xfrm>
          <a:prstGeom prst="rect">
            <a:avLst/>
          </a:prstGeom>
        </p:spPr>
        <p:txBody>
          <a:bodyPr vert="horz" lIns="95500" tIns="47750" rIns="95500" bIns="47750" rtlCol="0" anchor="b"/>
          <a:lstStyle>
            <a:lvl1pPr algn="l" eaLnBrk="1" fontAlgn="auto" hangingPunct="1">
              <a:spcBef>
                <a:spcPts val="0"/>
              </a:spcBef>
              <a:spcAft>
                <a:spcPts val="0"/>
              </a:spcAft>
              <a:defRPr sz="1300">
                <a:latin typeface="+mn-lt"/>
                <a:ea typeface="+mn-ea"/>
              </a:defRPr>
            </a:lvl1pPr>
          </a:lstStyle>
          <a:p>
            <a:pPr>
              <a:defRPr/>
            </a:pPr>
            <a:endParaRPr lang="pt-BR" dirty="0"/>
          </a:p>
        </p:txBody>
      </p:sp>
      <p:sp>
        <p:nvSpPr>
          <p:cNvPr id="5" name="Espaço Reservado para Número de Slide 4"/>
          <p:cNvSpPr>
            <a:spLocks noGrp="1"/>
          </p:cNvSpPr>
          <p:nvPr>
            <p:ph type="sldNum" sz="quarter" idx="3"/>
          </p:nvPr>
        </p:nvSpPr>
        <p:spPr>
          <a:xfrm>
            <a:off x="4021294" y="9721107"/>
            <a:ext cx="3076363" cy="513507"/>
          </a:xfrm>
          <a:prstGeom prst="rect">
            <a:avLst/>
          </a:prstGeom>
        </p:spPr>
        <p:txBody>
          <a:bodyPr vert="horz" wrap="square" lIns="95500" tIns="47750" rIns="95500" bIns="47750" numCol="1" anchor="b" anchorCtr="0" compatLnSpc="1">
            <a:prstTxWarp prst="textNoShape">
              <a:avLst/>
            </a:prstTxWarp>
          </a:bodyPr>
          <a:lstStyle>
            <a:lvl1pPr algn="r" eaLnBrk="1" hangingPunct="1">
              <a:defRPr sz="1300"/>
            </a:lvl1pPr>
          </a:lstStyle>
          <a:p>
            <a:fld id="{45731DB7-3FCA-664A-BB8D-C8EECDE5DF60}" type="slidenum">
              <a:rPr lang="pt-BR"/>
              <a:pPr/>
              <a:t>‹nº›</a:t>
            </a:fld>
            <a:endParaRPr lang="pt-BR" dirty="0"/>
          </a:p>
        </p:txBody>
      </p:sp>
    </p:spTree>
    <p:extLst>
      <p:ext uri="{BB962C8B-B14F-4D97-AF65-F5344CB8AC3E}">
        <p14:creationId xmlns:p14="http://schemas.microsoft.com/office/powerpoint/2010/main" val="232936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076363" cy="513508"/>
          </a:xfrm>
          <a:prstGeom prst="rect">
            <a:avLst/>
          </a:prstGeom>
        </p:spPr>
        <p:txBody>
          <a:bodyPr vert="horz" lIns="95500" tIns="47750" rIns="95500" bIns="47750" rtlCol="0"/>
          <a:lstStyle>
            <a:lvl1pPr algn="l" eaLnBrk="1" fontAlgn="auto" hangingPunct="1">
              <a:spcBef>
                <a:spcPts val="0"/>
              </a:spcBef>
              <a:spcAft>
                <a:spcPts val="0"/>
              </a:spcAft>
              <a:defRPr sz="1300">
                <a:latin typeface="+mn-lt"/>
                <a:ea typeface="+mn-ea"/>
              </a:defRPr>
            </a:lvl1pPr>
          </a:lstStyle>
          <a:p>
            <a:pPr>
              <a:defRPr/>
            </a:pPr>
            <a:endParaRPr lang="pt-BR" dirty="0"/>
          </a:p>
        </p:txBody>
      </p:sp>
      <p:sp>
        <p:nvSpPr>
          <p:cNvPr id="3" name="Espaço Reservado para Data 2"/>
          <p:cNvSpPr>
            <a:spLocks noGrp="1"/>
          </p:cNvSpPr>
          <p:nvPr>
            <p:ph type="dt" idx="1"/>
          </p:nvPr>
        </p:nvSpPr>
        <p:spPr>
          <a:xfrm>
            <a:off x="4021294" y="1"/>
            <a:ext cx="3076363" cy="513508"/>
          </a:xfrm>
          <a:prstGeom prst="rect">
            <a:avLst/>
          </a:prstGeom>
        </p:spPr>
        <p:txBody>
          <a:bodyPr vert="horz" wrap="square" lIns="95500" tIns="47750" rIns="95500" bIns="47750" numCol="1" anchor="t" anchorCtr="0" compatLnSpc="1">
            <a:prstTxWarp prst="textNoShape">
              <a:avLst/>
            </a:prstTxWarp>
          </a:bodyPr>
          <a:lstStyle>
            <a:lvl1pPr algn="r" eaLnBrk="1" hangingPunct="1">
              <a:defRPr sz="1300"/>
            </a:lvl1pPr>
          </a:lstStyle>
          <a:p>
            <a:fld id="{460CEFF1-3569-FE43-B5B3-47BFCE3DD254}" type="datetimeFigureOut">
              <a:rPr lang="pt-BR"/>
              <a:pPr/>
              <a:t>05/03/2022</a:t>
            </a:fld>
            <a:endParaRPr lang="pt-BR" dirty="0"/>
          </a:p>
        </p:txBody>
      </p:sp>
      <p:sp>
        <p:nvSpPr>
          <p:cNvPr id="4" name="Espaço Reservado para Imagem de Slide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5500" tIns="47750" rIns="95500" bIns="47750" rtlCol="0" anchor="ctr"/>
          <a:lstStyle/>
          <a:p>
            <a:pPr lvl="0"/>
            <a:endParaRPr lang="pt-BR" noProof="0" dirty="0"/>
          </a:p>
        </p:txBody>
      </p:sp>
      <p:sp>
        <p:nvSpPr>
          <p:cNvPr id="5" name="Espaço Reservado para Anotações 4"/>
          <p:cNvSpPr>
            <a:spLocks noGrp="1"/>
          </p:cNvSpPr>
          <p:nvPr>
            <p:ph type="body" sz="quarter" idx="3"/>
          </p:nvPr>
        </p:nvSpPr>
        <p:spPr>
          <a:xfrm>
            <a:off x="709930" y="4925409"/>
            <a:ext cx="5679440" cy="3454182"/>
          </a:xfrm>
          <a:prstGeom prst="rect">
            <a:avLst/>
          </a:prstGeom>
        </p:spPr>
        <p:txBody>
          <a:bodyPr vert="horz" wrap="square" lIns="95500" tIns="47750" rIns="95500" bIns="4775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721107"/>
            <a:ext cx="3076363" cy="513507"/>
          </a:xfrm>
          <a:prstGeom prst="rect">
            <a:avLst/>
          </a:prstGeom>
        </p:spPr>
        <p:txBody>
          <a:bodyPr vert="horz" lIns="95500" tIns="47750" rIns="95500" bIns="47750" rtlCol="0" anchor="b"/>
          <a:lstStyle>
            <a:lvl1pPr algn="l" eaLnBrk="1" fontAlgn="auto" hangingPunct="1">
              <a:spcBef>
                <a:spcPts val="0"/>
              </a:spcBef>
              <a:spcAft>
                <a:spcPts val="0"/>
              </a:spcAft>
              <a:defRPr sz="1300">
                <a:latin typeface="+mn-lt"/>
                <a:ea typeface="+mn-ea"/>
              </a:defRPr>
            </a:lvl1pPr>
          </a:lstStyle>
          <a:p>
            <a:pPr>
              <a:defRPr/>
            </a:pPr>
            <a:endParaRPr lang="pt-BR" dirty="0"/>
          </a:p>
        </p:txBody>
      </p:sp>
      <p:sp>
        <p:nvSpPr>
          <p:cNvPr id="7" name="Espaço Reservado para Número de Slide 6"/>
          <p:cNvSpPr>
            <a:spLocks noGrp="1"/>
          </p:cNvSpPr>
          <p:nvPr>
            <p:ph type="sldNum" sz="quarter" idx="5"/>
          </p:nvPr>
        </p:nvSpPr>
        <p:spPr>
          <a:xfrm>
            <a:off x="4021294" y="9721107"/>
            <a:ext cx="3076363" cy="513507"/>
          </a:xfrm>
          <a:prstGeom prst="rect">
            <a:avLst/>
          </a:prstGeom>
        </p:spPr>
        <p:txBody>
          <a:bodyPr vert="horz" wrap="square" lIns="95500" tIns="47750" rIns="95500" bIns="47750" numCol="1" anchor="b" anchorCtr="0" compatLnSpc="1">
            <a:prstTxWarp prst="textNoShape">
              <a:avLst/>
            </a:prstTxWarp>
          </a:bodyPr>
          <a:lstStyle>
            <a:lvl1pPr algn="r" eaLnBrk="1" hangingPunct="1">
              <a:defRPr sz="1300"/>
            </a:lvl1pPr>
          </a:lstStyle>
          <a:p>
            <a:fld id="{3173246C-C031-6449-A4A5-15A4290DE3AB}" type="slidenum">
              <a:rPr lang="pt-BR"/>
              <a:pPr/>
              <a:t>‹nº›</a:t>
            </a:fld>
            <a:endParaRPr lang="pt-BR" dirty="0"/>
          </a:p>
        </p:txBody>
      </p:sp>
    </p:spTree>
    <p:extLst>
      <p:ext uri="{BB962C8B-B14F-4D97-AF65-F5344CB8AC3E}">
        <p14:creationId xmlns:p14="http://schemas.microsoft.com/office/powerpoint/2010/main" val="1410872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Imagem de Slide 1"/>
          <p:cNvSpPr>
            <a:spLocks noGrp="1" noRot="1" noChangeAspect="1" noTextEdit="1"/>
          </p:cNvSpPr>
          <p:nvPr>
            <p:ph type="sldImg"/>
          </p:nvPr>
        </p:nvSpPr>
        <p:spPr bwMode="auto">
          <a:xfrm>
            <a:off x="479425" y="1279525"/>
            <a:ext cx="6140450"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2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pt-BR" dirty="0">
              <a:latin typeface="Arial" charset="0"/>
            </a:endParaRPr>
          </a:p>
        </p:txBody>
      </p:sp>
      <p:sp>
        <p:nvSpPr>
          <p:cNvPr id="1024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541AE032-3B02-AB4B-8F4B-FA3FAB2EF341}" type="slidenum">
              <a:rPr lang="pt-BR"/>
              <a:pPr/>
              <a:t>1</a:t>
            </a:fld>
            <a:endParaRPr lang="pt-BR" dirty="0"/>
          </a:p>
        </p:txBody>
      </p:sp>
    </p:spTree>
    <p:extLst>
      <p:ext uri="{BB962C8B-B14F-4D97-AF65-F5344CB8AC3E}">
        <p14:creationId xmlns:p14="http://schemas.microsoft.com/office/powerpoint/2010/main" val="10324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5"/>
            <p:cNvCxnSpPr/>
            <p:nvPr/>
          </p:nvCxnSpPr>
          <p:spPr bwMode="hidden">
            <a:xfrm>
              <a:off x="6095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6"/>
            <p:cNvCxnSpPr/>
            <p:nvPr/>
          </p:nvCxnSpPr>
          <p:spPr bwMode="hidden">
            <a:xfrm>
              <a:off x="18287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8"/>
            <p:cNvCxnSpPr/>
            <p:nvPr/>
          </p:nvCxnSpPr>
          <p:spPr bwMode="hidden">
            <a:xfrm>
              <a:off x="30479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9"/>
            <p:cNvCxnSpPr/>
            <p:nvPr/>
          </p:nvCxnSpPr>
          <p:spPr bwMode="hidden">
            <a:xfrm>
              <a:off x="42672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0"/>
            <p:cNvCxnSpPr/>
            <p:nvPr/>
          </p:nvCxnSpPr>
          <p:spPr bwMode="hidden">
            <a:xfrm>
              <a:off x="54864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1"/>
            <p:cNvCxnSpPr/>
            <p:nvPr/>
          </p:nvCxnSpPr>
          <p:spPr bwMode="hidden">
            <a:xfrm>
              <a:off x="67056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2"/>
            <p:cNvCxnSpPr/>
            <p:nvPr/>
          </p:nvCxnSpPr>
          <p:spPr bwMode="hidden">
            <a:xfrm>
              <a:off x="79248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3"/>
            <p:cNvCxnSpPr/>
            <p:nvPr/>
          </p:nvCxnSpPr>
          <p:spPr bwMode="hidden">
            <a:xfrm>
              <a:off x="91440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4"/>
            <p:cNvCxnSpPr/>
            <p:nvPr/>
          </p:nvCxnSpPr>
          <p:spPr bwMode="hidden">
            <a:xfrm>
              <a:off x="103632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5"/>
            <p:cNvCxnSpPr/>
            <p:nvPr/>
          </p:nvCxnSpPr>
          <p:spPr bwMode="hidden">
            <a:xfrm>
              <a:off x="115824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6"/>
            <p:cNvCxnSpPr/>
            <p:nvPr/>
          </p:nvCxnSpPr>
          <p:spPr bwMode="hidden">
            <a:xfrm>
              <a:off x="3174" y="38576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
            <p:cNvCxnSpPr/>
            <p:nvPr/>
          </p:nvCxnSpPr>
          <p:spPr bwMode="hidden">
            <a:xfrm>
              <a:off x="3174" y="161131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8"/>
            <p:cNvCxnSpPr/>
            <p:nvPr/>
          </p:nvCxnSpPr>
          <p:spPr bwMode="hidden">
            <a:xfrm>
              <a:off x="3174" y="283527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9"/>
            <p:cNvCxnSpPr/>
            <p:nvPr/>
          </p:nvCxnSpPr>
          <p:spPr bwMode="hidden">
            <a:xfrm>
              <a:off x="3174" y="406082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0"/>
            <p:cNvCxnSpPr/>
            <p:nvPr/>
          </p:nvCxnSpPr>
          <p:spPr bwMode="hidden">
            <a:xfrm>
              <a:off x="3174" y="528478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1"/>
            <p:cNvCxnSpPr/>
            <p:nvPr/>
          </p:nvCxnSpPr>
          <p:spPr bwMode="hidden">
            <a:xfrm>
              <a:off x="3174" y="651033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0"/>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1"/>
              <p:cNvCxnSpPr/>
              <p:nvPr/>
            </p:nvCxnSpPr>
            <p:spPr bwMode="hidden">
              <a:xfrm>
                <a:off x="1449387"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2"/>
              <p:cNvCxnSpPr/>
              <p:nvPr/>
            </p:nvCxnSpPr>
            <p:spPr bwMode="hidden">
              <a:xfrm>
                <a:off x="26654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3"/>
              <p:cNvCxnSpPr/>
              <p:nvPr/>
            </p:nvCxnSpPr>
            <p:spPr bwMode="hidden">
              <a:xfrm>
                <a:off x="3884613"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4"/>
              <p:cNvCxnSpPr/>
              <p:nvPr/>
            </p:nvCxnSpPr>
            <p:spPr bwMode="hidden">
              <a:xfrm>
                <a:off x="5106988"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1"/>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2"/>
                <p:cNvCxnSpPr/>
                <p:nvPr/>
              </p:nvCxnSpPr>
              <p:spPr bwMode="hidden">
                <a:xfrm>
                  <a:off x="7548563" y="0"/>
                  <a:ext cx="4643438"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3"/>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4"/>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5"/>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6"/>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7"/>
              <p:cNvCxnSpPr/>
              <p:nvPr/>
            </p:nvCxnSpPr>
            <p:spPr bwMode="hidden">
              <a:xfrm flipH="1" flipV="1">
                <a:off x="-1" y="2227263"/>
                <a:ext cx="4614864"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8"/>
              <p:cNvCxnSpPr/>
              <p:nvPr/>
            </p:nvCxnSpPr>
            <p:spPr bwMode="hidden">
              <a:xfrm flipH="1" flipV="1">
                <a:off x="-1" y="3432175"/>
                <a:ext cx="3398839"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9"/>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0"/>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4"/>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5"/>
              <p:cNvCxnSpPr/>
              <p:nvPr/>
            </p:nvCxnSpPr>
            <p:spPr bwMode="hidden">
              <a:xfrm>
                <a:off x="1449386"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6"/>
              <p:cNvCxnSpPr/>
              <p:nvPr/>
            </p:nvCxnSpPr>
            <p:spPr bwMode="hidden">
              <a:xfrm>
                <a:off x="2665411"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7"/>
              <p:cNvCxnSpPr/>
              <p:nvPr/>
            </p:nvCxnSpPr>
            <p:spPr bwMode="hidden">
              <a:xfrm>
                <a:off x="38846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8"/>
              <p:cNvCxnSpPr/>
              <p:nvPr/>
            </p:nvCxnSpPr>
            <p:spPr bwMode="hidden">
              <a:xfrm>
                <a:off x="5151437"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5"/>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6"/>
                <p:cNvCxnSpPr/>
                <p:nvPr/>
              </p:nvCxnSpPr>
              <p:spPr bwMode="hidden">
                <a:xfrm>
                  <a:off x="7548562" y="0"/>
                  <a:ext cx="4643439"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7"/>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8"/>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9"/>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0"/>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1"/>
              <p:cNvCxnSpPr/>
              <p:nvPr/>
            </p:nvCxnSpPr>
            <p:spPr bwMode="hidden">
              <a:xfrm flipH="1" flipV="1">
                <a:off x="-1" y="2227263"/>
                <a:ext cx="4614863"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2"/>
              <p:cNvCxnSpPr/>
              <p:nvPr/>
            </p:nvCxnSpPr>
            <p:spPr bwMode="hidden">
              <a:xfrm flipH="1" flipV="1">
                <a:off x="-1" y="3432175"/>
                <a:ext cx="3398838"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3"/>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4"/>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2" y="5294313"/>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ctrTitle"/>
          </p:nvPr>
        </p:nvSpPr>
        <p:spPr>
          <a:xfrm>
            <a:off x="1293846" y="1909346"/>
            <a:ext cx="9604309" cy="3383280"/>
          </a:xfrm>
        </p:spPr>
        <p:txBody>
          <a:bodyPr>
            <a:normAutofit/>
          </a:bodyPr>
          <a:lstStyle>
            <a:lvl1pPr algn="l">
              <a:lnSpc>
                <a:spcPct val="76000"/>
              </a:lnSpc>
              <a:defRPr sz="8000" cap="none" baseline="0">
                <a:solidFill>
                  <a:schemeClr val="tx1"/>
                </a:solidFill>
              </a:defRPr>
            </a:lvl1pPr>
          </a:lstStyle>
          <a:p>
            <a:r>
              <a:rPr lang="pt-BR"/>
              <a:t>Clique para editar o título mestre</a:t>
            </a:r>
            <a:endParaRPr lang="pt-BR" dirty="0"/>
          </a:p>
        </p:txBody>
      </p:sp>
      <p:sp>
        <p:nvSpPr>
          <p:cNvPr id="3" name="Subtítulo 2"/>
          <p:cNvSpPr>
            <a:spLocks noGrp="1"/>
          </p:cNvSpPr>
          <p:nvPr>
            <p:ph type="subTitle" idx="1"/>
          </p:nvPr>
        </p:nvSpPr>
        <p:spPr>
          <a:xfrm>
            <a:off x="1293846" y="5432564"/>
            <a:ext cx="9604309"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dirty="0"/>
          </a:p>
        </p:txBody>
      </p:sp>
    </p:spTree>
    <p:extLst>
      <p:ext uri="{BB962C8B-B14F-4D97-AF65-F5344CB8AC3E}">
        <p14:creationId xmlns:p14="http://schemas.microsoft.com/office/powerpoint/2010/main" val="269015333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lvl1pPr>
              <a:defRPr/>
            </a:lvl1pPr>
          </a:lstStyle>
          <a:p>
            <a:fld id="{C83821A2-79C5-244C-A2C3-97B8502E28F7}" type="datetime1">
              <a:rPr lang="pt-BR"/>
              <a:pPr/>
              <a:t>05/03/2022</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fld id="{F27FC6F7-D61B-4D4C-B54F-996EDA558F4E}" type="slidenum">
              <a:rPr lang="pt-BR"/>
              <a:pPr/>
              <a:t>‹nº›</a:t>
            </a:fld>
            <a:endParaRPr lang="pt-BR" dirty="0"/>
          </a:p>
        </p:txBody>
      </p:sp>
    </p:spTree>
    <p:extLst>
      <p:ext uri="{BB962C8B-B14F-4D97-AF65-F5344CB8AC3E}">
        <p14:creationId xmlns:p14="http://schemas.microsoft.com/office/powerpoint/2010/main" val="187148638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209314" y="489857"/>
            <a:ext cx="1687285" cy="5301343"/>
          </a:xfrm>
        </p:spPr>
        <p:txBody>
          <a:bodyPr vert="eaVert"/>
          <a:lstStyle/>
          <a:p>
            <a:r>
              <a:rPr lang="pt-BR"/>
              <a:t>Clique para editar o título mestre</a:t>
            </a:r>
            <a:endParaRPr lang="pt-BR" dirty="0"/>
          </a:p>
        </p:txBody>
      </p:sp>
      <p:sp>
        <p:nvSpPr>
          <p:cNvPr id="3" name="Espaço Reservado para Texto Vertical 2"/>
          <p:cNvSpPr>
            <a:spLocks noGrp="1"/>
          </p:cNvSpPr>
          <p:nvPr>
            <p:ph type="body" orient="vert" idx="1"/>
          </p:nvPr>
        </p:nvSpPr>
        <p:spPr>
          <a:xfrm>
            <a:off x="1295400" y="489857"/>
            <a:ext cx="7587344" cy="530134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lvl1pPr>
              <a:defRPr/>
            </a:lvl1pPr>
          </a:lstStyle>
          <a:p>
            <a:fld id="{66E096F8-D5C9-0F4D-9487-2F7EA363ECCD}" type="datetime1">
              <a:rPr lang="pt-BR"/>
              <a:pPr/>
              <a:t>05/03/2022</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fld id="{B6E01A98-D372-4447-A708-657FD191F43A}" type="slidenum">
              <a:rPr lang="pt-BR"/>
              <a:pPr/>
              <a:t>‹nº›</a:t>
            </a:fld>
            <a:endParaRPr lang="pt-BR" dirty="0"/>
          </a:p>
        </p:txBody>
      </p:sp>
    </p:spTree>
    <p:extLst>
      <p:ext uri="{BB962C8B-B14F-4D97-AF65-F5344CB8AC3E}">
        <p14:creationId xmlns:p14="http://schemas.microsoft.com/office/powerpoint/2010/main" val="374147764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lvl1pPr>
              <a:defRPr/>
            </a:lvl1pPr>
          </a:lstStyle>
          <a:p>
            <a:fld id="{A86B7CF9-C565-D94A-8D20-CF9E2CF0E09F}" type="datetime1">
              <a:rPr lang="pt-BR"/>
              <a:pPr/>
              <a:t>05/03/2022</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fld id="{C35452B7-0248-D34C-97BE-DF945CB60DA1}" type="slidenum">
              <a:rPr lang="pt-BR"/>
              <a:pPr/>
              <a:t>‹nº›</a:t>
            </a:fld>
            <a:endParaRPr lang="pt-BR" dirty="0"/>
          </a:p>
        </p:txBody>
      </p:sp>
    </p:spTree>
    <p:extLst>
      <p:ext uri="{BB962C8B-B14F-4D97-AF65-F5344CB8AC3E}">
        <p14:creationId xmlns:p14="http://schemas.microsoft.com/office/powerpoint/2010/main" val="424524458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7"/>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8"/>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1"/>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2"/>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2"/>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3"/>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7"/>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8"/>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5"/>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6"/>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6"/>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7"/>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1"/>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2"/>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2" y="5294313"/>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1295402" y="2541573"/>
            <a:ext cx="9601200" cy="2743200"/>
          </a:xfrm>
        </p:spPr>
        <p:txBody>
          <a:bodyPr>
            <a:normAutofit/>
          </a:bodyPr>
          <a:lstStyle>
            <a:lvl1pPr>
              <a:lnSpc>
                <a:spcPct val="85000"/>
              </a:lnSpc>
              <a:defRPr sz="6000" cap="none" baseline="0">
                <a:solidFill>
                  <a:schemeClr val="tx1"/>
                </a:solidFill>
              </a:defRPr>
            </a:lvl1pPr>
          </a:lstStyle>
          <a:p>
            <a:r>
              <a:rPr lang="pt-BR"/>
              <a:t>Clique para editar o título mestre</a:t>
            </a:r>
            <a:endParaRPr lang="pt-BR" dirty="0"/>
          </a:p>
        </p:txBody>
      </p:sp>
      <p:sp>
        <p:nvSpPr>
          <p:cNvPr id="3" name="Espaço Reservado para Texto 2"/>
          <p:cNvSpPr>
            <a:spLocks noGrp="1"/>
          </p:cNvSpPr>
          <p:nvPr>
            <p:ph type="body" idx="1"/>
          </p:nvPr>
        </p:nvSpPr>
        <p:spPr>
          <a:xfrm>
            <a:off x="1295402"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 texto mestre</a:t>
            </a:r>
          </a:p>
        </p:txBody>
      </p:sp>
    </p:spTree>
    <p:extLst>
      <p:ext uri="{BB962C8B-B14F-4D97-AF65-F5344CB8AC3E}">
        <p14:creationId xmlns:p14="http://schemas.microsoft.com/office/powerpoint/2010/main" val="4046738899"/>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sz="half" idx="1"/>
          </p:nvPr>
        </p:nvSpPr>
        <p:spPr>
          <a:xfrm>
            <a:off x="1295401" y="1981200"/>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Conteúdo 3"/>
          <p:cNvSpPr>
            <a:spLocks noGrp="1"/>
          </p:cNvSpPr>
          <p:nvPr>
            <p:ph sz="half" idx="2"/>
          </p:nvPr>
        </p:nvSpPr>
        <p:spPr>
          <a:xfrm>
            <a:off x="6324601" y="1981200"/>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Data 3"/>
          <p:cNvSpPr>
            <a:spLocks noGrp="1"/>
          </p:cNvSpPr>
          <p:nvPr>
            <p:ph type="dt" sz="half" idx="10"/>
          </p:nvPr>
        </p:nvSpPr>
        <p:spPr/>
        <p:txBody>
          <a:bodyPr/>
          <a:lstStyle>
            <a:lvl1pPr>
              <a:defRPr/>
            </a:lvl1pPr>
          </a:lstStyle>
          <a:p>
            <a:fld id="{3098BB25-BCDC-E24E-AB60-DE2D3C75DF0C}" type="datetime1">
              <a:rPr lang="pt-BR"/>
              <a:pPr/>
              <a:t>05/03/2022</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fld id="{2262D4DE-94B5-A840-8A75-1D29A7B1596B}" type="slidenum">
              <a:rPr lang="pt-BR"/>
              <a:pPr/>
              <a:t>‹nº›</a:t>
            </a:fld>
            <a:endParaRPr lang="pt-BR" dirty="0"/>
          </a:p>
        </p:txBody>
      </p:sp>
    </p:spTree>
    <p:extLst>
      <p:ext uri="{BB962C8B-B14F-4D97-AF65-F5344CB8AC3E}">
        <p14:creationId xmlns:p14="http://schemas.microsoft.com/office/powerpoint/2010/main" val="155855580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2"/>
          <p:cNvSpPr>
            <a:spLocks noGrp="1"/>
          </p:cNvSpPr>
          <p:nvPr>
            <p:ph type="body" idx="1"/>
          </p:nvPr>
        </p:nvSpPr>
        <p:spPr>
          <a:xfrm>
            <a:off x="1295401"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1295401" y="2503714"/>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Texto 4"/>
          <p:cNvSpPr>
            <a:spLocks noGrp="1"/>
          </p:cNvSpPr>
          <p:nvPr>
            <p:ph type="body" sz="quarter" idx="3"/>
          </p:nvPr>
        </p:nvSpPr>
        <p:spPr>
          <a:xfrm>
            <a:off x="6324601"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324601" y="2503714"/>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7" name="Espaço Reservado para Data 3"/>
          <p:cNvSpPr>
            <a:spLocks noGrp="1"/>
          </p:cNvSpPr>
          <p:nvPr>
            <p:ph type="dt" sz="half" idx="10"/>
          </p:nvPr>
        </p:nvSpPr>
        <p:spPr/>
        <p:txBody>
          <a:bodyPr/>
          <a:lstStyle>
            <a:lvl1pPr>
              <a:defRPr/>
            </a:lvl1pPr>
          </a:lstStyle>
          <a:p>
            <a:fld id="{C90CC32C-467A-9C46-AE04-8BA09DFFFC2B}" type="datetime1">
              <a:rPr lang="pt-BR"/>
              <a:pPr/>
              <a:t>05/03/2022</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dirty="0"/>
          </a:p>
        </p:txBody>
      </p:sp>
      <p:sp>
        <p:nvSpPr>
          <p:cNvPr id="9" name="Espaço Reservado para Número de Slide 5"/>
          <p:cNvSpPr>
            <a:spLocks noGrp="1"/>
          </p:cNvSpPr>
          <p:nvPr>
            <p:ph type="sldNum" sz="quarter" idx="12"/>
          </p:nvPr>
        </p:nvSpPr>
        <p:spPr/>
        <p:txBody>
          <a:bodyPr/>
          <a:lstStyle>
            <a:lvl1pPr>
              <a:defRPr/>
            </a:lvl1pPr>
          </a:lstStyle>
          <a:p>
            <a:fld id="{5039ADE8-8A9A-7644-858E-AF0E1C7AC1E8}" type="slidenum">
              <a:rPr lang="pt-BR"/>
              <a:pPr/>
              <a:t>‹nº›</a:t>
            </a:fld>
            <a:endParaRPr lang="pt-BR" dirty="0"/>
          </a:p>
        </p:txBody>
      </p:sp>
    </p:spTree>
    <p:extLst>
      <p:ext uri="{BB962C8B-B14F-4D97-AF65-F5344CB8AC3E}">
        <p14:creationId xmlns:p14="http://schemas.microsoft.com/office/powerpoint/2010/main" val="116179110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Data 3"/>
          <p:cNvSpPr>
            <a:spLocks noGrp="1"/>
          </p:cNvSpPr>
          <p:nvPr>
            <p:ph type="dt" sz="half" idx="10"/>
          </p:nvPr>
        </p:nvSpPr>
        <p:spPr/>
        <p:txBody>
          <a:bodyPr/>
          <a:lstStyle>
            <a:lvl1pPr>
              <a:defRPr/>
            </a:lvl1pPr>
          </a:lstStyle>
          <a:p>
            <a:fld id="{B4ADFAD9-0F84-F547-B8BB-C2E443CAEB92}" type="datetime1">
              <a:rPr lang="pt-BR"/>
              <a:pPr/>
              <a:t>05/03/2022</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dirty="0"/>
          </a:p>
        </p:txBody>
      </p:sp>
      <p:sp>
        <p:nvSpPr>
          <p:cNvPr id="5" name="Espaço Reservado para Número de Slide 5"/>
          <p:cNvSpPr>
            <a:spLocks noGrp="1"/>
          </p:cNvSpPr>
          <p:nvPr>
            <p:ph type="sldNum" sz="quarter" idx="12"/>
          </p:nvPr>
        </p:nvSpPr>
        <p:spPr/>
        <p:txBody>
          <a:bodyPr/>
          <a:lstStyle>
            <a:lvl1pPr>
              <a:defRPr/>
            </a:lvl1pPr>
          </a:lstStyle>
          <a:p>
            <a:fld id="{8B0635A8-752B-BC40-B0EA-6BA51E332F1C}" type="slidenum">
              <a:rPr lang="pt-BR"/>
              <a:pPr/>
              <a:t>‹nº›</a:t>
            </a:fld>
            <a:endParaRPr lang="pt-BR" dirty="0"/>
          </a:p>
        </p:txBody>
      </p:sp>
    </p:spTree>
    <p:extLst>
      <p:ext uri="{BB962C8B-B14F-4D97-AF65-F5344CB8AC3E}">
        <p14:creationId xmlns:p14="http://schemas.microsoft.com/office/powerpoint/2010/main" val="392565764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grpSp>
        <p:nvGrpSpPr>
          <p:cNvPr id="2" name="Grupo 58"/>
          <p:cNvGrpSpPr>
            <a:grpSpLocks/>
          </p:cNvGrpSpPr>
          <p:nvPr userDrawn="1"/>
        </p:nvGrpSpPr>
        <p:grpSpPr bwMode="auto">
          <a:xfrm>
            <a:off x="0" y="0"/>
            <a:ext cx="12192000" cy="6858000"/>
            <a:chOff x="-1" y="0"/>
            <a:chExt cx="12192002" cy="6858000"/>
          </a:xfrm>
        </p:grpSpPr>
        <p:cxnSp>
          <p:nvCxnSpPr>
            <p:cNvPr id="3" name="Conector Reto 161"/>
            <p:cNvCxnSpPr/>
            <p:nvPr/>
          </p:nvCxnSpPr>
          <p:spPr bwMode="hidden">
            <a:xfrm>
              <a:off x="6095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 name="Conector Reto 162"/>
            <p:cNvCxnSpPr/>
            <p:nvPr/>
          </p:nvCxnSpPr>
          <p:spPr bwMode="hidden">
            <a:xfrm>
              <a:off x="18287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 name="Conector Reto 163"/>
            <p:cNvCxnSpPr/>
            <p:nvPr/>
          </p:nvCxnSpPr>
          <p:spPr bwMode="hidden">
            <a:xfrm>
              <a:off x="30479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164"/>
            <p:cNvCxnSpPr/>
            <p:nvPr/>
          </p:nvCxnSpPr>
          <p:spPr bwMode="hidden">
            <a:xfrm>
              <a:off x="42672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65"/>
            <p:cNvCxnSpPr/>
            <p:nvPr/>
          </p:nvCxnSpPr>
          <p:spPr bwMode="hidden">
            <a:xfrm>
              <a:off x="54864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66"/>
            <p:cNvCxnSpPr/>
            <p:nvPr/>
          </p:nvCxnSpPr>
          <p:spPr bwMode="hidden">
            <a:xfrm>
              <a:off x="67056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67"/>
            <p:cNvCxnSpPr/>
            <p:nvPr/>
          </p:nvCxnSpPr>
          <p:spPr bwMode="hidden">
            <a:xfrm>
              <a:off x="79248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68"/>
            <p:cNvCxnSpPr/>
            <p:nvPr/>
          </p:nvCxnSpPr>
          <p:spPr bwMode="hidden">
            <a:xfrm>
              <a:off x="91440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69"/>
            <p:cNvCxnSpPr/>
            <p:nvPr/>
          </p:nvCxnSpPr>
          <p:spPr bwMode="hidden">
            <a:xfrm>
              <a:off x="103632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70"/>
            <p:cNvCxnSpPr/>
            <p:nvPr/>
          </p:nvCxnSpPr>
          <p:spPr bwMode="hidden">
            <a:xfrm>
              <a:off x="115824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71"/>
            <p:cNvCxnSpPr/>
            <p:nvPr/>
          </p:nvCxnSpPr>
          <p:spPr bwMode="hidden">
            <a:xfrm>
              <a:off x="3174" y="38576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2"/>
            <p:cNvCxnSpPr/>
            <p:nvPr/>
          </p:nvCxnSpPr>
          <p:spPr bwMode="hidden">
            <a:xfrm>
              <a:off x="3174" y="161131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3"/>
            <p:cNvCxnSpPr/>
            <p:nvPr/>
          </p:nvCxnSpPr>
          <p:spPr bwMode="hidden">
            <a:xfrm>
              <a:off x="3174" y="283527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4"/>
            <p:cNvCxnSpPr/>
            <p:nvPr/>
          </p:nvCxnSpPr>
          <p:spPr bwMode="hidden">
            <a:xfrm>
              <a:off x="3174" y="406082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75"/>
            <p:cNvCxnSpPr/>
            <p:nvPr/>
          </p:nvCxnSpPr>
          <p:spPr bwMode="hidden">
            <a:xfrm>
              <a:off x="3174" y="528478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6"/>
            <p:cNvCxnSpPr/>
            <p:nvPr/>
          </p:nvCxnSpPr>
          <p:spPr bwMode="hidden">
            <a:xfrm>
              <a:off x="3174" y="651033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9" name="Grupo 75"/>
            <p:cNvGrpSpPr>
              <a:grpSpLocks/>
            </p:cNvGrpSpPr>
            <p:nvPr userDrawn="1"/>
          </p:nvGrpSpPr>
          <p:grpSpPr bwMode="auto">
            <a:xfrm>
              <a:off x="-1" y="0"/>
              <a:ext cx="12192001" cy="6858000"/>
              <a:chOff x="-1" y="0"/>
              <a:chExt cx="12192001" cy="6858000"/>
            </a:xfrm>
          </p:grpSpPr>
          <p:cxnSp>
            <p:nvCxnSpPr>
              <p:cNvPr id="37" name="Conector Reto 195"/>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196"/>
              <p:cNvCxnSpPr/>
              <p:nvPr/>
            </p:nvCxnSpPr>
            <p:spPr bwMode="hidden">
              <a:xfrm>
                <a:off x="1449387"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197"/>
              <p:cNvCxnSpPr/>
              <p:nvPr/>
            </p:nvCxnSpPr>
            <p:spPr bwMode="hidden">
              <a:xfrm>
                <a:off x="26654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198"/>
              <p:cNvCxnSpPr/>
              <p:nvPr/>
            </p:nvCxnSpPr>
            <p:spPr bwMode="hidden">
              <a:xfrm>
                <a:off x="3884613"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199"/>
              <p:cNvCxnSpPr/>
              <p:nvPr/>
            </p:nvCxnSpPr>
            <p:spPr bwMode="hidden">
              <a:xfrm>
                <a:off x="5106988"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42" name="Grupo 150"/>
              <p:cNvGrpSpPr>
                <a:grpSpLocks/>
              </p:cNvGrpSpPr>
              <p:nvPr/>
            </p:nvGrpSpPr>
            <p:grpSpPr bwMode="auto">
              <a:xfrm>
                <a:off x="6327885" y="0"/>
                <a:ext cx="5864115" cy="5898673"/>
                <a:chOff x="6327885" y="0"/>
                <a:chExt cx="5864115" cy="5898673"/>
              </a:xfrm>
            </p:grpSpPr>
            <p:cxnSp>
              <p:nvCxnSpPr>
                <p:cNvPr id="48" name="Conector Reto 206"/>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207"/>
                <p:cNvCxnSpPr/>
                <p:nvPr/>
              </p:nvCxnSpPr>
              <p:spPr bwMode="hidden">
                <a:xfrm>
                  <a:off x="7548563" y="0"/>
                  <a:ext cx="4643438"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208"/>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209"/>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210"/>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43" name="Conector Reto 201"/>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202"/>
              <p:cNvCxnSpPr/>
              <p:nvPr/>
            </p:nvCxnSpPr>
            <p:spPr bwMode="hidden">
              <a:xfrm flipH="1" flipV="1">
                <a:off x="-1" y="2227263"/>
                <a:ext cx="4614864"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203"/>
              <p:cNvCxnSpPr/>
              <p:nvPr/>
            </p:nvCxnSpPr>
            <p:spPr bwMode="hidden">
              <a:xfrm flipH="1" flipV="1">
                <a:off x="-1" y="3432175"/>
                <a:ext cx="3398839"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204"/>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205"/>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20" name="Grupo 76"/>
            <p:cNvGrpSpPr>
              <a:grpSpLocks/>
            </p:cNvGrpSpPr>
            <p:nvPr userDrawn="1"/>
          </p:nvGrpSpPr>
          <p:grpSpPr bwMode="auto">
            <a:xfrm flipH="1">
              <a:off x="0" y="0"/>
              <a:ext cx="12192001" cy="6858000"/>
              <a:chOff x="-1" y="0"/>
              <a:chExt cx="12192001" cy="6858000"/>
            </a:xfrm>
          </p:grpSpPr>
          <p:cxnSp>
            <p:nvCxnSpPr>
              <p:cNvPr id="21" name="Conector Reto 179"/>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180"/>
              <p:cNvCxnSpPr/>
              <p:nvPr/>
            </p:nvCxnSpPr>
            <p:spPr bwMode="hidden">
              <a:xfrm>
                <a:off x="1449386"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181"/>
              <p:cNvCxnSpPr/>
              <p:nvPr/>
            </p:nvCxnSpPr>
            <p:spPr bwMode="hidden">
              <a:xfrm>
                <a:off x="2665411"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182"/>
              <p:cNvCxnSpPr/>
              <p:nvPr/>
            </p:nvCxnSpPr>
            <p:spPr bwMode="hidden">
              <a:xfrm>
                <a:off x="38846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183"/>
              <p:cNvCxnSpPr/>
              <p:nvPr/>
            </p:nvCxnSpPr>
            <p:spPr bwMode="hidden">
              <a:xfrm>
                <a:off x="5106987"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6" name="Grupo 82"/>
              <p:cNvGrpSpPr>
                <a:grpSpLocks/>
              </p:cNvGrpSpPr>
              <p:nvPr/>
            </p:nvGrpSpPr>
            <p:grpSpPr bwMode="auto">
              <a:xfrm>
                <a:off x="6327885" y="0"/>
                <a:ext cx="5864115" cy="5898673"/>
                <a:chOff x="6327885" y="0"/>
                <a:chExt cx="5864115" cy="5898673"/>
              </a:xfrm>
            </p:grpSpPr>
            <p:cxnSp>
              <p:nvCxnSpPr>
                <p:cNvPr id="32" name="Conector Reto 190"/>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191"/>
                <p:cNvCxnSpPr/>
                <p:nvPr/>
              </p:nvCxnSpPr>
              <p:spPr bwMode="hidden">
                <a:xfrm>
                  <a:off x="7548562" y="0"/>
                  <a:ext cx="4643439"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192"/>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193"/>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194"/>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7" name="Conector Reto 185"/>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186"/>
              <p:cNvCxnSpPr/>
              <p:nvPr/>
            </p:nvCxnSpPr>
            <p:spPr bwMode="hidden">
              <a:xfrm flipH="1" flipV="1">
                <a:off x="-1" y="2227263"/>
                <a:ext cx="4614863"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187"/>
              <p:cNvCxnSpPr/>
              <p:nvPr/>
            </p:nvCxnSpPr>
            <p:spPr bwMode="hidden">
              <a:xfrm flipH="1" flipV="1">
                <a:off x="-1" y="3432175"/>
                <a:ext cx="3398838"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188"/>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189"/>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3" name="Espaço Reservado para Data 211"/>
          <p:cNvSpPr>
            <a:spLocks noGrp="1"/>
          </p:cNvSpPr>
          <p:nvPr>
            <p:ph type="dt" sz="half" idx="10"/>
          </p:nvPr>
        </p:nvSpPr>
        <p:spPr/>
        <p:txBody>
          <a:bodyPr/>
          <a:lstStyle>
            <a:lvl1pPr>
              <a:defRPr/>
            </a:lvl1pPr>
          </a:lstStyle>
          <a:p>
            <a:fld id="{DE5F1565-FB34-B64C-AFF3-1B490DEBB613}" type="datetime1">
              <a:rPr lang="pt-BR"/>
              <a:pPr/>
              <a:t>05/03/2022</a:t>
            </a:fld>
            <a:endParaRPr lang="pt-BR" dirty="0"/>
          </a:p>
        </p:txBody>
      </p:sp>
      <p:sp>
        <p:nvSpPr>
          <p:cNvPr id="54" name="Espaço Reservado para Rodapé 212"/>
          <p:cNvSpPr>
            <a:spLocks noGrp="1"/>
          </p:cNvSpPr>
          <p:nvPr>
            <p:ph type="ftr" sz="quarter" idx="11"/>
          </p:nvPr>
        </p:nvSpPr>
        <p:spPr/>
        <p:txBody>
          <a:bodyPr/>
          <a:lstStyle>
            <a:lvl1pPr>
              <a:defRPr/>
            </a:lvl1pPr>
          </a:lstStyle>
          <a:p>
            <a:pPr>
              <a:defRPr/>
            </a:pPr>
            <a:endParaRPr lang="pt-BR" dirty="0"/>
          </a:p>
        </p:txBody>
      </p:sp>
      <p:sp>
        <p:nvSpPr>
          <p:cNvPr id="55" name="Espaço Reservado para Número de Slide 213"/>
          <p:cNvSpPr>
            <a:spLocks noGrp="1"/>
          </p:cNvSpPr>
          <p:nvPr>
            <p:ph type="sldNum" sz="quarter" idx="12"/>
          </p:nvPr>
        </p:nvSpPr>
        <p:spPr/>
        <p:txBody>
          <a:bodyPr/>
          <a:lstStyle>
            <a:lvl1pPr>
              <a:defRPr/>
            </a:lvl1pPr>
          </a:lstStyle>
          <a:p>
            <a:fld id="{029DDC3B-FFB5-3741-BFEE-7E76DBC62494}" type="slidenum">
              <a:rPr lang="pt-BR"/>
              <a:pPr/>
              <a:t>‹nº›</a:t>
            </a:fld>
            <a:endParaRPr lang="pt-BR" dirty="0"/>
          </a:p>
        </p:txBody>
      </p:sp>
    </p:spTree>
    <p:extLst>
      <p:ext uri="{BB962C8B-B14F-4D97-AF65-F5344CB8AC3E}">
        <p14:creationId xmlns:p14="http://schemas.microsoft.com/office/powerpoint/2010/main" val="97375800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userDrawn="1"/>
        </p:nvGrpSpPr>
        <p:grpSpPr bwMode="auto">
          <a:xfrm>
            <a:off x="0" y="0"/>
            <a:ext cx="12192000" cy="6858000"/>
            <a:chOff x="-1" y="0"/>
            <a:chExt cx="12192002" cy="6858000"/>
          </a:xfrm>
        </p:grpSpPr>
        <p:cxnSp>
          <p:nvCxnSpPr>
            <p:cNvPr id="6" name="Conector Reto 9"/>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0"/>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1"/>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2"/>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3"/>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4"/>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5"/>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6"/>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8"/>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9"/>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20"/>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1"/>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2"/>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3"/>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4"/>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userDrawn="1"/>
          </p:nvGrpSpPr>
          <p:grpSpPr bwMode="auto">
            <a:xfrm>
              <a:off x="-1" y="0"/>
              <a:ext cx="12192001" cy="6858000"/>
              <a:chOff x="-1" y="0"/>
              <a:chExt cx="12192001" cy="6858000"/>
            </a:xfrm>
          </p:grpSpPr>
          <p:cxnSp>
            <p:nvCxnSpPr>
              <p:cNvPr id="40" name="Conector Reto 43"/>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4"/>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5"/>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6"/>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7"/>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4"/>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5"/>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6"/>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7"/>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8"/>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9"/>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50"/>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1"/>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2"/>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3"/>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userDrawn="1"/>
          </p:nvGrpSpPr>
          <p:grpSpPr bwMode="auto">
            <a:xfrm flipH="1">
              <a:off x="0" y="0"/>
              <a:ext cx="12192001" cy="6858000"/>
              <a:chOff x="-1" y="0"/>
              <a:chExt cx="12192001" cy="6858000"/>
            </a:xfrm>
          </p:grpSpPr>
          <p:cxnSp>
            <p:nvCxnSpPr>
              <p:cNvPr id="24" name="Conector Reto 27"/>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8"/>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9"/>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30"/>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1"/>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8"/>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9"/>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40"/>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1"/>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2"/>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3"/>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4"/>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5"/>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6"/>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7"/>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9"/>
          <p:cNvCxnSpPr/>
          <p:nvPr userDrawn="1"/>
        </p:nvCxnSpPr>
        <p:spPr>
          <a:xfrm>
            <a:off x="7923213" y="2895600"/>
            <a:ext cx="365918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7913152" y="571500"/>
            <a:ext cx="3657600" cy="2197100"/>
          </a:xfrm>
        </p:spPr>
        <p:txBody>
          <a:bodyPr>
            <a:normAutofit/>
          </a:bodyPr>
          <a:lstStyle>
            <a:lvl1pPr>
              <a:defRPr sz="2600">
                <a:solidFill>
                  <a:schemeClr val="bg1"/>
                </a:solidFill>
              </a:defRPr>
            </a:lvl1pPr>
          </a:lstStyle>
          <a:p>
            <a:r>
              <a:rPr lang="pt-BR"/>
              <a:t>Clique para editar o título mestre</a:t>
            </a:r>
            <a:endParaRPr lang="pt-BR" dirty="0"/>
          </a:p>
        </p:txBody>
      </p:sp>
      <p:sp>
        <p:nvSpPr>
          <p:cNvPr id="3" name="Espaço Reservado para Conteúdo 2"/>
          <p:cNvSpPr>
            <a:spLocks noGrp="1"/>
          </p:cNvSpPr>
          <p:nvPr>
            <p:ph idx="1"/>
          </p:nvPr>
        </p:nvSpPr>
        <p:spPr>
          <a:xfrm>
            <a:off x="543196"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Texto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8" name="Espaço Reservado para Data 4"/>
          <p:cNvSpPr>
            <a:spLocks noGrp="1"/>
          </p:cNvSpPr>
          <p:nvPr>
            <p:ph type="dt" sz="half" idx="10"/>
          </p:nvPr>
        </p:nvSpPr>
        <p:spPr/>
        <p:txBody>
          <a:bodyPr/>
          <a:lstStyle>
            <a:lvl1pPr>
              <a:defRPr/>
            </a:lvl1pPr>
          </a:lstStyle>
          <a:p>
            <a:fld id="{908AB582-343C-6D48-9F15-1354290C067D}" type="datetime1">
              <a:rPr lang="pt-BR"/>
              <a:pPr/>
              <a:t>05/03/2022</a:t>
            </a:fld>
            <a:endParaRPr lang="pt-BR" dirty="0"/>
          </a:p>
        </p:txBody>
      </p:sp>
      <p:sp>
        <p:nvSpPr>
          <p:cNvPr id="59" name="Espaço Reservado para Rodapé 5"/>
          <p:cNvSpPr>
            <a:spLocks noGrp="1"/>
          </p:cNvSpPr>
          <p:nvPr>
            <p:ph type="ftr" sz="quarter" idx="11"/>
          </p:nvPr>
        </p:nvSpPr>
        <p:spPr/>
        <p:txBody>
          <a:bodyPr/>
          <a:lstStyle>
            <a:lvl1pPr>
              <a:defRPr/>
            </a:lvl1pPr>
          </a:lstStyle>
          <a:p>
            <a:pPr>
              <a:defRPr/>
            </a:pPr>
            <a:endParaRPr lang="pt-BR" dirty="0"/>
          </a:p>
        </p:txBody>
      </p:sp>
      <p:sp>
        <p:nvSpPr>
          <p:cNvPr id="60" name="Espaço Reservado para Número de Slide 7"/>
          <p:cNvSpPr>
            <a:spLocks noGrp="1"/>
          </p:cNvSpPr>
          <p:nvPr>
            <p:ph type="sldNum" sz="quarter" idx="12"/>
          </p:nvPr>
        </p:nvSpPr>
        <p:spPr/>
        <p:txBody>
          <a:bodyPr/>
          <a:lstStyle>
            <a:lvl1pPr>
              <a:defRPr/>
            </a:lvl1pPr>
          </a:lstStyle>
          <a:p>
            <a:fld id="{0B246C7F-FFCD-5B4F-95E2-9E0F35FF933F}" type="slidenum">
              <a:rPr lang="pt-BR"/>
              <a:pPr/>
              <a:t>‹nº›</a:t>
            </a:fld>
            <a:endParaRPr lang="pt-BR" dirty="0"/>
          </a:p>
        </p:txBody>
      </p:sp>
    </p:spTree>
    <p:extLst>
      <p:ext uri="{BB962C8B-B14F-4D97-AF65-F5344CB8AC3E}">
        <p14:creationId xmlns:p14="http://schemas.microsoft.com/office/powerpoint/2010/main" val="242867185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p:nvGrpSpPr>
        <p:grpSpPr bwMode="auto">
          <a:xfrm>
            <a:off x="0" y="0"/>
            <a:ext cx="12192000" cy="6858000"/>
            <a:chOff x="-1" y="0"/>
            <a:chExt cx="12192002" cy="6858000"/>
          </a:xfrm>
        </p:grpSpPr>
        <p:cxnSp>
          <p:nvCxnSpPr>
            <p:cNvPr id="6" name="Conector Reto 8"/>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3"/>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p:nvGrpSpPr>
          <p:grpSpPr bwMode="auto">
            <a:xfrm>
              <a:off x="-1" y="0"/>
              <a:ext cx="12192001" cy="6858000"/>
              <a:chOff x="-1" y="0"/>
              <a:chExt cx="12192001" cy="6858000"/>
            </a:xfrm>
          </p:grpSpPr>
          <p:cxnSp>
            <p:nvCxnSpPr>
              <p:cNvPr id="40" name="Conector Reto 42"/>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6"/>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3"/>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7"/>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8"/>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2"/>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p:nvGrpSpPr>
          <p:grpSpPr bwMode="auto">
            <a:xfrm flipH="1">
              <a:off x="0" y="0"/>
              <a:ext cx="12192001" cy="6858000"/>
              <a:chOff x="-1" y="0"/>
              <a:chExt cx="12192001" cy="6858000"/>
            </a:xfrm>
          </p:grpSpPr>
          <p:cxnSp>
            <p:nvCxnSpPr>
              <p:cNvPr id="24" name="Conector Reto 26"/>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0"/>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7"/>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1"/>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2"/>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6"/>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8"/>
          <p:cNvCxnSpPr/>
          <p:nvPr/>
        </p:nvCxnSpPr>
        <p:spPr>
          <a:xfrm>
            <a:off x="7923213" y="2895600"/>
            <a:ext cx="365918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Espaço Reservado para Imagem 2"/>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dirty="0"/>
              <a:t>Clique no ícone para adicionar uma imagem</a:t>
            </a:r>
          </a:p>
        </p:txBody>
      </p:sp>
      <p:sp>
        <p:nvSpPr>
          <p:cNvPr id="2" name="Título 1"/>
          <p:cNvSpPr>
            <a:spLocks noGrp="1"/>
          </p:cNvSpPr>
          <p:nvPr>
            <p:ph type="title"/>
          </p:nvPr>
        </p:nvSpPr>
        <p:spPr>
          <a:xfrm>
            <a:off x="7909561" y="576072"/>
            <a:ext cx="3657600" cy="2194560"/>
          </a:xfrm>
        </p:spPr>
        <p:txBody>
          <a:bodyPr>
            <a:normAutofit/>
          </a:bodyPr>
          <a:lstStyle>
            <a:lvl1pPr>
              <a:defRPr sz="2600">
                <a:solidFill>
                  <a:schemeClr val="bg1"/>
                </a:solidFill>
              </a:defRPr>
            </a:lvl1pPr>
          </a:lstStyle>
          <a:p>
            <a:r>
              <a:rPr lang="pt-BR"/>
              <a:t>Clique para editar o título mestre</a:t>
            </a:r>
            <a:endParaRPr lang="pt-BR" dirty="0"/>
          </a:p>
        </p:txBody>
      </p:sp>
      <p:sp>
        <p:nvSpPr>
          <p:cNvPr id="4" name="Espaço Reservado para Texto 3"/>
          <p:cNvSpPr>
            <a:spLocks noGrp="1"/>
          </p:cNvSpPr>
          <p:nvPr>
            <p:ph type="body" sz="half" idx="2"/>
          </p:nvPr>
        </p:nvSpPr>
        <p:spPr>
          <a:xfrm>
            <a:off x="7909561"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Tree>
    <p:extLst>
      <p:ext uri="{BB962C8B-B14F-4D97-AF65-F5344CB8AC3E}">
        <p14:creationId xmlns:p14="http://schemas.microsoft.com/office/powerpoint/2010/main" val="14421946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1026" name="Grupo 95"/>
          <p:cNvGrpSpPr>
            <a:grpSpLocks/>
          </p:cNvGrpSpPr>
          <p:nvPr/>
        </p:nvGrpSpPr>
        <p:grpSpPr bwMode="auto">
          <a:xfrm>
            <a:off x="0" y="0"/>
            <a:ext cx="12192000" cy="6858000"/>
            <a:chOff x="-1" y="0"/>
            <a:chExt cx="12192002" cy="6858000"/>
          </a:xfrm>
        </p:grpSpPr>
        <p:cxnSp>
          <p:nvCxnSpPr>
            <p:cNvPr id="97" name="Conector Reto 96"/>
            <p:cNvCxnSpPr/>
            <p:nvPr/>
          </p:nvCxnSpPr>
          <p:spPr bwMode="hidden">
            <a:xfrm>
              <a:off x="6095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Conector Reto 97"/>
            <p:cNvCxnSpPr/>
            <p:nvPr/>
          </p:nvCxnSpPr>
          <p:spPr bwMode="hidden">
            <a:xfrm>
              <a:off x="18287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Conector Reto 98"/>
            <p:cNvCxnSpPr/>
            <p:nvPr/>
          </p:nvCxnSpPr>
          <p:spPr bwMode="hidden">
            <a:xfrm>
              <a:off x="30479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Conector Reto 99"/>
            <p:cNvCxnSpPr/>
            <p:nvPr/>
          </p:nvCxnSpPr>
          <p:spPr bwMode="hidden">
            <a:xfrm>
              <a:off x="42672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Conector Reto 100"/>
            <p:cNvCxnSpPr/>
            <p:nvPr/>
          </p:nvCxnSpPr>
          <p:spPr bwMode="hidden">
            <a:xfrm>
              <a:off x="54864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Conector Reto 101"/>
            <p:cNvCxnSpPr/>
            <p:nvPr/>
          </p:nvCxnSpPr>
          <p:spPr bwMode="hidden">
            <a:xfrm>
              <a:off x="67056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Conector Reto 102"/>
            <p:cNvCxnSpPr/>
            <p:nvPr/>
          </p:nvCxnSpPr>
          <p:spPr bwMode="hidden">
            <a:xfrm>
              <a:off x="79248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Conector Reto 103"/>
            <p:cNvCxnSpPr/>
            <p:nvPr/>
          </p:nvCxnSpPr>
          <p:spPr bwMode="hidden">
            <a:xfrm>
              <a:off x="91440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Conector Reto 104"/>
            <p:cNvCxnSpPr/>
            <p:nvPr/>
          </p:nvCxnSpPr>
          <p:spPr bwMode="hidden">
            <a:xfrm>
              <a:off x="103632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Conector Reto 105"/>
            <p:cNvCxnSpPr/>
            <p:nvPr/>
          </p:nvCxnSpPr>
          <p:spPr bwMode="hidden">
            <a:xfrm>
              <a:off x="115824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Conector Reto 106"/>
            <p:cNvCxnSpPr/>
            <p:nvPr/>
          </p:nvCxnSpPr>
          <p:spPr bwMode="hidden">
            <a:xfrm>
              <a:off x="3174" y="38576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Conector Reto 107"/>
            <p:cNvCxnSpPr/>
            <p:nvPr/>
          </p:nvCxnSpPr>
          <p:spPr bwMode="hidden">
            <a:xfrm>
              <a:off x="3174" y="161131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Conector Reto 108"/>
            <p:cNvCxnSpPr/>
            <p:nvPr/>
          </p:nvCxnSpPr>
          <p:spPr bwMode="hidden">
            <a:xfrm>
              <a:off x="3174" y="283527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Conector Reto 109"/>
            <p:cNvCxnSpPr/>
            <p:nvPr/>
          </p:nvCxnSpPr>
          <p:spPr bwMode="hidden">
            <a:xfrm>
              <a:off x="3174" y="406082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Conector Reto 110"/>
            <p:cNvCxnSpPr/>
            <p:nvPr/>
          </p:nvCxnSpPr>
          <p:spPr bwMode="hidden">
            <a:xfrm>
              <a:off x="3174" y="528478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Conector Reto 111"/>
            <p:cNvCxnSpPr/>
            <p:nvPr/>
          </p:nvCxnSpPr>
          <p:spPr bwMode="hidden">
            <a:xfrm>
              <a:off x="3174" y="651033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49" name="Grupo 112"/>
            <p:cNvGrpSpPr>
              <a:grpSpLocks/>
            </p:cNvGrpSpPr>
            <p:nvPr userDrawn="1"/>
          </p:nvGrpSpPr>
          <p:grpSpPr bwMode="auto">
            <a:xfrm>
              <a:off x="-1" y="0"/>
              <a:ext cx="12192001" cy="6858000"/>
              <a:chOff x="-1" y="0"/>
              <a:chExt cx="12192001" cy="6858000"/>
            </a:xfrm>
          </p:grpSpPr>
          <p:cxnSp>
            <p:nvCxnSpPr>
              <p:cNvPr id="131" name="Conector Reto 130"/>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Conector Reto 131"/>
              <p:cNvCxnSpPr/>
              <p:nvPr/>
            </p:nvCxnSpPr>
            <p:spPr bwMode="hidden">
              <a:xfrm>
                <a:off x="1449387"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Conector Reto 132"/>
              <p:cNvCxnSpPr/>
              <p:nvPr/>
            </p:nvCxnSpPr>
            <p:spPr bwMode="hidden">
              <a:xfrm>
                <a:off x="26654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Conector Reto 133"/>
              <p:cNvCxnSpPr/>
              <p:nvPr/>
            </p:nvCxnSpPr>
            <p:spPr bwMode="hidden">
              <a:xfrm>
                <a:off x="3884613"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Conector Reto 134"/>
              <p:cNvCxnSpPr/>
              <p:nvPr/>
            </p:nvCxnSpPr>
            <p:spPr bwMode="hidden">
              <a:xfrm>
                <a:off x="5106988"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72" name="Grupo 135"/>
              <p:cNvGrpSpPr>
                <a:grpSpLocks/>
              </p:cNvGrpSpPr>
              <p:nvPr/>
            </p:nvGrpSpPr>
            <p:grpSpPr bwMode="auto">
              <a:xfrm>
                <a:off x="6327885" y="0"/>
                <a:ext cx="5864115" cy="5898673"/>
                <a:chOff x="6327885" y="0"/>
                <a:chExt cx="5864115" cy="5898673"/>
              </a:xfrm>
            </p:grpSpPr>
            <p:cxnSp>
              <p:nvCxnSpPr>
                <p:cNvPr id="142" name="Conector Reto 141"/>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Conector Reto 142"/>
                <p:cNvCxnSpPr/>
                <p:nvPr/>
              </p:nvCxnSpPr>
              <p:spPr bwMode="hidden">
                <a:xfrm>
                  <a:off x="7548563" y="0"/>
                  <a:ext cx="4643438"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Conector Reto 143"/>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Conector Reto 144"/>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Conector Reto 145"/>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Conector Reto 136"/>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Conector Reto 137"/>
              <p:cNvCxnSpPr/>
              <p:nvPr/>
            </p:nvCxnSpPr>
            <p:spPr bwMode="hidden">
              <a:xfrm flipH="1" flipV="1">
                <a:off x="-1" y="2227263"/>
                <a:ext cx="4614864"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Conector Reto 138"/>
              <p:cNvCxnSpPr/>
              <p:nvPr/>
            </p:nvCxnSpPr>
            <p:spPr bwMode="hidden">
              <a:xfrm flipH="1" flipV="1">
                <a:off x="-1" y="3432175"/>
                <a:ext cx="3398839"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Conector Reto 139"/>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Conector Reto 140"/>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050" name="Grupo 113"/>
            <p:cNvGrpSpPr>
              <a:grpSpLocks/>
            </p:cNvGrpSpPr>
            <p:nvPr userDrawn="1"/>
          </p:nvGrpSpPr>
          <p:grpSpPr bwMode="auto">
            <a:xfrm flipH="1">
              <a:off x="0" y="0"/>
              <a:ext cx="12192001" cy="6858000"/>
              <a:chOff x="-1" y="0"/>
              <a:chExt cx="12192001" cy="6858000"/>
            </a:xfrm>
          </p:grpSpPr>
          <p:cxnSp>
            <p:nvCxnSpPr>
              <p:cNvPr id="115" name="Conector Reto 114"/>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Conector Reto 115"/>
              <p:cNvCxnSpPr/>
              <p:nvPr/>
            </p:nvCxnSpPr>
            <p:spPr bwMode="hidden">
              <a:xfrm>
                <a:off x="1449386"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Conector Reto 116"/>
              <p:cNvCxnSpPr/>
              <p:nvPr/>
            </p:nvCxnSpPr>
            <p:spPr bwMode="hidden">
              <a:xfrm>
                <a:off x="2665411"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Reto 117"/>
              <p:cNvCxnSpPr/>
              <p:nvPr/>
            </p:nvCxnSpPr>
            <p:spPr bwMode="hidden">
              <a:xfrm>
                <a:off x="38846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Conector Reto 118"/>
              <p:cNvCxnSpPr/>
              <p:nvPr/>
            </p:nvCxnSpPr>
            <p:spPr bwMode="hidden">
              <a:xfrm>
                <a:off x="5106987"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56" name="Grupo 119"/>
              <p:cNvGrpSpPr>
                <a:grpSpLocks/>
              </p:cNvGrpSpPr>
              <p:nvPr/>
            </p:nvGrpSpPr>
            <p:grpSpPr bwMode="auto">
              <a:xfrm>
                <a:off x="6327885" y="0"/>
                <a:ext cx="5864115" cy="5898673"/>
                <a:chOff x="6327885" y="0"/>
                <a:chExt cx="5864115" cy="5898673"/>
              </a:xfrm>
            </p:grpSpPr>
            <p:cxnSp>
              <p:nvCxnSpPr>
                <p:cNvPr id="126" name="Conector Reto 125"/>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to 126"/>
                <p:cNvCxnSpPr/>
                <p:nvPr/>
              </p:nvCxnSpPr>
              <p:spPr bwMode="hidden">
                <a:xfrm>
                  <a:off x="7548562" y="0"/>
                  <a:ext cx="4643439"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Conector Reto 127"/>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to 128"/>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Conector Reto 129"/>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Conector Reto 120"/>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Conector Reto 121"/>
              <p:cNvCxnSpPr/>
              <p:nvPr/>
            </p:nvCxnSpPr>
            <p:spPr bwMode="hidden">
              <a:xfrm flipH="1" flipV="1">
                <a:off x="-1" y="2227263"/>
                <a:ext cx="4614863"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to 122"/>
              <p:cNvCxnSpPr/>
              <p:nvPr/>
            </p:nvCxnSpPr>
            <p:spPr bwMode="hidden">
              <a:xfrm flipH="1" flipV="1">
                <a:off x="-1" y="3432175"/>
                <a:ext cx="3398838"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Conector Reto 123"/>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to 124"/>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1027" name="Espaço Reservado para Título 1"/>
          <p:cNvSpPr>
            <a:spLocks noGrp="1"/>
          </p:cNvSpPr>
          <p:nvPr>
            <p:ph type="title"/>
          </p:nvPr>
        </p:nvSpPr>
        <p:spPr bwMode="auto">
          <a:xfrm>
            <a:off x="1295402" y="503238"/>
            <a:ext cx="9601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pt-BR"/>
              <a:t>Clique para editar o título mestre</a:t>
            </a:r>
          </a:p>
        </p:txBody>
      </p:sp>
      <p:sp>
        <p:nvSpPr>
          <p:cNvPr id="1028" name="Espaço Reservado para Texto 2"/>
          <p:cNvSpPr>
            <a:spLocks noGrp="1"/>
          </p:cNvSpPr>
          <p:nvPr>
            <p:ph type="body" idx="1"/>
          </p:nvPr>
        </p:nvSpPr>
        <p:spPr bwMode="auto">
          <a:xfrm>
            <a:off x="1295402" y="1981201"/>
            <a:ext cx="9601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9294813" y="6289676"/>
            <a:ext cx="965200"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AD9B84F-E4C0-CA41-BD5F-165B6BE1C426}" type="datetime1">
              <a:rPr lang="pt-BR"/>
              <a:pPr/>
              <a:t>05/03/2022</a:t>
            </a:fld>
            <a:endParaRPr lang="pt-BR" dirty="0"/>
          </a:p>
        </p:txBody>
      </p:sp>
      <p:sp>
        <p:nvSpPr>
          <p:cNvPr id="5" name="Espaço Reservado para Rodapé 4"/>
          <p:cNvSpPr>
            <a:spLocks noGrp="1"/>
          </p:cNvSpPr>
          <p:nvPr>
            <p:ph type="ftr" sz="quarter" idx="3"/>
          </p:nvPr>
        </p:nvSpPr>
        <p:spPr>
          <a:xfrm>
            <a:off x="609601" y="6289676"/>
            <a:ext cx="6127749" cy="222250"/>
          </a:xfrm>
          <a:prstGeom prst="rect">
            <a:avLst/>
          </a:prstGeom>
        </p:spPr>
        <p:txBody>
          <a:bodyPr vert="horz" lIns="91440" tIns="45720" rIns="91440" bIns="45720" rtlCol="0" anchor="ctr"/>
          <a:lstStyle>
            <a:lvl1pPr algn="l" eaLnBrk="1" fontAlgn="auto" hangingPunct="1">
              <a:spcBef>
                <a:spcPts val="0"/>
              </a:spcBef>
              <a:spcAft>
                <a:spcPts val="0"/>
              </a:spcAft>
              <a:defRPr sz="800">
                <a:solidFill>
                  <a:schemeClr val="tx1">
                    <a:lumMod val="50000"/>
                    <a:lumOff val="50000"/>
                  </a:schemeClr>
                </a:solidFill>
                <a:latin typeface="+mn-lt"/>
                <a:ea typeface="+mn-ea"/>
              </a:defRPr>
            </a:lvl1pPr>
          </a:lstStyle>
          <a:p>
            <a:pPr>
              <a:defRPr/>
            </a:pPr>
            <a:endParaRPr lang="pt-BR" dirty="0"/>
          </a:p>
        </p:txBody>
      </p:sp>
      <p:sp>
        <p:nvSpPr>
          <p:cNvPr id="6" name="Espaço Reservado para Número de Slide 5"/>
          <p:cNvSpPr>
            <a:spLocks noGrp="1"/>
          </p:cNvSpPr>
          <p:nvPr>
            <p:ph type="sldNum" sz="quarter" idx="4"/>
          </p:nvPr>
        </p:nvSpPr>
        <p:spPr>
          <a:xfrm>
            <a:off x="10664826" y="6289676"/>
            <a:ext cx="919163"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3167262-31E3-A148-9461-CB341014B510}" type="slidenum">
              <a:rPr lang="pt-BR"/>
              <a:pPr/>
              <a:t>‹nº›</a:t>
            </a:fld>
            <a:endParaRPr lang="pt-BR" dirty="0"/>
          </a:p>
        </p:txBody>
      </p:sp>
      <p:cxnSp>
        <p:nvCxnSpPr>
          <p:cNvPr id="148" name="Conector Reto 147"/>
          <p:cNvCxnSpPr/>
          <p:nvPr/>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13" r:id="rId1"/>
    <p:sldLayoutId id="2147483707" r:id="rId2"/>
    <p:sldLayoutId id="2147483714" r:id="rId3"/>
    <p:sldLayoutId id="2147483708" r:id="rId4"/>
    <p:sldLayoutId id="2147483709" r:id="rId5"/>
    <p:sldLayoutId id="2147483710" r:id="rId6"/>
    <p:sldLayoutId id="2147483715" r:id="rId7"/>
    <p:sldLayoutId id="2147483716" r:id="rId8"/>
    <p:sldLayoutId id="2147483717" r:id="rId9"/>
    <p:sldLayoutId id="2147483711" r:id="rId10"/>
    <p:sldLayoutId id="2147483712" r:id="rId11"/>
  </p:sldLayoutIdLst>
  <p:transition spd="med">
    <p:fade/>
  </p:transition>
  <p:hf sldNum="0" hdr="0" ftr="0" dt="0"/>
  <p:txStyles>
    <p:titleStyle>
      <a:lvl1pPr algn="l" rtl="0" eaLnBrk="0" fontAlgn="base" hangingPunct="0">
        <a:lnSpc>
          <a:spcPct val="90000"/>
        </a:lnSpc>
        <a:spcBef>
          <a:spcPct val="0"/>
        </a:spcBef>
        <a:spcAft>
          <a:spcPct val="0"/>
        </a:spcAft>
        <a:defRPr sz="3200" b="1" kern="1200">
          <a:solidFill>
            <a:schemeClr val="accent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p:titleStyle>
    <p:body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ＭＳ Ｐゴシック" charset="0"/>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ＭＳ Ｐゴシック" charset="0"/>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ＭＳ Ｐゴシック" charset="0"/>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jusbrasil.com.br/legislacao/97937/regime-jur%C3%ADdico-dos-servidores-publicos-civis-da-uni%C3%A3o-lei-8112-90"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stj.jusbrasil.com.br/jurisprudencia/8067217/mandado-de-seguranca-ms-7019-df-2000-0049969-2-stj"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0">
              <a:schemeClr val="bg1">
                <a:lumMod val="100000"/>
              </a:schemeClr>
            </a:gs>
            <a:gs pos="38000">
              <a:schemeClr val="bg1"/>
            </a:gs>
            <a:gs pos="0">
              <a:schemeClr val="accent1"/>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 y="1308538"/>
            <a:ext cx="12192000" cy="2216925"/>
          </a:xfrm>
        </p:spPr>
        <p:txBody>
          <a:bodyPr rtlCol="0">
            <a:noAutofit/>
          </a:bodyPr>
          <a:lstStyle/>
          <a:p>
            <a:pPr algn="ctr"/>
            <a:r>
              <a:rPr lang="pt-BR" sz="5400" b="0" dirty="0">
                <a:latin typeface="Verdana" panose="020B0604030504040204" pitchFamily="34" charset="0"/>
                <a:ea typeface="Verdana" panose="020B0604030504040204" pitchFamily="34" charset="0"/>
                <a:cs typeface="Verdana" panose="020B0604030504040204" pitchFamily="34" charset="0"/>
              </a:rPr>
              <a:t>Processo Administrativo: </a:t>
            </a:r>
            <a:br>
              <a:rPr lang="pt-BR" sz="5400" b="0" dirty="0">
                <a:latin typeface="Verdana" panose="020B0604030504040204" pitchFamily="34" charset="0"/>
                <a:ea typeface="Verdana" panose="020B0604030504040204" pitchFamily="34" charset="0"/>
                <a:cs typeface="Verdana" panose="020B0604030504040204" pitchFamily="34" charset="0"/>
              </a:rPr>
            </a:br>
            <a:r>
              <a:rPr lang="pt-BR" sz="5400" b="0" dirty="0">
                <a:latin typeface="Verdana" panose="020B0604030504040204" pitchFamily="34" charset="0"/>
                <a:ea typeface="Verdana" panose="020B0604030504040204" pitchFamily="34" charset="0"/>
                <a:cs typeface="Verdana" panose="020B0604030504040204" pitchFamily="34" charset="0"/>
              </a:rPr>
              <a:t> </a:t>
            </a:r>
            <a:br>
              <a:rPr lang="pt-BR" sz="5400" b="0" dirty="0">
                <a:latin typeface="Verdana" panose="020B0604030504040204" pitchFamily="34" charset="0"/>
                <a:ea typeface="Verdana" panose="020B0604030504040204" pitchFamily="34" charset="0"/>
                <a:cs typeface="Verdana" panose="020B0604030504040204" pitchFamily="34" charset="0"/>
              </a:rPr>
            </a:br>
            <a:r>
              <a:rPr lang="pt-BR" sz="5400" b="0" dirty="0">
                <a:latin typeface="Verdana" panose="020B0604030504040204" pitchFamily="34" charset="0"/>
                <a:ea typeface="Verdana" panose="020B0604030504040204" pitchFamily="34" charset="0"/>
                <a:cs typeface="Verdana" panose="020B0604030504040204" pitchFamily="34" charset="0"/>
              </a:rPr>
              <a:t>Ponto 10</a:t>
            </a:r>
            <a:r>
              <a:rPr lang="pt-BR" sz="5400" dirty="0"/>
              <a:t>: Processos em espécie: processo administrativo disciplinar</a:t>
            </a:r>
            <a:endParaRPr lang="pt-BR" sz="5400" b="0" dirty="0">
              <a:latin typeface="Verdana" panose="020B0604030504040204" pitchFamily="34" charset="0"/>
              <a:ea typeface="Verdana" panose="020B0604030504040204" pitchFamily="34" charset="0"/>
              <a:cs typeface="Verdana" panose="020B0604030504040204" pitchFamily="34" charset="0"/>
            </a:endParaRPr>
          </a:p>
        </p:txBody>
      </p:sp>
      <p:sp>
        <p:nvSpPr>
          <p:cNvPr id="3" name="Subtítulo 2"/>
          <p:cNvSpPr>
            <a:spLocks noGrp="1"/>
          </p:cNvSpPr>
          <p:nvPr>
            <p:ph type="subTitle" idx="1"/>
          </p:nvPr>
        </p:nvSpPr>
        <p:spPr>
          <a:xfrm>
            <a:off x="2107669" y="5479850"/>
            <a:ext cx="8661401" cy="1378150"/>
          </a:xfrm>
        </p:spPr>
        <p:txBody>
          <a:bodyPr rtlCol="0">
            <a:normAutofit/>
          </a:bodyPr>
          <a:lstStyle/>
          <a:p>
            <a:pPr eaLnBrk="1" fontAlgn="auto" hangingPunct="1">
              <a:spcAft>
                <a:spcPts val="0"/>
              </a:spcAft>
              <a:buFont typeface="Arial" panose="020B0604020202020204" pitchFamily="34" charset="0"/>
              <a:buNone/>
              <a:defRPr/>
            </a:pPr>
            <a:r>
              <a:rPr lang="pt-BR" dirty="0">
                <a:solidFill>
                  <a:srgbClr val="FF0000"/>
                </a:solidFill>
                <a:ea typeface="+mn-ea"/>
              </a:rPr>
              <a:t>		</a:t>
            </a:r>
          </a:p>
          <a:p>
            <a:pPr eaLnBrk="1" fontAlgn="auto" hangingPunct="1">
              <a:spcAft>
                <a:spcPts val="0"/>
              </a:spcAft>
              <a:buFont typeface="Arial" panose="020B0604020202020204" pitchFamily="34" charset="0"/>
              <a:buNone/>
              <a:defRPr/>
            </a:pPr>
            <a:r>
              <a:rPr lang="pt-BR" dirty="0">
                <a:solidFill>
                  <a:srgbClr val="FF0000"/>
                </a:solidFill>
                <a:ea typeface="+mn-ea"/>
              </a:rPr>
              <a:t>Faculdade de Direito da Universidade de São Paulo (USP)                  </a:t>
            </a:r>
          </a:p>
          <a:p>
            <a:pPr eaLnBrk="1" fontAlgn="auto" hangingPunct="1">
              <a:spcAft>
                <a:spcPts val="0"/>
              </a:spcAft>
              <a:buFont typeface="Arial" panose="020B0604020202020204" pitchFamily="34" charset="0"/>
              <a:buNone/>
              <a:defRPr/>
            </a:pPr>
            <a:r>
              <a:rPr lang="pt-BR" sz="1800" dirty="0">
                <a:solidFill>
                  <a:srgbClr val="FF0000"/>
                </a:solidFill>
                <a:latin typeface="Verdana" panose="020B0604030504040204" pitchFamily="34" charset="0"/>
                <a:ea typeface="Verdana" panose="020B0604030504040204" pitchFamily="34" charset="0"/>
                <a:cs typeface="Verdana" panose="020B0604030504040204" pitchFamily="34" charset="0"/>
              </a:rPr>
              <a:t>São Paulo (SP), 1º Semestre de 2022.</a:t>
            </a:r>
            <a:endParaRPr lang="pt-BR" b="1" i="1" dirty="0">
              <a:solidFill>
                <a:srgbClr val="FF0000"/>
              </a:solidFill>
              <a:ea typeface="+mn-ea"/>
            </a:endParaRPr>
          </a:p>
        </p:txBody>
      </p:sp>
      <p:sp>
        <p:nvSpPr>
          <p:cNvPr id="10" name="Título 1"/>
          <p:cNvSpPr txBox="1">
            <a:spLocks/>
          </p:cNvSpPr>
          <p:nvPr/>
        </p:nvSpPr>
        <p:spPr bwMode="auto">
          <a:xfrm>
            <a:off x="3416134" y="3743863"/>
            <a:ext cx="8775865" cy="1363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b" anchorCtr="0" compatLnSpc="1">
            <a:prstTxWarp prst="textNoShape">
              <a:avLst/>
            </a:prstTxWarp>
            <a:noAutofit/>
          </a:bodyPr>
          <a:lstStyle>
            <a:lvl1pPr algn="l" rtl="0" eaLnBrk="0" fontAlgn="base" hangingPunct="0">
              <a:lnSpc>
                <a:spcPct val="76000"/>
              </a:lnSpc>
              <a:spcBef>
                <a:spcPct val="0"/>
              </a:spcBef>
              <a:spcAft>
                <a:spcPct val="0"/>
              </a:spcAft>
              <a:defRPr sz="8000" b="1" kern="1200" cap="none" baseline="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a:lstStyle>
          <a:p>
            <a:pPr algn="ctr"/>
            <a:endParaRPr lang="pt-BR" sz="2800" cap="small" dirty="0">
              <a:latin typeface="Verdana" panose="020B0604030504040204" pitchFamily="34" charset="0"/>
              <a:ea typeface="Verdana" panose="020B0604030504040204" pitchFamily="34" charset="0"/>
              <a:cs typeface="Verdana" panose="020B0604030504040204" pitchFamily="34" charset="0"/>
            </a:endParaRPr>
          </a:p>
        </p:txBody>
      </p:sp>
      <p:pic>
        <p:nvPicPr>
          <p:cNvPr id="11" name="Imagem 10"/>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5466" y="3525463"/>
            <a:ext cx="1972204" cy="1993369"/>
          </a:xfrm>
          <a:prstGeom prst="rect">
            <a:avLst/>
          </a:prstGeom>
          <a:solidFill>
            <a:srgbClr val="FFFFFF"/>
          </a:solidFill>
          <a:ln>
            <a:noFill/>
          </a:ln>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20298" y="175099"/>
            <a:ext cx="7904193"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4. Afastamento cautelar do servidor</a:t>
            </a:r>
          </a:p>
        </p:txBody>
      </p:sp>
      <p:sp>
        <p:nvSpPr>
          <p:cNvPr id="3" name="CaixaDeTexto 2"/>
          <p:cNvSpPr txBox="1"/>
          <p:nvPr/>
        </p:nvSpPr>
        <p:spPr>
          <a:xfrm>
            <a:off x="336429" y="724619"/>
            <a:ext cx="11447253" cy="2246769"/>
          </a:xfrm>
          <a:prstGeom prst="rect">
            <a:avLst/>
          </a:prstGeom>
          <a:noFill/>
        </p:spPr>
        <p:txBody>
          <a:bodyPr wrap="square" rtlCol="0">
            <a:spAutoFit/>
          </a:bodyPr>
          <a:lstStyle/>
          <a:p>
            <a:pPr algn="just"/>
            <a:r>
              <a:rPr lang="pt-BR" sz="2000" dirty="0"/>
              <a:t>Art. 147 da Lei nº 8112:  Como medida cautelar e a fim de que o servidor não venha a influir na apuração da irregularidade, a autoridade instauradora do processo disciplinar poderá determinar o seu afastamento do exercício do cargo, pelo prazo de até 60 (sessenta) dias, sem prejuízo da remuneração.</a:t>
            </a:r>
          </a:p>
          <a:p>
            <a:pPr algn="just"/>
            <a:endParaRPr lang="pt-BR" sz="2000" dirty="0"/>
          </a:p>
          <a:p>
            <a:pPr algn="just"/>
            <a:r>
              <a:rPr lang="pt-BR" sz="2000" dirty="0"/>
              <a:t>Parágrafo único. O afastamento poderá ser prorrogado por igual prazo, findo o qual cessarão os seus efeitos, ainda que não concluído o processo.</a:t>
            </a:r>
          </a:p>
        </p:txBody>
      </p:sp>
      <p:sp>
        <p:nvSpPr>
          <p:cNvPr id="4" name="CaixaDeTexto 3"/>
          <p:cNvSpPr txBox="1"/>
          <p:nvPr/>
        </p:nvSpPr>
        <p:spPr>
          <a:xfrm>
            <a:off x="420297" y="2977622"/>
            <a:ext cx="739523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4.1 Características do afastamento</a:t>
            </a:r>
          </a:p>
        </p:txBody>
      </p:sp>
      <p:sp>
        <p:nvSpPr>
          <p:cNvPr id="5" name="CaixaDeTexto 4"/>
          <p:cNvSpPr txBox="1"/>
          <p:nvPr/>
        </p:nvSpPr>
        <p:spPr>
          <a:xfrm>
            <a:off x="336428" y="4045789"/>
            <a:ext cx="11447253" cy="1938992"/>
          </a:xfrm>
          <a:prstGeom prst="rect">
            <a:avLst/>
          </a:prstGeom>
          <a:noFill/>
        </p:spPr>
        <p:txBody>
          <a:bodyPr wrap="square" rtlCol="0">
            <a:spAutoFit/>
          </a:bodyPr>
          <a:lstStyle/>
          <a:p>
            <a:pPr marL="285750" indent="-285750">
              <a:buFont typeface="Wingdings" pitchFamily="2" charset="2"/>
              <a:buChar char="Ø"/>
            </a:pPr>
            <a:r>
              <a:rPr lang="pt-BR" sz="2400" dirty="0"/>
              <a:t>Não tem caráter punitivo; em consequência, não se suspende a remuneração;</a:t>
            </a:r>
          </a:p>
          <a:p>
            <a:pPr marL="285750" indent="-285750">
              <a:buFont typeface="Wingdings" pitchFamily="2" charset="2"/>
              <a:buChar char="Ø"/>
            </a:pPr>
            <a:r>
              <a:rPr lang="pt-BR" sz="2400" dirty="0"/>
              <a:t>Ato de competência da autoridade instauradora e deve ser formalizado por portaria;</a:t>
            </a:r>
          </a:p>
          <a:p>
            <a:pPr marL="285750" indent="-285750">
              <a:buFont typeface="Wingdings" pitchFamily="2" charset="2"/>
              <a:buChar char="Ø"/>
            </a:pPr>
            <a:r>
              <a:rPr lang="pt-BR" sz="2400" dirty="0"/>
              <a:t>Princípios da razoabilidade e proporcionalidade; e</a:t>
            </a:r>
          </a:p>
          <a:p>
            <a:pPr marL="285750" indent="-285750">
              <a:buFont typeface="Wingdings" pitchFamily="2" charset="2"/>
              <a:buChar char="Ø"/>
            </a:pPr>
            <a:r>
              <a:rPr lang="pt-BR" sz="2400" dirty="0"/>
              <a:t>Prazo: 60 mais 60, improrrogáveis na esfera administrativa;</a:t>
            </a:r>
          </a:p>
        </p:txBody>
      </p:sp>
    </p:spTree>
    <p:extLst>
      <p:ext uri="{BB962C8B-B14F-4D97-AF65-F5344CB8AC3E}">
        <p14:creationId xmlns:p14="http://schemas.microsoft.com/office/powerpoint/2010/main" val="843329079"/>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20298" y="175099"/>
            <a:ext cx="520412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4.2 Momento do afastamento</a:t>
            </a:r>
          </a:p>
        </p:txBody>
      </p:sp>
      <p:sp>
        <p:nvSpPr>
          <p:cNvPr id="3" name="CaixaDeTexto 2"/>
          <p:cNvSpPr txBox="1"/>
          <p:nvPr/>
        </p:nvSpPr>
        <p:spPr>
          <a:xfrm>
            <a:off x="301925" y="862642"/>
            <a:ext cx="11257471" cy="4339650"/>
          </a:xfrm>
          <a:prstGeom prst="rect">
            <a:avLst/>
          </a:prstGeom>
          <a:noFill/>
        </p:spPr>
        <p:txBody>
          <a:bodyPr wrap="square" rtlCol="0">
            <a:spAutoFit/>
          </a:bodyPr>
          <a:lstStyle/>
          <a:p>
            <a:r>
              <a:rPr lang="pt-BR" sz="2400" dirty="0"/>
              <a:t>o art. 147 se situa no final da fase investigatória e antes do art. 148, que trata de processo disciplinar propriamente dito;</a:t>
            </a:r>
          </a:p>
          <a:p>
            <a:endParaRPr lang="pt-BR" sz="2400" dirty="0"/>
          </a:p>
          <a:p>
            <a:r>
              <a:rPr lang="pt-BR" sz="2400" dirty="0"/>
              <a:t>Na prática, aplica-se o prazo aos dois momentos, ou seja, até 120 dias antes da portaria inicial do processo administrativo, e 120 dias após, durante o PAD, com fundamento no art. 152 da Lei 8.112:</a:t>
            </a:r>
            <a:endParaRPr lang="pt-BR" dirty="0"/>
          </a:p>
          <a:p>
            <a:endParaRPr lang="pt-BR" dirty="0"/>
          </a:p>
          <a:p>
            <a:pPr marL="804863" indent="0" algn="just">
              <a:buNone/>
            </a:pPr>
            <a:r>
              <a:rPr lang="pt-BR" sz="2400" i="1" dirty="0"/>
              <a:t>O prazo para a conclusão do processo disciplinar não excederá 60 (sessenta) dias, contados da data de publicação do ato que constituir a comissão, admitida a sua prorrogação por igual prazo, quando as circunstâncias o exigirem.</a:t>
            </a:r>
          </a:p>
          <a:p>
            <a:endParaRPr lang="pt-BR" dirty="0"/>
          </a:p>
        </p:txBody>
      </p:sp>
    </p:spTree>
    <p:extLst>
      <p:ext uri="{BB962C8B-B14F-4D97-AF65-F5344CB8AC3E}">
        <p14:creationId xmlns:p14="http://schemas.microsoft.com/office/powerpoint/2010/main" val="1602458054"/>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20298" y="175099"/>
            <a:ext cx="9353429"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4.3 Prazo máximo de afastamento: improrrogável  </a:t>
            </a:r>
          </a:p>
        </p:txBody>
      </p:sp>
      <p:sp>
        <p:nvSpPr>
          <p:cNvPr id="3" name="CaixaDeTexto 2"/>
          <p:cNvSpPr txBox="1"/>
          <p:nvPr/>
        </p:nvSpPr>
        <p:spPr>
          <a:xfrm>
            <a:off x="534838" y="1121434"/>
            <a:ext cx="11093570" cy="4401205"/>
          </a:xfrm>
          <a:prstGeom prst="rect">
            <a:avLst/>
          </a:prstGeom>
          <a:solidFill>
            <a:schemeClr val="accent4">
              <a:lumMod val="20000"/>
              <a:lumOff val="80000"/>
            </a:schemeClr>
          </a:solidFill>
        </p:spPr>
        <p:txBody>
          <a:bodyPr wrap="square" rtlCol="0">
            <a:spAutoFit/>
          </a:bodyPr>
          <a:lstStyle/>
          <a:p>
            <a:pPr algn="just"/>
            <a:r>
              <a:rPr lang="pt-BR" sz="2000" dirty="0"/>
              <a:t>ADMINISTRATIVO. SERVIDOR PÚBLICO. AFASTAMENTO CAUTELAR. PROCESSO ADMINISTRATIVO DISCIPLINAR. PRAZO. PRORROGAÇÃO. IMPOSSIBILIDADE. ART. 147 DA LEI 8.112/90. REINTEGRAÇÃO. REMESSA OFICIAL NÃO PROVIDA. 1. Como medida cautelar e a fim de que o servidor não venha a influir na apuração da irregularidade, a autoridade instauradora do processo disciplinar poderá determinar o seu afastamento do exercício do cargo, pelo prazo de até 60 (sessenta) dias, prorrogável por igual período, sem prejuízo da remuneração (art. 147, caput e parágrafo único da Lei 8.112/90). 2. Inexistindo previsão legal para a prorrogação do prazo por período superior ao previsto em lei para o afastamento cautelar de servidor submetido a processo disciplinar, não pode subsistir o ato impugnado. 3. Remessa oficial não provida.</a:t>
            </a:r>
          </a:p>
          <a:p>
            <a:pPr algn="just"/>
            <a:endParaRPr lang="pt-BR" sz="2000" dirty="0"/>
          </a:p>
          <a:p>
            <a:pPr algn="just"/>
            <a:r>
              <a:rPr lang="pt-BR" sz="2000" dirty="0"/>
              <a:t>(TRF-1 - REOMS: 10180 MA 2003.37.00.010180-8, Relator: DESEMBARGADOR FEDERAL ANTÔNIO SÁVIO DE OLIVEIRA CHAVES, Data de Julgamento: 21/11/2007, PRIMEIRA TURMA, Data de Publicação: 14/01/2008 DJ p.918)</a:t>
            </a:r>
          </a:p>
        </p:txBody>
      </p:sp>
    </p:spTree>
    <p:extLst>
      <p:ext uri="{BB962C8B-B14F-4D97-AF65-F5344CB8AC3E}">
        <p14:creationId xmlns:p14="http://schemas.microsoft.com/office/powerpoint/2010/main" val="1004465189"/>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08154" y="62955"/>
            <a:ext cx="10216072"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4.4 Afastamento e direito de férias: direito polêmico</a:t>
            </a:r>
          </a:p>
        </p:txBody>
      </p:sp>
      <p:sp>
        <p:nvSpPr>
          <p:cNvPr id="3" name="CaixaDeTexto 2"/>
          <p:cNvSpPr txBox="1"/>
          <p:nvPr/>
        </p:nvSpPr>
        <p:spPr>
          <a:xfrm>
            <a:off x="94892" y="636764"/>
            <a:ext cx="11861320" cy="6001643"/>
          </a:xfrm>
          <a:prstGeom prst="rect">
            <a:avLst/>
          </a:prstGeom>
          <a:solidFill>
            <a:schemeClr val="accent4">
              <a:lumMod val="20000"/>
              <a:lumOff val="80000"/>
            </a:schemeClr>
          </a:solidFill>
        </p:spPr>
        <p:txBody>
          <a:bodyPr wrap="square" rtlCol="0">
            <a:spAutoFit/>
          </a:bodyPr>
          <a:lstStyle/>
          <a:p>
            <a:pPr algn="just"/>
            <a:r>
              <a:rPr lang="pt-BR" sz="1600" dirty="0"/>
              <a:t>ADMINISTRATIVO. SERVIDOR PÚBLICO. AFASTAMENTO CAUTELAR. PROCESSO ADMINISTRATIVO DISCIPLINAR. GOZO DE FÉRIAS. 1. O ora apelante impetrou o presente mandado de segurança com o objetivo de ver reconhecido seu direito de gozo das férias referentes aos exercícios de 2006, 2007 e 2008, período em que esteve afastado temporariamente, por conta de instauração de processo administrativo disciplinar. 2. O afastamento cautelar, deferido nos autos do processo administrativo disciplinar, não modifica a situação do servidor público com relação às vantagens a que tem direito. 3. É assegurada ao servidor público a percepção das verbas decorrentes do efetivo exercício do trabalho, em período no qual o referido labor não ocorreu, desde que garantidos por expressa disposição legal. 4. Ainda que não ocorra concreta prestação de serviço, os dias constantes do período de afastamento preventivo são considerados como trabalhados para efeito de cômputo de tempo de serviço. 5. Recurso conhecido e provido. Segurança concedida. (TRF-2 - AC: 201051010006348 RJ 2010.51.01.000634-8, Relator: Desembargador Federal JOSE ANTONIO LISBOA NEIVA, Data de Julgamento: 10/11/2010, SÉTIMA TURMA ESPECIALIZADA, Data de Publicação: E-DJF2R - Data::19/11/2010 - Página::223)</a:t>
            </a:r>
          </a:p>
          <a:p>
            <a:pPr algn="just"/>
            <a:endParaRPr lang="pt-BR" sz="1600" dirty="0"/>
          </a:p>
          <a:p>
            <a:pPr algn="just"/>
            <a:r>
              <a:rPr lang="pt-BR" sz="1600" b="1" dirty="0">
                <a:solidFill>
                  <a:schemeClr val="accent1">
                    <a:lumMod val="75000"/>
                  </a:schemeClr>
                </a:solidFill>
              </a:rPr>
              <a:t>Há acórdãos em sentido diverso:</a:t>
            </a:r>
          </a:p>
          <a:p>
            <a:pPr algn="just"/>
            <a:endParaRPr lang="pt-BR" sz="1600" dirty="0"/>
          </a:p>
          <a:p>
            <a:pPr algn="just"/>
            <a:r>
              <a:rPr lang="pt-BR" sz="1600" dirty="0"/>
              <a:t>ADMINISTRATIVO. PROCESSO ADMINISTRATIVO DISCIPLINAR. AFASTAMENTO CAUTELAR DE MAGISTRADO. AUSÊNCIA DE EFETIVO TRABALHO. GOZO DE FÉRIAS. IMPOSSIBILIDADE. 1. Hipótese em que o Tribunal de origem, diante da existência de decisão proferida em Processo Administrativo Disciplinar 120.580/2008, na qual determina o afastamento cautelar do impetrante de suas funções jurisdicionais até final julgamento do processo administrativo, indeferiu pedido do impetrante de ser beneficiado com a concessão de férias. 2. É firme no STJ o entendimento de que a ausência de efetivo exercício da atividade impede o gozo de férias, porquanto estas têm por pressuposto recompensar o trabalhador com o descanso remunerado da rotina de suas atividades funcionais por determinado tempo. 3. In </a:t>
            </a:r>
            <a:r>
              <a:rPr lang="pt-BR" sz="1600" dirty="0" err="1"/>
              <a:t>casu</a:t>
            </a:r>
            <a:r>
              <a:rPr lang="pt-BR" sz="1600" dirty="0"/>
              <a:t>, no período relativo ao pleito de gozo de férias, o recorrente encontrava-se afastado de suas funções. Não ocorreu, portanto, fadiga pela rotina de suas atividades funcionais e não há como sustentar o direito ao gozo de férias, dada a ausência de causa. 4. Recurso Ordinário não provido (RMS 33579 / SP, publicação: </a:t>
            </a:r>
            <a:r>
              <a:rPr lang="pt-BR" sz="1600" dirty="0" err="1"/>
              <a:t>DJe</a:t>
            </a:r>
            <a:r>
              <a:rPr lang="pt-BR" sz="1600" dirty="0"/>
              <a:t> de 31.10.12).</a:t>
            </a:r>
          </a:p>
        </p:txBody>
      </p:sp>
    </p:spTree>
    <p:extLst>
      <p:ext uri="{BB962C8B-B14F-4D97-AF65-F5344CB8AC3E}">
        <p14:creationId xmlns:p14="http://schemas.microsoft.com/office/powerpoint/2010/main" val="1354932176"/>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08154" y="62955"/>
            <a:ext cx="2202133"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4.5 Revelia</a:t>
            </a:r>
          </a:p>
        </p:txBody>
      </p:sp>
      <p:sp>
        <p:nvSpPr>
          <p:cNvPr id="3" name="CaixaDeTexto 2"/>
          <p:cNvSpPr txBox="1"/>
          <p:nvPr/>
        </p:nvSpPr>
        <p:spPr>
          <a:xfrm>
            <a:off x="308153" y="586595"/>
            <a:ext cx="11648057" cy="2589051"/>
          </a:xfrm>
          <a:prstGeom prst="rect">
            <a:avLst/>
          </a:prstGeom>
          <a:noFill/>
        </p:spPr>
        <p:txBody>
          <a:bodyPr wrap="square" rtlCol="0">
            <a:spAutoFit/>
          </a:bodyPr>
          <a:lstStyle/>
          <a:p>
            <a:pPr marL="357188" indent="0" algn="just"/>
            <a:r>
              <a:rPr lang="pt-BR" sz="2000" i="1" dirty="0"/>
              <a:t>Art. 164.  Considerar-se-á revel o indiciado que, regularmente citado, não apresentar defesa no prazo legal.</a:t>
            </a:r>
          </a:p>
          <a:p>
            <a:pPr marL="357188" indent="0" algn="just"/>
            <a:endParaRPr lang="pt-BR" sz="2000" i="1" dirty="0"/>
          </a:p>
          <a:p>
            <a:pPr marL="357188" indent="0" algn="just">
              <a:buNone/>
            </a:pPr>
            <a:r>
              <a:rPr lang="pt-BR" sz="2000" i="1" dirty="0"/>
              <a:t> § 1o  A revelia será declarada, por termo, nos autos do processo e devolverá o prazo para a defesa.</a:t>
            </a:r>
          </a:p>
          <a:p>
            <a:pPr marL="814388" indent="-457200" algn="just"/>
            <a:r>
              <a:rPr lang="pt-BR" sz="2000" i="1" dirty="0"/>
              <a:t>Apesar da previsão legal, há necessidade de apresentação de defesa e a decisão administrativa deve ser fundamentada, sem dispensar fundamentação e eventualmente investigação; assim, não equivale à revelia do processo civil.</a:t>
            </a:r>
          </a:p>
        </p:txBody>
      </p:sp>
      <p:sp>
        <p:nvSpPr>
          <p:cNvPr id="4" name="CaixaDeTexto 3"/>
          <p:cNvSpPr txBox="1"/>
          <p:nvPr/>
        </p:nvSpPr>
        <p:spPr>
          <a:xfrm>
            <a:off x="308153" y="3398807"/>
            <a:ext cx="11708443" cy="3139321"/>
          </a:xfrm>
          <a:prstGeom prst="rect">
            <a:avLst/>
          </a:prstGeom>
          <a:solidFill>
            <a:schemeClr val="accent4">
              <a:lumMod val="20000"/>
              <a:lumOff val="80000"/>
            </a:schemeClr>
          </a:solidFill>
        </p:spPr>
        <p:txBody>
          <a:bodyPr wrap="square" rtlCol="0">
            <a:spAutoFit/>
          </a:bodyPr>
          <a:lstStyle/>
          <a:p>
            <a:pPr algn="just"/>
            <a:r>
              <a:rPr lang="pt-BR" dirty="0"/>
              <a:t>PRESTAÇÃO JURISDICIONAL VERSUS PRONUNCIAMENTO CONTRÁRIO AOS INTERESSES. Mostra-se impróprio confundir ausência de aperfeiçoamento da prestação jurisdicional com decisão contrária a interesses. PROCESSO ADMINISTRATIVO – PROFISSIONAL DA ADVOCACIA. Consoante o Verbete Vinculante nº 5 da Súmula do Supremo, não ofende a Constituição a falta de defesa técnica por advogado no processo administrativo disciplinar. PROCESSO ADMINISTRATIVO – REVELIA – DEFESA. Observada a regra da Lei nº 8.112/90 no sentido de dar-se defensor ao revel, descabe cogitar de nulidade. PROCESSO ADMINISTRATIVO – JULGAMENTO – PRAZO. O artigo 169, § 2º, da Lei nº 8.112/90 preceitua não acarretar nulidade o julgamento do processo administrativo fora dos prazos previstos. SERVIDOR – INASSIDUIDADE HABITUAL – DEMISSÃO – DOLO – INADEQUAÇÃO. Em se tratando não de abandono do serviço, mas de desídia, é inviável perquirir o elemento subjetivo retratado no dolo. (RMS 28546, Relator(a):  Min. MARCO AURÉLIO, Primeira Turma, julgado em 04/12/2012, ACÓRDÃO ELETRÔNICO DJe-044 DIVULG 06-03-2013 PUBLIC 07-03-2013)</a:t>
            </a:r>
          </a:p>
        </p:txBody>
      </p:sp>
    </p:spTree>
    <p:extLst>
      <p:ext uri="{BB962C8B-B14F-4D97-AF65-F5344CB8AC3E}">
        <p14:creationId xmlns:p14="http://schemas.microsoft.com/office/powerpoint/2010/main" val="2261913042"/>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98740" y="1043796"/>
            <a:ext cx="11110822" cy="4801314"/>
          </a:xfrm>
          <a:prstGeom prst="rect">
            <a:avLst/>
          </a:prstGeom>
          <a:noFill/>
        </p:spPr>
        <p:txBody>
          <a:bodyPr wrap="square" rtlCol="0">
            <a:spAutoFit/>
          </a:bodyPr>
          <a:lstStyle/>
          <a:p>
            <a:pPr algn="just"/>
            <a:r>
              <a:rPr lang="pt-BR" sz="2400" dirty="0"/>
              <a:t>Recurso administrativo: é o meio formal de impugnação das decisões administrativas; espécies:</a:t>
            </a:r>
          </a:p>
          <a:p>
            <a:pPr algn="just"/>
            <a:endParaRPr lang="pt-BR" sz="2400" dirty="0"/>
          </a:p>
          <a:p>
            <a:pPr marL="514350" indent="-514350" algn="just">
              <a:buAutoNum type="alphaLcParenR"/>
            </a:pPr>
            <a:r>
              <a:rPr lang="pt-BR" sz="2400" dirty="0"/>
              <a:t>Recurso hierárquico próprio: impugnação dirigida à autoridade hierarquicamente superior; (</a:t>
            </a:r>
            <a:r>
              <a:rPr lang="pt-BR" sz="2400" b="1" dirty="0"/>
              <a:t>AUTOTUTELA</a:t>
            </a:r>
            <a:r>
              <a:rPr lang="pt-BR" sz="2400" dirty="0"/>
              <a:t>)</a:t>
            </a:r>
          </a:p>
          <a:p>
            <a:pPr marL="514350" indent="-514350" algn="just">
              <a:buFontTx/>
              <a:buAutoNum type="alphaLcParenR"/>
            </a:pPr>
            <a:r>
              <a:rPr lang="pt-BR" sz="2400" dirty="0"/>
              <a:t>Recurso hierárquico impróprio: interposto para fora da entidade que proferiu a decisão; (</a:t>
            </a:r>
            <a:r>
              <a:rPr lang="pt-BR" sz="2400" b="1" dirty="0"/>
              <a:t>TUTELA</a:t>
            </a:r>
            <a:r>
              <a:rPr lang="pt-BR" sz="2400" dirty="0"/>
              <a:t>)</a:t>
            </a:r>
          </a:p>
          <a:p>
            <a:pPr marL="514350" indent="-514350" algn="just">
              <a:buAutoNum type="alphaLcParenR"/>
            </a:pPr>
            <a:r>
              <a:rPr lang="pt-BR" sz="2400" dirty="0"/>
              <a:t>Pedido de reconsideração: requerimento voltado para a própria entidade que proferiu a decisão;</a:t>
            </a:r>
          </a:p>
          <a:p>
            <a:pPr marL="514350" indent="-514350" algn="just">
              <a:buAutoNum type="alphaLcParenR"/>
            </a:pPr>
            <a:r>
              <a:rPr lang="pt-BR" sz="2400" dirty="0"/>
              <a:t>Revisão: instrumento que possibilita a revisão, a qualquer tempo, a pedido ou de ofício, quando surgirem </a:t>
            </a:r>
            <a:r>
              <a:rPr lang="pt-BR" sz="2400" b="1" dirty="0"/>
              <a:t>fatos novos </a:t>
            </a:r>
            <a:r>
              <a:rPr lang="pt-BR" sz="2400" dirty="0"/>
              <a:t>ou </a:t>
            </a:r>
            <a:r>
              <a:rPr lang="pt-BR" sz="2400" b="1" dirty="0"/>
              <a:t>circunstâncias relevantes </a:t>
            </a:r>
            <a:r>
              <a:rPr lang="pt-BR" sz="2400" dirty="0"/>
              <a:t>a justificar a inadequação da sanção;</a:t>
            </a:r>
          </a:p>
          <a:p>
            <a:endParaRPr lang="pt-BR" dirty="0"/>
          </a:p>
        </p:txBody>
      </p:sp>
      <p:sp>
        <p:nvSpPr>
          <p:cNvPr id="3" name="CaixaDeTexto 2"/>
          <p:cNvSpPr txBox="1"/>
          <p:nvPr/>
        </p:nvSpPr>
        <p:spPr>
          <a:xfrm>
            <a:off x="232912" y="242400"/>
            <a:ext cx="4623759"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5. Sistema recursal</a:t>
            </a:r>
          </a:p>
        </p:txBody>
      </p:sp>
    </p:spTree>
    <p:extLst>
      <p:ext uri="{BB962C8B-B14F-4D97-AF65-F5344CB8AC3E}">
        <p14:creationId xmlns:p14="http://schemas.microsoft.com/office/powerpoint/2010/main" val="3064222613"/>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83079" y="234384"/>
            <a:ext cx="780690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5.1 Questão: é possível reformatio in pejus?</a:t>
            </a:r>
          </a:p>
        </p:txBody>
      </p:sp>
      <p:sp>
        <p:nvSpPr>
          <p:cNvPr id="3" name="CaixaDeTexto 2"/>
          <p:cNvSpPr txBox="1"/>
          <p:nvPr/>
        </p:nvSpPr>
        <p:spPr>
          <a:xfrm>
            <a:off x="483079" y="1302589"/>
            <a:ext cx="10981427" cy="4401205"/>
          </a:xfrm>
          <a:prstGeom prst="rect">
            <a:avLst/>
          </a:prstGeom>
          <a:solidFill>
            <a:schemeClr val="bg2"/>
          </a:solidFill>
        </p:spPr>
        <p:txBody>
          <a:bodyPr wrap="square" rtlCol="0">
            <a:spAutoFit/>
          </a:bodyPr>
          <a:lstStyle/>
          <a:p>
            <a:pPr algn="just"/>
            <a:r>
              <a:rPr lang="pt-BR" sz="2000" dirty="0"/>
              <a:t>Prevalece o entendimento da possibilidade da reformatio in pejus, exceto no caso de revisão:</a:t>
            </a:r>
          </a:p>
          <a:p>
            <a:pPr algn="just"/>
            <a:endParaRPr lang="pt-BR" sz="2000" dirty="0"/>
          </a:p>
          <a:p>
            <a:pPr algn="just"/>
            <a:r>
              <a:rPr lang="pt-BR" sz="2000" dirty="0"/>
              <a:t>Ementa: AGRAVO REGIMENTAL NO RECURSO EXTRAORDINÁRIO COM AGRAVO. ADMINISTRATIVO. ATENDIMENTO BANCÁRIO. REGULAMENTAÇÃO POR NORMAS INFRACONSTITUCIONAIS LOCAIS. POSSIBILIDADE. REPERCUSSÃO GERAL RECONHECIDA PARA RATIFICAR A JURISPRUDÊNCIA DA CORTE. PROCESSO ADMINISTRATIVO. RECRUDESCIMENTO DA SANÇÃO ADMINISTRATIVA EM RECURSO DO ADMINISTRADO. PRINCÍPIO DA AUTOTUTELA. POSSIBILIDADE. (...)  3. Em processo administrativo não se observa o princípio da "non reformatio in pejus" como corolário do poder de auto tutela da administração, traduzido no princípio de que a administração pode anular os seus próprios atos. As exceções devem vir expressas em lei. 4. Recurso ordinário desprovido.” 5. Agravo Regimental no Recurso Extraordinário com Agravo a que se nega provimento.(ARE 641054 </a:t>
            </a:r>
            <a:r>
              <a:rPr lang="pt-BR" sz="2000" dirty="0" err="1"/>
              <a:t>AgR</a:t>
            </a:r>
            <a:r>
              <a:rPr lang="pt-BR" sz="2000" dirty="0"/>
              <a:t>, Relator(a):  Min. LUIZ FUX, Primeira Turma, julgado em 22/05/2012, ACÓRDÃO ELETRÔNICO DJe-124 DIVULG 25-06-2012 PUBLIC 26-06-2012) </a:t>
            </a:r>
          </a:p>
        </p:txBody>
      </p:sp>
    </p:spTree>
    <p:extLst>
      <p:ext uri="{BB962C8B-B14F-4D97-AF65-F5344CB8AC3E}">
        <p14:creationId xmlns:p14="http://schemas.microsoft.com/office/powerpoint/2010/main" val="2292966411"/>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32913" y="242400"/>
            <a:ext cx="2751827"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5.2. Prescrição</a:t>
            </a:r>
          </a:p>
        </p:txBody>
      </p:sp>
      <p:sp>
        <p:nvSpPr>
          <p:cNvPr id="3" name="CaixaDeTexto 2"/>
          <p:cNvSpPr txBox="1"/>
          <p:nvPr/>
        </p:nvSpPr>
        <p:spPr>
          <a:xfrm>
            <a:off x="577970" y="1276710"/>
            <a:ext cx="10429336" cy="4401205"/>
          </a:xfrm>
          <a:prstGeom prst="rect">
            <a:avLst/>
          </a:prstGeom>
          <a:solidFill>
            <a:schemeClr val="accent4">
              <a:lumMod val="20000"/>
              <a:lumOff val="80000"/>
            </a:schemeClr>
          </a:solidFill>
        </p:spPr>
        <p:txBody>
          <a:bodyPr wrap="square" rtlCol="0">
            <a:spAutoFit/>
          </a:bodyPr>
          <a:lstStyle/>
          <a:p>
            <a:pPr algn="just"/>
            <a:r>
              <a:rPr lang="pt-BR" sz="2000" dirty="0"/>
              <a:t>Art. 142.  A ação disciplinar prescreverá:</a:t>
            </a:r>
          </a:p>
          <a:p>
            <a:pPr algn="just"/>
            <a:endParaRPr lang="pt-BR" sz="2000" dirty="0"/>
          </a:p>
          <a:p>
            <a:pPr marL="0" indent="0" algn="just">
              <a:buNone/>
            </a:pPr>
            <a:r>
              <a:rPr lang="pt-BR" sz="2000" dirty="0"/>
              <a:t>        I - em 5 (cinco) anos, quanto às infrações puníveis com demissão, cassação de aposentadoria ou disponibilidade e destituição de cargo em comissão;</a:t>
            </a:r>
          </a:p>
          <a:p>
            <a:pPr marL="0" indent="0" algn="just">
              <a:buNone/>
            </a:pPr>
            <a:r>
              <a:rPr lang="pt-BR" sz="2000" dirty="0"/>
              <a:t>        II - em 2 (dois) anos, quanto à suspensão;</a:t>
            </a:r>
          </a:p>
          <a:p>
            <a:pPr marL="0" indent="0" algn="just">
              <a:buNone/>
            </a:pPr>
            <a:r>
              <a:rPr lang="pt-BR" sz="2000" dirty="0"/>
              <a:t>        III - em 180 (cento e oitenta) dias, quanto à advertência.</a:t>
            </a:r>
          </a:p>
          <a:p>
            <a:pPr marL="0" indent="0" algn="just">
              <a:buNone/>
            </a:pPr>
            <a:r>
              <a:rPr lang="pt-BR" sz="2000" dirty="0"/>
              <a:t>        § 1o  O prazo de prescrição começa a correr da data em que o fato se tornou conhecido.</a:t>
            </a:r>
          </a:p>
          <a:p>
            <a:pPr marL="0" indent="0" algn="just">
              <a:buNone/>
            </a:pPr>
            <a:r>
              <a:rPr lang="pt-BR" sz="2000" dirty="0"/>
              <a:t>       § 2o  Os prazos de prescrição previstos na lei penal aplicam-se às infrações disciplinares capituladas também como crime.</a:t>
            </a:r>
          </a:p>
          <a:p>
            <a:pPr marL="0" indent="0" algn="just">
              <a:buNone/>
            </a:pPr>
            <a:r>
              <a:rPr lang="pt-BR" sz="2000" dirty="0"/>
              <a:t>       § 3o  A abertura de sindicância ou a instauração de processo disciplinar </a:t>
            </a:r>
            <a:r>
              <a:rPr lang="pt-BR" sz="2000" b="1" dirty="0"/>
              <a:t>interrompe a prescrição</a:t>
            </a:r>
            <a:r>
              <a:rPr lang="pt-BR" sz="2000" dirty="0"/>
              <a:t>, até a decisão final proferida por autoridade competente.</a:t>
            </a:r>
          </a:p>
          <a:p>
            <a:pPr marL="0" indent="0" algn="just">
              <a:buNone/>
            </a:pPr>
            <a:r>
              <a:rPr lang="pt-BR" sz="2000" dirty="0"/>
              <a:t>    § 4o  Interrompido o curso da prescrição, </a:t>
            </a:r>
            <a:r>
              <a:rPr lang="pt-BR" sz="2000" b="1" dirty="0"/>
              <a:t>o prazo começará a correr a partir do dia em que cessar a interrupção.</a:t>
            </a:r>
          </a:p>
        </p:txBody>
      </p:sp>
    </p:spTree>
    <p:extLst>
      <p:ext uri="{BB962C8B-B14F-4D97-AF65-F5344CB8AC3E}">
        <p14:creationId xmlns:p14="http://schemas.microsoft.com/office/powerpoint/2010/main" val="4232516590"/>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11567"/>
            <a:ext cx="657333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5.3 Início da contagem da prescrição</a:t>
            </a:r>
          </a:p>
        </p:txBody>
      </p:sp>
      <p:sp>
        <p:nvSpPr>
          <p:cNvPr id="3" name="CaixaDeTexto 2"/>
          <p:cNvSpPr txBox="1"/>
          <p:nvPr/>
        </p:nvSpPr>
        <p:spPr>
          <a:xfrm>
            <a:off x="60384" y="2315926"/>
            <a:ext cx="12051103" cy="4278094"/>
          </a:xfrm>
          <a:prstGeom prst="rect">
            <a:avLst/>
          </a:prstGeom>
          <a:solidFill>
            <a:schemeClr val="accent1">
              <a:lumMod val="20000"/>
              <a:lumOff val="80000"/>
            </a:schemeClr>
          </a:solidFill>
          <a:effectLst>
            <a:outerShdw blurRad="50800" dist="50800" dir="5400000" algn="ctr" rotWithShape="0">
              <a:schemeClr val="accent4">
                <a:lumMod val="20000"/>
                <a:lumOff val="80000"/>
              </a:schemeClr>
            </a:outerShdw>
          </a:effectLst>
        </p:spPr>
        <p:txBody>
          <a:bodyPr wrap="square" rtlCol="0">
            <a:spAutoFit/>
          </a:bodyPr>
          <a:lstStyle/>
          <a:p>
            <a:pPr marL="0" indent="0" algn="just">
              <a:buNone/>
            </a:pPr>
            <a:r>
              <a:rPr lang="pt-BR" sz="1600" dirty="0"/>
              <a:t>Primeira Seção</a:t>
            </a:r>
          </a:p>
          <a:p>
            <a:pPr marL="0" indent="0" algn="just">
              <a:buNone/>
            </a:pPr>
            <a:r>
              <a:rPr lang="pt-BR" sz="1600" dirty="0"/>
              <a:t>DIREITO ADMINISTRATIVO. TERMO INICIAL DA PRESCRIÇÃO DA PRETENSÃO PUNITIVA DE AÇÃO DISCIPLINAR.</a:t>
            </a:r>
          </a:p>
          <a:p>
            <a:pPr marL="0" indent="0" algn="just">
              <a:buNone/>
            </a:pPr>
            <a:r>
              <a:rPr lang="pt-BR" sz="1600" dirty="0"/>
              <a:t>No âmbito de ação disciplinar de servidor público federal, o prazo de prescrição da pretensão punitiva estatal começa a fluir na data em que a irregularidade praticada pelo servidor tornou-se conhecida por alguma autoridade do serviço público, e não, necessariamente, pela autoridade competente para a instauração do processo administrativo disciplinar. Isso porque, de acordo com o art. 142, § 1º, da Lei 8.112/1990, o prazo prescricional da pretensão punitiva começa a correr da data em que a Administração toma conhecimento do fato imputado ao servidor. Ressalte-se que não se desconhece a existência de precedentes desta Corte no sentido de que o termo inicial da prescrição seria a data do conhecimento do fato pela autoridade competente para instaurar o PAD. No entanto, não seria essa a melhor exegese, uma vez que geraria insegurança jurídica para o servidor público, considerando, ademais, que o § 1º, supra, não é peremptório a respeito. Pressupõe, tão só, a data em que o fato se tornou conhecido. Assim, é patente que o conhecimento pela chefia imediata do servidor é suficiente para determinar o termo inicial da prescrição, levando-se em conta, ainda, o art. 143 da mesma lei, que dispõe que “A autoridade que tiver ciência de irregularidade no serviço público é obrigada a promover a sua apuração imediata, mediante sindicância ou processo administrativo disciplinar, assegurada ao acusado ampla defesa”. Precedentes citados do STJ: MS 7.885-DF, Terceira Seção, DJ 17/10/2005; e MS 11.974-DF, Terceira Seção, </a:t>
            </a:r>
            <a:r>
              <a:rPr lang="pt-BR" sz="1600" dirty="0" err="1"/>
              <a:t>DJe</a:t>
            </a:r>
            <a:r>
              <a:rPr lang="pt-BR" sz="1600" dirty="0"/>
              <a:t> 6/8/2007. Precedente citado do STF: RMS 24.737-DF, Primeira Turma, DJ 1º/6/2004. MS 20.162-DF, Rel. Min. Arnaldo Esteves Lima, julgado em 12/2/2014.</a:t>
            </a:r>
          </a:p>
          <a:p>
            <a:pPr marL="0" indent="0" algn="just">
              <a:buNone/>
            </a:pPr>
            <a:r>
              <a:rPr lang="pt-BR" sz="1600" b="1" dirty="0"/>
              <a:t>Informativo STJ nº 543</a:t>
            </a:r>
            <a:endParaRPr lang="pt-BR" sz="1600" dirty="0"/>
          </a:p>
        </p:txBody>
      </p:sp>
      <p:sp>
        <p:nvSpPr>
          <p:cNvPr id="4" name="CaixaDeTexto 3"/>
          <p:cNvSpPr txBox="1"/>
          <p:nvPr/>
        </p:nvSpPr>
        <p:spPr>
          <a:xfrm>
            <a:off x="-1" y="543739"/>
            <a:ext cx="12111488" cy="1754326"/>
          </a:xfrm>
          <a:prstGeom prst="rect">
            <a:avLst/>
          </a:prstGeom>
          <a:solidFill>
            <a:schemeClr val="bg2"/>
          </a:solidFill>
        </p:spPr>
        <p:txBody>
          <a:bodyPr wrap="square" rtlCol="0">
            <a:spAutoFit/>
          </a:bodyPr>
          <a:lstStyle/>
          <a:p>
            <a:pPr marL="342900" lvl="0" indent="-342900" algn="just">
              <a:buFontTx/>
              <a:buAutoNum type="alphaLcParenR"/>
            </a:pPr>
            <a:r>
              <a:rPr lang="pt-BR" sz="2800" dirty="0"/>
              <a:t>pela ciência pela autoridade competente - </a:t>
            </a:r>
            <a:r>
              <a:rPr lang="pt-BR" sz="1600" b="1" dirty="0"/>
              <a:t>STJ - </a:t>
            </a:r>
            <a:r>
              <a:rPr lang="pt-BR" altLang="pt-BR" sz="1600" b="1" dirty="0"/>
              <a:t>TERCEIRA SEÇÃO. Rel. </a:t>
            </a:r>
            <a:r>
              <a:rPr lang="pt-BR" sz="1600" b="1" dirty="0"/>
              <a:t>MARIA THEREZA DE ASSIS MOURA. MS     11.644 ⁄ DF –JULGADO: 27⁄10⁄2010</a:t>
            </a:r>
          </a:p>
          <a:p>
            <a:pPr algn="just"/>
            <a:r>
              <a:rPr lang="pt-BR" sz="1200" dirty="0"/>
              <a:t>De outro lado, impende ressaltar que esta Egrégia Terceira Seção, na assentada do dia 25.8.2010, no julgamento do MS 13.933/DF e do MS 14.167/DF, pacificou o entendimento segundo o qual o termo inicial para a fluência dos prazos prescricionais previstos no art. </a:t>
            </a:r>
            <a:r>
              <a:rPr lang="pt-BR" sz="1200" dirty="0">
                <a:hlinkClick r:id="rId2" tooltip="Artigo 142 da Regime Jurídico dos Servidores Publicos Civis da União - Lei 8112/90"/>
              </a:rPr>
              <a:t>142</a:t>
            </a:r>
            <a:r>
              <a:rPr lang="pt-BR" sz="1200" dirty="0"/>
              <a:t> da Lei n.º </a:t>
            </a:r>
            <a:r>
              <a:rPr lang="pt-BR" sz="1200" dirty="0">
                <a:hlinkClick r:id="rId2" tooltip="Regime Jurídico dos Servidores Publicos Civis da União - Lei 8112/90"/>
              </a:rPr>
              <a:t>8.112</a:t>
            </a:r>
            <a:r>
              <a:rPr lang="pt-BR" sz="1200" dirty="0"/>
              <a:t>/90 deve ser a data da ciência dos fatos pela autoridade competente para instauração do procedimento administrativo disciplinar.</a:t>
            </a:r>
          </a:p>
          <a:p>
            <a:pPr algn="just"/>
            <a:r>
              <a:rPr lang="pt-BR" sz="2800" dirty="0"/>
              <a:t>b)pela ciência da Administração</a:t>
            </a:r>
          </a:p>
        </p:txBody>
      </p:sp>
      <p:sp>
        <p:nvSpPr>
          <p:cNvPr id="7" name="Rectangle 1"/>
          <p:cNvSpPr>
            <a:spLocks noChangeArrowheads="1"/>
          </p:cNvSpPr>
          <p:nvPr/>
        </p:nvSpPr>
        <p:spPr bwMode="auto">
          <a:xfrm>
            <a:off x="631166" y="3632542"/>
            <a:ext cx="184731" cy="3231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dirty="0">
              <a:ln>
                <a:noFill/>
              </a:ln>
              <a:solidFill>
                <a:schemeClr val="tx1"/>
              </a:solidFill>
              <a:effectLst/>
              <a:latin typeface="Arial" pitchFamily="34" charset="0"/>
              <a:cs typeface="Arial" pitchFamily="34" charset="0"/>
            </a:endParaRPr>
          </a:p>
        </p:txBody>
      </p:sp>
      <p:sp>
        <p:nvSpPr>
          <p:cNvPr id="9" name="Seta para baixo 8"/>
          <p:cNvSpPr/>
          <p:nvPr/>
        </p:nvSpPr>
        <p:spPr>
          <a:xfrm>
            <a:off x="4347712" y="2191109"/>
            <a:ext cx="888521" cy="4313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537798795"/>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32912" y="242400"/>
            <a:ext cx="8082952"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5.4 Interrupção da contagem da prescrição</a:t>
            </a:r>
          </a:p>
        </p:txBody>
      </p:sp>
      <p:sp>
        <p:nvSpPr>
          <p:cNvPr id="3" name="CaixaDeTexto 2"/>
          <p:cNvSpPr txBox="1"/>
          <p:nvPr/>
        </p:nvSpPr>
        <p:spPr>
          <a:xfrm>
            <a:off x="396814" y="1130060"/>
            <a:ext cx="10834777" cy="4093428"/>
          </a:xfrm>
          <a:prstGeom prst="rect">
            <a:avLst/>
          </a:prstGeom>
          <a:solidFill>
            <a:schemeClr val="bg2"/>
          </a:solidFill>
        </p:spPr>
        <p:txBody>
          <a:bodyPr wrap="square" rtlCol="0">
            <a:spAutoFit/>
          </a:bodyPr>
          <a:lstStyle/>
          <a:p>
            <a:pPr marL="0" indent="0" algn="just">
              <a:buNone/>
            </a:pPr>
            <a:r>
              <a:rPr lang="pt-BR" sz="2000" dirty="0"/>
              <a:t>AGRAVO REGIMENTAL EM LIMINAR EM MANDADO DE SEGURANÇA. FUMUS BONI IURIS. PRESENÇA. PROCESSO ADMINISTRATIVO DISCIPLINAR. ARTIGO 142 DA LEI Nº 8.112/90. PRESCRIÇÃO DA PRETENSÃO PUNITIVA DO ESTADO.</a:t>
            </a:r>
          </a:p>
          <a:p>
            <a:pPr marL="0" indent="0" algn="just">
              <a:buNone/>
            </a:pPr>
            <a:endParaRPr lang="pt-BR" sz="2000" dirty="0"/>
          </a:p>
          <a:p>
            <a:pPr marL="0" indent="0" algn="just">
              <a:buNone/>
            </a:pPr>
            <a:r>
              <a:rPr lang="pt-BR" sz="2000" dirty="0"/>
              <a:t>1. O prazo prescricional, interrompido com a instauração do processo administrativo disciplinar, recomeça a correr </a:t>
            </a:r>
            <a:r>
              <a:rPr lang="pt-BR" sz="2000" b="1" dirty="0"/>
              <a:t>após cento e quarenta dias da data em que deveria ter sido concluído o processo disciplinar, </a:t>
            </a:r>
            <a:r>
              <a:rPr lang="pt-BR" sz="2000" dirty="0"/>
              <a:t>somando, para tanto, os prazos para a conclusão do processo administrativo disciplinar e para a aplicação da penalidade, insertos nos artigos 152 e 167 da Lei nº 8.112/90.</a:t>
            </a:r>
          </a:p>
          <a:p>
            <a:pPr marL="0" indent="0" algn="just">
              <a:buNone/>
            </a:pPr>
            <a:r>
              <a:rPr lang="pt-BR" sz="2000" dirty="0"/>
              <a:t>2. Presente o quantum de plausibilidade jurídica do pedido, necessário ao acolhimento do pleito cautelar, é de se manter a decisão que o deferiu.</a:t>
            </a:r>
          </a:p>
          <a:p>
            <a:pPr marL="0" indent="0" algn="just">
              <a:buNone/>
            </a:pPr>
            <a:r>
              <a:rPr lang="pt-BR" sz="2000" dirty="0"/>
              <a:t>3. Agravo regimental improvido. (</a:t>
            </a:r>
            <a:r>
              <a:rPr lang="pt-BR" sz="2000" dirty="0" err="1"/>
              <a:t>AgRg</a:t>
            </a:r>
            <a:r>
              <a:rPr lang="pt-BR" sz="2000" dirty="0"/>
              <a:t> no MS 11.170/DF, Rel. Ministro HAMILTON CARVALHIDO, TERCEIRA SEÇÃO, julgado em 12/03/2008, </a:t>
            </a:r>
            <a:r>
              <a:rPr lang="pt-BR" sz="2000" dirty="0" err="1"/>
              <a:t>DJe</a:t>
            </a:r>
            <a:r>
              <a:rPr lang="pt-BR" sz="2000" dirty="0"/>
              <a:t> 04/08/2008)</a:t>
            </a:r>
          </a:p>
        </p:txBody>
      </p:sp>
    </p:spTree>
    <p:extLst>
      <p:ext uri="{BB962C8B-B14F-4D97-AF65-F5344CB8AC3E}">
        <p14:creationId xmlns:p14="http://schemas.microsoft.com/office/powerpoint/2010/main" val="3512876970"/>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9041" y="897147"/>
            <a:ext cx="4024717" cy="609879"/>
          </a:xfrm>
        </p:spPr>
        <p:txBody>
          <a:bodyPr/>
          <a:lstStyle/>
          <a:p>
            <a:r>
              <a:rPr lang="pt-BR" dirty="0">
                <a:latin typeface="Verdana" pitchFamily="34" charset="0"/>
                <a:ea typeface="Verdana" pitchFamily="34" charset="0"/>
                <a:cs typeface="Verdana" pitchFamily="34" charset="0"/>
              </a:rPr>
              <a:t>Sumário de aula</a:t>
            </a:r>
          </a:p>
        </p:txBody>
      </p:sp>
      <p:sp>
        <p:nvSpPr>
          <p:cNvPr id="3" name="Espaço Reservado para Conteúdo 2"/>
          <p:cNvSpPr>
            <a:spLocks noGrp="1"/>
          </p:cNvSpPr>
          <p:nvPr>
            <p:ph sz="half" idx="1"/>
          </p:nvPr>
        </p:nvSpPr>
        <p:spPr>
          <a:xfrm>
            <a:off x="437220" y="2263025"/>
            <a:ext cx="5670282" cy="2869692"/>
          </a:xfrm>
        </p:spPr>
        <p:txBody>
          <a:bodyPr>
            <a:noAutofit/>
          </a:bodyPr>
          <a:lstStyle/>
          <a:p>
            <a:pPr marL="0" indent="0" algn="just">
              <a:buNone/>
            </a:pPr>
            <a:r>
              <a:rPr lang="pt-BR" sz="2400" b="1" dirty="0">
                <a:latin typeface="+mj-lt"/>
                <a:ea typeface="Verdana" pitchFamily="34" charset="0"/>
                <a:cs typeface="Verdana" pitchFamily="34" charset="0"/>
              </a:rPr>
              <a:t>1. Noções Fundamentais</a:t>
            </a:r>
          </a:p>
          <a:p>
            <a:pPr marL="0" indent="0" algn="just">
              <a:buNone/>
            </a:pPr>
            <a:r>
              <a:rPr lang="pt-BR" sz="2400" b="1" dirty="0">
                <a:latin typeface="+mj-lt"/>
                <a:ea typeface="Verdana" pitchFamily="34" charset="0"/>
                <a:cs typeface="Verdana" pitchFamily="34" charset="0"/>
              </a:rPr>
              <a:t>2. Sindicância</a:t>
            </a:r>
          </a:p>
          <a:p>
            <a:pPr marL="0" indent="0" algn="just">
              <a:buNone/>
            </a:pPr>
            <a:r>
              <a:rPr lang="pt-BR" sz="2400" b="1" dirty="0">
                <a:latin typeface="+mj-lt"/>
                <a:ea typeface="Verdana" pitchFamily="34" charset="0"/>
                <a:cs typeface="Verdana" pitchFamily="34" charset="0"/>
              </a:rPr>
              <a:t>3. Fases do processo administrativo</a:t>
            </a:r>
          </a:p>
          <a:p>
            <a:pPr marL="0" indent="0" algn="just">
              <a:buNone/>
            </a:pPr>
            <a:r>
              <a:rPr lang="pt-BR" sz="2400" b="1" dirty="0">
                <a:latin typeface="+mj-lt"/>
                <a:ea typeface="Verdana" pitchFamily="34" charset="0"/>
                <a:cs typeface="Verdana" pitchFamily="34" charset="0"/>
              </a:rPr>
              <a:t>4. Afastamento cautelar do servidor</a:t>
            </a:r>
          </a:p>
          <a:p>
            <a:pPr marL="0" indent="0" algn="just">
              <a:buNone/>
            </a:pPr>
            <a:r>
              <a:rPr lang="pt-BR" sz="2400" b="1" dirty="0">
                <a:latin typeface="+mj-lt"/>
                <a:ea typeface="Verdana" pitchFamily="34" charset="0"/>
                <a:cs typeface="Verdana" pitchFamily="34" charset="0"/>
              </a:rPr>
              <a:t>5. Sistema recursal e prescrição</a:t>
            </a:r>
          </a:p>
          <a:p>
            <a:pPr marL="0" indent="0" algn="just">
              <a:buNone/>
            </a:pPr>
            <a:r>
              <a:rPr lang="pt-BR" sz="2400" b="1" dirty="0">
                <a:latin typeface="+mj-lt"/>
                <a:ea typeface="Verdana" pitchFamily="34" charset="0"/>
                <a:cs typeface="Verdana" pitchFamily="34" charset="0"/>
              </a:rPr>
              <a:t>6. Sigilo e Direito de Defesa</a:t>
            </a:r>
          </a:p>
          <a:p>
            <a:pPr marL="0" indent="0" algn="just">
              <a:buNone/>
            </a:pPr>
            <a:r>
              <a:rPr lang="pt-BR" sz="2400" b="1" dirty="0">
                <a:latin typeface="+mj-lt"/>
                <a:ea typeface="Verdana" pitchFamily="34" charset="0"/>
                <a:cs typeface="Verdana" pitchFamily="34" charset="0"/>
              </a:rPr>
              <a:t>7. Revisão Administrativa</a:t>
            </a:r>
          </a:p>
        </p:txBody>
      </p:sp>
    </p:spTree>
    <p:extLst>
      <p:ext uri="{BB962C8B-B14F-4D97-AF65-F5344CB8AC3E}">
        <p14:creationId xmlns:p14="http://schemas.microsoft.com/office/powerpoint/2010/main" val="3888492235"/>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32912" y="250166"/>
            <a:ext cx="1029994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5.5 Interpretação do art. 142, § 2º </a:t>
            </a:r>
          </a:p>
        </p:txBody>
      </p:sp>
      <p:sp>
        <p:nvSpPr>
          <p:cNvPr id="3" name="CaixaDeTexto 2"/>
          <p:cNvSpPr txBox="1"/>
          <p:nvPr/>
        </p:nvSpPr>
        <p:spPr>
          <a:xfrm>
            <a:off x="103517" y="819509"/>
            <a:ext cx="11999343" cy="5940088"/>
          </a:xfrm>
          <a:prstGeom prst="rect">
            <a:avLst/>
          </a:prstGeom>
          <a:solidFill>
            <a:schemeClr val="bg2"/>
          </a:solidFill>
        </p:spPr>
        <p:txBody>
          <a:bodyPr wrap="square" rtlCol="0">
            <a:spAutoFit/>
          </a:bodyPr>
          <a:lstStyle/>
          <a:p>
            <a:pPr marL="0" indent="0">
              <a:buNone/>
            </a:pPr>
            <a:r>
              <a:rPr lang="pt-BR" sz="2000" dirty="0"/>
              <a:t>ADMINISTRATIVO. SERVIDOR PÚBLICO. PROCESSO ADMINISTRATIVO DISCIPLINAR. PENA DE DEMISSÃO. PRAZO PRESCRICIONAL. INEXISTÊNCIA DE APURAÇÃO CRIMINAL. APLICAÇÃO DO PRAZO ADMINISTRATIVO. PARECER DO MPF PELA CONCESSÃO DA ORDEM. PRECEDENTES.</a:t>
            </a:r>
          </a:p>
          <a:p>
            <a:pPr marL="0" indent="0">
              <a:buNone/>
            </a:pPr>
            <a:r>
              <a:rPr lang="pt-BR" sz="2000" dirty="0"/>
              <a:t>1. A regra geral do prazo prescricional para a punição administrativa de demissão é de cinco anos, nos termos do art. 142, I, da Lei n. 8.112/90, entre o conhecimento do fato e a instauração do processo administrativo disciplinar.</a:t>
            </a:r>
          </a:p>
          <a:p>
            <a:pPr marL="0" indent="0">
              <a:buNone/>
            </a:pPr>
            <a:r>
              <a:rPr lang="pt-BR" sz="2000" dirty="0"/>
              <a:t>2. Quando o servidor público comete infração disciplinar também tipificada como crime, </a:t>
            </a:r>
            <a:r>
              <a:rPr lang="pt-BR" sz="2000" b="1" dirty="0"/>
              <a:t>somente se aplicará o prazo prescricional da legislação penal se os fatos também forem apurados em ação penal.</a:t>
            </a:r>
          </a:p>
          <a:p>
            <a:pPr marL="0" indent="0">
              <a:buNone/>
            </a:pPr>
            <a:r>
              <a:rPr lang="pt-BR" sz="2000" dirty="0"/>
              <a:t>3. Precedentes: RMS 19.087/SP, Rel. Ministra Laurita Vaz, Quinta Turma, julgado em 19.6.2008, </a:t>
            </a:r>
            <a:r>
              <a:rPr lang="pt-BR" sz="2000" dirty="0" err="1"/>
              <a:t>DJe</a:t>
            </a:r>
            <a:r>
              <a:rPr lang="pt-BR" sz="2000" dirty="0"/>
              <a:t> 4.8.2008; MS 12.884/DF, Rel. </a:t>
            </a:r>
            <a:r>
              <a:rPr lang="pt-BR" sz="2000" dirty="0" err="1"/>
              <a:t>Min.Maria</a:t>
            </a:r>
            <a:r>
              <a:rPr lang="pt-BR" sz="2000" dirty="0"/>
              <a:t> Thereza de Assis Moura, Terceira Seção, julgado em 9.4.2008, </a:t>
            </a:r>
            <a:r>
              <a:rPr lang="pt-BR" sz="2000" dirty="0" err="1"/>
              <a:t>DJe</a:t>
            </a:r>
            <a:r>
              <a:rPr lang="pt-BR" sz="2000" dirty="0"/>
              <a:t> 22.4.2008; RMS 18.688/RJ, Rel. Min. Gilson </a:t>
            </a:r>
            <a:r>
              <a:rPr lang="pt-BR" sz="2000" dirty="0" err="1"/>
              <a:t>Dipp</a:t>
            </a:r>
            <a:r>
              <a:rPr lang="pt-BR" sz="2000" dirty="0"/>
              <a:t>, Quinta Turma, DJ 9.2.2005.</a:t>
            </a:r>
          </a:p>
          <a:p>
            <a:pPr marL="0" indent="0">
              <a:buNone/>
            </a:pPr>
            <a:r>
              <a:rPr lang="pt-BR" sz="2000" dirty="0"/>
              <a:t>4. No presente caso não há notícia de apuração criminal, razão pela qual deve ser aplicado o prazo prescricional de 5 (cinco) anos, previsto no art. 142, I, da Lei n. 8.112/90.</a:t>
            </a:r>
          </a:p>
          <a:p>
            <a:pPr marL="0" indent="0">
              <a:buNone/>
            </a:pPr>
            <a:r>
              <a:rPr lang="pt-BR" sz="2000" dirty="0"/>
              <a:t>5. É incontroverso nos autos que os fatos desabonadores foram conhecidos pela Administração em 7.4.2000, e que o prazo prescricional foi interrompido em 7.3.2008, com a instauração do Processo Administrativo Disciplinar (PAD), caracterizando a prescrição quinquenal para a punição dos servidores públicos. Segurança concedida. (MS 15.462/DF, Rel. Ministro HUMBERTO MARTINS, PRIMEIRA SEÇÃO, julgado em 14/03/2011, </a:t>
            </a:r>
            <a:r>
              <a:rPr lang="pt-BR" sz="2000" dirty="0" err="1"/>
              <a:t>DJe</a:t>
            </a:r>
            <a:r>
              <a:rPr lang="pt-BR" sz="2000" dirty="0"/>
              <a:t> 22/03/2011)</a:t>
            </a:r>
          </a:p>
        </p:txBody>
      </p:sp>
    </p:spTree>
    <p:extLst>
      <p:ext uri="{BB962C8B-B14F-4D97-AF65-F5344CB8AC3E}">
        <p14:creationId xmlns:p14="http://schemas.microsoft.com/office/powerpoint/2010/main" val="2141869265"/>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32912" y="250166"/>
            <a:ext cx="9005979"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5.6 Prazo prescricional pela pena in concreto:</a:t>
            </a:r>
          </a:p>
        </p:txBody>
      </p:sp>
      <p:sp>
        <p:nvSpPr>
          <p:cNvPr id="3" name="CaixaDeTexto 2"/>
          <p:cNvSpPr txBox="1"/>
          <p:nvPr/>
        </p:nvSpPr>
        <p:spPr>
          <a:xfrm>
            <a:off x="232911" y="1259457"/>
            <a:ext cx="11507639" cy="4154984"/>
          </a:xfrm>
          <a:prstGeom prst="rect">
            <a:avLst/>
          </a:prstGeom>
          <a:solidFill>
            <a:schemeClr val="bg2"/>
          </a:solidFill>
        </p:spPr>
        <p:txBody>
          <a:bodyPr wrap="square" rtlCol="0">
            <a:spAutoFit/>
          </a:bodyPr>
          <a:lstStyle/>
          <a:p>
            <a:pPr marL="0" indent="0" algn="just">
              <a:buNone/>
            </a:pPr>
            <a:r>
              <a:rPr lang="pt-BR" sz="2400" dirty="0"/>
              <a:t>Procedimento disciplinar. Ilícito penal e administrativo. Prescrição regulada pela lei penal. Sentença condenatória. Aplicação do prazo prescricional pela pena em concreto. Ocorrência da prescrição administrativa.</a:t>
            </a:r>
          </a:p>
          <a:p>
            <a:pPr marL="0" indent="0" algn="just">
              <a:buNone/>
            </a:pPr>
            <a:r>
              <a:rPr lang="pt-BR" sz="2400" dirty="0"/>
              <a:t>1. </a:t>
            </a:r>
            <a:r>
              <a:rPr lang="pt-BR" sz="2400" b="1" dirty="0"/>
              <a:t>Havendo sentença penal condenatória, o prazo da prescrição, também na esfera administrativa, computa-se pela pena em concreto penalmente aplicada.</a:t>
            </a:r>
          </a:p>
          <a:p>
            <a:pPr marL="0" indent="0" algn="just">
              <a:buNone/>
            </a:pPr>
            <a:r>
              <a:rPr lang="pt-BR" sz="2400" dirty="0"/>
              <a:t>2. Na espécie, sendo de três anos a pena aplicada no âmbito penal, o prazo prescricional é de oito anos. Como a administração demorou mais de nove anos para punir a impetrante, ocorreu a prescrição administrativa.</a:t>
            </a:r>
          </a:p>
          <a:p>
            <a:pPr marL="0" indent="0" algn="just">
              <a:buNone/>
            </a:pPr>
            <a:r>
              <a:rPr lang="pt-BR" sz="2400" dirty="0"/>
              <a:t>3. Segurança concedida. (MS 12.414/DF, Rel. Ministro NILSON NAVES, TERCEIRA SEÇÃO, julgado em 25/11/2009, </a:t>
            </a:r>
            <a:r>
              <a:rPr lang="pt-BR" sz="2400" dirty="0" err="1"/>
              <a:t>DJe</a:t>
            </a:r>
            <a:r>
              <a:rPr lang="pt-BR" sz="2400" dirty="0"/>
              <a:t> 24/05/2010)</a:t>
            </a:r>
          </a:p>
        </p:txBody>
      </p:sp>
    </p:spTree>
    <p:extLst>
      <p:ext uri="{BB962C8B-B14F-4D97-AF65-F5344CB8AC3E}">
        <p14:creationId xmlns:p14="http://schemas.microsoft.com/office/powerpoint/2010/main" val="1571132157"/>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32912" y="250166"/>
            <a:ext cx="9005979"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5.7 Em sentido diverso:</a:t>
            </a:r>
          </a:p>
        </p:txBody>
      </p:sp>
      <p:sp>
        <p:nvSpPr>
          <p:cNvPr id="3" name="CaixaDeTexto 2"/>
          <p:cNvSpPr txBox="1"/>
          <p:nvPr/>
        </p:nvSpPr>
        <p:spPr>
          <a:xfrm>
            <a:off x="232912" y="711831"/>
            <a:ext cx="11507638" cy="5339923"/>
          </a:xfrm>
          <a:prstGeom prst="rect">
            <a:avLst/>
          </a:prstGeom>
          <a:solidFill>
            <a:schemeClr val="bg2"/>
          </a:solidFill>
        </p:spPr>
        <p:txBody>
          <a:bodyPr wrap="square" rtlCol="0">
            <a:spAutoFit/>
          </a:bodyPr>
          <a:lstStyle/>
          <a:p>
            <a:pPr marL="0" indent="0" algn="just">
              <a:buNone/>
            </a:pPr>
            <a:r>
              <a:rPr lang="pt-BR" sz="1100" dirty="0"/>
              <a:t>ADMINISTRATIVO. MANDADO DE SEGURANÇA. PRAZO. PRESCRIÇÃO. LEI PENAL. APLICAÇÃO ÀS INFRAÇÕES DISCIPLINARES TAMBÉM CAPITULADAS COMO CRIME. ART. 142, § 2º, DA LEI N. 8.112/1990. EXISTÊNCIA DE APURAÇÃO CRIMINAL. DESNECESSIDADE. AUTONOMIA E INDEPENDÊNCIA DAS INSTÂNCIAS ADMINISTRATIVA E PENAL. PRECEDENTES DO STF. SEDIMENTAÇÃO DO NOVO ENTENDIMENTO DA PRIMEIRA SEÇÃO SOBRE A MATÉRIA. PRESCRIÇÃO AFASTADA NO CASO CONCRETO. WRIT DENEGADO NO PONTO DEBATIDO.</a:t>
            </a:r>
          </a:p>
          <a:p>
            <a:pPr marL="0" indent="0" algn="just">
              <a:buNone/>
            </a:pPr>
            <a:r>
              <a:rPr lang="pt-BR" sz="1100" dirty="0"/>
              <a:t>1. Era entendimento dominante desta Corte Superior o de que "a aplicação do prazo previsto na lei penal exige a demonstração da existência de apuração criminal da conduta do Servidor. Sobre o tema: MS 13.926/DF, Rel. Min. Og Fernandes, </a:t>
            </a:r>
            <a:r>
              <a:rPr lang="pt-BR" sz="1100" dirty="0" err="1"/>
              <a:t>DJe</a:t>
            </a:r>
            <a:r>
              <a:rPr lang="pt-BR" sz="1100" dirty="0"/>
              <a:t> 24/4/2013; MS 15.</a:t>
            </a:r>
          </a:p>
          <a:p>
            <a:pPr marL="0" indent="0" algn="just">
              <a:buNone/>
            </a:pPr>
            <a:r>
              <a:rPr lang="pt-BR" sz="1100" dirty="0"/>
              <a:t>462/DF, Rel. Min. Humberto Martins, </a:t>
            </a:r>
            <a:r>
              <a:rPr lang="pt-BR" sz="1100" dirty="0" err="1"/>
              <a:t>DJe</a:t>
            </a:r>
            <a:r>
              <a:rPr lang="pt-BR" sz="1100" dirty="0"/>
              <a:t> 22/3/2011 e MS 13.356/DF, Rel. Min. Sebastião Reis Júnior, </a:t>
            </a:r>
            <a:r>
              <a:rPr lang="pt-BR" sz="1100" dirty="0" err="1"/>
              <a:t>DJe</a:t>
            </a:r>
            <a:r>
              <a:rPr lang="pt-BR" sz="1100" dirty="0"/>
              <a:t> 1º/10/2013".</a:t>
            </a:r>
          </a:p>
          <a:p>
            <a:pPr marL="0" indent="0" algn="just">
              <a:buNone/>
            </a:pPr>
            <a:r>
              <a:rPr lang="pt-BR" sz="1100" dirty="0"/>
              <a:t>2. Referido posicionamento era adotado tanto pela Terceira Seção do STJ - quando tinha competência para o julgamento dessa matéria - quanto pela Primeira Seção, inclusive em precedente por mim relatado (MS 13.926/DF, </a:t>
            </a:r>
            <a:r>
              <a:rPr lang="pt-BR" sz="1100" dirty="0" err="1"/>
              <a:t>DJe</a:t>
            </a:r>
            <a:r>
              <a:rPr lang="pt-BR" sz="1100" dirty="0"/>
              <a:t> 24/4/2013).</a:t>
            </a:r>
          </a:p>
          <a:p>
            <a:pPr marL="0" indent="0" algn="just">
              <a:buNone/>
            </a:pPr>
            <a:r>
              <a:rPr lang="pt-BR" sz="1100" dirty="0"/>
              <a:t>3. Ocorre que, em precedente recente (</a:t>
            </a:r>
            <a:r>
              <a:rPr lang="pt-BR" sz="1100" dirty="0" err="1"/>
              <a:t>EDv</a:t>
            </a:r>
            <a:r>
              <a:rPr lang="pt-BR" sz="1100" dirty="0"/>
              <a:t> nos </a:t>
            </a:r>
            <a:r>
              <a:rPr lang="pt-BR" sz="1100" dirty="0" err="1"/>
              <a:t>EREsp</a:t>
            </a:r>
            <a:r>
              <a:rPr lang="pt-BR" sz="1100" dirty="0"/>
              <a:t> 1.656.383-SC, Rel. Min. Gurgel de Faria, j. em 27/6/2018, </a:t>
            </a:r>
            <a:r>
              <a:rPr lang="pt-BR" sz="1100" dirty="0" err="1"/>
              <a:t>DJe</a:t>
            </a:r>
            <a:r>
              <a:rPr lang="pt-BR" sz="1100" dirty="0"/>
              <a:t> 5/9/2018), a Primeira Seção superou seu posicionamento anterior sobre o tema, passando a entender que, diante da rigorosa independência das esferas administrativa e criminal, não se pode entender que a existência de apuração criminal é pré-requisito para a utilização do prazo prescricional penal.</a:t>
            </a:r>
          </a:p>
          <a:p>
            <a:pPr marL="0" indent="0" algn="just">
              <a:buNone/>
            </a:pPr>
            <a:r>
              <a:rPr lang="pt-BR" sz="1100" dirty="0"/>
              <a:t>4. Não se pode olvidar, a propósito, o entendimento unânime do Plenário do STF no MS 23.242-SP (Rel. Min. Carlos Velloso, j. em 10/4/2002) e no MS 24.013-DF (Rel. Min. Sepúlveda Pertence, j. em 31/3/2005), de que as instâncias administrativa e penal são independentes, sendo irrelevante, para a aplicação do prazo prescricional previsto para o crime, que tenha ou não sido concluído o inquérito policial ou a ação penal a respeito dos fatos ocorridos.</a:t>
            </a:r>
          </a:p>
          <a:p>
            <a:pPr marL="0" indent="0" algn="just">
              <a:buNone/>
            </a:pPr>
            <a:r>
              <a:rPr lang="pt-BR" sz="1100" dirty="0"/>
              <a:t>5. Tal posição da Suprema Corte corrobora o entendimento atual da Primeira Seção do STJ sobre a matéria, pois, diante da independência entre as instâncias administrativa e criminal, fica dispensada a demonstração da existência da apuração criminal da conduta do servidor para fins da aplicação do prazo prescricional penal.</a:t>
            </a:r>
          </a:p>
          <a:p>
            <a:pPr marL="0" indent="0" algn="just">
              <a:buNone/>
            </a:pPr>
            <a:r>
              <a:rPr lang="pt-BR" sz="1100" dirty="0"/>
              <a:t>6. Ou seja, tanto para o STF quanto para o STJ, para que seja aplicável o art. 142, § 2º da Lei n. 8.112/1990, não é necessário demonstrar a existência da apuração criminal da conduta do servidor.</a:t>
            </a:r>
          </a:p>
          <a:p>
            <a:pPr marL="0" indent="0" algn="just">
              <a:buNone/>
            </a:pPr>
            <a:r>
              <a:rPr lang="pt-BR" sz="1100" dirty="0"/>
              <a:t>Isso porque o lapso prescricional não pode variar ao talante da existência ou não de apuração criminal, justamente pelo fato de a prescrição estar relacionada à segurança jurídica. Assim, o critério para fixação do prazo prescricional deve ser o mais objetivo possível - justamente o previsto no dispositivo legal referido -, e não oscilar de forma a gerar instabilidade e insegurança jurídica para todo o sistema.</a:t>
            </a:r>
          </a:p>
          <a:p>
            <a:pPr marL="0" indent="0" algn="just">
              <a:buNone/>
            </a:pPr>
            <a:r>
              <a:rPr lang="pt-BR" sz="1100" dirty="0"/>
              <a:t>7. A inexistência de notícia nos autos sobre a instauração da apuração criminal quanto aos fatos imputados à impetrante no caso concreto não impede a aplicação do art. 142, § 2º, da Lei n. 8. 112/1990.</a:t>
            </a:r>
          </a:p>
          <a:p>
            <a:pPr marL="0" indent="0" algn="just">
              <a:buNone/>
            </a:pPr>
            <a:r>
              <a:rPr lang="pt-BR" sz="1100" dirty="0"/>
              <a:t>8. O prazo prescricional pela pena em abstrato prevista para os crimes em tela, tipificados nos </a:t>
            </a:r>
            <a:r>
              <a:rPr lang="pt-BR" sz="1100" dirty="0" err="1"/>
              <a:t>arts</a:t>
            </a:r>
            <a:r>
              <a:rPr lang="pt-BR" sz="1100" dirty="0"/>
              <a:t>. 163, 299, 312, § 1º, 317, 359-B e 359-D do Código Penal (cuja pena máxima entre todos é de doze anos), é de 16 (doze) anos, consoante o art. 109, inc. II, do Código Penal.</a:t>
            </a:r>
          </a:p>
          <a:p>
            <a:pPr marL="0" indent="0" algn="just">
              <a:buNone/>
            </a:pPr>
            <a:r>
              <a:rPr lang="pt-BR" sz="1100" dirty="0"/>
              <a:t>9. Por essa razão, fica claro que o prazo prescricional para a instauração do processo administrativo disciplinar não se consumou, uma vez que o PAD foi instaurado em 7/8/2008, sendo finalizado o prazo de 140 dias para sua conclusão em 26/12/2008, e a exoneração da impetrante do cargo em comissão foi publicada em 2 de janeiro de 2014.</a:t>
            </a:r>
          </a:p>
          <a:p>
            <a:pPr marL="0" indent="0" algn="just">
              <a:buNone/>
            </a:pPr>
            <a:r>
              <a:rPr lang="pt-BR" sz="1100" dirty="0"/>
              <a:t>10. Mandado de segurança denegado no ponto debatido, com o afastamento da prejudicial de prescrição, devendo os autos retornarem ao Relator para apreciação dos demais pontos de mérito.</a:t>
            </a:r>
          </a:p>
          <a:p>
            <a:pPr marL="0" indent="0" algn="just">
              <a:buNone/>
            </a:pPr>
            <a:r>
              <a:rPr lang="pt-BR" sz="1100" dirty="0"/>
              <a:t>(MS 20.857/DF, Rel. Ministro NAPOLEÃO NUNES MAIA FILHO, Rel. p/ Acórdão Ministro OG FERNANDES, PRIMEIRA SEÇÃO, julgado em 22/05/2019, </a:t>
            </a:r>
            <a:r>
              <a:rPr lang="pt-BR" sz="1100" dirty="0" err="1"/>
              <a:t>DJe</a:t>
            </a:r>
            <a:r>
              <a:rPr lang="pt-BR" sz="1100" dirty="0"/>
              <a:t> 12/06/2019)</a:t>
            </a:r>
          </a:p>
        </p:txBody>
      </p:sp>
    </p:spTree>
    <p:extLst>
      <p:ext uri="{BB962C8B-B14F-4D97-AF65-F5344CB8AC3E}">
        <p14:creationId xmlns:p14="http://schemas.microsoft.com/office/powerpoint/2010/main" val="3939224010"/>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32911" y="19333"/>
            <a:ext cx="579839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6. Sigilo e direito de defesa</a:t>
            </a:r>
          </a:p>
        </p:txBody>
      </p:sp>
      <p:sp>
        <p:nvSpPr>
          <p:cNvPr id="3" name="CaixaDeTexto 2"/>
          <p:cNvSpPr txBox="1"/>
          <p:nvPr/>
        </p:nvSpPr>
        <p:spPr>
          <a:xfrm>
            <a:off x="0" y="627647"/>
            <a:ext cx="12062604" cy="5632311"/>
          </a:xfrm>
          <a:prstGeom prst="rect">
            <a:avLst/>
          </a:prstGeom>
          <a:solidFill>
            <a:schemeClr val="accent4">
              <a:lumMod val="20000"/>
              <a:lumOff val="80000"/>
            </a:schemeClr>
          </a:solidFill>
        </p:spPr>
        <p:txBody>
          <a:bodyPr wrap="square" rtlCol="0">
            <a:spAutoFit/>
          </a:bodyPr>
          <a:lstStyle/>
          <a:p>
            <a:pPr algn="just"/>
            <a:r>
              <a:rPr lang="pt-BR" dirty="0">
                <a:ea typeface="Calibri"/>
              </a:rPr>
              <a:t>ADMINISTRATIVO. SERVIDOR PÚBLICO FEDERAL. PROCESSO DISCIPLINAR. DEMISSÃO. OFÍCIO DO MINISTÉRIO PÚBLICO FEDERAL NOS AUTOS DO PAD.  ROTULADO COMO SIGILOSO. DESQUALIFICAÇÃO DAS CONCLUSÕES DA COMISSÃO. AUSÊNCIA DE VISTA E DE POSSIBILIDADE DE CONTESTAÇÃO AO SERVIDOR. VIOLAÇÃO DO CONTRADITÓRIO E DA AMPLA DEFESA. </a:t>
            </a:r>
            <a:r>
              <a:rPr lang="pt-BR" sz="1600" dirty="0">
                <a:ea typeface="Calibri"/>
              </a:rPr>
              <a:t>1. Cuida-se de mandado de segurança impetrado com o objetivo de anular processo administrativo disciplinar que culminou na demissão do impetrante do cargo de Auditor-Fiscal da Receita Federal por violação das disposições da Lei n. 8.112/90 e por improbidade administrativa; é alegado cerceamento ao direito de defesa, bem como desproporção na sanção aplicada. 2. O mandado de segurança é via adequada e cabível para a proteção contra violação de direito, desde que seja instruído com o acervo probatório pré-constituído para permitir a discussão das teses jurídicas postuladas, que é o caso dos autos. Preliminares rejeitadas. 3. O impetrante foi demitido com base em capitulação legal trazida pela Consultoria Jurídica do Ministério, firmada na Lei n. 8.429/92 e na Lei n. 8.112/90, após o Ministério Público Federal ter atravessado ofício aos autos, desqualificando o relatório final da Comissão Processante; o documento do MPF foi qualificado como sigiloso. 4. Ressai evidente que a ausência de oportunidade para contraditar o ofício sigiloso juntado violou o direito de defesa. O referido documento reavaliou o processo administrativo disciplinar, demandando providências da chefia da Corregedoria-Geral da Receita Federal no sentido de não observar o relatório da Comissão Processante, rotulado como equivocado e contraditório, e defendendo a demissão do impetrante como obrigatória. 5. A negativa de conhecimento ao indiciado do conteúdo de documento de pujante e evidente força simbólica contra si, determina que seja localizada a violação dos princípios do contraditório e da ampla defesa. 6. A segurança deve ser concedida em parte com o fim de anular a portaria </a:t>
            </a:r>
            <a:r>
              <a:rPr lang="pt-BR" sz="1600" dirty="0" err="1">
                <a:ea typeface="Calibri"/>
              </a:rPr>
              <a:t>demissional</a:t>
            </a:r>
            <a:r>
              <a:rPr lang="pt-BR" sz="1600" dirty="0">
                <a:ea typeface="Calibri"/>
              </a:rPr>
              <a:t> e para a devida reintegração do servidor, devendo ser mantido o ato de instauração do processo disciplinar, que deverá - novamente - prosseguir com a designação de nova comissão formada por membros que não participaram da anterior; deverá, ainda, expungido do processo o parecer sigiloso do Ministério Público Federal, ser proferido novo relatório final e nova deliberação da autoridade. Segurança concedida parcialmente. (MS 18.138/DF, Rel. Ministro HUMBERTO MARTINS, PRIMEIRA SEÇÃO, julgado em 12/02/2014, </a:t>
            </a:r>
            <a:r>
              <a:rPr lang="pt-BR" sz="1600" dirty="0" err="1">
                <a:ea typeface="Calibri"/>
              </a:rPr>
              <a:t>DJe</a:t>
            </a:r>
            <a:r>
              <a:rPr lang="pt-BR" sz="1600" dirty="0">
                <a:ea typeface="Calibri"/>
              </a:rPr>
              <a:t> 04/04/2014)</a:t>
            </a:r>
          </a:p>
        </p:txBody>
      </p:sp>
    </p:spTree>
    <p:extLst>
      <p:ext uri="{BB962C8B-B14F-4D97-AF65-F5344CB8AC3E}">
        <p14:creationId xmlns:p14="http://schemas.microsoft.com/office/powerpoint/2010/main" val="3941053515"/>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32911" y="250166"/>
            <a:ext cx="471865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7. Revisão Administrativa</a:t>
            </a:r>
          </a:p>
        </p:txBody>
      </p:sp>
      <p:sp>
        <p:nvSpPr>
          <p:cNvPr id="3" name="CaixaDeTexto 2"/>
          <p:cNvSpPr txBox="1"/>
          <p:nvPr/>
        </p:nvSpPr>
        <p:spPr>
          <a:xfrm>
            <a:off x="232911" y="1164566"/>
            <a:ext cx="11559398" cy="4832092"/>
          </a:xfrm>
          <a:prstGeom prst="rect">
            <a:avLst/>
          </a:prstGeom>
          <a:noFill/>
        </p:spPr>
        <p:txBody>
          <a:bodyPr wrap="square" rtlCol="0">
            <a:spAutoFit/>
          </a:bodyPr>
          <a:lstStyle/>
          <a:p>
            <a:pPr marL="0" indent="0" algn="just">
              <a:buNone/>
            </a:pPr>
            <a:r>
              <a:rPr lang="pt-BR" sz="2800" dirty="0"/>
              <a:t>Art. 174.  O processo disciplinar poderá ser revisto, a qualquer tempo, a pedido ou de ofício, quando se aduzirem     fatos novos ou circunstâncias suscetíveis </a:t>
            </a:r>
            <a:r>
              <a:rPr lang="pt-BR" sz="2800" b="1" dirty="0"/>
              <a:t>de justificar a inocência do punido ou a inadequação da penalidade aplicada.</a:t>
            </a:r>
          </a:p>
          <a:p>
            <a:pPr marL="0" indent="0" algn="just">
              <a:buNone/>
            </a:pPr>
            <a:endParaRPr lang="pt-BR" sz="2800" b="1" dirty="0"/>
          </a:p>
          <a:p>
            <a:pPr marL="0" indent="0" algn="just">
              <a:buNone/>
            </a:pPr>
            <a:r>
              <a:rPr lang="pt-BR" sz="2800" dirty="0"/>
              <a:t>Art. 182. Julgada procedente a revisão, será declarada sem efeito a penalidade aplicada, restabelecendo-se todos os direitos do servidor, exceto em relação à destituição do cargo em comissão, que será convertida em exoneração. </a:t>
            </a:r>
          </a:p>
          <a:p>
            <a:pPr marL="0" indent="0" algn="just">
              <a:buNone/>
            </a:pPr>
            <a:r>
              <a:rPr lang="pt-BR" sz="2800" b="1" dirty="0"/>
              <a:t>Parágrafo único. Da revisão do processo não poderá resultar agravamento de penalidade.</a:t>
            </a:r>
          </a:p>
        </p:txBody>
      </p:sp>
    </p:spTree>
    <p:extLst>
      <p:ext uri="{BB962C8B-B14F-4D97-AF65-F5344CB8AC3E}">
        <p14:creationId xmlns:p14="http://schemas.microsoft.com/office/powerpoint/2010/main" val="234930276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27001" y="0"/>
            <a:ext cx="4859067"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 Noções fundamentais</a:t>
            </a:r>
          </a:p>
        </p:txBody>
      </p:sp>
      <p:sp>
        <p:nvSpPr>
          <p:cNvPr id="5" name="CaixaDeTexto 4"/>
          <p:cNvSpPr txBox="1"/>
          <p:nvPr/>
        </p:nvSpPr>
        <p:spPr>
          <a:xfrm>
            <a:off x="362309" y="1043796"/>
            <a:ext cx="11179834" cy="4154984"/>
          </a:xfrm>
          <a:prstGeom prst="rect">
            <a:avLst/>
          </a:prstGeom>
          <a:noFill/>
        </p:spPr>
        <p:txBody>
          <a:bodyPr wrap="square" rtlCol="0">
            <a:spAutoFit/>
          </a:bodyPr>
          <a:lstStyle/>
          <a:p>
            <a:pPr marL="285750" indent="-285750" algn="just">
              <a:buFont typeface="Wingdings" pitchFamily="2" charset="2"/>
              <a:buChar char="Ø"/>
            </a:pPr>
            <a:r>
              <a:rPr lang="pt-BR" sz="2400" b="1" dirty="0"/>
              <a:t>Conceito</a:t>
            </a:r>
            <a:r>
              <a:rPr lang="pt-BR" sz="2400" dirty="0"/>
              <a:t>: “é a sucessão ordenada de atos destinados a averiguar a realidade de falta cometida por servidor, a ponderar as circunstâncias que nela concorreram e a aplicar as sanções pertinentes”. (Odete </a:t>
            </a:r>
            <a:r>
              <a:rPr lang="pt-BR" sz="2400" dirty="0" err="1"/>
              <a:t>Medauar</a:t>
            </a:r>
            <a:r>
              <a:rPr lang="pt-BR" sz="2400" dirty="0"/>
              <a:t>, p. 369)</a:t>
            </a:r>
          </a:p>
          <a:p>
            <a:pPr marL="285750" indent="-285750" algn="just">
              <a:buFont typeface="Wingdings" pitchFamily="2" charset="2"/>
              <a:buChar char="Ø"/>
            </a:pPr>
            <a:endParaRPr lang="pt-BR" sz="2400" dirty="0"/>
          </a:p>
          <a:p>
            <a:pPr marL="285750" indent="-285750" algn="just">
              <a:buFont typeface="Wingdings" pitchFamily="2" charset="2"/>
              <a:buChar char="Ø"/>
            </a:pPr>
            <a:r>
              <a:rPr lang="pt-BR" sz="2400" dirty="0"/>
              <a:t>Art. 148 da Lei nº 8112/90:  “O processo disciplinar é o instrumento destinado a apurar responsabilidade de servidor por infração praticada </a:t>
            </a:r>
            <a:r>
              <a:rPr lang="pt-BR" sz="2400" b="1" dirty="0"/>
              <a:t>no exercício de suas atribuições</a:t>
            </a:r>
            <a:r>
              <a:rPr lang="pt-BR" sz="2400" dirty="0"/>
              <a:t>, ou </a:t>
            </a:r>
            <a:r>
              <a:rPr lang="pt-BR" sz="2400" b="1" dirty="0"/>
              <a:t>que tenha relação com as atribuições do cargo </a:t>
            </a:r>
            <a:r>
              <a:rPr lang="pt-BR" sz="2400" dirty="0"/>
              <a:t>em que se encontre investido.”</a:t>
            </a:r>
          </a:p>
          <a:p>
            <a:pPr marL="285750" indent="-285750" algn="just">
              <a:buFont typeface="Wingdings" pitchFamily="2" charset="2"/>
              <a:buChar char="Ø"/>
            </a:pPr>
            <a:endParaRPr lang="pt-BR" sz="2400" dirty="0"/>
          </a:p>
          <a:p>
            <a:pPr marL="285750" indent="-285750" algn="just">
              <a:buFont typeface="Wingdings" pitchFamily="2" charset="2"/>
              <a:buChar char="Ø"/>
            </a:pPr>
            <a:r>
              <a:rPr lang="pt-BR" sz="2400" b="1" dirty="0"/>
              <a:t>Legislação</a:t>
            </a:r>
            <a:r>
              <a:rPr lang="pt-BR" sz="2400" dirty="0"/>
              <a:t>: na esfera federal, Lei 8112/90 e Lei 9784/99, com aplicação supletiva do NCPC ( art. 15)</a:t>
            </a:r>
          </a:p>
        </p:txBody>
      </p:sp>
    </p:spTree>
    <p:extLst>
      <p:ext uri="{BB962C8B-B14F-4D97-AF65-F5344CB8AC3E}">
        <p14:creationId xmlns:p14="http://schemas.microsoft.com/office/powerpoint/2010/main" val="1848457629"/>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27001" y="0"/>
            <a:ext cx="4859067"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2. Sindicância</a:t>
            </a:r>
          </a:p>
        </p:txBody>
      </p:sp>
      <p:sp>
        <p:nvSpPr>
          <p:cNvPr id="3" name="CaixaDeTexto 2"/>
          <p:cNvSpPr txBox="1"/>
          <p:nvPr/>
        </p:nvSpPr>
        <p:spPr>
          <a:xfrm>
            <a:off x="526211" y="707365"/>
            <a:ext cx="11059064" cy="1938992"/>
          </a:xfrm>
          <a:prstGeom prst="rect">
            <a:avLst/>
          </a:prstGeom>
          <a:noFill/>
        </p:spPr>
        <p:txBody>
          <a:bodyPr wrap="square" rtlCol="0">
            <a:spAutoFit/>
          </a:bodyPr>
          <a:lstStyle/>
          <a:p>
            <a:pPr marL="285750" indent="-285750" algn="just">
              <a:buFont typeface="Wingdings" pitchFamily="2" charset="2"/>
              <a:buChar char="Ø"/>
            </a:pPr>
            <a:r>
              <a:rPr lang="pt-BR" sz="2400" dirty="0"/>
              <a:t>Conceito: processo administrativo preliminar que visa apurar a existência de indícios quanto à infração funcional e a respectiva autoria;</a:t>
            </a:r>
          </a:p>
          <a:p>
            <a:pPr algn="just"/>
            <a:endParaRPr lang="pt-BR" sz="2400" dirty="0"/>
          </a:p>
          <a:p>
            <a:pPr marL="285750" indent="-285750" algn="just">
              <a:buFont typeface="Wingdings" pitchFamily="2" charset="2"/>
              <a:buChar char="Ø"/>
            </a:pPr>
            <a:r>
              <a:rPr lang="pt-BR" sz="2400" dirty="0"/>
              <a:t>Para que seja possível aplicar sanção em sindicância, necessário observar o contraditório e a ampla defesa (</a:t>
            </a:r>
            <a:r>
              <a:rPr lang="pt-BR" sz="2400" dirty="0" err="1"/>
              <a:t>arts</a:t>
            </a:r>
            <a:r>
              <a:rPr lang="pt-BR" sz="2400" dirty="0"/>
              <a:t>. 143 e 145, II da lei 8112); </a:t>
            </a:r>
          </a:p>
        </p:txBody>
      </p:sp>
      <p:sp>
        <p:nvSpPr>
          <p:cNvPr id="4" name="CaixaDeTexto 3"/>
          <p:cNvSpPr txBox="1"/>
          <p:nvPr/>
        </p:nvSpPr>
        <p:spPr>
          <a:xfrm>
            <a:off x="282275" y="3504895"/>
            <a:ext cx="2366034"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2.1 Espécies</a:t>
            </a:r>
          </a:p>
        </p:txBody>
      </p:sp>
      <p:sp>
        <p:nvSpPr>
          <p:cNvPr id="5" name="CaixaDeTexto 4"/>
          <p:cNvSpPr txBox="1"/>
          <p:nvPr/>
        </p:nvSpPr>
        <p:spPr>
          <a:xfrm>
            <a:off x="282275" y="4183811"/>
            <a:ext cx="11009702" cy="1938992"/>
          </a:xfrm>
          <a:prstGeom prst="rect">
            <a:avLst/>
          </a:prstGeom>
          <a:noFill/>
        </p:spPr>
        <p:txBody>
          <a:bodyPr wrap="square" rtlCol="0">
            <a:spAutoFit/>
          </a:bodyPr>
          <a:lstStyle/>
          <a:p>
            <a:pPr marL="514350" indent="-514350" algn="just">
              <a:buAutoNum type="alphaLcParenR"/>
            </a:pPr>
            <a:r>
              <a:rPr lang="pt-BR" sz="2400" dirty="0"/>
              <a:t>Sindicância preliminar (</a:t>
            </a:r>
            <a:r>
              <a:rPr lang="pt-BR" sz="2400" b="1" dirty="0"/>
              <a:t>investigativa</a:t>
            </a:r>
            <a:r>
              <a:rPr lang="pt-BR" sz="2400" dirty="0"/>
              <a:t>) ao processo disciplinar principal: destinada à colheita de provas sobre os fatos e a autoria; </a:t>
            </a:r>
          </a:p>
          <a:p>
            <a:pPr marL="514350" indent="-514350" algn="just">
              <a:buAutoNum type="alphaLcParenR"/>
            </a:pPr>
            <a:endParaRPr lang="pt-BR" sz="2400" dirty="0"/>
          </a:p>
          <a:p>
            <a:pPr marL="514350" indent="-514350" algn="just">
              <a:buAutoNum type="alphaLcParenR"/>
            </a:pPr>
            <a:r>
              <a:rPr lang="pt-BR" sz="2400" dirty="0"/>
              <a:t>Sindicância (</a:t>
            </a:r>
            <a:r>
              <a:rPr lang="pt-BR" sz="2400" b="1" dirty="0"/>
              <a:t>punitiva</a:t>
            </a:r>
            <a:r>
              <a:rPr lang="pt-BR" sz="2400" dirty="0"/>
              <a:t>) como processo sumário para aplicação de sanções: necessário o respeito ao contraditório e ampla defesa;</a:t>
            </a:r>
          </a:p>
        </p:txBody>
      </p:sp>
    </p:spTree>
    <p:extLst>
      <p:ext uri="{BB962C8B-B14F-4D97-AF65-F5344CB8AC3E}">
        <p14:creationId xmlns:p14="http://schemas.microsoft.com/office/powerpoint/2010/main" val="134362139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83078" y="776287"/>
            <a:ext cx="11041811" cy="2308324"/>
          </a:xfrm>
          <a:prstGeom prst="rect">
            <a:avLst/>
          </a:prstGeom>
          <a:noFill/>
        </p:spPr>
        <p:txBody>
          <a:bodyPr wrap="square" rtlCol="0">
            <a:spAutoFit/>
          </a:bodyPr>
          <a:lstStyle/>
          <a:p>
            <a:pPr marL="285750" indent="-285750" algn="just">
              <a:buFont typeface="Wingdings" pitchFamily="2" charset="2"/>
              <a:buChar char="Ø"/>
            </a:pPr>
            <a:r>
              <a:rPr lang="pt-BR" dirty="0"/>
              <a:t>Art. 151 da Lei nº 8112/1990: </a:t>
            </a:r>
          </a:p>
          <a:p>
            <a:pPr marL="285750" indent="-285750" algn="just">
              <a:buFont typeface="Wingdings" pitchFamily="2" charset="2"/>
              <a:buChar char="Ø"/>
            </a:pPr>
            <a:r>
              <a:rPr lang="pt-BR" dirty="0"/>
              <a:t>instauração</a:t>
            </a:r>
          </a:p>
          <a:p>
            <a:pPr marL="285750" indent="-285750" algn="just">
              <a:buFont typeface="Wingdings" pitchFamily="2" charset="2"/>
              <a:buChar char="Ø"/>
            </a:pPr>
            <a:r>
              <a:rPr lang="pt-BR" dirty="0"/>
              <a:t>inquérito administrativo (instrução) </a:t>
            </a:r>
          </a:p>
          <a:p>
            <a:pPr marL="285750" indent="-285750" algn="just">
              <a:buFont typeface="Wingdings" pitchFamily="2" charset="2"/>
              <a:buChar char="Ø"/>
            </a:pPr>
            <a:r>
              <a:rPr lang="pt-BR" dirty="0"/>
              <a:t>julgamento.</a:t>
            </a:r>
          </a:p>
          <a:p>
            <a:pPr algn="just"/>
            <a:endParaRPr lang="pt-BR" dirty="0"/>
          </a:p>
          <a:p>
            <a:pPr marL="285750" indent="-285750" algn="just">
              <a:buFont typeface="Wingdings" pitchFamily="2" charset="2"/>
              <a:buChar char="Ø"/>
            </a:pPr>
            <a:r>
              <a:rPr lang="pt-BR" dirty="0"/>
              <a:t>“inquérito administrativo”: expressão cujo conteúdo ainda contém ambiguidades; na lei federal, se refere à fase instrutória do processo administrativo, mas Hely Lopes utiliza como sinônimo de sindicância;</a:t>
            </a:r>
          </a:p>
          <a:p>
            <a:endParaRPr lang="pt-BR" dirty="0"/>
          </a:p>
        </p:txBody>
      </p:sp>
      <p:sp>
        <p:nvSpPr>
          <p:cNvPr id="3" name="CaixaDeTexto 2"/>
          <p:cNvSpPr txBox="1"/>
          <p:nvPr/>
        </p:nvSpPr>
        <p:spPr>
          <a:xfrm>
            <a:off x="420298" y="175099"/>
            <a:ext cx="6963913"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3. Fases do processo administrativo</a:t>
            </a:r>
          </a:p>
        </p:txBody>
      </p:sp>
      <p:sp>
        <p:nvSpPr>
          <p:cNvPr id="4" name="CaixaDeTexto 3"/>
          <p:cNvSpPr txBox="1"/>
          <p:nvPr/>
        </p:nvSpPr>
        <p:spPr>
          <a:xfrm>
            <a:off x="483079" y="2908572"/>
            <a:ext cx="3252159"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3.1. Instauração</a:t>
            </a:r>
          </a:p>
        </p:txBody>
      </p:sp>
      <p:sp>
        <p:nvSpPr>
          <p:cNvPr id="5" name="CaixaDeTexto 4"/>
          <p:cNvSpPr txBox="1"/>
          <p:nvPr/>
        </p:nvSpPr>
        <p:spPr>
          <a:xfrm>
            <a:off x="420298" y="3536830"/>
            <a:ext cx="11225362" cy="2862322"/>
          </a:xfrm>
          <a:prstGeom prst="rect">
            <a:avLst/>
          </a:prstGeom>
          <a:noFill/>
        </p:spPr>
        <p:txBody>
          <a:bodyPr wrap="square" rtlCol="0">
            <a:spAutoFit/>
          </a:bodyPr>
          <a:lstStyle/>
          <a:p>
            <a:pPr marL="342900" indent="-342900" algn="just">
              <a:buFont typeface="Arial" pitchFamily="34" charset="0"/>
              <a:buChar char="•"/>
            </a:pPr>
            <a:r>
              <a:rPr lang="pt-BR" sz="2000" dirty="0"/>
              <a:t>Ato da autoridade competente que dá início ao processo; no mesmo ato, muitas vezes se instaura a comissão processante;</a:t>
            </a:r>
          </a:p>
          <a:p>
            <a:pPr marL="342900" indent="-342900" algn="just">
              <a:buFont typeface="Arial" pitchFamily="34" charset="0"/>
              <a:buChar char="•"/>
            </a:pPr>
            <a:endParaRPr lang="pt-BR" sz="2000" dirty="0"/>
          </a:p>
          <a:p>
            <a:pPr marL="342900" indent="-342900" algn="just">
              <a:buFont typeface="Arial" pitchFamily="34" charset="0"/>
              <a:buChar char="•"/>
            </a:pPr>
            <a:r>
              <a:rPr lang="pt-BR" sz="2000" dirty="0"/>
              <a:t>O processo pode ser iniciado de ofício ou por provocação;</a:t>
            </a:r>
          </a:p>
          <a:p>
            <a:pPr marL="342900" indent="-342900" algn="just">
              <a:buFont typeface="Arial" pitchFamily="34" charset="0"/>
              <a:buChar char="•"/>
            </a:pPr>
            <a:endParaRPr lang="pt-BR" sz="2000" dirty="0"/>
          </a:p>
          <a:p>
            <a:pPr marL="342900" indent="-342900" algn="just">
              <a:buFont typeface="Arial" pitchFamily="34" charset="0"/>
              <a:buChar char="•"/>
            </a:pPr>
            <a:r>
              <a:rPr lang="pt-BR" sz="2000" dirty="0"/>
              <a:t>É necessária a citação do servidor para apresentar defesa; e</a:t>
            </a:r>
          </a:p>
          <a:p>
            <a:pPr marL="342900" indent="-342900" algn="just">
              <a:buFont typeface="Arial" pitchFamily="34" charset="0"/>
              <a:buChar char="•"/>
            </a:pPr>
            <a:endParaRPr lang="pt-BR" sz="2000" dirty="0"/>
          </a:p>
          <a:p>
            <a:pPr marL="342900" indent="-342900" algn="just">
              <a:buFont typeface="Arial" pitchFamily="34" charset="0"/>
              <a:buChar char="•"/>
            </a:pPr>
            <a:r>
              <a:rPr lang="pt-BR" sz="2000" dirty="0"/>
              <a:t>A peça inaugural (portaria) deve ser precisa na descrição dos fatos (imputação) e nos respectivos dispositivos legais onde se enquadram;</a:t>
            </a:r>
          </a:p>
        </p:txBody>
      </p:sp>
    </p:spTree>
    <p:extLst>
      <p:ext uri="{BB962C8B-B14F-4D97-AF65-F5344CB8AC3E}">
        <p14:creationId xmlns:p14="http://schemas.microsoft.com/office/powerpoint/2010/main" val="347202704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6396" y="97461"/>
            <a:ext cx="3176917"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Jurisprudência</a:t>
            </a:r>
          </a:p>
        </p:txBody>
      </p:sp>
      <p:sp>
        <p:nvSpPr>
          <p:cNvPr id="3" name="CaixaDeTexto 2"/>
          <p:cNvSpPr txBox="1"/>
          <p:nvPr/>
        </p:nvSpPr>
        <p:spPr>
          <a:xfrm>
            <a:off x="379562" y="966158"/>
            <a:ext cx="11300604" cy="4616648"/>
          </a:xfrm>
          <a:prstGeom prst="rect">
            <a:avLst/>
          </a:prstGeom>
          <a:solidFill>
            <a:schemeClr val="bg2"/>
          </a:solidFill>
        </p:spPr>
        <p:txBody>
          <a:bodyPr wrap="square" rtlCol="0">
            <a:spAutoFit/>
          </a:bodyPr>
          <a:lstStyle/>
          <a:p>
            <a:r>
              <a:rPr lang="pt-BR" sz="2400" dirty="0"/>
              <a:t>Anulação da portaria inicial não vincula a Administração para nova portaria</a:t>
            </a:r>
          </a:p>
          <a:p>
            <a:endParaRPr lang="pt-BR" dirty="0"/>
          </a:p>
          <a:p>
            <a:endParaRPr lang="pt-BR" dirty="0"/>
          </a:p>
          <a:p>
            <a:pPr algn="just"/>
            <a:endParaRPr lang="pt-BR" dirty="0"/>
          </a:p>
          <a:p>
            <a:pPr algn="just"/>
            <a:r>
              <a:rPr lang="pt-BR" dirty="0"/>
              <a:t>EMENTA: I. Processo administrativo disciplinar: renovação</a:t>
            </a:r>
            <a:r>
              <a:rPr lang="pt-BR" b="1" dirty="0"/>
              <a:t>. Anulado integralmente o processo anterior dada a composição ilegal da comissão que o conduziu - e não, apenas, a sanção disciplinar nele aplicado -, não está a instauração do novo processo administrativo vinculado aos termos da portaria inaugural do primitivo. </a:t>
            </a:r>
            <a:r>
              <a:rPr lang="pt-BR" dirty="0"/>
              <a:t>II. Infração disciplinar: irrelevância, para o cálculo da prescrição, da capitulação da infração disciplinar imputada no art. 132, XIII - conforme a portaria de instauração do processo administrativo anulado -, ou no art. 132, I - conforme a do que, em </a:t>
            </a:r>
            <a:r>
              <a:rPr lang="pt-BR" dirty="0" err="1"/>
              <a:t>conseqüência</a:t>
            </a:r>
            <a:r>
              <a:rPr lang="pt-BR" dirty="0"/>
              <a:t> se veio a renovar -, se, em ambos, o fato imputado ao servidor público - recebimento, em razão da função de vultosa importância em moeda estrangeira -, caracteriza o crime de corrupção passiva, em razão de cuja cominação penal se há de calcular a prescrição da sanção disciplinar administrativa, independentemente da instauração, ou não, de processo penal a respeito.(MS 24013, Relator(a):  Min. ILMAR GALVÃO, Relator(a) p/ Acórdão:  Min. SEPÚLVEDA PERTENCE, Tribunal Pleno, julgado em 31/03/2004, DJ 01-07-2005 PP-00006 EMENT VOL-02198-01 PP-00186 RTJ VOL-00194-02 PP-00571 LEXSTF v. 28, n. 326, 2006, p. 179-191)</a:t>
            </a:r>
          </a:p>
        </p:txBody>
      </p:sp>
    </p:spTree>
    <p:extLst>
      <p:ext uri="{BB962C8B-B14F-4D97-AF65-F5344CB8AC3E}">
        <p14:creationId xmlns:p14="http://schemas.microsoft.com/office/powerpoint/2010/main" val="63962339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9012" y="0"/>
            <a:ext cx="280358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3.2. Inquérito</a:t>
            </a:r>
          </a:p>
        </p:txBody>
      </p:sp>
      <p:sp>
        <p:nvSpPr>
          <p:cNvPr id="3" name="CaixaDeTexto 2"/>
          <p:cNvSpPr txBox="1"/>
          <p:nvPr/>
        </p:nvSpPr>
        <p:spPr>
          <a:xfrm>
            <a:off x="0" y="461665"/>
            <a:ext cx="12025222" cy="4370427"/>
          </a:xfrm>
          <a:prstGeom prst="rect">
            <a:avLst/>
          </a:prstGeom>
          <a:noFill/>
        </p:spPr>
        <p:txBody>
          <a:bodyPr wrap="square" rtlCol="0">
            <a:spAutoFit/>
          </a:bodyPr>
          <a:lstStyle/>
          <a:p>
            <a:pPr marL="342900" indent="-342900" algn="just">
              <a:buFont typeface="Arial" pitchFamily="34" charset="0"/>
              <a:buChar char="•"/>
            </a:pPr>
            <a:r>
              <a:rPr lang="pt-BR" sz="2400" dirty="0"/>
              <a:t>A produção de provas é ampla: busca da verdade real; a Administração não pode se negar a investigar;</a:t>
            </a:r>
          </a:p>
          <a:p>
            <a:pPr marL="342900" indent="-342900" algn="just">
              <a:buFont typeface="Arial" pitchFamily="34" charset="0"/>
              <a:buChar char="•"/>
            </a:pPr>
            <a:endParaRPr lang="pt-BR" sz="2400" dirty="0"/>
          </a:p>
          <a:p>
            <a:pPr marL="342900" indent="-342900" algn="just">
              <a:buFont typeface="Arial" pitchFamily="34" charset="0"/>
              <a:buChar char="•"/>
            </a:pPr>
            <a:r>
              <a:rPr lang="pt-BR" sz="2400" dirty="0"/>
              <a:t>Comissão processante: as sindicâncias e </a:t>
            </a:r>
            <a:r>
              <a:rPr lang="pt-BR" sz="2400" dirty="0" err="1"/>
              <a:t>PADs</a:t>
            </a:r>
            <a:r>
              <a:rPr lang="pt-BR" sz="2400" dirty="0"/>
              <a:t> correm perante comissões processantes ou comissões disciplinares (art. 149), normalmente formadas por três servidores </a:t>
            </a:r>
            <a:r>
              <a:rPr lang="pt-BR" sz="2400" b="1" dirty="0"/>
              <a:t>estáveis</a:t>
            </a:r>
            <a:r>
              <a:rPr lang="pt-BR" sz="2400" dirty="0"/>
              <a:t>; </a:t>
            </a:r>
          </a:p>
          <a:p>
            <a:pPr marL="342900" indent="-342900" algn="just">
              <a:buFont typeface="Arial" pitchFamily="34" charset="0"/>
              <a:buChar char="•"/>
            </a:pPr>
            <a:endParaRPr lang="pt-BR" sz="2400" dirty="0"/>
          </a:p>
          <a:p>
            <a:pPr marL="342900" indent="-342900" algn="just">
              <a:buFont typeface="Arial" pitchFamily="34" charset="0"/>
              <a:buChar char="•"/>
            </a:pPr>
            <a:r>
              <a:rPr lang="pt-BR" sz="2400" dirty="0"/>
              <a:t>No caso de sindicância, o número é reduzido para 2 servidores </a:t>
            </a:r>
            <a:r>
              <a:rPr lang="pt-BR" sz="2400" b="1" dirty="0"/>
              <a:t>estáveis</a:t>
            </a:r>
            <a:r>
              <a:rPr lang="pt-BR" sz="2400" dirty="0"/>
              <a:t> (art. 133)</a:t>
            </a:r>
          </a:p>
          <a:p>
            <a:pPr marL="342900" indent="-342900" algn="just">
              <a:buFont typeface="Arial" pitchFamily="34" charset="0"/>
              <a:buChar char="•"/>
            </a:pPr>
            <a:endParaRPr lang="pt-BR" sz="2400" dirty="0"/>
          </a:p>
          <a:p>
            <a:pPr marL="342900" indent="-342900" algn="just">
              <a:buFont typeface="Arial" pitchFamily="34" charset="0"/>
              <a:buChar char="•"/>
            </a:pPr>
            <a:r>
              <a:rPr lang="pt-BR" sz="2400" dirty="0"/>
              <a:t>Atividades da comissão: órgão de </a:t>
            </a:r>
            <a:r>
              <a:rPr lang="pt-BR" sz="2400" b="1" dirty="0"/>
              <a:t>instrução</a:t>
            </a:r>
            <a:r>
              <a:rPr lang="pt-BR" sz="2400" dirty="0"/>
              <a:t>, </a:t>
            </a:r>
            <a:r>
              <a:rPr lang="pt-BR" sz="2400" b="1" dirty="0"/>
              <a:t>audiência</a:t>
            </a:r>
            <a:r>
              <a:rPr lang="pt-BR" sz="2400" dirty="0"/>
              <a:t>, que encerra suas atividades com um </a:t>
            </a:r>
            <a:r>
              <a:rPr lang="pt-BR" sz="2400" b="1" dirty="0"/>
              <a:t>relatório</a:t>
            </a:r>
            <a:r>
              <a:rPr lang="pt-BR" sz="2400" dirty="0"/>
              <a:t> dirigido  à autoridade; </a:t>
            </a:r>
          </a:p>
          <a:p>
            <a:pPr lvl="5" algn="just"/>
            <a:r>
              <a:rPr lang="pt-BR" sz="1400" dirty="0"/>
              <a:t>Lei 8112/90: Art. 165.  Apreciada a defesa, a comissão elaborará relatório minucioso, onde resumirá as peças</a:t>
            </a:r>
            <a:endParaRPr lang="pt-BR" sz="2400" dirty="0"/>
          </a:p>
        </p:txBody>
      </p:sp>
      <p:sp>
        <p:nvSpPr>
          <p:cNvPr id="4" name="Retângulo 3"/>
          <p:cNvSpPr/>
          <p:nvPr/>
        </p:nvSpPr>
        <p:spPr>
          <a:xfrm>
            <a:off x="905773" y="4554747"/>
            <a:ext cx="11119449" cy="2415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pt-BR" sz="1400" dirty="0"/>
              <a:t>Lei 8112/90: Art. 165.  Apreciada a defesa, a comissão elaborará relatório minucioso, onde resumirá as peças principais dos autos e mencionará as provas em que se baseou para formar a sua convicção.</a:t>
            </a:r>
          </a:p>
          <a:p>
            <a:pPr algn="just"/>
            <a:r>
              <a:rPr lang="pt-BR" sz="1400" dirty="0"/>
              <a:t>§ 1o  O relatório será sempre conclusivo quanto à inocência ou à responsabilidade do servidor.</a:t>
            </a:r>
          </a:p>
          <a:p>
            <a:pPr algn="just"/>
            <a:r>
              <a:rPr lang="pt-BR" sz="1400" dirty="0"/>
              <a:t>§ 2o  Reconhecida a responsabilidade do servidor, a comissão indicará o dispositivo legal ou regulamentar transgredido, bem como as circunstâncias agravantes ou atenuantes.</a:t>
            </a:r>
          </a:p>
          <a:p>
            <a:pPr algn="just"/>
            <a:r>
              <a:rPr lang="pt-BR" sz="1400" dirty="0"/>
              <a:t>Art. 166.  O processo disciplinar, com o relatório da comissão, será remetido à autoridade que determinou a sua instauração, para julgamento.</a:t>
            </a:r>
          </a:p>
          <a:p>
            <a:pPr marL="342900" indent="-342900" algn="just">
              <a:buFont typeface="Arial" pitchFamily="34" charset="0"/>
              <a:buChar char="•"/>
            </a:pPr>
            <a:r>
              <a:rPr lang="pt-BR" sz="1000" dirty="0"/>
              <a:t>__________________________________________________________</a:t>
            </a:r>
          </a:p>
          <a:p>
            <a:pPr algn="just"/>
            <a:r>
              <a:rPr lang="pt-BR" sz="1400" dirty="0"/>
              <a:t>Lei n</a:t>
            </a:r>
            <a:r>
              <a:rPr lang="pt-BR" sz="1400" u="sng" dirty="0"/>
              <a:t>º</a:t>
            </a:r>
            <a:r>
              <a:rPr lang="pt-BR" sz="1400" dirty="0"/>
              <a:t> 9784/99: Art. 47. O órgão de instrução que não for competente para emitir a decisão final elaborará relatório indicando o pedido inicial, o conteúdo das fases do procedimento e formulará proposta de decisão, objetivamente justificada, encaminhando o processo à autoridade competente.</a:t>
            </a:r>
          </a:p>
          <a:p>
            <a:pPr algn="ctr"/>
            <a:endParaRPr lang="pt-BR" dirty="0"/>
          </a:p>
        </p:txBody>
      </p:sp>
      <p:sp>
        <p:nvSpPr>
          <p:cNvPr id="10" name="Seta para baixo 9"/>
          <p:cNvSpPr/>
          <p:nvPr/>
        </p:nvSpPr>
        <p:spPr>
          <a:xfrm>
            <a:off x="7712014" y="4140679"/>
            <a:ext cx="741872" cy="327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36672364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517585" y="392350"/>
            <a:ext cx="6047117"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3.3 Exercício do direito de defesa</a:t>
            </a:r>
          </a:p>
        </p:txBody>
      </p:sp>
      <p:sp>
        <p:nvSpPr>
          <p:cNvPr id="5" name="CaixaDeTexto 4"/>
          <p:cNvSpPr txBox="1"/>
          <p:nvPr/>
        </p:nvSpPr>
        <p:spPr>
          <a:xfrm>
            <a:off x="517585" y="1052423"/>
            <a:ext cx="11309230" cy="4524315"/>
          </a:xfrm>
          <a:prstGeom prst="rect">
            <a:avLst/>
          </a:prstGeom>
          <a:noFill/>
        </p:spPr>
        <p:txBody>
          <a:bodyPr wrap="square" rtlCol="0">
            <a:spAutoFit/>
          </a:bodyPr>
          <a:lstStyle/>
          <a:p>
            <a:pPr algn="just"/>
            <a:r>
              <a:rPr lang="pt-BR" sz="2400" dirty="0"/>
              <a:t>Súmula Vinculante nº 5 STF: A falta de defesa técnica por advogado no processo administrativo não ofende a Constituição.</a:t>
            </a:r>
          </a:p>
          <a:p>
            <a:pPr algn="just"/>
            <a:endParaRPr lang="pt-BR" sz="2400" dirty="0"/>
          </a:p>
          <a:p>
            <a:pPr algn="just"/>
            <a:r>
              <a:rPr lang="pt-BR" sz="2400" dirty="0"/>
              <a:t>Há quem defenda que esta Súmula viola o art. 5º, LV  da CF: “Aos litigantes, em processo judicial, ou administrativo, e aos acusados em geral são assegurados o contraditório e ampla defesa”.</a:t>
            </a:r>
          </a:p>
          <a:p>
            <a:pPr algn="just"/>
            <a:endParaRPr lang="pt-BR" sz="2400" dirty="0"/>
          </a:p>
          <a:p>
            <a:pPr lvl="5" algn="just"/>
            <a:r>
              <a:rPr lang="pt-BR" sz="2400" dirty="0"/>
              <a:t>O Tribunal, por maioria, rejeitou proposta de cancelamento da Súmula Vinculante 5 (“A falta de defesa técnica por advogado no processo administrativo disciplinar não ofende a Constituição”). (PSV 58/DF. Relator Min. Ricardo </a:t>
            </a:r>
            <a:r>
              <a:rPr lang="pt-BR" sz="2400" dirty="0" err="1"/>
              <a:t>Lewandowski</a:t>
            </a:r>
            <a:r>
              <a:rPr lang="pt-BR" sz="2400" dirty="0"/>
              <a:t>. Julgado em 30/11/2016. Publicado no DJE em 14/12/2016.)</a:t>
            </a:r>
          </a:p>
        </p:txBody>
      </p:sp>
      <p:sp>
        <p:nvSpPr>
          <p:cNvPr id="6" name="Seta para a direita 5"/>
          <p:cNvSpPr/>
          <p:nvPr/>
        </p:nvSpPr>
        <p:spPr>
          <a:xfrm>
            <a:off x="1397479" y="3907766"/>
            <a:ext cx="1181819" cy="13370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352747028"/>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83079" y="234384"/>
            <a:ext cx="301924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3.4. Julgamento</a:t>
            </a:r>
          </a:p>
        </p:txBody>
      </p:sp>
      <p:sp>
        <p:nvSpPr>
          <p:cNvPr id="3" name="CaixaDeTexto 2"/>
          <p:cNvSpPr txBox="1"/>
          <p:nvPr/>
        </p:nvSpPr>
        <p:spPr>
          <a:xfrm>
            <a:off x="483079" y="1130060"/>
            <a:ext cx="11128076" cy="6463308"/>
          </a:xfrm>
          <a:prstGeom prst="rect">
            <a:avLst/>
          </a:prstGeom>
          <a:noFill/>
        </p:spPr>
        <p:txBody>
          <a:bodyPr wrap="square" rtlCol="0">
            <a:spAutoFit/>
          </a:bodyPr>
          <a:lstStyle/>
          <a:p>
            <a:pPr lvl="0" algn="just"/>
            <a:r>
              <a:rPr lang="pt-BR" sz="2400" i="1" dirty="0">
                <a:solidFill>
                  <a:prstClr val="black"/>
                </a:solidFill>
              </a:rPr>
              <a:t>Art. 168.  O julgamento acatará o relatório da comissão, salvo quando contrário às provas dos autos.</a:t>
            </a:r>
          </a:p>
          <a:p>
            <a:pPr lvl="0" algn="just"/>
            <a:endParaRPr lang="pt-BR" sz="2400" i="1" dirty="0">
              <a:solidFill>
                <a:prstClr val="black"/>
              </a:solidFill>
            </a:endParaRPr>
          </a:p>
          <a:p>
            <a:pPr lvl="0" algn="just"/>
            <a:r>
              <a:rPr lang="pt-BR" sz="2400" i="1" dirty="0">
                <a:solidFill>
                  <a:prstClr val="black"/>
                </a:solidFill>
              </a:rPr>
              <a:t>Parágrafo único.  Quando o relatório da comissão contrariar as provas dos autos, a autoridade julgadora poderá, motivadamente, agravar a penalidade proposta, abrandá-la ou isentar o servidor de responsabilidade.</a:t>
            </a:r>
          </a:p>
          <a:p>
            <a:pPr marL="0" lvl="0" indent="0">
              <a:buNone/>
            </a:pPr>
            <a:endParaRPr lang="pt-BR" sz="2400" i="1" dirty="0">
              <a:solidFill>
                <a:prstClr val="black"/>
              </a:solidFill>
            </a:endParaRPr>
          </a:p>
          <a:p>
            <a:pPr lvl="6" algn="just"/>
            <a:r>
              <a:rPr lang="pt-BR" sz="1200" b="1" u="sng" dirty="0">
                <a:hlinkClick r:id="rId2"/>
              </a:rPr>
              <a:t>STJ - MANDADO DE SEGURANÇA MS 7019 DF 2000/0049969-2 (STJ)</a:t>
            </a:r>
            <a:endParaRPr lang="pt-BR" sz="1200" b="1" dirty="0"/>
          </a:p>
          <a:p>
            <a:pPr lvl="6" algn="just"/>
            <a:r>
              <a:rPr lang="pt-BR" sz="1200" b="1" dirty="0"/>
              <a:t>Data de publicação: 05/03/2001</a:t>
            </a:r>
          </a:p>
          <a:p>
            <a:pPr lvl="6" algn="just"/>
            <a:r>
              <a:rPr lang="pt-BR" sz="1200" b="1" dirty="0"/>
              <a:t>Ementa: </a:t>
            </a:r>
            <a:r>
              <a:rPr lang="pt-BR" sz="1200" dirty="0"/>
              <a:t>MANDADO DE SEGURANÇA. ADMINISTRATIVO. SERVIDOR. POLICIAL RODOVIÁRIO FEDERAL. PROCESSO ADMINISTRATIVO. DEMISSÃO. INDEPENDÊNCIA DAS ESFERAS PENAL E ADMINISTRATIVA. PEDIDO DE RECONSIDERAÇÃO. PARECER DA CONSULTORIA JURÍDICA DO MINISTÉRIO. PENALIDADE DIVERSA DA SUGERIDA PELA COMISSÃO PROCESSANTE. POSSIBILIDADE. </a:t>
            </a:r>
            <a:r>
              <a:rPr lang="pt-BR" sz="1200" b="1" dirty="0"/>
              <a:t>CONCLUSÃO</a:t>
            </a:r>
            <a:r>
              <a:rPr lang="pt-BR" sz="1200" dirty="0"/>
              <a:t> </a:t>
            </a:r>
            <a:r>
              <a:rPr lang="pt-BR" sz="1200" b="1" dirty="0"/>
              <a:t>CONTRÁRIA</a:t>
            </a:r>
            <a:r>
              <a:rPr lang="pt-BR" sz="1200" dirty="0"/>
              <a:t> </a:t>
            </a:r>
            <a:r>
              <a:rPr lang="pt-BR" sz="1200" b="1" dirty="0"/>
              <a:t>À</a:t>
            </a:r>
            <a:r>
              <a:rPr lang="pt-BR" sz="1200" dirty="0"/>
              <a:t> </a:t>
            </a:r>
            <a:r>
              <a:rPr lang="pt-BR" sz="1200" b="1" dirty="0"/>
              <a:t>PROVA</a:t>
            </a:r>
            <a:r>
              <a:rPr lang="pt-BR" sz="1200" dirty="0"/>
              <a:t> DOS </a:t>
            </a:r>
            <a:r>
              <a:rPr lang="pt-BR" sz="1200" b="1" dirty="0"/>
              <a:t>AUTOS</a:t>
            </a:r>
            <a:r>
              <a:rPr lang="pt-BR" sz="1200" dirty="0"/>
              <a:t>. A jurisprudência é absolutamente pacífica no sentido da independência das esferas penal e administrativa, de forma que eventual punição administrativa prescinde de condenação criminal para ser aplicada. A análise de mandado de segurança, onde se pretenda a anulação de procedimento administrativo que tenha imposto penalidade ao servidor, restringe-se </a:t>
            </a:r>
            <a:r>
              <a:rPr lang="pt-BR" sz="1200" b="1" dirty="0"/>
              <a:t>à</a:t>
            </a:r>
            <a:r>
              <a:rPr lang="pt-BR" sz="1200" dirty="0"/>
              <a:t> observância dos princípios do contraditório e ampla defesa, proporcionalidade da pena aplicada ou outros aspectos procedimentais, sendo incabível a rediscussão dos próprios fatos e atos originários no </a:t>
            </a:r>
            <a:r>
              <a:rPr lang="pt-BR" sz="1200" dirty="0" err="1"/>
              <a:t>apuratório</a:t>
            </a:r>
            <a:r>
              <a:rPr lang="pt-BR" sz="1200" dirty="0"/>
              <a:t> administrativo. O impetrante valeu-se de seu pedido de reconsideração, devidamente analisado pela Administração. O art. 169 da Lei nº 8.112 /90 permite que o julgamento discorde do relatório da Comissão, quando </a:t>
            </a:r>
            <a:r>
              <a:rPr lang="pt-BR" sz="1200" b="1" dirty="0"/>
              <a:t>contrário</a:t>
            </a:r>
            <a:r>
              <a:rPr lang="pt-BR" sz="1200" dirty="0"/>
              <a:t> </a:t>
            </a:r>
            <a:r>
              <a:rPr lang="pt-BR" sz="1200" b="1" dirty="0"/>
              <a:t>à</a:t>
            </a:r>
            <a:r>
              <a:rPr lang="pt-BR" sz="1200" dirty="0"/>
              <a:t> </a:t>
            </a:r>
            <a:r>
              <a:rPr lang="pt-BR" sz="1200" b="1" dirty="0"/>
              <a:t>prova</a:t>
            </a:r>
            <a:r>
              <a:rPr lang="pt-BR" sz="1200" dirty="0"/>
              <a:t> dos </a:t>
            </a:r>
            <a:r>
              <a:rPr lang="pt-BR" sz="1200" b="1" dirty="0"/>
              <a:t>autos</a:t>
            </a:r>
            <a:r>
              <a:rPr lang="pt-BR" sz="1200" dirty="0"/>
              <a:t>. Tal relatório constata toda a omissão e irregularidades praticadas pelo impetrante, mas conclui, tão-somente, pela aplicação da pena de advertência, motivo pelo qual o parecer ministerial, ao propor a pena de demissão, por improbidade administrativa, em observância ao preceito supra, não violou direito líquido e certo do impetrante. Segurança denegada.</a:t>
            </a:r>
          </a:p>
          <a:p>
            <a:pPr marL="0" lvl="0" indent="0">
              <a:buNone/>
            </a:pPr>
            <a:endParaRPr lang="pt-BR" sz="2400" i="1" dirty="0">
              <a:solidFill>
                <a:prstClr val="black"/>
              </a:solidFill>
            </a:endParaRPr>
          </a:p>
          <a:p>
            <a:endParaRPr lang="pt-BR" dirty="0"/>
          </a:p>
        </p:txBody>
      </p:sp>
      <p:sp>
        <p:nvSpPr>
          <p:cNvPr id="4" name="Seta para a direita 3"/>
          <p:cNvSpPr/>
          <p:nvPr/>
        </p:nvSpPr>
        <p:spPr>
          <a:xfrm>
            <a:off x="1535502" y="3976777"/>
            <a:ext cx="1639019" cy="20789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825757954"/>
      </p:ext>
    </p:extLst>
  </p:cSld>
  <p:clrMapOvr>
    <a:masterClrMapping/>
  </p:clrMapOvr>
  <p:transition spd="med">
    <p:fade/>
  </p:transition>
</p:sld>
</file>

<file path=ppt/theme/theme1.xml><?xml version="1.0" encoding="utf-8"?>
<a:theme xmlns:a="http://schemas.openxmlformats.org/drawingml/2006/main" name="DiamondGrid_16x9_TP103031012">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themeOverride>
</file>

<file path=docProps/app.xml><?xml version="1.0" encoding="utf-8"?>
<Properties xmlns="http://schemas.openxmlformats.org/officeDocument/2006/extended-properties" xmlns:vt="http://schemas.openxmlformats.org/officeDocument/2006/docPropsVTypes">
  <Template/>
  <TotalTime>0</TotalTime>
  <Words>5293</Words>
  <Application>Microsoft Office PowerPoint</Application>
  <PresentationFormat>Widescreen</PresentationFormat>
  <Paragraphs>177</Paragraphs>
  <Slides>24</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24</vt:i4>
      </vt:variant>
    </vt:vector>
  </HeadingPairs>
  <TitlesOfParts>
    <vt:vector size="28" baseType="lpstr">
      <vt:lpstr>Arial</vt:lpstr>
      <vt:lpstr>Verdana</vt:lpstr>
      <vt:lpstr>Wingdings</vt:lpstr>
      <vt:lpstr>DiamondGrid_16x9_TP103031012</vt:lpstr>
      <vt:lpstr>Processo Administrativo:    Ponto 10: Processos em espécie: processo administrativo disciplinar</vt:lpstr>
      <vt:lpstr>Sumário de aula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2014-04-17T20:26:16Z</dcterms:created>
  <dcterms:modified xsi:type="dcterms:W3CDTF">2022-03-05T19:44:55Z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