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6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1" r:id="rId2"/>
    <p:sldId id="524" r:id="rId3"/>
    <p:sldId id="550" r:id="rId4"/>
    <p:sldId id="566" r:id="rId5"/>
    <p:sldId id="545" r:id="rId6"/>
    <p:sldId id="546" r:id="rId7"/>
    <p:sldId id="548" r:id="rId8"/>
    <p:sldId id="547" r:id="rId9"/>
    <p:sldId id="551" r:id="rId10"/>
    <p:sldId id="568" r:id="rId11"/>
    <p:sldId id="569" r:id="rId12"/>
    <p:sldId id="570" r:id="rId13"/>
    <p:sldId id="571" r:id="rId14"/>
    <p:sldId id="572" r:id="rId15"/>
    <p:sldId id="573" r:id="rId16"/>
    <p:sldId id="574" r:id="rId17"/>
    <p:sldId id="575" r:id="rId18"/>
    <p:sldId id="576" r:id="rId19"/>
    <p:sldId id="562" r:id="rId20"/>
    <p:sldId id="563" r:id="rId21"/>
    <p:sldId id="552" r:id="rId22"/>
    <p:sldId id="577" r:id="rId23"/>
    <p:sldId id="554" r:id="rId24"/>
    <p:sldId id="544" r:id="rId25"/>
  </p:sldIdLst>
  <p:sldSz cx="12192000" cy="6858000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  <p15:guide id="3" orient="horz" pos="3223">
          <p15:clr>
            <a:srgbClr val="A4A3A4"/>
          </p15:clr>
        </p15:guide>
        <p15:guide id="4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7" autoAdjust="0"/>
    <p:restoredTop sz="99172" autoAdjust="0"/>
  </p:normalViewPr>
  <p:slideViewPr>
    <p:cSldViewPr snapToGrid="0">
      <p:cViewPr varScale="1">
        <p:scale>
          <a:sx n="72" d="100"/>
          <a:sy n="72" d="100"/>
        </p:scale>
        <p:origin x="55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0" d="100"/>
          <a:sy n="90" d="100"/>
        </p:scale>
        <p:origin x="-3834" y="162"/>
      </p:cViewPr>
      <p:guideLst>
        <p:guide orient="horz" pos="3126"/>
        <p:guide pos="2100"/>
        <p:guide orient="horz" pos="3223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3508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513508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F0AEC0A1-4FE5-644F-B1B9-37386AB5928C}" type="datetimeFigureOut">
              <a:rPr lang="pt-BR"/>
              <a:pPr/>
              <a:t>05/03/2022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5731DB7-3FCA-664A-BB8D-C8EECDE5DF60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936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3508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3508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60CEFF1-3569-FE43-B5B3-47BFCE3DD254}" type="datetimeFigureOut">
              <a:rPr lang="pt-BR"/>
              <a:pPr/>
              <a:t>05/03/2022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925409"/>
            <a:ext cx="5679440" cy="3454182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3173246C-C031-6449-A4A5-15A4290DE3AB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0872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79425" y="1279525"/>
            <a:ext cx="6140450" cy="3454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dirty="0">
              <a:latin typeface="Arial" charset="0"/>
            </a:endParaRPr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75937" indent="-298437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93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712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48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6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037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81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58747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1AE032-3B02-AB4B-8F4B-FA3FAB2EF341}" type="slidenum">
              <a:rPr lang="pt-BR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24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5" name="Conector Reto 5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6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8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9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0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1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2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3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4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5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6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7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8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9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0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1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9" name="Conector Reto 40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41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2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3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4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0" name="Conector Reto 51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52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3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4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5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Conector Reto 46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47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8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49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0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3" name="Conector Reto 24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5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6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7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8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Conector Reto 35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36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7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8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39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Conector Reto 30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31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2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3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4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ector Reto 57"/>
          <p:cNvCxnSpPr/>
          <p:nvPr userDrawn="1"/>
        </p:nvCxnSpPr>
        <p:spPr>
          <a:xfrm>
            <a:off x="1295402" y="5294313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3846" y="1909346"/>
            <a:ext cx="9604309" cy="3383280"/>
          </a:xfrm>
        </p:spPr>
        <p:txBody>
          <a:bodyPr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3846" y="5432564"/>
            <a:ext cx="9604309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015333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3821A2-79C5-244C-A2C3-97B8502E28F7}" type="datetime1">
              <a:rPr lang="pt-BR"/>
              <a:pPr/>
              <a:t>05/03/2022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FC6F7-D61B-4D4C-B54F-996EDA558F4E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148638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209314" y="489857"/>
            <a:ext cx="1687285" cy="530134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95400" y="489857"/>
            <a:ext cx="7587344" cy="530134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E096F8-D5C9-0F4D-9487-2F7EA363ECCD}" type="datetime1">
              <a:rPr lang="pt-BR"/>
              <a:pPr/>
              <a:t>05/03/2022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01A98-D372-4447-A708-657FD191F43A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147764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6B7CF9-C565-D94A-8D20-CF9E2CF0E09F}" type="datetime1">
              <a:rPr lang="pt-BR"/>
              <a:pPr/>
              <a:t>05/03/2022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452B7-0248-D34C-97BE-DF945CB60DA1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524458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5" name="Conector Reto 7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8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9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0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1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2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3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4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5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6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7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8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9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20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1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2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9" name="Conector Reto 41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42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3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4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5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0" name="Conector Reto 52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53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4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5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6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Conector Reto 47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48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9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50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1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3" name="Conector Reto 25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6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7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8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9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Conector Reto 36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37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8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9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40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Conector Reto 31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32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3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4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5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ector Reto 57"/>
          <p:cNvCxnSpPr/>
          <p:nvPr userDrawn="1"/>
        </p:nvCxnSpPr>
        <p:spPr>
          <a:xfrm>
            <a:off x="1295402" y="5294313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2" y="2541573"/>
            <a:ext cx="9601200" cy="2743200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2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046738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95401" y="1981200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24601" y="1981200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8BB25-BCDC-E24E-AB60-DE2D3C75DF0C}" type="datetime1">
              <a:rPr lang="pt-BR"/>
              <a:pPr/>
              <a:t>05/03/2022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2D4DE-94B5-A840-8A75-1D29A7B1596B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855580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1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95401" y="2503714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324601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324601" y="2503714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0CC32C-467A-9C46-AE04-8BA09DFFFC2B}" type="datetime1">
              <a:rPr lang="pt-BR"/>
              <a:pPr/>
              <a:t>05/03/2022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9ADE8-8A9A-7644-858E-AF0E1C7AC1E8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179110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ADFAD9-0F84-F547-B8BB-C2E443CAEB92}" type="datetime1">
              <a:rPr lang="pt-BR"/>
              <a:pPr/>
              <a:t>05/03/2022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635A8-752B-BC40-B0EA-6BA51E332F1C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565764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3" name="Conector Reto 161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ector Reto 162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163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164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165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66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67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68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69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70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71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72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73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74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75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6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7" name="Conector Reto 195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to 196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to 197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198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199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8" name="Conector Reto 206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to 207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to 208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209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210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Conector Reto 201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202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to 203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204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205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1" name="Conector Reto 179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ector Reto 180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181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182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183"/>
              <p:cNvCxnSpPr/>
              <p:nvPr/>
            </p:nvCxnSpPr>
            <p:spPr bwMode="hidden">
              <a:xfrm>
                <a:off x="510698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2" name="Conector Reto 190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to 191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to 192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193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194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Conector Reto 185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186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187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188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189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Espaço Reservado para Data 2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F1565-FB34-B64C-AFF3-1B490DEBB613}" type="datetime1">
              <a:rPr lang="pt-BR"/>
              <a:pPr/>
              <a:t>05/03/2022</a:t>
            </a:fld>
            <a:endParaRPr lang="pt-BR" dirty="0"/>
          </a:p>
        </p:txBody>
      </p:sp>
      <p:sp>
        <p:nvSpPr>
          <p:cNvPr id="54" name="Espaço Reservado para Rodapé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5" name="Espaço Reservado para Número de Slide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DDC3B-FFB5-3741-BFEE-7E76DBC62494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375800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6" name="Conector Reto 9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10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1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2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3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4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5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6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7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8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9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20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21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2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3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4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Conector Reto 43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4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5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6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47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Conector Reto 54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5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6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7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58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Conector Reto 49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50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51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2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to 53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Conector Reto 27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8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9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30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31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Conector Reto 38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9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40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41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42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Conector Reto 33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4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5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6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7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tângulo 15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cxnSp>
        <p:nvCxnSpPr>
          <p:cNvPr id="57" name="Conector Reto 59"/>
          <p:cNvCxnSpPr/>
          <p:nvPr userDrawn="1"/>
        </p:nvCxnSpPr>
        <p:spPr>
          <a:xfrm>
            <a:off x="7923213" y="2895600"/>
            <a:ext cx="365918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3196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AB582-343C-6D48-9F15-1354290C067D}" type="datetime1">
              <a:rPr lang="pt-BR"/>
              <a:pPr/>
              <a:t>05/03/2022</a:t>
            </a:fld>
            <a:endParaRPr lang="pt-BR" dirty="0"/>
          </a:p>
        </p:txBody>
      </p:sp>
      <p:sp>
        <p:nvSpPr>
          <p:cNvPr id="5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0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46C7F-FFCD-5B4F-95E2-9E0F35FF933F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867185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5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6" name="Conector Reto 8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9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0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1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2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3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4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5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6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7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8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9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20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1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2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3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o 75"/>
            <p:cNvGrpSpPr>
              <a:grpSpLocks/>
            </p:cNvGrpSpPr>
            <p:nvPr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Conector Reto 42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3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4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5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46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Conector Reto 53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4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5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6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57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Conector Reto 48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9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50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1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to 52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76"/>
            <p:cNvGrpSpPr>
              <a:grpSpLocks/>
            </p:cNvGrpSpPr>
            <p:nvPr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Conector Reto 26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7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8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9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30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Conector Reto 37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8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9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40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41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Conector Reto 32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3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4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5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6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tângulo 156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cxnSp>
        <p:nvCxnSpPr>
          <p:cNvPr id="57" name="Conector Reto 58"/>
          <p:cNvCxnSpPr/>
          <p:nvPr/>
        </p:nvCxnSpPr>
        <p:spPr>
          <a:xfrm>
            <a:off x="7923213" y="2895600"/>
            <a:ext cx="365918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dirty="0"/>
              <a:t>Clique no ícone para adicionar uma imagem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09561" y="576072"/>
            <a:ext cx="3657600" cy="2194560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09561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4421946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upo 9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97" name="Conector Reto 96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to 97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Reto 98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ctor Reto 99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to 100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to 101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ctor Reto 102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ctor Reto 103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to 104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ctor Reto 105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ector Reto 106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to 107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Reto 108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ctor Reto 109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ctor Reto 110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ector Reto 111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9" name="Grupo 112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Conector Reto 130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ector Reto 131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ector Reto 132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ector Reto 133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ector Reto 134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72" name="Grupo 135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Conector Reto 141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ector Reto 142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ector Reto 143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ector Reto 144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ector Reto 145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Conector Reto 136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ector Reto 137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ector Reto 138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ector Reto 139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ector Reto 140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0" name="Grupo 113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Conector Reto 114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ector Reto 115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ector Reto 116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ector Reto 117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ector Reto 118"/>
              <p:cNvCxnSpPr/>
              <p:nvPr/>
            </p:nvCxnSpPr>
            <p:spPr bwMode="hidden">
              <a:xfrm>
                <a:off x="510698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6" name="Grupo 119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Conector Reto 125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ector Reto 126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to 127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to 128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to 129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Conector Reto 120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ector Reto 121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ector Reto 122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ector Reto 123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ector Reto 124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295402" y="503238"/>
            <a:ext cx="960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295402" y="1981201"/>
            <a:ext cx="9601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9294813" y="6289676"/>
            <a:ext cx="965200" cy="222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959795"/>
                </a:solidFill>
              </a:defRPr>
            </a:lvl1pPr>
          </a:lstStyle>
          <a:p>
            <a:fld id="{DAD9B84F-E4C0-CA41-BD5F-165B6BE1C426}" type="datetime1">
              <a:rPr lang="pt-BR"/>
              <a:pPr/>
              <a:t>05/03/2022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09601" y="6289676"/>
            <a:ext cx="6127749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664826" y="6289676"/>
            <a:ext cx="919163" cy="222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959795"/>
                </a:solidFill>
              </a:defRPr>
            </a:lvl1pPr>
          </a:lstStyle>
          <a:p>
            <a:fld id="{D3167262-31E3-A148-9461-CB341014B510}" type="slidenum">
              <a:rPr lang="pt-BR"/>
              <a:pPr/>
              <a:t>‹nº›</a:t>
            </a:fld>
            <a:endParaRPr lang="pt-BR" dirty="0"/>
          </a:p>
        </p:txBody>
      </p:sp>
      <p:cxnSp>
        <p:nvCxnSpPr>
          <p:cNvPr id="148" name="Conector Reto 147"/>
          <p:cNvCxnSpPr/>
          <p:nvPr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7" r:id="rId2"/>
    <p:sldLayoutId id="2147483714" r:id="rId3"/>
    <p:sldLayoutId id="2147483708" r:id="rId4"/>
    <p:sldLayoutId id="2147483709" r:id="rId5"/>
    <p:sldLayoutId id="2147483710" r:id="rId6"/>
    <p:sldLayoutId id="2147483715" r:id="rId7"/>
    <p:sldLayoutId id="2147483716" r:id="rId8"/>
    <p:sldLayoutId id="2147483717" r:id="rId9"/>
    <p:sldLayoutId id="2147483711" r:id="rId10"/>
    <p:sldLayoutId id="2147483712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685800" indent="-179388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9144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43000" indent="-179388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lanalto.gov.br/ccivil_03/_Ato2011-2014/2011/Lei/L12490.htm#art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lanalto.gov.br/ccivil_03/_Ato2019-2022/2019/Lei/L13848.htm#art43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01.htm#art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20.htm#art194pvii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0">
              <a:schemeClr val="bg1">
                <a:lumMod val="100000"/>
              </a:schemeClr>
            </a:gs>
            <a:gs pos="38000">
              <a:schemeClr val="bg1"/>
            </a:gs>
            <a:gs pos="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2035896"/>
            <a:ext cx="12192000" cy="2216925"/>
          </a:xfrm>
        </p:spPr>
        <p:txBody>
          <a:bodyPr rtlCol="0">
            <a:noAutofit/>
          </a:bodyPr>
          <a:lstStyle/>
          <a:p>
            <a:pPr algn="ctr"/>
            <a:r>
              <a:rPr lang="pt-BR" sz="5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Processo Administrativo: </a:t>
            </a:r>
            <a:br>
              <a:rPr lang="pt-BR" sz="5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5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pt-BR" sz="5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5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AULA 8 – A Importância da Participação Democrática: </a:t>
            </a:r>
            <a:br>
              <a:rPr lang="pt-BR" sz="5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5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Direito Administrativo Democrático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07669" y="5479850"/>
            <a:ext cx="8661401" cy="13781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>
                <a:solidFill>
                  <a:srgbClr val="FF0000"/>
                </a:solidFill>
                <a:ea typeface="+mn-ea"/>
              </a:rPr>
              <a:t>	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>
                <a:solidFill>
                  <a:srgbClr val="FF0000"/>
                </a:solidFill>
                <a:ea typeface="+mn-ea"/>
              </a:rPr>
              <a:t>Faculdade de Direito da Universidade de São Paulo (USP)               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São Paulo (SP), 5 maio de 2022.</a:t>
            </a:r>
            <a:endParaRPr lang="pt-BR" b="1" i="1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3019319" y="4163912"/>
            <a:ext cx="8775865" cy="1363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defRPr sz="8000" b="1" kern="1200" cap="none" baseline="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sz="2800" cap="smal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Professor Dr. Gustavo Justino de oliveira</a:t>
            </a:r>
          </a:p>
          <a:p>
            <a:pPr algn="ctr"/>
            <a:endParaRPr lang="pt-BR" sz="2800" cap="smal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66" y="3525463"/>
            <a:ext cx="1972204" cy="199336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5992" y="862643"/>
            <a:ext cx="10239555" cy="42780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Consulta pública no ordenamento jurídico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Lei de processo administrativo federal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000" dirty="0"/>
              <a:t>Art. 31. Quando a matéria do processo envolver assunto de interesse geral, o órgão competente poderá, mediante despacho motivado, abrir período de </a:t>
            </a:r>
            <a:r>
              <a:rPr lang="pt-BR" sz="2000" b="1" dirty="0">
                <a:solidFill>
                  <a:srgbClr val="FF0000"/>
                </a:solidFill>
              </a:rPr>
              <a:t>consulta pública </a:t>
            </a:r>
            <a:r>
              <a:rPr lang="pt-BR" sz="2000" dirty="0"/>
              <a:t>para manifestação de terceiros, antes da decisão do pedido, se não houver prejuízo para a parte interessada.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Processo licitatório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000" dirty="0"/>
              <a:t>Lei 14.133/21: art. 21, Parágrafo único. A Administração também poderá submeter a licitação a prévia </a:t>
            </a:r>
            <a:r>
              <a:rPr lang="pt-BR" sz="2000" b="1" dirty="0">
                <a:solidFill>
                  <a:srgbClr val="FF0000"/>
                </a:solidFill>
              </a:rPr>
              <a:t>consulta pública</a:t>
            </a:r>
            <a:r>
              <a:rPr lang="pt-BR" sz="2000" dirty="0"/>
              <a:t>, mediante a disponibilização de seus elementos a todos os interessados, que poderão formular sugestões no prazo fixado.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4127" y="0"/>
            <a:ext cx="1026842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Arcabouço legal da participação – instrumentos legais </a:t>
            </a:r>
          </a:p>
        </p:txBody>
      </p:sp>
    </p:spTree>
    <p:extLst>
      <p:ext uri="{BB962C8B-B14F-4D97-AF65-F5344CB8AC3E}">
        <p14:creationId xmlns:p14="http://schemas.microsoft.com/office/powerpoint/2010/main" val="347967570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5992" y="862643"/>
            <a:ext cx="10239555" cy="42165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Consulta pública no ordenamento jurídico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Concessões e </a:t>
            </a:r>
            <a:r>
              <a:rPr lang="pt-BR" sz="2400" dirty="0" err="1"/>
              <a:t>PPPs</a:t>
            </a:r>
            <a:endParaRPr lang="pt-BR" sz="2400" dirty="0"/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000" dirty="0"/>
              <a:t>Lei Federal nº 11.079/04 (Lei das </a:t>
            </a:r>
            <a:r>
              <a:rPr lang="pt-BR" sz="2000" dirty="0" err="1"/>
              <a:t>PPPs</a:t>
            </a:r>
            <a:r>
              <a:rPr lang="pt-BR" sz="2000" dirty="0"/>
              <a:t>): Art. 10. A contratação de parceria público-privada será precedida de licitação na modalidade concorrência ou diálogo competitivo, estando a abertura do processo licitatório condicionada a: VI – submissão da minuta de edital e de contrato à </a:t>
            </a:r>
            <a:r>
              <a:rPr lang="pt-BR" sz="2000" b="1" dirty="0">
                <a:solidFill>
                  <a:srgbClr val="FF0000"/>
                </a:solidFill>
              </a:rPr>
              <a:t>consulta pública</a:t>
            </a:r>
            <a:r>
              <a:rPr lang="pt-BR" sz="2000" dirty="0"/>
              <a:t>, mediante publicação na imprensa oficial, em jornais de grande circulação e por meio eletrônico, que deverá informar a justificativa para a contratação, a identificação do objeto, o prazo de duração do contrato, seu valor estimado, fixando-se prazo mínimo de 30 (trinta) dias para recebimento de sugestões, cujo termo dar-se-á pelo menos 7 (sete) dias antes da data prevista para a publicação do edital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4127" y="0"/>
            <a:ext cx="1026842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Arcabouço legal da participação – instrumentos legais </a:t>
            </a:r>
          </a:p>
        </p:txBody>
      </p:sp>
    </p:spTree>
    <p:extLst>
      <p:ext uri="{BB962C8B-B14F-4D97-AF65-F5344CB8AC3E}">
        <p14:creationId xmlns:p14="http://schemas.microsoft.com/office/powerpoint/2010/main" val="897806139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5992" y="862643"/>
            <a:ext cx="10239555" cy="52014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Consulta pública no ordenamento jurídico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Celebração de compromisso administrativo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000" dirty="0"/>
              <a:t>Art. 26 da LINDB: Para eliminar irregularidade, incerteza jurídica ou situação contenciosa na aplicação do direito público, inclusive no caso de expedição de licença, a autoridade administrativa poderá, após oitiva do órgão jurídico e, quando for o caso, após realização de </a:t>
            </a:r>
            <a:r>
              <a:rPr lang="pt-BR" sz="2000" b="1" dirty="0">
                <a:solidFill>
                  <a:srgbClr val="FF0000"/>
                </a:solidFill>
              </a:rPr>
              <a:t>consulta pública</a:t>
            </a:r>
            <a:r>
              <a:rPr lang="pt-BR" sz="2000" dirty="0"/>
              <a:t>, e presentes razões de relevante interesse geral, celebrar compromisso com os interessados, observada a legislação aplicável, o qual só produzirá efeitos a partir de sua publicação oficial.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Elaboração de normas administrativas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000" dirty="0"/>
              <a:t>Art. 29 da LINDB: Em qualquer órgão ou Poder, a edição de atos normativos por autoridade administrativa, salvo os de mera organização interna, poderá ser precedida de </a:t>
            </a:r>
            <a:r>
              <a:rPr lang="pt-BR" sz="2000" b="1" dirty="0">
                <a:solidFill>
                  <a:srgbClr val="FF0000"/>
                </a:solidFill>
              </a:rPr>
              <a:t>consulta pública </a:t>
            </a:r>
            <a:r>
              <a:rPr lang="pt-BR" sz="2000" dirty="0"/>
              <a:t>para manifestação de interessados, preferencialmente por meio eletrônico, a qual será considerada na decisão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4127" y="0"/>
            <a:ext cx="1026842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Arcabouço legal da participação – instrumentos legais </a:t>
            </a:r>
          </a:p>
        </p:txBody>
      </p:sp>
    </p:spTree>
    <p:extLst>
      <p:ext uri="{BB962C8B-B14F-4D97-AF65-F5344CB8AC3E}">
        <p14:creationId xmlns:p14="http://schemas.microsoft.com/office/powerpoint/2010/main" val="2863368639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5992" y="862643"/>
            <a:ext cx="10239555" cy="44935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Consulta pública no ordenamento jurídico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Processo normativo nas agências reguladoras (Lei Federal nº 13.848/19)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000" dirty="0"/>
              <a:t>Art. 9º </a:t>
            </a:r>
            <a:r>
              <a:rPr lang="pt-BR" sz="2000" b="1" u="sng" dirty="0">
                <a:solidFill>
                  <a:srgbClr val="FF0000"/>
                </a:solidFill>
              </a:rPr>
              <a:t>Serão</a:t>
            </a:r>
            <a:r>
              <a:rPr lang="pt-BR" sz="2000" b="1" dirty="0">
                <a:solidFill>
                  <a:srgbClr val="FF0000"/>
                </a:solidFill>
              </a:rPr>
              <a:t> objeto de consulta pública</a:t>
            </a:r>
            <a:r>
              <a:rPr lang="pt-BR" sz="2000" dirty="0"/>
              <a:t>, previamente à tomada de decisão pelo conselho diretor ou pela diretoria colegiada, as minutas e as propostas de alteração de atos normativos de interesse geral dos agentes econômicos, consumidores ou usuários dos serviços prestados.§ 1º A consulta pública é o instrumento de apoio à tomada de decisão por meio do qual a sociedade é consultada previamente, por meio do envio de críticas, sugestões e contribuições por quaisquer interessados, sobre proposta de norma regulatória aplicável ao setor de atuação da agência reguladora.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...... rol não taxativo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4127" y="0"/>
            <a:ext cx="1026842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Arcabouço legal da participação – instrumentos legais </a:t>
            </a:r>
          </a:p>
        </p:txBody>
      </p:sp>
    </p:spTree>
    <p:extLst>
      <p:ext uri="{BB962C8B-B14F-4D97-AF65-F5344CB8AC3E}">
        <p14:creationId xmlns:p14="http://schemas.microsoft.com/office/powerpoint/2010/main" val="2598980761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5992" y="862643"/>
            <a:ext cx="10239555" cy="58169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Audiência pública no ordenamento jurídico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Lei de Processo Administrativo Federal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000" dirty="0"/>
              <a:t>Art. 32. Antes da tomada de decisão, a juízo da autoridade, diante da relevância da questão, poderá ser realizada </a:t>
            </a:r>
            <a:r>
              <a:rPr lang="pt-BR" sz="2000" b="1" dirty="0">
                <a:solidFill>
                  <a:srgbClr val="FF0000"/>
                </a:solidFill>
              </a:rPr>
              <a:t>audiência pública </a:t>
            </a:r>
            <a:r>
              <a:rPr lang="pt-BR" sz="2000" dirty="0"/>
              <a:t>para debates sobre a matéria do processo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Processo licitatório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000" dirty="0"/>
              <a:t>Lei Federal nº 8.666/93: Art. 39.  Sempre que o valor estimado para uma licitação ou para um conjunto de licitações simultâneas ou sucessivas for superior a 100 (cem) vezes o limite previsto no art. 23, inciso I, alínea "c" desta Lei, o processo licitatório será iniciado, obrigatoriamente, com uma </a:t>
            </a:r>
            <a:r>
              <a:rPr lang="pt-BR" sz="2000" b="1" dirty="0">
                <a:solidFill>
                  <a:srgbClr val="FF0000"/>
                </a:solidFill>
              </a:rPr>
              <a:t>audiência pública </a:t>
            </a:r>
            <a:r>
              <a:rPr lang="pt-BR" sz="2000" dirty="0"/>
              <a:t>concedida pela autoridade responsável com antecedência mínima de 15 (quinze) dias úteis da data prevista para a publicação do edital, e divulgada, com a antecedência mínima de 10 (dez) dias úteis de sua realização, pelos mesmos meios previstos para a publicidade da licitação, à qual terão acesso e direito a todas as informações pertinentes e a se manifestar todos os interessados.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4127" y="0"/>
            <a:ext cx="1026842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Arcabouço legal da participação – instrumentos legais </a:t>
            </a:r>
          </a:p>
        </p:txBody>
      </p:sp>
    </p:spTree>
    <p:extLst>
      <p:ext uri="{BB962C8B-B14F-4D97-AF65-F5344CB8AC3E}">
        <p14:creationId xmlns:p14="http://schemas.microsoft.com/office/powerpoint/2010/main" val="1192490415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5992" y="862643"/>
            <a:ext cx="10239555" cy="495520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Audiência pública no ordenamento jurídico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Processo licitatório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000" dirty="0"/>
              <a:t>Lei Federal nº 14.133/21: Art. 21. A Administração poderá convocar, com antecedência mínima de 8 (oito) dias úteis, </a:t>
            </a:r>
            <a:r>
              <a:rPr lang="pt-BR" sz="2000" b="1" dirty="0">
                <a:solidFill>
                  <a:srgbClr val="FF0000"/>
                </a:solidFill>
              </a:rPr>
              <a:t>audiência pública</a:t>
            </a:r>
            <a:r>
              <a:rPr lang="pt-BR" sz="2000" dirty="0"/>
              <a:t>, presencial ou a distância, na forma eletrônica, sobre licitação que pretenda realizar, com disponibilização prévia de informações pertinentes, inclusive de estudo técnico preliminar e elementos do edital de licitação, e com possibilidade de manifestação de todos os interessados.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Concessões e </a:t>
            </a:r>
            <a:r>
              <a:rPr lang="pt-BR" sz="2400" dirty="0" err="1"/>
              <a:t>PPPs</a:t>
            </a:r>
            <a:endParaRPr lang="pt-BR" sz="2400" dirty="0"/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000" dirty="0"/>
              <a:t>Não há obrigatoriedade legal, mas é uma prática consolidada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t-BR" sz="2400" dirty="0"/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t-BR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4127" y="0"/>
            <a:ext cx="1026842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Arcabouço legal da participação – instrumentos legais </a:t>
            </a:r>
          </a:p>
        </p:txBody>
      </p:sp>
    </p:spTree>
    <p:extLst>
      <p:ext uri="{BB962C8B-B14F-4D97-AF65-F5344CB8AC3E}">
        <p14:creationId xmlns:p14="http://schemas.microsoft.com/office/powerpoint/2010/main" val="191367691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5992" y="862643"/>
            <a:ext cx="10239555" cy="43396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Audiência pública no ordenamento jurídico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Processo administrativo normativo nas agências reguladoras (Lei Federal nº 13.848/19)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000" dirty="0"/>
              <a:t>Art. 10. A agência reguladora, por decisão colegiada, poderá convocar </a:t>
            </a:r>
            <a:r>
              <a:rPr lang="pt-BR" sz="2000" b="1" dirty="0">
                <a:solidFill>
                  <a:srgbClr val="FF0000"/>
                </a:solidFill>
              </a:rPr>
              <a:t>audiência pública </a:t>
            </a:r>
            <a:r>
              <a:rPr lang="pt-BR" sz="2000" dirty="0"/>
              <a:t>para formação de juízo e tomada de decisão sobre matéria considerada relevante.§ 1º A audiência pública é o instrumento de apoio à tomada de decisão por meio do qual é facultada a manifestação oral por quaisquer interessados em sessão pública previamente destinada a debater matéria relevante.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....rol não taxativo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t-BR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4127" y="0"/>
            <a:ext cx="1026842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Arcabouço legal da participação – instrumentos legais </a:t>
            </a:r>
          </a:p>
        </p:txBody>
      </p:sp>
    </p:spTree>
    <p:extLst>
      <p:ext uri="{BB962C8B-B14F-4D97-AF65-F5344CB8AC3E}">
        <p14:creationId xmlns:p14="http://schemas.microsoft.com/office/powerpoint/2010/main" val="4026005560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5992" y="862643"/>
            <a:ext cx="10239555" cy="443198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Dever de resposta, consideração e disponibilização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Art. 31, §2º e art. 34, Lei Federal nº 9.784/99 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000" dirty="0"/>
              <a:t>Art. 31, §2º O comparecimento à consulta pública não confere, por si, a condição de interessado do processo, mas confere o direito de obter da Administração resposta fundamentada, que poderá ser comum a todas as alegações substancialmente iguais.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000" dirty="0"/>
              <a:t>Art. 34. Os resultados da consulta e audiência pública e de outros meios de participação de administrados deverão ser apresentados com a indicação do procedimento adotado.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Art. 29, LINDB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t-BR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4127" y="0"/>
            <a:ext cx="1026842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Arcabouço legal da participação – instrumentos legais </a:t>
            </a:r>
          </a:p>
        </p:txBody>
      </p:sp>
    </p:spTree>
    <p:extLst>
      <p:ext uri="{BB962C8B-B14F-4D97-AF65-F5344CB8AC3E}">
        <p14:creationId xmlns:p14="http://schemas.microsoft.com/office/powerpoint/2010/main" val="4219119375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5992" y="862643"/>
            <a:ext cx="10239555" cy="45243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Dever de resposta, consideração e disponibilização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Art. 9º, §5º e art. 12, Lei Federal nº 13.848/19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000" dirty="0"/>
              <a:t>Art. 9º,§5º O posicionamento da agência reguladora sobre as críticas ou as contribuições apresentadas no processo de consulta pública deverá ser disponibilizado na sede da agência e no respectivo sítio na internet em até 30 (trinta) dias úteis após a reunião do conselho diretor ou da diretoria colegiada para deliberação final sobre a matéria.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000" dirty="0"/>
              <a:t>Art. 12. Os relatórios da audiência pública e de outros meios de participação de interessados nas decisões a que se referem os </a:t>
            </a:r>
            <a:r>
              <a:rPr lang="pt-BR" sz="2000" dirty="0" err="1"/>
              <a:t>arts</a:t>
            </a:r>
            <a:r>
              <a:rPr lang="pt-BR" sz="2000" dirty="0"/>
              <a:t>. 10 e 11 deverão ser disponibilizados na sede da agência e no respectivo sítio na internet em até 30 (trinta) dias úteis após o seu encerramento.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t-BR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4127" y="0"/>
            <a:ext cx="1026842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Arcabouço legal da participação – instrumentos legais </a:t>
            </a:r>
          </a:p>
        </p:txBody>
      </p:sp>
    </p:spTree>
    <p:extLst>
      <p:ext uri="{BB962C8B-B14F-4D97-AF65-F5344CB8AC3E}">
        <p14:creationId xmlns:p14="http://schemas.microsoft.com/office/powerpoint/2010/main" val="238130255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6999" y="0"/>
            <a:ext cx="1093856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Arcabouço legal da participação – instrumentos legais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76045" y="672860"/>
            <a:ext cx="11455880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No âmbito das agências reguladoras há várias normas específicas contemplando diferentes formas de participação do cidadão junto as agências: a instituição de ouvidorias, audiências públicas, consulta públicas, criação de conselhos, sistema de disque-denúncia etc.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960771" y="2614991"/>
            <a:ext cx="4317283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ANEEL: Lei nº 9.472/96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60771" y="3578742"/>
            <a:ext cx="10689568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Art. 4º, § 3</a:t>
            </a:r>
            <a:r>
              <a:rPr lang="pt-BR" sz="2000" u="sng" baseline="30000" dirty="0"/>
              <a:t>o</a:t>
            </a:r>
            <a:r>
              <a:rPr lang="pt-BR" sz="2000" dirty="0"/>
              <a:t> O </a:t>
            </a:r>
            <a:r>
              <a:rPr lang="pt-BR" sz="2000" dirty="0">
                <a:solidFill>
                  <a:srgbClr val="C00000"/>
                </a:solidFill>
              </a:rPr>
              <a:t>processo decisório que implicar afetação de direitos dos agentes econômicos</a:t>
            </a:r>
            <a:r>
              <a:rPr lang="pt-BR" sz="2000" dirty="0"/>
              <a:t> do setor elétrico ou </a:t>
            </a:r>
            <a:r>
              <a:rPr lang="pt-BR" sz="2000" dirty="0">
                <a:solidFill>
                  <a:srgbClr val="C00000"/>
                </a:solidFill>
              </a:rPr>
              <a:t>dos consumidores</a:t>
            </a:r>
            <a:r>
              <a:rPr lang="pt-BR" sz="2000" dirty="0"/>
              <a:t>, mediante iniciativa de projeto de lei ou, quando possível, por via administrativa, será precedido de </a:t>
            </a:r>
            <a:r>
              <a:rPr lang="pt-BR" sz="2000" b="1" dirty="0">
                <a:solidFill>
                  <a:srgbClr val="C00000"/>
                </a:solidFill>
              </a:rPr>
              <a:t>audiência pública</a:t>
            </a:r>
            <a:r>
              <a:rPr lang="pt-BR" sz="2000" dirty="0"/>
              <a:t> convocada pela ANEEL.</a:t>
            </a:r>
          </a:p>
        </p:txBody>
      </p:sp>
    </p:spTree>
    <p:extLst>
      <p:ext uri="{BB962C8B-B14F-4D97-AF65-F5344CB8AC3E}">
        <p14:creationId xmlns:p14="http://schemas.microsoft.com/office/powerpoint/2010/main" val="15192253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656" y="586596"/>
            <a:ext cx="4024717" cy="609879"/>
          </a:xfrm>
        </p:spPr>
        <p:txBody>
          <a:bodyPr/>
          <a:lstStyle/>
          <a:p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Sumário de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33703" y="1650548"/>
            <a:ext cx="5799678" cy="38093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>
                <a:latin typeface="+mj-lt"/>
                <a:ea typeface="Verdana" pitchFamily="34" charset="0"/>
                <a:cs typeface="Verdana" pitchFamily="34" charset="0"/>
              </a:rPr>
              <a:t>1. Administração Pública Democrática: participação e controle social</a:t>
            </a:r>
          </a:p>
          <a:p>
            <a:pPr marL="0" indent="0" algn="just">
              <a:buNone/>
            </a:pPr>
            <a:r>
              <a:rPr lang="pt-BR" sz="1800" dirty="0">
                <a:latin typeface="+mj-lt"/>
                <a:ea typeface="Verdana" pitchFamily="34" charset="0"/>
                <a:cs typeface="Verdana" pitchFamily="34" charset="0"/>
              </a:rPr>
              <a:t>2. Arcabouço legal da Participação Popular – Constituição Federal </a:t>
            </a:r>
          </a:p>
          <a:p>
            <a:pPr marL="0" indent="0" algn="just">
              <a:buNone/>
            </a:pPr>
            <a:r>
              <a:rPr lang="pt-BR" sz="1800" dirty="0">
                <a:latin typeface="+mj-lt"/>
                <a:ea typeface="Verdana" pitchFamily="34" charset="0"/>
                <a:cs typeface="Verdana" pitchFamily="34" charset="0"/>
              </a:rPr>
              <a:t>3. Arcabouço legal da Participação Popular – Instrumentos legais</a:t>
            </a:r>
          </a:p>
          <a:p>
            <a:pPr marL="0" indent="0" algn="just">
              <a:buNone/>
            </a:pPr>
            <a:r>
              <a:rPr lang="pt-BR" sz="1800" dirty="0">
                <a:latin typeface="+mj-lt"/>
                <a:ea typeface="Verdana" pitchFamily="34" charset="0"/>
                <a:cs typeface="Verdana" pitchFamily="34" charset="0"/>
              </a:rPr>
              <a:t>4. PMI Empresarial</a:t>
            </a:r>
          </a:p>
          <a:p>
            <a:pPr marL="0" indent="0" algn="just">
              <a:buNone/>
            </a:pPr>
            <a:r>
              <a:rPr lang="pt-BR" sz="1800" dirty="0">
                <a:latin typeface="+mj-lt"/>
                <a:ea typeface="Verdana" pitchFamily="34" charset="0"/>
                <a:cs typeface="Verdana" pitchFamily="34" charset="0"/>
              </a:rPr>
              <a:t>5. PMI Social</a:t>
            </a:r>
          </a:p>
          <a:p>
            <a:pPr marL="0" indent="0" algn="just">
              <a:buNone/>
            </a:pP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492235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9396" y="638355"/>
            <a:ext cx="6935638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Art. 19. As </a:t>
            </a:r>
            <a:r>
              <a:rPr lang="pt-BR" sz="2000" dirty="0">
                <a:solidFill>
                  <a:srgbClr val="C00000"/>
                </a:solidFill>
              </a:rPr>
              <a:t>iniciativas de projetos de lei ou de alteração de normas administrativas</a:t>
            </a:r>
            <a:r>
              <a:rPr lang="pt-BR" sz="2000" dirty="0"/>
              <a:t> que impliquem </a:t>
            </a:r>
            <a:r>
              <a:rPr lang="pt-BR" sz="2000" dirty="0">
                <a:solidFill>
                  <a:srgbClr val="C00000"/>
                </a:solidFill>
              </a:rPr>
              <a:t>afetação de direito dos agentes econômicos ou de consumidores</a:t>
            </a:r>
            <a:r>
              <a:rPr lang="pt-BR" sz="2000" dirty="0"/>
              <a:t> e </a:t>
            </a:r>
            <a:r>
              <a:rPr lang="pt-BR" sz="2000" dirty="0">
                <a:solidFill>
                  <a:srgbClr val="C00000"/>
                </a:solidFill>
              </a:rPr>
              <a:t>usuários de bens e serviços</a:t>
            </a:r>
            <a:r>
              <a:rPr lang="pt-BR" sz="2000" dirty="0"/>
              <a:t> das indústrias de petróleo, de gás natural ou de biocombustíveis serão precedidas de </a:t>
            </a:r>
            <a:r>
              <a:rPr lang="pt-BR" sz="2000" b="1" dirty="0">
                <a:solidFill>
                  <a:srgbClr val="C00000"/>
                </a:solidFill>
              </a:rPr>
              <a:t>audiência pública</a:t>
            </a:r>
            <a:r>
              <a:rPr lang="pt-BR" sz="2000" dirty="0"/>
              <a:t> convocada e dirigida pela ANP. </a:t>
            </a:r>
            <a:r>
              <a:rPr lang="pt-BR" sz="2000" dirty="0">
                <a:hlinkClick r:id="rId2"/>
              </a:rPr>
              <a:t>(Redação dada pela Lei nº 12490, de 2011)</a:t>
            </a:r>
            <a:endParaRPr lang="pt-BR" sz="2000" dirty="0"/>
          </a:p>
        </p:txBody>
      </p:sp>
      <p:pic>
        <p:nvPicPr>
          <p:cNvPr id="3" name="Picture 2" descr="C:\Users\Otavio\Desktop\audiencia_anp_presal_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430" y="96842"/>
            <a:ext cx="4813539" cy="287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15660" y="88344"/>
            <a:ext cx="4317283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ANP: Lei nº 9.478/97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99048" y="3863839"/>
            <a:ext cx="597235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ANTT e ANTAQ: Lei nº 10.233/01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15660" y="4523910"/>
            <a:ext cx="1167154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Art. 68.  </a:t>
            </a:r>
            <a:r>
              <a:rPr lang="pt-BR" sz="2000" dirty="0">
                <a:solidFill>
                  <a:srgbClr val="FF0000"/>
                </a:solidFill>
              </a:rPr>
              <a:t>As iniciativas de projetos de lei, as alterações de normas administrativas e as decisões das Diretorias Colegiadas para resolução de pendências </a:t>
            </a:r>
            <a:r>
              <a:rPr lang="pt-BR" sz="2000" dirty="0"/>
              <a:t>que afetem os </a:t>
            </a:r>
            <a:r>
              <a:rPr lang="pt-BR" sz="2000" dirty="0">
                <a:solidFill>
                  <a:srgbClr val="FF0000"/>
                </a:solidFill>
              </a:rPr>
              <a:t>direitos de agentes econômicos ou de usuários de serviços de transporte </a:t>
            </a:r>
            <a:r>
              <a:rPr lang="pt-BR" sz="2000" dirty="0"/>
              <a:t>serão precedidas de </a:t>
            </a:r>
            <a:r>
              <a:rPr lang="pt-BR" sz="2000" b="1" dirty="0">
                <a:solidFill>
                  <a:srgbClr val="FF0000"/>
                </a:solidFill>
              </a:rPr>
              <a:t>audiência pública</a:t>
            </a:r>
            <a:r>
              <a:rPr lang="pt-BR" sz="2000" dirty="0"/>
              <a:t>.    </a:t>
            </a:r>
            <a:r>
              <a:rPr lang="pt-BR" sz="2000" dirty="0">
                <a:hlinkClick r:id="rId4"/>
              </a:rPr>
              <a:t>(Redação dada pela Lei nº 13.848, de 2019)</a:t>
            </a:r>
            <a:r>
              <a:rPr lang="pt-BR" sz="20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087415923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6999" y="0"/>
            <a:ext cx="1075303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Arcabouço legal da participação – instrumentos legais </a:t>
            </a:r>
          </a:p>
        </p:txBody>
      </p:sp>
      <p:sp>
        <p:nvSpPr>
          <p:cNvPr id="5" name="Retângulo 4"/>
          <p:cNvSpPr/>
          <p:nvPr/>
        </p:nvSpPr>
        <p:spPr>
          <a:xfrm>
            <a:off x="299545" y="782709"/>
            <a:ext cx="11619186" cy="5471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Outros meios de participação de administrados, diretamente ou por meio de organizações e associações legalmente reconhecidas:</a:t>
            </a:r>
          </a:p>
          <a:p>
            <a:endParaRPr lang="pt-BR" b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Canais de Ouvidoria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err="1"/>
              <a:t>Arts</a:t>
            </a:r>
            <a:r>
              <a:rPr lang="pt-BR" sz="2400" dirty="0"/>
              <a:t>. 22 a 24 da Lei Federal nº 13.848/19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Ombudsman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Formas de organização da Sociedade Civil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Transparência Brasil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Conselhos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Participativos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Deliberativos</a:t>
            </a:r>
          </a:p>
        </p:txBody>
      </p:sp>
    </p:spTree>
    <p:extLst>
      <p:ext uri="{BB962C8B-B14F-4D97-AF65-F5344CB8AC3E}">
        <p14:creationId xmlns:p14="http://schemas.microsoft.com/office/powerpoint/2010/main" val="3524284023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6999" y="0"/>
            <a:ext cx="1075303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PMI empresarial</a:t>
            </a:r>
          </a:p>
        </p:txBody>
      </p:sp>
      <p:sp>
        <p:nvSpPr>
          <p:cNvPr id="5" name="Retângulo 4"/>
          <p:cNvSpPr/>
          <p:nvPr/>
        </p:nvSpPr>
        <p:spPr>
          <a:xfrm>
            <a:off x="299545" y="782709"/>
            <a:ext cx="1161918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400" dirty="0"/>
              <a:t>Lei Federal nº 8.987/95 (Lei Geral das Concessões) e Decreto Federal nº 8.428/2015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000" dirty="0"/>
              <a:t>Lei 8.987/95: Art. 21. Os estudos, investigações, levantamentos, projetos, obras e despesas ou investimentos já efetuados, vinculados à concessão, de utilidade para a licitação, realizados pelo poder concedente ou com a sua autorização, estarão à disposição dos interessados, devendo o vencedor da licitação ressarcir os dispêndios correspondentes, especificados no edital.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400" dirty="0"/>
              <a:t>Lei Federal nº 14.133/21 (Lei Geral de Licitações e Contratos Administrativos)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000" dirty="0"/>
              <a:t>Art. 81. A Administração poderá solicitar à iniciativa privada, mediante procedimento aberto de manifestação de interesse a ser iniciado com a publicação de edital de chamamento público, a propositura e a realização de estudos, investigações, levantamentos e projetos de soluções inovadoras que contribuam com questões de relevância pública, na forma de regulamento.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09142514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7001" y="0"/>
            <a:ext cx="298713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PMI Social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77970" y="582434"/>
            <a:ext cx="11102196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t-BR" sz="2000" dirty="0"/>
              <a:t>PMI Social</a:t>
            </a:r>
          </a:p>
          <a:p>
            <a:pPr marL="285750" indent="-285750">
              <a:buFont typeface="Wingdings" pitchFamily="2" charset="2"/>
              <a:buChar char="Ø"/>
            </a:pPr>
            <a:endParaRPr lang="pt-BR" sz="2000" dirty="0"/>
          </a:p>
          <a:p>
            <a:pPr algn="just"/>
            <a:r>
              <a:rPr lang="pt-BR" sz="2000" dirty="0"/>
              <a:t>Art. 18, da Lei nº 13.019/14 (Regime Jurídico das Parcerias Voluntárias). É instituído o Procedimento de Manifestação de Interesse Social como instrumento por meio do qual as organizações da sociedade civil, movimentos sociais e cidadãos poderão apresentar propostas ao poder público para que este avalie a possibilidade de realização de um chamamento público objetivando a celebração de parceria.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325" y="3050051"/>
            <a:ext cx="8183953" cy="3376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7298973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0947" y="1601824"/>
            <a:ext cx="10609438" cy="3574025"/>
          </a:xfrm>
        </p:spPr>
        <p:txBody>
          <a:bodyPr/>
          <a:lstStyle/>
          <a:p>
            <a:pPr algn="just"/>
            <a:r>
              <a:rPr lang="pt-BR" dirty="0"/>
              <a:t>OLIVEIRA, Gustavo Justino de. As audiências públicas e o processo administrativo brasileiro. 2010.</a:t>
            </a:r>
          </a:p>
          <a:p>
            <a:pPr algn="just"/>
            <a:r>
              <a:rPr lang="pt-BR" dirty="0"/>
              <a:t>OLIVEIRA, Gustavo Justino de. Administração pública democrática e efetivação dos direitos fundamentais. 2010.</a:t>
            </a:r>
          </a:p>
          <a:p>
            <a:pPr algn="just"/>
            <a:r>
              <a:rPr lang="pt-BR" dirty="0"/>
              <a:t>OLIVEIRA, Gustavo Justino de; SCHWANKA, Cristiane. A administração consensual como a nova face da administração pública no século XXI: fundamentos dogmáticos, formas de expressão e instrumentos de ação. 2010.</a:t>
            </a:r>
          </a:p>
          <a:p>
            <a:pPr algn="just"/>
            <a:r>
              <a:rPr lang="pt-BR" dirty="0"/>
              <a:t>OLIVEIRA, Gustavo Justino de. Governança Pública e Parcerias do Estado: Novas Fronteiras do Direito Administrativo. In Direito Administrativo. Estudos em homenagem ao Professor Marcos </a:t>
            </a:r>
            <a:r>
              <a:rPr lang="pt-BR" dirty="0" err="1"/>
              <a:t>Juruena</a:t>
            </a:r>
            <a:r>
              <a:rPr lang="pt-BR" dirty="0"/>
              <a:t> Villela Souto. 2015.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276351" y="0"/>
            <a:ext cx="9601200" cy="1143000"/>
          </a:xfrm>
        </p:spPr>
        <p:txBody>
          <a:bodyPr/>
          <a:lstStyle/>
          <a:p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6382038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7001" y="0"/>
            <a:ext cx="10483192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Administração Pública Democrática e Controle Social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27000" y="599687"/>
            <a:ext cx="11820585" cy="5201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/>
              <a:t>Participação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Participação dos interessados no processo de formação da ação estatal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Insuficiência da democracia representativa-eleitoral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Legitimação substantiva da ação pública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/>
              <a:t>Controle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Engajamento cidadão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i="1" dirty="0" err="1"/>
              <a:t>Accontability</a:t>
            </a:r>
            <a:r>
              <a:rPr lang="pt-BR" sz="2400" i="1" dirty="0"/>
              <a:t> </a:t>
            </a:r>
            <a:r>
              <a:rPr lang="pt-BR" sz="2400" dirty="0"/>
              <a:t>social</a:t>
            </a:r>
            <a:endParaRPr lang="pt-BR" sz="2400" i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84845762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7001" y="0"/>
            <a:ext cx="9943579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Administração Pública Democrática e Controle Social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571" y="1294965"/>
            <a:ext cx="7456857" cy="426807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387366" y="5496703"/>
            <a:ext cx="10594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(Controladoria-Geral da União – CGU. Controle Social Orientações aos cidadãos para participação na gestão pública e exercício do controle social. Coleção Olho Vivo. Brasília, 2012. Disponível em &lt; http://www.cgu.gov.br/Publicacoes/controle-social/arquivos/controlesocial2012.pdf&gt; último acesso em 11.04.2018.)</a:t>
            </a:r>
          </a:p>
        </p:txBody>
      </p:sp>
    </p:spTree>
    <p:extLst>
      <p:ext uri="{BB962C8B-B14F-4D97-AF65-F5344CB8AC3E}">
        <p14:creationId xmlns:p14="http://schemas.microsoft.com/office/powerpoint/2010/main" val="19320370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88186" y="1526875"/>
            <a:ext cx="11222967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Art. 1º A República Federativa do Brasil, formada pela união indissolúvel dos Estados e Municípios e do Distrito Federal, constitui-se em </a:t>
            </a:r>
            <a:r>
              <a:rPr lang="pt-BR" b="1" dirty="0">
                <a:solidFill>
                  <a:srgbClr val="FF0000"/>
                </a:solidFill>
              </a:rPr>
              <a:t>Estado Democrático de Direito</a:t>
            </a:r>
            <a:r>
              <a:rPr lang="pt-BR" dirty="0"/>
              <a:t> e tem como fundamentos: (...)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Parágrafo único. Todo o poder emana do povo, que o exerce por meio de representantes eleitos ou </a:t>
            </a:r>
            <a:r>
              <a:rPr lang="pt-BR" b="1" dirty="0">
                <a:solidFill>
                  <a:srgbClr val="FF0000"/>
                </a:solidFill>
              </a:rPr>
              <a:t>diretamente</a:t>
            </a:r>
            <a:r>
              <a:rPr lang="pt-BR" dirty="0"/>
              <a:t>, nos termos desta Constituição.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88189" y="3295291"/>
            <a:ext cx="11222966" cy="20313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Art. 29. O </a:t>
            </a:r>
            <a:r>
              <a:rPr lang="pt-BR" b="1" dirty="0">
                <a:solidFill>
                  <a:srgbClr val="FF0000"/>
                </a:solidFill>
              </a:rPr>
              <a:t>Município reger-se-á por lei orgânica</a:t>
            </a:r>
            <a:r>
              <a:rPr lang="pt-BR" dirty="0"/>
              <a:t>, votada em dois turnos, com o interstício mínimo de dez dias, e aprovada por dois terços dos membros da Câmara Municipal, que a promulgará, atendidos os princípios estabelecidos nesta Constituição, na Constituição do respectivo Estado e os seguintes preceitos: (...)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XII - </a:t>
            </a:r>
            <a:r>
              <a:rPr lang="pt-BR" b="1" dirty="0">
                <a:solidFill>
                  <a:srgbClr val="FF0000"/>
                </a:solidFill>
              </a:rPr>
              <a:t>cooperação das associações representativas no planejamento municipal</a:t>
            </a:r>
            <a:r>
              <a:rPr lang="pt-BR" dirty="0"/>
              <a:t>; </a:t>
            </a:r>
            <a:r>
              <a:rPr lang="pt-BR" dirty="0">
                <a:hlinkClick r:id="rId2"/>
              </a:rPr>
              <a:t>(Renumerado do inciso X, pela Emenda Constitucional nº 1, de 1992)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88187" y="5710688"/>
            <a:ext cx="11369615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Art. 182. A </a:t>
            </a:r>
            <a:r>
              <a:rPr lang="pt-BR" b="1" dirty="0">
                <a:solidFill>
                  <a:srgbClr val="FF0000"/>
                </a:solidFill>
              </a:rPr>
              <a:t>política de desenvolvimento urbano</a:t>
            </a:r>
            <a:r>
              <a:rPr lang="pt-BR" dirty="0"/>
              <a:t>, executada pelo Poder Público municipal, conforme diretrizes gerais fixadas em lei, tem por objetivo ordenar o pleno desenvolvimento das funções sociais da cidade e garantir o bem- estar de seus habitantes.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98407" y="577969"/>
            <a:ext cx="11343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O Texto Constitucional, em diversos momentos, pautou o caminho para uma </a:t>
            </a:r>
            <a:r>
              <a:rPr lang="pt-BR" sz="2000" b="1" u="sng" dirty="0">
                <a:solidFill>
                  <a:schemeClr val="accent1">
                    <a:lumMod val="50000"/>
                  </a:schemeClr>
                </a:solidFill>
              </a:rPr>
              <a:t>maior participação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dos cidadãos na esfera administrativa.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6999" y="0"/>
            <a:ext cx="10147061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Arcabouço legal da participação popular</a:t>
            </a:r>
          </a:p>
        </p:txBody>
      </p:sp>
    </p:spTree>
    <p:extLst>
      <p:ext uri="{BB962C8B-B14F-4D97-AF65-F5344CB8AC3E}">
        <p14:creationId xmlns:p14="http://schemas.microsoft.com/office/powerpoint/2010/main" val="403246633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27000" y="0"/>
            <a:ext cx="371175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Constituição Federal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67419" y="690113"/>
            <a:ext cx="11671539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Art. 194. A </a:t>
            </a:r>
            <a:r>
              <a:rPr lang="pt-BR" b="1" dirty="0">
                <a:solidFill>
                  <a:srgbClr val="FF0000"/>
                </a:solidFill>
              </a:rPr>
              <a:t>seguridade social</a:t>
            </a:r>
            <a:r>
              <a:rPr lang="pt-BR" dirty="0"/>
              <a:t> compreende um conjunto integrado de ações de iniciativa dos Poderes Públicos e da sociedade, destinadas a assegurar os direitos relativos à saúde, à previdência e à assistência social.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VII - caráter democrático e descentralizado da administração, mediante gestão </a:t>
            </a:r>
            <a:r>
              <a:rPr lang="pt-BR" dirty="0" err="1"/>
              <a:t>quadripartite</a:t>
            </a:r>
            <a:r>
              <a:rPr lang="pt-BR" dirty="0"/>
              <a:t>, com </a:t>
            </a:r>
            <a:r>
              <a:rPr lang="pt-BR" b="1" dirty="0">
                <a:solidFill>
                  <a:srgbClr val="FF0000"/>
                </a:solidFill>
              </a:rPr>
              <a:t>participação dos trabalhadores, dos empregadores, dos aposentados e do Governo nos órgãos colegiados</a:t>
            </a:r>
            <a:r>
              <a:rPr lang="pt-BR" dirty="0"/>
              <a:t>.</a:t>
            </a:r>
            <a:r>
              <a:rPr lang="pt-BR" dirty="0">
                <a:hlinkClick r:id="rId2"/>
              </a:rPr>
              <a:t>(Redação dada pela Emenda Constitucional nº 20, de 1998)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67420" y="2881223"/>
            <a:ext cx="11766430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Art. 198. As </a:t>
            </a:r>
            <a:r>
              <a:rPr lang="pt-BR" b="1" dirty="0">
                <a:solidFill>
                  <a:srgbClr val="FF0000"/>
                </a:solidFill>
              </a:rPr>
              <a:t>ações e serviços públicos de saúde</a:t>
            </a:r>
            <a:r>
              <a:rPr lang="pt-BR" dirty="0"/>
              <a:t> integram uma rede regionalizada e hierarquizada e constituem um </a:t>
            </a:r>
            <a:r>
              <a:rPr lang="pt-BR" b="1" dirty="0">
                <a:solidFill>
                  <a:srgbClr val="FF0000"/>
                </a:solidFill>
              </a:rPr>
              <a:t>sistema único</a:t>
            </a:r>
            <a:r>
              <a:rPr lang="pt-BR" dirty="0"/>
              <a:t>, organizado de acordo com as seguintes diretrizes: (...)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III - </a:t>
            </a:r>
            <a:r>
              <a:rPr lang="pt-BR" b="1" dirty="0">
                <a:solidFill>
                  <a:srgbClr val="FF0000"/>
                </a:solidFill>
              </a:rPr>
              <a:t>participação da comunidade</a:t>
            </a:r>
            <a:r>
              <a:rPr lang="pt-BR" dirty="0"/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67420" y="4494361"/>
            <a:ext cx="11671539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Art. 204. As ações governamentais na área da assistência social serão realizadas com recursos do orçamento da </a:t>
            </a:r>
            <a:r>
              <a:rPr lang="pt-BR" b="1" dirty="0">
                <a:solidFill>
                  <a:srgbClr val="FF0000"/>
                </a:solidFill>
              </a:rPr>
              <a:t>seguridade social</a:t>
            </a:r>
            <a:r>
              <a:rPr lang="pt-BR" dirty="0"/>
              <a:t>, previstos no art. 195, além de outras fontes, e organizadas com base nas seguintes diretrizes: (...)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II - </a:t>
            </a:r>
            <a:r>
              <a:rPr lang="pt-BR" b="1" dirty="0">
                <a:solidFill>
                  <a:srgbClr val="FF0000"/>
                </a:solidFill>
              </a:rPr>
              <a:t>participação da população</a:t>
            </a:r>
            <a:r>
              <a:rPr lang="pt-BR" dirty="0"/>
              <a:t>, por meio de organizações representativas, na formulação das políticas e no controle das ações em todos os níveis.</a:t>
            </a:r>
          </a:p>
        </p:txBody>
      </p:sp>
    </p:spTree>
    <p:extLst>
      <p:ext uri="{BB962C8B-B14F-4D97-AF65-F5344CB8AC3E}">
        <p14:creationId xmlns:p14="http://schemas.microsoft.com/office/powerpoint/2010/main" val="112668764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7000" y="0"/>
            <a:ext cx="383252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Constituição Federal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6044" y="750498"/>
            <a:ext cx="1126609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Art. 206. O </a:t>
            </a:r>
            <a:r>
              <a:rPr lang="pt-BR" b="1" dirty="0">
                <a:solidFill>
                  <a:srgbClr val="FF0000"/>
                </a:solidFill>
              </a:rPr>
              <a:t>ensino</a:t>
            </a:r>
            <a:r>
              <a:rPr lang="pt-BR" dirty="0"/>
              <a:t> será ministrado com base nos seguintes princípios: (...)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VI - </a:t>
            </a:r>
            <a:r>
              <a:rPr lang="pt-BR" b="1" dirty="0">
                <a:solidFill>
                  <a:srgbClr val="FF0000"/>
                </a:solidFill>
              </a:rPr>
              <a:t>gestão democrática do ensino público</a:t>
            </a:r>
            <a:r>
              <a:rPr lang="pt-BR" dirty="0"/>
              <a:t>, na forma da lei;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76045" y="2061712"/>
            <a:ext cx="11266099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Art. 216. Constituem </a:t>
            </a:r>
            <a:r>
              <a:rPr lang="pt-BR" b="1" dirty="0">
                <a:solidFill>
                  <a:srgbClr val="FF0000"/>
                </a:solidFill>
              </a:rPr>
              <a:t>patrimônio cultural brasileiro</a:t>
            </a:r>
            <a:r>
              <a:rPr lang="pt-BR" dirty="0"/>
              <a:t> os bens de natureza material e imaterial, tomados individualmente ou em conjunto, portadores de referência à identidade, à ação, à memória dos diferentes grupos formadores da sociedade brasileira, nos quais se incluem: (...)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§ 1º O Poder Público, com a colaboração da comunidade, promoverá e protegerá o </a:t>
            </a:r>
            <a:r>
              <a:rPr lang="pt-BR" b="1" dirty="0">
                <a:solidFill>
                  <a:srgbClr val="FF0000"/>
                </a:solidFill>
              </a:rPr>
              <a:t>patrimônio cultural brasileiro</a:t>
            </a:r>
            <a:r>
              <a:rPr lang="pt-BR" dirty="0"/>
              <a:t>, por meio de inventários, registros, vigilância, tombamento e desapropriação, e de outras formas de acautelamento e preservação.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76045" y="4468483"/>
            <a:ext cx="11266099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Art. 225. Todos têm direito ao </a:t>
            </a:r>
            <a:r>
              <a:rPr lang="pt-BR" b="1" dirty="0">
                <a:solidFill>
                  <a:srgbClr val="FF0000"/>
                </a:solidFill>
              </a:rPr>
              <a:t>meio ambiente ecologicamente equilibrado</a:t>
            </a:r>
            <a:r>
              <a:rPr lang="pt-BR" dirty="0"/>
              <a:t>, bem de uso comum do povo e essencial à sadia qualidade de vida, impondo-se ao Poder Público e à </a:t>
            </a:r>
            <a:r>
              <a:rPr lang="pt-BR" b="1" dirty="0">
                <a:solidFill>
                  <a:srgbClr val="FF0000"/>
                </a:solidFill>
              </a:rPr>
              <a:t>coletividade o dever de defendê-lo</a:t>
            </a:r>
            <a:r>
              <a:rPr lang="pt-BR" dirty="0"/>
              <a:t> e preservá-lo para as presentes e futuras gerações. (...)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VI - promover a educação ambiental em todos os níveis de </a:t>
            </a:r>
            <a:r>
              <a:rPr lang="pt-BR" b="1" dirty="0">
                <a:solidFill>
                  <a:srgbClr val="FF0000"/>
                </a:solidFill>
              </a:rPr>
              <a:t>ensino e a conscientização pública para a preservação do meio ambiente</a:t>
            </a:r>
            <a:r>
              <a:rPr lang="pt-BR" dirty="0"/>
              <a:t>; (...)</a:t>
            </a:r>
          </a:p>
        </p:txBody>
      </p:sp>
    </p:spTree>
    <p:extLst>
      <p:ext uri="{BB962C8B-B14F-4D97-AF65-F5344CB8AC3E}">
        <p14:creationId xmlns:p14="http://schemas.microsoft.com/office/powerpoint/2010/main" val="15421996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26999" y="0"/>
            <a:ext cx="10501243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Arcabouço legal da participação – instrumentos legais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19819" y="2084255"/>
            <a:ext cx="11352362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“É forçoso admitir que </a:t>
            </a: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processo e participação são institutos indissociáveis</a:t>
            </a:r>
            <a:r>
              <a:rPr lang="pt-BR" sz="2400" dirty="0"/>
              <a:t>. Na feliz colocação do argentino Roberto </a:t>
            </a:r>
            <a:r>
              <a:rPr lang="pt-BR" sz="2400" dirty="0" err="1"/>
              <a:t>Dromi</a:t>
            </a:r>
            <a:r>
              <a:rPr lang="pt-BR" sz="2400" dirty="0"/>
              <a:t>, processo administrativo é o </a:t>
            </a: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instrumento jurídico que viabiliza o exercício efetivo da participação dos cidadãos</a:t>
            </a:r>
            <a:r>
              <a:rPr lang="pt-BR" sz="2400" dirty="0"/>
              <a:t>; é “a ferramenta jurídica idônea a regular as relações entre governantes e governados”. (JUSTINO DE OLIVEIRA: 2010)</a:t>
            </a:r>
          </a:p>
        </p:txBody>
      </p:sp>
    </p:spTree>
    <p:extLst>
      <p:ext uri="{BB962C8B-B14F-4D97-AF65-F5344CB8AC3E}">
        <p14:creationId xmlns:p14="http://schemas.microsoft.com/office/powerpoint/2010/main" val="240194744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5992" y="862643"/>
            <a:ext cx="10239555" cy="46474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Consulta pública e audiência pública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Funções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Legitimação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Informação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Redução de assimetrias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Coordenação/harmonização/mediação de interesses envolvidos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Aprimoramento decisório/motivação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Devido processo administrativo?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Diferenças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4127" y="0"/>
            <a:ext cx="1026842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Arcabouço legal da participação – instrumentos legais </a:t>
            </a:r>
          </a:p>
        </p:txBody>
      </p:sp>
    </p:spTree>
    <p:extLst>
      <p:ext uri="{BB962C8B-B14F-4D97-AF65-F5344CB8AC3E}">
        <p14:creationId xmlns:p14="http://schemas.microsoft.com/office/powerpoint/2010/main" val="108214395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DiamondGrid_16x9_TP103031012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2684</Words>
  <Application>Microsoft Office PowerPoint</Application>
  <PresentationFormat>Widescreen</PresentationFormat>
  <Paragraphs>152</Paragraphs>
  <Slides>24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8" baseType="lpstr">
      <vt:lpstr>Arial</vt:lpstr>
      <vt:lpstr>Verdana</vt:lpstr>
      <vt:lpstr>Wingdings</vt:lpstr>
      <vt:lpstr>DiamondGrid_16x9_TP103031012</vt:lpstr>
      <vt:lpstr>Processo Administrativo:    AULA 8 – A Importância da Participação Democrática:  Direito Administrativo Democrático</vt:lpstr>
      <vt:lpstr>Sumário de aula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2014-04-17T20:26:16Z</dcterms:created>
  <dcterms:modified xsi:type="dcterms:W3CDTF">2022-03-06T00:00:18Z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