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524" r:id="rId3"/>
    <p:sldId id="548" r:id="rId4"/>
    <p:sldId id="557" r:id="rId5"/>
    <p:sldId id="556" r:id="rId6"/>
    <p:sldId id="549" r:id="rId7"/>
    <p:sldId id="559" r:id="rId8"/>
    <p:sldId id="560" r:id="rId9"/>
    <p:sldId id="573" r:id="rId10"/>
    <p:sldId id="575" r:id="rId11"/>
    <p:sldId id="580" r:id="rId12"/>
    <p:sldId id="585" r:id="rId13"/>
    <p:sldId id="588" r:id="rId14"/>
    <p:sldId id="589" r:id="rId15"/>
    <p:sldId id="593" r:id="rId16"/>
    <p:sldId id="594" r:id="rId17"/>
    <p:sldId id="597" r:id="rId18"/>
    <p:sldId id="599" r:id="rId19"/>
    <p:sldId id="600" r:id="rId20"/>
    <p:sldId id="544" r:id="rId21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223">
          <p15:clr>
            <a:srgbClr val="A4A3A4"/>
          </p15:clr>
        </p15:guide>
        <p15:guide id="4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9172" autoAdjust="0"/>
  </p:normalViewPr>
  <p:slideViewPr>
    <p:cSldViewPr snapToGrid="0">
      <p:cViewPr varScale="1">
        <p:scale>
          <a:sx n="60" d="100"/>
          <a:sy n="60" d="100"/>
        </p:scale>
        <p:origin x="108" y="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126"/>
        <p:guide pos="2100"/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05/03/2022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05/03/2022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79425" y="1279525"/>
            <a:ext cx="6140450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246C-C031-6449-A4A5-15A4290DE3A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64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6" y="1909346"/>
            <a:ext cx="9604309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6" y="5432564"/>
            <a:ext cx="9604309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7"/>
            <a:ext cx="1687285" cy="53013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400" y="489857"/>
            <a:ext cx="7587344" cy="53013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2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6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1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1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2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2" y="1981201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6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05/03/2022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1" y="6289676"/>
            <a:ext cx="6127749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6" y="6289676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j.jusbrasil.com.br/jurisprudencia/15306729/recurso-especial-resp-833583-mg-2006-0069045-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m.sp.gov.br/legislacao/doutrina/29a03_10_03/7caio_tacito1.htm" TargetMode="External"/><Relationship Id="rId2" Type="http://schemas.openxmlformats.org/officeDocument/2006/relationships/hyperlink" Target="http://www.tcm.sp.gov.br/legislacao/doutrina/29a03_10_03/4Maria_Silvia1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9784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8266" y="1434285"/>
            <a:ext cx="10883540" cy="2091178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Administrativo: </a:t>
            </a:r>
            <a:b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5:A codificação e as fases do processo administrativo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1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(SP), 1º semestre de 2012.</a:t>
            </a:r>
            <a:endParaRPr lang="pt-BR" b="1" i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416135" y="3093208"/>
            <a:ext cx="8775865" cy="186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Dr. Gustavo Justino de oliveira</a:t>
            </a:r>
          </a:p>
          <a:p>
            <a:pPr algn="ctr"/>
            <a:endParaRPr lang="pt-BR" sz="2800" cap="sm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" y="3525463"/>
            <a:ext cx="1972204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9411"/>
            <a:ext cx="417786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3.2. Dos interessados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-1" y="466130"/>
            <a:ext cx="1196208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800" b="1" dirty="0"/>
              <a:t>Art. 9º, da Lei nº 9.784/99</a:t>
            </a:r>
            <a:r>
              <a:rPr lang="pt-BR" sz="2800" dirty="0"/>
              <a:t>: define os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legitimados</a:t>
            </a:r>
            <a:r>
              <a:rPr lang="pt-BR" sz="2800" dirty="0"/>
              <a:t>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como </a:t>
            </a:r>
            <a:r>
              <a:rPr lang="pt-BR" sz="2800" b="1" dirty="0">
                <a:solidFill>
                  <a:srgbClr val="00B0F0"/>
                </a:solidFill>
              </a:rPr>
              <a:t>interessados</a:t>
            </a:r>
            <a:r>
              <a:rPr lang="pt-BR" sz="2800" dirty="0"/>
              <a:t> no processo administrativo</a:t>
            </a:r>
            <a:r>
              <a:rPr lang="pt-BR" sz="2400" dirty="0"/>
              <a:t> </a:t>
            </a:r>
            <a:r>
              <a:rPr lang="pt-BR" sz="2000" dirty="0"/>
              <a:t>  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854835"/>
            <a:ext cx="1219200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Art. 5º, inc. LV, CF/88</a:t>
            </a:r>
            <a:r>
              <a:rPr lang="pt-BR" sz="2800" dirty="0"/>
              <a:t>: aos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litigantes</a:t>
            </a:r>
            <a:r>
              <a:rPr lang="pt-BR" sz="2800" dirty="0"/>
              <a:t>, em </a:t>
            </a:r>
            <a:r>
              <a:rPr lang="pt-BR" sz="2800" b="1" dirty="0"/>
              <a:t>processo</a:t>
            </a:r>
            <a:r>
              <a:rPr lang="pt-BR" sz="2800" dirty="0"/>
              <a:t> judicial ou </a:t>
            </a:r>
            <a:r>
              <a:rPr lang="pt-BR" sz="2800" b="1" dirty="0"/>
              <a:t>administrativo</a:t>
            </a:r>
            <a:r>
              <a:rPr lang="pt-BR" sz="2800" dirty="0"/>
              <a:t>, e aos </a:t>
            </a:r>
            <a:r>
              <a:rPr lang="pt-BR" sz="2800" b="1" dirty="0">
                <a:solidFill>
                  <a:srgbClr val="FF0000"/>
                </a:solidFill>
              </a:rPr>
              <a:t>acusados</a:t>
            </a:r>
            <a:r>
              <a:rPr lang="pt-BR" sz="2800" dirty="0"/>
              <a:t> em geral são assegurados o </a:t>
            </a:r>
            <a:r>
              <a:rPr lang="pt-BR" sz="2800" b="1" dirty="0"/>
              <a:t>contraditório</a:t>
            </a:r>
            <a:r>
              <a:rPr lang="pt-BR" sz="2800" dirty="0"/>
              <a:t> e </a:t>
            </a:r>
            <a:r>
              <a:rPr lang="pt-BR" sz="2800" b="1" dirty="0"/>
              <a:t>ampla defesa</a:t>
            </a:r>
            <a:r>
              <a:rPr lang="pt-BR" sz="2800" dirty="0"/>
              <a:t>, com os meios e recursos a ela inerentes; [...]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-2" y="1377495"/>
            <a:ext cx="275896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Outros termos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2" y="3658221"/>
            <a:ext cx="12160142" cy="11387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Art. 143 da Lei nº 8.112/90</a:t>
            </a:r>
            <a:r>
              <a:rPr lang="pt-BR" sz="2000" dirty="0"/>
              <a:t>:  A autoridade que tiver ciência de irregularidade no serviço público é obrigada a promover a sua apuração imediata, mediante sindicância ou processo administrativo disciplinar, assegurada ao </a:t>
            </a:r>
            <a:r>
              <a:rPr lang="pt-BR" sz="2000" b="1" dirty="0">
                <a:solidFill>
                  <a:srgbClr val="FF0000"/>
                </a:solidFill>
              </a:rPr>
              <a:t>acusado</a:t>
            </a:r>
            <a:r>
              <a:rPr lang="pt-BR" sz="2000" dirty="0"/>
              <a:t> ampla defesa</a:t>
            </a:r>
            <a:r>
              <a:rPr lang="pt-BR" sz="2800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4796994"/>
            <a:ext cx="1216014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Art. 31, da Lei nº 9.784/99</a:t>
            </a:r>
            <a:r>
              <a:rPr lang="pt-BR" sz="2000" dirty="0"/>
              <a:t>: Quando a matéria do processo envolver assunto de interesse geral, o órgão competente poderá, mediante despacho motivado, abrir período de consulta pública para manifestação de </a:t>
            </a:r>
            <a:r>
              <a:rPr lang="pt-BR" sz="2000" b="1" dirty="0"/>
              <a:t>terceiros</a:t>
            </a:r>
            <a:r>
              <a:rPr lang="pt-BR" sz="2000" dirty="0"/>
              <a:t>, antes da decisão do pedido, se não houver prejuízo para a </a:t>
            </a:r>
            <a:r>
              <a:rPr lang="pt-BR" sz="2000" b="1" dirty="0">
                <a:solidFill>
                  <a:srgbClr val="0070C0"/>
                </a:solidFill>
              </a:rPr>
              <a:t>parte interessada</a:t>
            </a:r>
            <a:r>
              <a:rPr lang="pt-BR" sz="2000" dirty="0"/>
              <a:t>. [...]</a:t>
            </a:r>
          </a:p>
          <a:p>
            <a:endParaRPr lang="pt-BR" sz="2000" dirty="0"/>
          </a:p>
          <a:p>
            <a:r>
              <a:rPr lang="pt-BR" sz="2000" b="1" dirty="0"/>
              <a:t>Art. 58</a:t>
            </a:r>
            <a:r>
              <a:rPr lang="pt-BR" sz="2000" dirty="0"/>
              <a:t>. Têm legitimidade para interpor recurso administrativo:</a:t>
            </a:r>
          </a:p>
          <a:p>
            <a:r>
              <a:rPr lang="pt-BR" sz="2000" dirty="0"/>
              <a:t>I - os titulares de direitos e interesses que forem </a:t>
            </a:r>
            <a:r>
              <a:rPr lang="pt-BR" sz="2000" b="1" dirty="0">
                <a:solidFill>
                  <a:srgbClr val="0070C0"/>
                </a:solidFill>
              </a:rPr>
              <a:t>parte no processo</a:t>
            </a:r>
            <a:r>
              <a:rPr lang="pt-BR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1286996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-22641"/>
            <a:ext cx="465153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Capacidade postulatória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831075" y="18576"/>
            <a:ext cx="7103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 próprio interessado  ou seu advogado (art. 3º + art. 5º)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-16000" y="1106858"/>
            <a:ext cx="465153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Prerrogativa do </a:t>
            </a:r>
          </a:p>
          <a:p>
            <a:r>
              <a:rPr lang="pt-BR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advogado no processo administrativo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51534" y="529048"/>
            <a:ext cx="696035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</a:rPr>
              <a:t>Art. 5</a:t>
            </a:r>
            <a:r>
              <a:rPr lang="pt-BR" sz="1400" u="sng" baseline="30000" dirty="0">
                <a:solidFill>
                  <a:schemeClr val="tx2"/>
                </a:solidFill>
              </a:rPr>
              <a:t>o</a:t>
            </a:r>
            <a:r>
              <a:rPr lang="pt-BR" sz="1400" dirty="0">
                <a:solidFill>
                  <a:schemeClr val="tx2"/>
                </a:solidFill>
              </a:rPr>
              <a:t> </a:t>
            </a:r>
            <a:r>
              <a:rPr lang="pt-BR" sz="1400" dirty="0">
                <a:solidFill>
                  <a:schemeClr val="tx2"/>
                </a:solidFill>
                <a:hlinkClick r:id="rId2"/>
              </a:rPr>
              <a:t>STJ - RECURSO ESPECIAL </a:t>
            </a:r>
            <a:r>
              <a:rPr lang="pt-BR" sz="1400" dirty="0" err="1">
                <a:solidFill>
                  <a:schemeClr val="tx2"/>
                </a:solidFill>
                <a:hlinkClick r:id="rId2"/>
              </a:rPr>
              <a:t>REsp</a:t>
            </a:r>
            <a:r>
              <a:rPr lang="pt-BR" sz="1400" dirty="0">
                <a:solidFill>
                  <a:schemeClr val="tx2"/>
                </a:solidFill>
                <a:hlinkClick r:id="rId2"/>
              </a:rPr>
              <a:t> 833583 MG 2006/0069045-0 (STJ)</a:t>
            </a:r>
            <a:endParaRPr lang="pt-BR" sz="1400" dirty="0">
              <a:solidFill>
                <a:schemeClr val="tx2"/>
              </a:solidFill>
            </a:endParaRPr>
          </a:p>
          <a:p>
            <a:r>
              <a:rPr lang="pt-BR" sz="1400" dirty="0">
                <a:solidFill>
                  <a:schemeClr val="tx2"/>
                </a:solidFill>
              </a:rPr>
              <a:t>Data de publicação: 28/06/2010</a:t>
            </a:r>
          </a:p>
          <a:p>
            <a:r>
              <a:rPr lang="pt-BR" sz="1400" b="1" dirty="0">
                <a:solidFill>
                  <a:schemeClr val="tx2"/>
                </a:solidFill>
              </a:rPr>
              <a:t>Ementa: DIREITO</a:t>
            </a:r>
            <a:r>
              <a:rPr lang="pt-BR" sz="1400" dirty="0">
                <a:solidFill>
                  <a:schemeClr val="tx2"/>
                </a:solidFill>
              </a:rPr>
              <a:t> </a:t>
            </a:r>
            <a:r>
              <a:rPr lang="pt-BR" sz="1400" b="1" dirty="0">
                <a:solidFill>
                  <a:schemeClr val="tx2"/>
                </a:solidFill>
              </a:rPr>
              <a:t>ADMINISTRATIVO.</a:t>
            </a:r>
            <a:r>
              <a:rPr lang="pt-BR" sz="1400" dirty="0">
                <a:solidFill>
                  <a:schemeClr val="tx2"/>
                </a:solidFill>
              </a:rPr>
              <a:t> </a:t>
            </a:r>
            <a:r>
              <a:rPr lang="pt-BR" sz="1400" b="1" dirty="0">
                <a:solidFill>
                  <a:schemeClr val="tx2"/>
                </a:solidFill>
              </a:rPr>
              <a:t>PROCESSO</a:t>
            </a:r>
            <a:r>
              <a:rPr lang="pt-BR" sz="1400" dirty="0">
                <a:solidFill>
                  <a:schemeClr val="tx2"/>
                </a:solidFill>
              </a:rPr>
              <a:t> TRIBUTÁRIO </a:t>
            </a:r>
            <a:r>
              <a:rPr lang="pt-BR" sz="1400" b="1" dirty="0">
                <a:solidFill>
                  <a:schemeClr val="tx2"/>
                </a:solidFill>
              </a:rPr>
              <a:t>ADMINISTRATIVO.</a:t>
            </a:r>
            <a:r>
              <a:rPr lang="pt-BR" sz="1400" dirty="0">
                <a:solidFill>
                  <a:schemeClr val="tx2"/>
                </a:solidFill>
              </a:rPr>
              <a:t> </a:t>
            </a:r>
            <a:r>
              <a:rPr lang="pt-BR" sz="1400" b="1" dirty="0">
                <a:solidFill>
                  <a:schemeClr val="tx2"/>
                </a:solidFill>
              </a:rPr>
              <a:t>DIREITO</a:t>
            </a:r>
            <a:r>
              <a:rPr lang="pt-BR" sz="1400" dirty="0">
                <a:solidFill>
                  <a:schemeClr val="tx2"/>
                </a:solidFill>
              </a:rPr>
              <a:t> DE </a:t>
            </a:r>
            <a:r>
              <a:rPr lang="pt-BR" sz="1400" b="1" dirty="0">
                <a:solidFill>
                  <a:schemeClr val="tx2"/>
                </a:solidFill>
              </a:rPr>
              <a:t>ACESSO</a:t>
            </a:r>
            <a:r>
              <a:rPr lang="pt-BR" sz="1400" dirty="0">
                <a:solidFill>
                  <a:schemeClr val="tx2"/>
                </a:solidFill>
              </a:rPr>
              <a:t> DO ADVOGADO AOS </a:t>
            </a:r>
            <a:r>
              <a:rPr lang="pt-BR" sz="1400" b="1" dirty="0">
                <a:solidFill>
                  <a:schemeClr val="tx2"/>
                </a:solidFill>
              </a:rPr>
              <a:t>AUTOS</a:t>
            </a:r>
            <a:r>
              <a:rPr lang="pt-BR" sz="1400" dirty="0">
                <a:solidFill>
                  <a:schemeClr val="tx2"/>
                </a:solidFill>
              </a:rPr>
              <a:t> FORA DA REPARTIÇÃO COMPETENTE. POSSIBILIDADE. LEI N. 8.906 /94. 1. </a:t>
            </a:r>
            <a:r>
              <a:rPr lang="pt-BR" sz="1400" dirty="0"/>
              <a:t>Segundo disposto no art. 7º , XV , da Lei n. 8.906 /94, é </a:t>
            </a:r>
            <a:r>
              <a:rPr lang="pt-BR" sz="1400" b="1" dirty="0"/>
              <a:t>direito</a:t>
            </a:r>
            <a:r>
              <a:rPr lang="pt-BR" sz="1400" dirty="0"/>
              <a:t> do advogado retirar os </a:t>
            </a:r>
            <a:r>
              <a:rPr lang="pt-BR" sz="1400" b="1" dirty="0"/>
              <a:t>autos</a:t>
            </a:r>
            <a:r>
              <a:rPr lang="pt-BR" sz="1400" dirty="0"/>
              <a:t> judiciais ou </a:t>
            </a:r>
            <a:r>
              <a:rPr lang="pt-BR" sz="1400" b="1" dirty="0"/>
              <a:t>administrativos</a:t>
            </a:r>
            <a:r>
              <a:rPr lang="pt-BR" sz="1400" dirty="0"/>
              <a:t> das repartições competentes pelos prazos legais. Precedentes : </a:t>
            </a:r>
            <a:r>
              <a:rPr lang="pt-BR" sz="1400" dirty="0" err="1"/>
              <a:t>REsp</a:t>
            </a:r>
            <a:r>
              <a:rPr lang="pt-BR" sz="1400" dirty="0"/>
              <a:t> 167.538/SP , Rel. Min. Demócrito Reinaldo, Primeira Turma, DJ de 14/09/1998 p. 16; RMS 11085 / RJ, Rel. Min. Edson Vidigal, Quinta Turma, DJ de 02/04/2001 p. 312. 2. Recurso especial não </a:t>
            </a:r>
            <a:r>
              <a:rPr lang="pt-BR" sz="1000" dirty="0"/>
              <a:t>provido.</a:t>
            </a:r>
            <a:endParaRPr lang="pt-BR" sz="2400" b="1" u="sng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2800752"/>
            <a:ext cx="376796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3.3. Da competência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930554" y="2769974"/>
            <a:ext cx="515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 Art. 11. da Lei 9.784/99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-16000" y="3293137"/>
            <a:ext cx="12208000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As competências “não foram atribuídas aos sujeitos da Administração Pública no interesse próprio, mas no interesse público. Por isso, os sujeitos da Administração Pública são, geralmente, também obrigados a fazer uso das suas competências. Só é admissível uma renúncia e um  abandono  de sua invocação ou continuação de perseguição quando tal esteja legalmente previsto“ [...] (BACHOF: 2006).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INDISPONIBILIDADE DO INTERESSE PÚBLICO</a:t>
            </a:r>
            <a:r>
              <a:rPr lang="pt-BR" sz="2000" dirty="0"/>
              <a:t>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-10118" y="4993658"/>
            <a:ext cx="654739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Delegação de competência - Limites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0" y="5497361"/>
            <a:ext cx="6537278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Art. 13</a:t>
            </a:r>
            <a:r>
              <a:rPr lang="pt-BR" sz="1600" dirty="0"/>
              <a:t>.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Não podem ser objeto de delegação</a:t>
            </a:r>
            <a:r>
              <a:rPr lang="pt-BR" sz="1600" dirty="0"/>
              <a:t>:</a:t>
            </a:r>
          </a:p>
          <a:p>
            <a:pPr algn="just"/>
            <a:r>
              <a:rPr lang="pt-BR" sz="1600" dirty="0"/>
              <a:t>        I - a edição de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atos de caráter normativo</a:t>
            </a:r>
            <a:r>
              <a:rPr lang="pt-BR" sz="1600" dirty="0"/>
              <a:t>;</a:t>
            </a:r>
          </a:p>
          <a:p>
            <a:pPr algn="just"/>
            <a:r>
              <a:rPr lang="pt-BR" sz="1600" dirty="0"/>
              <a:t>        II - 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decisão de recursos administrativos</a:t>
            </a:r>
            <a:r>
              <a:rPr lang="pt-BR" sz="1600" dirty="0"/>
              <a:t>;</a:t>
            </a:r>
          </a:p>
          <a:p>
            <a:pPr algn="just"/>
            <a:r>
              <a:rPr lang="pt-BR" sz="1600" dirty="0"/>
              <a:t>        III - as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matérias de competência exclusiva</a:t>
            </a:r>
            <a:r>
              <a:rPr lang="pt-BR" sz="1600" dirty="0"/>
              <a:t> do órgão ou autoridade.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729520" y="4978587"/>
            <a:ext cx="491095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Avocação de competência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729520" y="5463824"/>
            <a:ext cx="5060967" cy="14003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b="1" dirty="0"/>
              <a:t>Art. 15</a:t>
            </a:r>
            <a:r>
              <a:rPr lang="pt-BR" sz="1700" dirty="0"/>
              <a:t>. Será permitida, em </a:t>
            </a:r>
            <a:r>
              <a:rPr lang="pt-BR" sz="1700" b="1" dirty="0">
                <a:solidFill>
                  <a:schemeClr val="accent1">
                    <a:lumMod val="50000"/>
                  </a:schemeClr>
                </a:solidFill>
              </a:rPr>
              <a:t>caráter excepcional</a:t>
            </a:r>
            <a:r>
              <a:rPr lang="pt-BR" sz="1700" dirty="0"/>
              <a:t> e por </a:t>
            </a:r>
            <a:r>
              <a:rPr lang="pt-BR" sz="1700" b="1" dirty="0">
                <a:solidFill>
                  <a:schemeClr val="accent1">
                    <a:lumMod val="50000"/>
                  </a:schemeClr>
                </a:solidFill>
              </a:rPr>
              <a:t>motivos relevantes devidamente justificados</a:t>
            </a:r>
            <a:r>
              <a:rPr lang="pt-BR" sz="1700" dirty="0"/>
              <a:t>, a </a:t>
            </a:r>
            <a:r>
              <a:rPr lang="pt-BR" sz="1700" b="1" dirty="0">
                <a:solidFill>
                  <a:srgbClr val="0070C0"/>
                </a:solidFill>
              </a:rPr>
              <a:t>avocação</a:t>
            </a:r>
            <a:r>
              <a:rPr lang="pt-BR" sz="1700" dirty="0"/>
              <a:t> </a:t>
            </a:r>
            <a:r>
              <a:rPr lang="pt-BR" sz="1700" b="1" dirty="0">
                <a:solidFill>
                  <a:schemeClr val="accent1">
                    <a:lumMod val="50000"/>
                  </a:schemeClr>
                </a:solidFill>
              </a:rPr>
              <a:t>temporária</a:t>
            </a:r>
            <a:r>
              <a:rPr lang="pt-BR" sz="1700" dirty="0"/>
              <a:t> de competência atribuída a órgão hierarquicamente inferior.</a:t>
            </a:r>
          </a:p>
        </p:txBody>
      </p:sp>
    </p:spTree>
    <p:extLst>
      <p:ext uri="{BB962C8B-B14F-4D97-AF65-F5344CB8AC3E}">
        <p14:creationId xmlns:p14="http://schemas.microsoft.com/office/powerpoint/2010/main" val="317036377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20717" y="230832"/>
            <a:ext cx="427245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3.4. Dos impedimentos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20717" y="704964"/>
            <a:ext cx="46503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Art. 18. É impedido de atuar em processo administrativo o servidor ou autoridade que: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     I - tenha interesse direto ou indireto na matéria;</a:t>
            </a:r>
          </a:p>
          <a:p>
            <a:pPr algn="just"/>
            <a:r>
              <a:rPr lang="pt-BR" sz="1600" dirty="0"/>
              <a:t>    II - tenha participado ou venha a participar como perito, testemunha ou representante, ou se tais situações ocorrem quanto ao cônjuge, companheiro ou parente e afins até o terceiro grau;</a:t>
            </a:r>
          </a:p>
          <a:p>
            <a:pPr algn="just"/>
            <a:r>
              <a:rPr lang="pt-BR" sz="1600" dirty="0"/>
              <a:t>   III - esteja litigando judicial ou administrativamente com o interessado ou respectivo cônjuge ou companheiro.</a:t>
            </a:r>
          </a:p>
          <a:p>
            <a:pPr algn="just"/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Art. 19. A autoridade ou servidor que incorrer em impedimento deve comunicar o fato à autoridade competente, abstendo-se de atuar.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Parágrafo único. A omissão do dever de comunicar o impedimento constitui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falta grave</a:t>
            </a:r>
            <a:r>
              <a:rPr lang="pt-BR" sz="1600" dirty="0"/>
              <a:t>, para efeitos disciplinares.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74606" y="201176"/>
            <a:ext cx="36103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3.4. Da suspeição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45707" y="1103586"/>
            <a:ext cx="5968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Art. 20. Pode ser arguida a suspeição de autoridade ou servidor que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tenha amizade íntima</a:t>
            </a:r>
            <a:r>
              <a:rPr lang="pt-BR" sz="1600" dirty="0"/>
              <a:t> ou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inimizade notória</a:t>
            </a:r>
            <a:r>
              <a:rPr lang="pt-BR" sz="1600" dirty="0"/>
              <a:t>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com algum dos interessados</a:t>
            </a:r>
            <a:r>
              <a:rPr lang="pt-BR" sz="1600" dirty="0"/>
              <a:t> ou com os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respectivos cônjuges</a:t>
            </a:r>
            <a:r>
              <a:rPr lang="pt-BR" sz="1600" dirty="0"/>
              <a:t>,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companheiros</a:t>
            </a:r>
            <a:r>
              <a:rPr lang="pt-BR" sz="1600" dirty="0"/>
              <a:t>,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parentes</a:t>
            </a:r>
            <a:r>
              <a:rPr lang="pt-BR" sz="1600" dirty="0"/>
              <a:t> e afins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até o terceiro grau</a:t>
            </a:r>
            <a:r>
              <a:rPr lang="pt-BR" sz="1600" dirty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 Art. 21. O indeferimento de alegação de suspeição poderá ser objeto de recurso, sem efeito suspensivo.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76046" y="3128114"/>
            <a:ext cx="6237733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“Ainda que a LPA não tenha tratado do </a:t>
            </a:r>
            <a:r>
              <a:rPr lang="pt-BR" sz="2400" b="1" dirty="0"/>
              <a:t>impedimento</a:t>
            </a:r>
            <a:r>
              <a:rPr lang="pt-BR" sz="2400" dirty="0"/>
              <a:t> no art. 21, deve-se aceitar a possibilidade de recurso administrativo voluntário caso a autoridade pública negue a arguição de impedimento apresentada pelo interessado. Defende-se aqui o posicionamento de que </a:t>
            </a:r>
            <a:r>
              <a:rPr lang="pt-BR" sz="2400" b="1" dirty="0"/>
              <a:t>o art. 21 aplica-se por analogia aos casos de impedimento da LPA</a:t>
            </a:r>
            <a:r>
              <a:rPr lang="pt-BR" sz="2400" dirty="0"/>
              <a:t>.” (MARRARA: 2003).</a:t>
            </a:r>
          </a:p>
        </p:txBody>
      </p:sp>
    </p:spTree>
    <p:extLst>
      <p:ext uri="{BB962C8B-B14F-4D97-AF65-F5344CB8AC3E}">
        <p14:creationId xmlns:p14="http://schemas.microsoft.com/office/powerpoint/2010/main" val="312621134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20715" y="-15766"/>
            <a:ext cx="889175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3.5. Da forma, tempo e lugar dos atos do processo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1527" y="1929980"/>
            <a:ext cx="11855671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sz="2000" dirty="0"/>
              <a:t>Art. 23. Os atos do processo devem realizar-se em dias úteis, no horário normal de funcionamento da repartição na qual tramitar o processo.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Parágrafo único. Serão concluídos depois do horário normal os atos já iniciados, cujo adiamento prejudique o curso regular do procedimento ou cause dano ao interessado ou à Administração.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/>
              <a:t>Art. 24. Inexistindo disposição específica, os atos do órgão ou autoridade responsável pelo processo e dos administrados que dele participem devem ser praticados no prazo de cinco dias, salvo motivo de força maior.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24618" y="4893675"/>
            <a:ext cx="728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Princípio da razoável duração do processo administrativo</a:t>
            </a:r>
          </a:p>
        </p:txBody>
      </p:sp>
      <p:sp>
        <p:nvSpPr>
          <p:cNvPr id="8" name="Seta dobrada 7"/>
          <p:cNvSpPr/>
          <p:nvPr/>
        </p:nvSpPr>
        <p:spPr>
          <a:xfrm flipV="1">
            <a:off x="401198" y="4803127"/>
            <a:ext cx="2191406" cy="4906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0715" y="5242599"/>
            <a:ext cx="11067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Parágrafo único. O prazo previsto neste artigo pode ser dilatado até o dobro, mediante comprovada justificação</a:t>
            </a:r>
            <a:r>
              <a:rPr lang="pt-BR" sz="2000" dirty="0"/>
              <a:t>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20715" y="5969953"/>
            <a:ext cx="1147729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25. Os atos do processo devem realizar-se preferencialmente na sede do órgão, cientificando-se o interessado se outro for o local de realização.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5175" y="541752"/>
            <a:ext cx="11398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22. Os atos do processo administrativo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não dependem de forma determinada senão quando a lei expressamente a exigir</a:t>
            </a:r>
            <a:r>
              <a:rPr lang="pt-BR" sz="2400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309646" y="1538203"/>
            <a:ext cx="9585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Princípio do </a:t>
            </a:r>
            <a:r>
              <a:rPr lang="pt-BR" sz="2400" b="1" dirty="0" err="1">
                <a:solidFill>
                  <a:srgbClr val="0070C0"/>
                </a:solidFill>
              </a:rPr>
              <a:t>informalismo</a:t>
            </a:r>
            <a:r>
              <a:rPr lang="pt-BR" sz="2400" b="1" dirty="0">
                <a:solidFill>
                  <a:srgbClr val="0070C0"/>
                </a:solidFill>
              </a:rPr>
              <a:t> ou do formalismo moderado/mitigado</a:t>
            </a:r>
          </a:p>
        </p:txBody>
      </p:sp>
      <p:sp>
        <p:nvSpPr>
          <p:cNvPr id="13" name="Seta dobrada 12"/>
          <p:cNvSpPr/>
          <p:nvPr/>
        </p:nvSpPr>
        <p:spPr>
          <a:xfrm rot="10800000" flipH="1">
            <a:off x="1032639" y="1399701"/>
            <a:ext cx="1277007" cy="482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2250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0"/>
            <a:ext cx="545399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3.6. Da comunicação dos atos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666617"/>
            <a:ext cx="12060622" cy="461664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26. O órgão competente perante o qual tramita o processo administrativo determinará a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intimação</a:t>
            </a:r>
            <a:r>
              <a:rPr lang="pt-BR" sz="2800" dirty="0"/>
              <a:t> do interessado para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ciência de decisão ou a efetivação de diligências</a:t>
            </a:r>
            <a:r>
              <a:rPr lang="pt-BR" sz="2800" dirty="0"/>
              <a:t>.</a:t>
            </a:r>
          </a:p>
          <a:p>
            <a:endParaRPr lang="pt-BR" dirty="0"/>
          </a:p>
          <a:p>
            <a:pPr algn="just"/>
            <a:r>
              <a:rPr lang="pt-BR" dirty="0"/>
              <a:t>         </a:t>
            </a:r>
            <a:r>
              <a:rPr lang="pt-BR" sz="2400" dirty="0"/>
              <a:t>§ 1</a:t>
            </a:r>
            <a:r>
              <a:rPr lang="pt-BR" sz="2400" u="sng" baseline="30000" dirty="0"/>
              <a:t>o</a:t>
            </a:r>
            <a:r>
              <a:rPr lang="pt-BR" sz="2400" dirty="0"/>
              <a:t> A intimação deverá conter:</a:t>
            </a:r>
          </a:p>
          <a:p>
            <a:pPr algn="just"/>
            <a:r>
              <a:rPr lang="pt-BR" sz="2400" dirty="0"/>
              <a:t>        I - identificação do intimado e nome do órgão ou entidade administrativa;</a:t>
            </a:r>
          </a:p>
          <a:p>
            <a:pPr algn="just"/>
            <a:r>
              <a:rPr lang="pt-BR" sz="2400" dirty="0"/>
              <a:t>        II - finalidade da intimação;</a:t>
            </a:r>
          </a:p>
          <a:p>
            <a:pPr algn="just"/>
            <a:r>
              <a:rPr lang="pt-BR" sz="2400" dirty="0"/>
              <a:t>        III - data, hora e local em que deve comparecer;</a:t>
            </a:r>
          </a:p>
          <a:p>
            <a:pPr algn="just"/>
            <a:r>
              <a:rPr lang="pt-BR" sz="2400" dirty="0"/>
              <a:t>        IV - se o intimado deve comparecer pessoalmente, ou fazer-se representar;</a:t>
            </a:r>
          </a:p>
          <a:p>
            <a:pPr algn="just"/>
            <a:r>
              <a:rPr lang="pt-BR" sz="2400" dirty="0"/>
              <a:t>   V - informação da continuidade do processo independentemente do seu comparecimento;</a:t>
            </a:r>
          </a:p>
          <a:p>
            <a:pPr algn="just"/>
            <a:r>
              <a:rPr lang="pt-BR" sz="2400" dirty="0"/>
              <a:t>        VI - indicação dos fatos e fundamentos legais pertinentes.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439104"/>
            <a:ext cx="12060622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  § 5</a:t>
            </a:r>
            <a:r>
              <a:rPr lang="pt-BR" sz="2400" u="sng" baseline="30000" dirty="0"/>
              <a:t>o</a:t>
            </a:r>
            <a:r>
              <a:rPr lang="pt-BR" sz="2400" dirty="0"/>
              <a:t> 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As intimações serão nulas quando feitas sem observância das prescrições legais, mas o comparecimento do administrado supre sua falta ou irregularidade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5208271"/>
            <a:ext cx="1053607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Princípio do não prejuízo - nulidades</a:t>
            </a:r>
          </a:p>
        </p:txBody>
      </p:sp>
    </p:spTree>
    <p:extLst>
      <p:ext uri="{BB962C8B-B14F-4D97-AF65-F5344CB8AC3E}">
        <p14:creationId xmlns:p14="http://schemas.microsoft.com/office/powerpoint/2010/main" val="406490040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2246" y="1024288"/>
            <a:ext cx="11540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29. As </a:t>
            </a:r>
            <a:r>
              <a:rPr lang="pt-BR" sz="2000" dirty="0">
                <a:solidFill>
                  <a:schemeClr val="tx2"/>
                </a:solidFill>
              </a:rPr>
              <a:t>atividades de instrução destinadas a averiguar e comprovar os dados </a:t>
            </a:r>
            <a:r>
              <a:rPr lang="pt-BR" sz="2000" dirty="0"/>
              <a:t>necessários à tomada de decisão </a:t>
            </a:r>
            <a:r>
              <a:rPr lang="pt-BR" sz="2000" b="1" dirty="0"/>
              <a:t>realizam-se de </a:t>
            </a:r>
            <a:r>
              <a:rPr lang="pt-BR" sz="2000" b="1" u="sng" dirty="0">
                <a:solidFill>
                  <a:srgbClr val="0070C0"/>
                </a:solidFill>
              </a:rPr>
              <a:t>ofício</a:t>
            </a:r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/>
              <a:t>ou</a:t>
            </a:r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/>
              <a:t>mediante</a:t>
            </a:r>
            <a:r>
              <a:rPr lang="pt-BR" sz="2000" b="1" dirty="0">
                <a:solidFill>
                  <a:srgbClr val="0070C0"/>
                </a:solidFill>
              </a:rPr>
              <a:t> impulsão do </a:t>
            </a:r>
            <a:r>
              <a:rPr lang="pt-BR" sz="2000" b="1" u="sng" dirty="0">
                <a:solidFill>
                  <a:srgbClr val="0070C0"/>
                </a:solidFill>
              </a:rPr>
              <a:t>órgão</a:t>
            </a:r>
            <a:r>
              <a:rPr lang="pt-BR" sz="2000" b="1" dirty="0">
                <a:solidFill>
                  <a:srgbClr val="0070C0"/>
                </a:solidFill>
              </a:rPr>
              <a:t> responsável pelo processo</a:t>
            </a:r>
            <a:r>
              <a:rPr lang="pt-BR" sz="2000" dirty="0"/>
              <a:t>, </a:t>
            </a:r>
            <a:r>
              <a:rPr lang="pt-BR" sz="2000" b="1" dirty="0">
                <a:solidFill>
                  <a:schemeClr val="tx2"/>
                </a:solidFill>
              </a:rPr>
              <a:t>sem prejuízo do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 direito dos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</a:rPr>
              <a:t>interessados (art. 9º)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 de propor atuações probatórias</a:t>
            </a:r>
            <a:r>
              <a:rPr lang="pt-BR" sz="2000" dirty="0"/>
              <a:t>.</a:t>
            </a:r>
          </a:p>
        </p:txBody>
      </p:sp>
      <p:sp>
        <p:nvSpPr>
          <p:cNvPr id="7" name="Seta dobrada 6"/>
          <p:cNvSpPr/>
          <p:nvPr/>
        </p:nvSpPr>
        <p:spPr>
          <a:xfrm rot="10800000" flipH="1">
            <a:off x="1119354" y="2149537"/>
            <a:ext cx="1655378" cy="40375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53558" y="2219542"/>
            <a:ext cx="6448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Princípio da oficialidade ou impulso oficial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605750" y="2712263"/>
            <a:ext cx="4903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Princípio da busca da verdade material</a:t>
            </a:r>
          </a:p>
        </p:txBody>
      </p:sp>
      <p:sp>
        <p:nvSpPr>
          <p:cNvPr id="10" name="Seta dobrada 9"/>
          <p:cNvSpPr/>
          <p:nvPr/>
        </p:nvSpPr>
        <p:spPr>
          <a:xfrm flipV="1">
            <a:off x="4319752" y="2553292"/>
            <a:ext cx="2144110" cy="4906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2246" y="179643"/>
            <a:ext cx="9317251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 fase instrutória do processo administrativo</a:t>
            </a:r>
          </a:p>
          <a:p>
            <a:r>
              <a:rPr lang="pt-BR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4.1. Competência para atos de instrução</a:t>
            </a:r>
          </a:p>
        </p:txBody>
      </p:sp>
      <p:sp>
        <p:nvSpPr>
          <p:cNvPr id="2" name="Elipse 1"/>
          <p:cNvSpPr/>
          <p:nvPr/>
        </p:nvSpPr>
        <p:spPr>
          <a:xfrm>
            <a:off x="47296" y="4414342"/>
            <a:ext cx="2073166" cy="176573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Ofício (autoridade)</a:t>
            </a:r>
          </a:p>
        </p:txBody>
      </p:sp>
      <p:sp>
        <p:nvSpPr>
          <p:cNvPr id="3" name="Elipse 2"/>
          <p:cNvSpPr/>
          <p:nvPr/>
        </p:nvSpPr>
        <p:spPr>
          <a:xfrm>
            <a:off x="3042746" y="3334405"/>
            <a:ext cx="1954924" cy="168691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Órgão</a:t>
            </a: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1758293" y="4485485"/>
            <a:ext cx="1466192" cy="55179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171091" y="3112373"/>
            <a:ext cx="6826470" cy="29854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tx2"/>
                </a:solidFill>
              </a:rPr>
              <a:t>O art. 29 da Lei nº 9.784/99 reconhece duas competências: a da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autoridade</a:t>
            </a:r>
            <a:r>
              <a:rPr lang="pt-BR" sz="2200" dirty="0">
                <a:solidFill>
                  <a:schemeClr val="tx2"/>
                </a:solidFill>
              </a:rPr>
              <a:t> e a do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órgão responsável pelo processo</a:t>
            </a:r>
            <a:r>
              <a:rPr lang="pt-BR" sz="2200" dirty="0">
                <a:solidFill>
                  <a:schemeClr val="tx2"/>
                </a:solidFill>
              </a:rPr>
              <a:t>. </a:t>
            </a:r>
          </a:p>
          <a:p>
            <a:pPr algn="just"/>
            <a:endParaRPr lang="pt-BR" sz="2200" dirty="0">
              <a:solidFill>
                <a:schemeClr val="tx2"/>
              </a:solidFill>
            </a:endParaRP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“Assim, o chefe de uma secretaria pode determinar ao coordenador de secretaria que lhe é subordinado, que este pratique determinados atos instrutórios em um processo que conduz</a:t>
            </a:r>
            <a:r>
              <a:rPr lang="pt-BR" sz="2000" dirty="0"/>
              <a:t>.” </a:t>
            </a:r>
            <a:r>
              <a:rPr lang="pt-BR" sz="2000" b="1" dirty="0">
                <a:solidFill>
                  <a:schemeClr val="tx2"/>
                </a:solidFill>
              </a:rPr>
              <a:t>Poder hierárquico da chefia do órgão sobre a autoridade</a:t>
            </a:r>
            <a:r>
              <a:rPr lang="pt-BR" sz="2000" dirty="0"/>
              <a:t>. (MARRARA: 2003)</a:t>
            </a:r>
          </a:p>
        </p:txBody>
      </p:sp>
    </p:spTree>
    <p:extLst>
      <p:ext uri="{BB962C8B-B14F-4D97-AF65-F5344CB8AC3E}">
        <p14:creationId xmlns:p14="http://schemas.microsoft.com/office/powerpoint/2010/main" val="88600639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2247" y="557388"/>
            <a:ext cx="1159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29,§ 2</a:t>
            </a:r>
            <a:r>
              <a:rPr lang="pt-BR" sz="2800" u="sng" baseline="30000" dirty="0"/>
              <a:t>o</a:t>
            </a:r>
            <a:r>
              <a:rPr lang="pt-BR" sz="2800" dirty="0"/>
              <a:t> Os atos de instrução que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exijam</a:t>
            </a:r>
            <a:r>
              <a:rPr lang="pt-BR" sz="2800" dirty="0"/>
              <a:t> a atuação dos interessados devem realizar-se do </a:t>
            </a:r>
            <a:r>
              <a:rPr lang="pt-BR" sz="2800" dirty="0">
                <a:solidFill>
                  <a:srgbClr val="0070C0"/>
                </a:solidFill>
              </a:rPr>
              <a:t>modo menos oneroso para estes</a:t>
            </a:r>
            <a:r>
              <a:rPr lang="pt-BR" sz="2800" dirty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71583" y="2000332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36. Cabe ao interessado a prova dos fatos que tenha alegado, sem prejuízo do dever atribuído ao órgão competente para a instrução e do disposto no art. 37 desta Lei.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27873" y="3360463"/>
            <a:ext cx="8749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37. Quando o interessado declarar que fatos e dados estão registrados em documentos existentes na própria Administração responsável pelo processo ou em outro órgão administrativo, </a:t>
            </a:r>
            <a:r>
              <a:rPr lang="pt-BR" sz="2400" dirty="0">
                <a:solidFill>
                  <a:srgbClr val="0070C0"/>
                </a:solidFill>
              </a:rPr>
              <a:t>o órgão competente para a instrução proverá, de ofício, à obtenção dos documentos ou das respectivas cópias</a:t>
            </a:r>
            <a:r>
              <a:rPr lang="pt-BR" sz="2400" dirty="0"/>
              <a:t>.</a:t>
            </a:r>
          </a:p>
        </p:txBody>
      </p:sp>
      <p:sp>
        <p:nvSpPr>
          <p:cNvPr id="7" name="Seta dobrada 6"/>
          <p:cNvSpPr/>
          <p:nvPr/>
        </p:nvSpPr>
        <p:spPr>
          <a:xfrm flipV="1">
            <a:off x="772510" y="1417965"/>
            <a:ext cx="725214" cy="1356766"/>
          </a:xfrm>
          <a:prstGeom prst="ben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dobrada 7"/>
          <p:cNvSpPr/>
          <p:nvPr/>
        </p:nvSpPr>
        <p:spPr>
          <a:xfrm flipV="1">
            <a:off x="1892300" y="3200661"/>
            <a:ext cx="725214" cy="1187840"/>
          </a:xfrm>
          <a:prstGeom prst="ben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999446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4.2. Exigência de atuação probatória dos interessados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691353" y="1561467"/>
            <a:ext cx="6022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Menor onerosidade e princípio da razoabilidade</a:t>
            </a:r>
          </a:p>
        </p:txBody>
      </p:sp>
      <p:sp>
        <p:nvSpPr>
          <p:cNvPr id="11" name="Seta dobrada 10"/>
          <p:cNvSpPr/>
          <p:nvPr/>
        </p:nvSpPr>
        <p:spPr>
          <a:xfrm flipV="1">
            <a:off x="4493174" y="1511495"/>
            <a:ext cx="1198179" cy="34484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966139" y="5677753"/>
            <a:ext cx="618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Dever de cooperação (art. 3º, I, da Lei nº 9.784/99)</a:t>
            </a:r>
          </a:p>
        </p:txBody>
      </p:sp>
      <p:sp>
        <p:nvSpPr>
          <p:cNvPr id="13" name="Seta dobrada 12"/>
          <p:cNvSpPr/>
          <p:nvPr/>
        </p:nvSpPr>
        <p:spPr>
          <a:xfrm flipV="1">
            <a:off x="3515710" y="5668786"/>
            <a:ext cx="1450429" cy="27316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7708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1080302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4.3. Intimação para atuação probatória dos interessados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461665"/>
            <a:ext cx="12065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39</a:t>
            </a:r>
          </a:p>
          <a:p>
            <a:pPr algn="just"/>
            <a:r>
              <a:rPr lang="pt-BR" sz="2400" dirty="0"/>
              <a:t>Parágrafo único. Não sendo atendida a intimação, poderá o órgão competente, se entender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relevante a matéria</a:t>
            </a:r>
            <a:r>
              <a:rPr lang="pt-BR" sz="2400" dirty="0"/>
              <a:t>, </a:t>
            </a:r>
            <a:r>
              <a:rPr lang="pt-BR" sz="2400" b="1" dirty="0">
                <a:solidFill>
                  <a:srgbClr val="FF0000"/>
                </a:solidFill>
              </a:rPr>
              <a:t>suprir</a:t>
            </a:r>
            <a:r>
              <a:rPr lang="pt-BR" sz="2400" dirty="0"/>
              <a:t> de ofício a omissão, não se eximindo de proferir a decisão.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7465" y="2199969"/>
            <a:ext cx="853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Atuação probatória supletiva da Administração Pública</a:t>
            </a:r>
          </a:p>
        </p:txBody>
      </p:sp>
      <p:sp>
        <p:nvSpPr>
          <p:cNvPr id="7" name="Seta dobrada 6"/>
          <p:cNvSpPr/>
          <p:nvPr/>
        </p:nvSpPr>
        <p:spPr>
          <a:xfrm flipV="1">
            <a:off x="142719" y="2128316"/>
            <a:ext cx="394139" cy="51980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93271" y="2837586"/>
            <a:ext cx="10971731" cy="15542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900" dirty="0"/>
              <a:t>Duas condições para a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</a:rPr>
              <a:t>atuação supletiva da Administração Pública</a:t>
            </a:r>
            <a:r>
              <a:rPr lang="pt-BR" sz="1900" dirty="0"/>
              <a:t>:</a:t>
            </a:r>
          </a:p>
          <a:p>
            <a:pPr marL="342900" indent="-342900" algn="just">
              <a:buAutoNum type="alphaLcParenR"/>
            </a:pPr>
            <a:r>
              <a:rPr lang="pt-BR" sz="1900" dirty="0"/>
              <a:t>Possibilidade de ela vir a praticar o ato instrutório que cabia inicialmente ao interessado; e</a:t>
            </a:r>
          </a:p>
          <a:p>
            <a:pPr marL="342900" indent="-342900" algn="just">
              <a:buAutoNum type="alphaLcParenR"/>
            </a:pPr>
            <a:r>
              <a:rPr lang="pt-BR" sz="1900" dirty="0"/>
              <a:t>Verificação de que a matéria objeto do processo é relevante (interesse público primário, inclusive direitos e interesses difusos, ou interesse público secundário: meio ambiente equilibrado, redução das desigualdades, interesses da própria Administração Pública). (MARRARA: 2003)</a:t>
            </a:r>
          </a:p>
        </p:txBody>
      </p:sp>
      <p:sp>
        <p:nvSpPr>
          <p:cNvPr id="12" name="Seta dobrada 11"/>
          <p:cNvSpPr/>
          <p:nvPr/>
        </p:nvSpPr>
        <p:spPr>
          <a:xfrm flipV="1">
            <a:off x="536858" y="2770006"/>
            <a:ext cx="441214" cy="7457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4453897"/>
            <a:ext cx="1049095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4.4. Inércia probatória do particular e arquivamento do processo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4854007"/>
            <a:ext cx="11902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Art. 40. Quando dados, atuações ou documentos solicitados ao interessado forem necessários à apreciação de pedido formulado, o não atendimento no prazo fixado pela Administração para a respectiva apresentação </a:t>
            </a:r>
            <a:r>
              <a:rPr lang="pt-BR" sz="1600" dirty="0">
                <a:solidFill>
                  <a:schemeClr val="tx2"/>
                </a:solidFill>
              </a:rPr>
              <a:t>implicará </a:t>
            </a:r>
            <a:r>
              <a:rPr lang="pt-BR" sz="1600" b="1" dirty="0">
                <a:solidFill>
                  <a:srgbClr val="FF0000"/>
                </a:solidFill>
              </a:rPr>
              <a:t>arquivamento do processo</a:t>
            </a:r>
            <a:r>
              <a:rPr lang="pt-BR" sz="1600" dirty="0"/>
              <a:t>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93270" y="5673730"/>
            <a:ext cx="11098729" cy="11387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Duas condições para a aplicação do </a:t>
            </a:r>
            <a:r>
              <a:rPr lang="pt-BR" sz="1700" b="1" dirty="0">
                <a:solidFill>
                  <a:schemeClr val="accent1">
                    <a:lumMod val="50000"/>
                  </a:schemeClr>
                </a:solidFill>
              </a:rPr>
              <a:t>arquivamento</a:t>
            </a:r>
            <a:r>
              <a:rPr lang="pt-BR" sz="1700" dirty="0"/>
              <a:t>, previsto no art. 40:</a:t>
            </a:r>
          </a:p>
          <a:p>
            <a:pPr marL="342900" indent="-342900" algn="just">
              <a:buAutoNum type="alphaLcParenR"/>
            </a:pPr>
            <a:r>
              <a:rPr lang="pt-BR" sz="1700" dirty="0">
                <a:solidFill>
                  <a:schemeClr val="accent1">
                    <a:lumMod val="50000"/>
                  </a:schemeClr>
                </a:solidFill>
              </a:rPr>
              <a:t>Imprescindibilidade da atuação do interessado ao andamento do processo</a:t>
            </a:r>
            <a:r>
              <a:rPr lang="pt-BR" sz="1700" dirty="0"/>
              <a:t>;</a:t>
            </a:r>
          </a:p>
          <a:p>
            <a:pPr marL="342900" indent="-342900" algn="just">
              <a:buAutoNum type="alphaLcParenR"/>
            </a:pPr>
            <a:r>
              <a:rPr lang="pt-BR" sz="1700" dirty="0">
                <a:solidFill>
                  <a:schemeClr val="accent1">
                    <a:lumMod val="50000"/>
                  </a:schemeClr>
                </a:solidFill>
              </a:rPr>
              <a:t>Impossibilidade de transferência do dever probatório</a:t>
            </a:r>
            <a:r>
              <a:rPr lang="pt-BR" sz="1700" dirty="0"/>
              <a:t> (art. 37) ou </a:t>
            </a:r>
            <a:r>
              <a:rPr lang="pt-BR" sz="1700" dirty="0">
                <a:solidFill>
                  <a:schemeClr val="accent1">
                    <a:lumMod val="50000"/>
                  </a:schemeClr>
                </a:solidFill>
              </a:rPr>
              <a:t>inaplicabilidade do princípio da oficialidade. (MARRARA: 2003)</a:t>
            </a:r>
          </a:p>
        </p:txBody>
      </p:sp>
      <p:sp>
        <p:nvSpPr>
          <p:cNvPr id="13" name="Seta dobrada 12"/>
          <p:cNvSpPr/>
          <p:nvPr/>
        </p:nvSpPr>
        <p:spPr>
          <a:xfrm flipV="1">
            <a:off x="266000" y="5937962"/>
            <a:ext cx="541716" cy="5659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967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037283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4.5. Iniciativa e direitos probatórios dos interessados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7000" y="493196"/>
            <a:ext cx="1176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38. O interessado poderá, na fase instrutória e antes da tomada da decisão, juntar documentos e pareceres, requerer diligências e perícias, bem como aduzir alegações referentes à matéria objeto do processo.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807668" y="1427825"/>
            <a:ext cx="338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Princípio da ampla defesa</a:t>
            </a:r>
          </a:p>
        </p:txBody>
      </p:sp>
      <p:sp>
        <p:nvSpPr>
          <p:cNvPr id="8" name="Seta dobrada 7"/>
          <p:cNvSpPr/>
          <p:nvPr/>
        </p:nvSpPr>
        <p:spPr>
          <a:xfrm flipV="1">
            <a:off x="7267900" y="1423361"/>
            <a:ext cx="1466194" cy="2701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42925" y="5933605"/>
            <a:ext cx="113442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</a:rPr>
              <a:t>A tipologia dos meios de provas indicada no artigo 38 não é taxativa!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31614"/>
              </p:ext>
            </p:extLst>
          </p:nvPr>
        </p:nvGraphicFramePr>
        <p:xfrm>
          <a:off x="323628" y="2313919"/>
          <a:ext cx="11563572" cy="3212833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5781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1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73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2"/>
                          </a:solidFill>
                        </a:rPr>
                        <a:t>Exigência</a:t>
                      </a:r>
                      <a:r>
                        <a:rPr lang="pt-BR" baseline="0" dirty="0">
                          <a:solidFill>
                            <a:schemeClr val="tx2"/>
                          </a:solidFill>
                        </a:rPr>
                        <a:t> de atuação probatória dos interessados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2"/>
                          </a:solidFill>
                        </a:rPr>
                        <a:t>Direito probatório dos interessados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3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 atuação probatória</a:t>
                      </a:r>
                      <a:r>
                        <a:rPr lang="pt-BR" sz="2000" baseline="0" dirty="0"/>
                        <a:t> </a:t>
                      </a:r>
                      <a:r>
                        <a:rPr lang="pt-BR" sz="2000" dirty="0"/>
                        <a:t>exigida ao interessado deve ser considerada subsidiária em relação à atuação probatória</a:t>
                      </a:r>
                      <a:r>
                        <a:rPr lang="pt-BR" sz="2000" baseline="0" dirty="0"/>
                        <a:t> </a:t>
                      </a:r>
                      <a:r>
                        <a:rPr lang="pt-BR" sz="2000" dirty="0"/>
                        <a:t>da Administração Pública, por conta</a:t>
                      </a:r>
                      <a:r>
                        <a:rPr lang="pt-BR" sz="2000" baseline="0" dirty="0"/>
                        <a:t> do princípio da oficialidade, menor onerosidade, dever de cooperação, razoabilidade e verdade material.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solidFill>
                            <a:srgbClr val="FF0000"/>
                          </a:solidFill>
                        </a:rPr>
                        <a:t>A ideia de 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atuação probatória subsidiária</a:t>
                      </a:r>
                      <a:r>
                        <a:rPr lang="pt-BR" sz="2000" dirty="0">
                          <a:solidFill>
                            <a:srgbClr val="FF0000"/>
                          </a:solidFill>
                        </a:rPr>
                        <a:t> não conflita com o</a:t>
                      </a:r>
                      <a:r>
                        <a:rPr lang="pt-BR" sz="20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</a:rPr>
                        <a:t>direito probatório do interessado.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/>
                        <a:t>O direito probatório é a expressão do princípio da ampla defesa no processo administrativo e </a:t>
                      </a:r>
                      <a:r>
                        <a:rPr lang="pt-BR" sz="2000" b="0" baseline="0" dirty="0"/>
                        <a:t>consiste na faculdade do interessado de </a:t>
                      </a:r>
                      <a:r>
                        <a:rPr lang="pt-BR" sz="2000" baseline="0" dirty="0"/>
                        <a:t>propor a produção de provas necessárias para provar suas alegações. </a:t>
                      </a:r>
                    </a:p>
                    <a:p>
                      <a:pPr algn="just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59487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5393" y="0"/>
            <a:ext cx="116428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-20762" y="-1"/>
            <a:ext cx="109500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4.6. Vedação constitucional da prova ilícita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-20762" y="486391"/>
            <a:ext cx="119336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Art. 5º, LVI, da CF/88: são inadmissíveis, no processo, as provas obtidas por meios ilícitos.</a:t>
            </a:r>
          </a:p>
        </p:txBody>
      </p:sp>
      <p:sp>
        <p:nvSpPr>
          <p:cNvPr id="7" name="Seta dobrada 6"/>
          <p:cNvSpPr/>
          <p:nvPr/>
        </p:nvSpPr>
        <p:spPr>
          <a:xfrm flipV="1">
            <a:off x="0" y="809728"/>
            <a:ext cx="1135118" cy="7196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68612" y="809728"/>
            <a:ext cx="9995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30,da Lei nº 9.784/99: são inadmissíveis no processo administrativo as provas obtidas por meios ilícitos.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58998" y="1640725"/>
            <a:ext cx="3947733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4.7. Participação dos interessados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947732" y="1680574"/>
            <a:ext cx="824426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41. Os interessados serão intimados de prova ou diligência ordenada, com antecedência mínima de três dias úteis, mencionando-se data, hora e local de realização.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44. Encerrada a instrução, o interessado terá o direito de manifestar-se no prazo máximo de dez dias, salvo se outro prazo for legalmente fixado.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7559" y="2522241"/>
            <a:ext cx="324816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Princípios do devido processo legal e contraditório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-28644" y="3927342"/>
            <a:ext cx="1194938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4.8. Cooperação </a:t>
            </a:r>
            <a:r>
              <a:rPr lang="pt-BR" sz="2400" b="1" i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interadministrativa</a:t>
            </a:r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 processo administrativo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0" y="4402501"/>
            <a:ext cx="12192000" cy="26314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/>
              <a:t>Art. 42</a:t>
            </a:r>
            <a:r>
              <a:rPr lang="pt-BR" sz="1500" dirty="0"/>
              <a:t>. Quando deva ser obrigatoriamente ouvido um </a:t>
            </a:r>
            <a:r>
              <a:rPr lang="pt-BR" sz="1500" b="1" dirty="0"/>
              <a:t>órgão consultivo</a:t>
            </a:r>
            <a:r>
              <a:rPr lang="pt-BR" sz="1500" dirty="0"/>
              <a:t>, o parecer deverá ser emitido no prazo máximo de quinze dias, salvo norma especial ou comprovada necessidade de maior prazo.</a:t>
            </a:r>
          </a:p>
          <a:p>
            <a:pPr algn="just"/>
            <a:r>
              <a:rPr lang="pt-BR" sz="1500" dirty="0"/>
              <a:t>        § 1</a:t>
            </a:r>
            <a:r>
              <a:rPr lang="pt-BR" sz="1500" u="sng" baseline="30000" dirty="0"/>
              <a:t>o</a:t>
            </a:r>
            <a:r>
              <a:rPr lang="pt-BR" sz="1500" dirty="0"/>
              <a:t> Se um parecer obrigatório e vinculante deixar de ser emitido no prazo fixado, o processo não     terá seguimento até a respectiva apresentação, responsabilizando-se quem der causa ao atraso.</a:t>
            </a:r>
          </a:p>
          <a:p>
            <a:pPr algn="just"/>
            <a:r>
              <a:rPr lang="pt-BR" sz="1500" dirty="0"/>
              <a:t>        § 2</a:t>
            </a:r>
            <a:r>
              <a:rPr lang="pt-BR" sz="1500" u="sng" baseline="30000" dirty="0"/>
              <a:t>o</a:t>
            </a:r>
            <a:r>
              <a:rPr lang="pt-BR" sz="1500" dirty="0"/>
              <a:t> Se um parecer obrigatório e não vinculante deixar de ser emitido no prazo fixado, o processo poderá ter prosseguimento e ser decidido com sua dispensa, sem prejuízo da responsabilidade de quem se omitiu no atendimento.</a:t>
            </a:r>
          </a:p>
          <a:p>
            <a:pPr algn="just"/>
            <a:r>
              <a:rPr lang="pt-BR" sz="1500" b="1" dirty="0"/>
              <a:t>Art. 43</a:t>
            </a:r>
            <a:r>
              <a:rPr lang="pt-BR" sz="1500" dirty="0"/>
              <a:t>. Quando por disposição de ato normativo devam ser previamente obtidos laudos técnicos de </a:t>
            </a:r>
            <a:r>
              <a:rPr lang="pt-BR" sz="1500" b="1" dirty="0"/>
              <a:t>órgãos administrativos</a:t>
            </a:r>
            <a:r>
              <a:rPr lang="pt-BR" sz="1500" dirty="0"/>
              <a:t> e estes não cumprirem o encargo no prazo assinalado, o órgão responsável pela instrução deverá solicitar laudo técnico de outro órgão dotado de qualificação e capacidade técnica equivalentes.</a:t>
            </a:r>
          </a:p>
          <a:p>
            <a:pPr algn="just"/>
            <a:r>
              <a:rPr lang="pt-BR" sz="1500" b="1" dirty="0"/>
              <a:t>Art. 47</a:t>
            </a:r>
            <a:r>
              <a:rPr lang="pt-BR" sz="1500" dirty="0"/>
              <a:t>. O </a:t>
            </a:r>
            <a:r>
              <a:rPr lang="pt-BR" sz="1500" b="1" dirty="0"/>
              <a:t>órgão de instrução</a:t>
            </a:r>
            <a:r>
              <a:rPr lang="pt-BR" sz="1500" dirty="0"/>
              <a:t> que não for competente para emitir a decisão final elaborará relatório indicando o pedido inicial, o conteúdo das fases do procedimento e formulará proposta de decisão, objetivamente justificada, encaminhando o processo à autoridade competente.</a:t>
            </a:r>
          </a:p>
        </p:txBody>
      </p:sp>
    </p:spTree>
    <p:extLst>
      <p:ext uri="{BB962C8B-B14F-4D97-AF65-F5344CB8AC3E}">
        <p14:creationId xmlns:p14="http://schemas.microsoft.com/office/powerpoint/2010/main" val="274548679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71500"/>
            <a:ext cx="9601200" cy="1143000"/>
          </a:xfrm>
        </p:spPr>
        <p:txBody>
          <a:bodyPr/>
          <a:lstStyle/>
          <a:p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0126" y="549203"/>
            <a:ext cx="5636525" cy="59061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1. A codificação do processo administrativo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1.1. Codificação do direito administrativo x codificação do processo administrativo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1.2. Codificação do processo administrativo em leis estrangeiras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1.3. Leis parciais do processo administrativo no Brasil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1.4. Lei geral do processo administrativo no Brasil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1.5. A codificação do processo pelos entes federados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1.6. Âmbito de aplicação da Lei nº 9.784/99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 As fases do processo administrativo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A fase inicial do processo administrativo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3.1. Do início do processo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3.2. Dos interessados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45958" y="641444"/>
            <a:ext cx="6146042" cy="66191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3.3. Da competência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3.4. Dos impedimentos e da suspeição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3.5. Da forma, do tempo, e do lugar dos atos processuais; e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3.6. Da comunicação dos atos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A fase instrutória do processo administrativo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4.1. Competência para atos de instrução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4.2. Exigência de atuação probatória dos interessados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4.3. Intimação para atuação probatória dos interessados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4.4. Inércia probatória do particular e arquivamento do processo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4.5. Iniciativa e direitos probatórios dos particulares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4.6. Vedação constitucional da prova ilícita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4.7. Participação dos interessados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4.8. A cooperação </a:t>
            </a:r>
            <a:r>
              <a:rPr lang="pt-BR" sz="6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interadministrativa</a:t>
            </a:r>
            <a:r>
              <a:rPr lang="pt-BR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5. Referências</a:t>
            </a:r>
          </a:p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6199" y="894871"/>
            <a:ext cx="10343454" cy="4782598"/>
          </a:xfrm>
        </p:spPr>
        <p:txBody>
          <a:bodyPr/>
          <a:lstStyle/>
          <a:p>
            <a:pPr algn="just"/>
            <a:r>
              <a:rPr lang="pt-BR" sz="1400" dirty="0"/>
              <a:t>CAVALCANTI, </a:t>
            </a:r>
            <a:r>
              <a:rPr lang="pt-BR" sz="1400" dirty="0" err="1"/>
              <a:t>Themístocles</a:t>
            </a:r>
            <a:r>
              <a:rPr lang="pt-BR" sz="1400" dirty="0"/>
              <a:t> Brandão. Tratado de Direito Administrativo, v. IV. Freitas Bastos. 1956.</a:t>
            </a:r>
          </a:p>
          <a:p>
            <a:pPr algn="just"/>
            <a:r>
              <a:rPr lang="pt-BR" sz="1400" dirty="0"/>
              <a:t>DI PIETRO. Maria Sylvia. Pressupostos Do Ato Administrativo – Vícios, Anulação, Revogação E Convalidação Em Face Das Leis De Processo Administrativo. I Seminário de Direito Administrativo TCM. 2003. Disponível em: </a:t>
            </a:r>
            <a:r>
              <a:rPr lang="pt-BR" sz="1400" dirty="0">
                <a:hlinkClick r:id="rId2"/>
              </a:rPr>
              <a:t>http://www.tcm.sp.gov.br/legislacao/doutrina/29a03_10_03/4Maria_Silvia1.htm</a:t>
            </a:r>
            <a:endParaRPr lang="pt-BR" sz="1400" dirty="0"/>
          </a:p>
          <a:p>
            <a:pPr algn="just"/>
            <a:r>
              <a:rPr lang="pt-BR" sz="1400" dirty="0"/>
              <a:t>DI PIETRO, Maria Sylvia Zanella. 500 anos de direito administrativo brasileiro. </a:t>
            </a:r>
            <a:r>
              <a:rPr lang="pt-BR" sz="1400" b="1" dirty="0"/>
              <a:t>Revista Eletrônica de Direito do Estado, Salvador, Instituto de Direito Público da Bahia</a:t>
            </a:r>
            <a:r>
              <a:rPr lang="pt-BR" sz="1400" dirty="0"/>
              <a:t>, n. 5, 2006.</a:t>
            </a:r>
          </a:p>
          <a:p>
            <a:pPr algn="just"/>
            <a:r>
              <a:rPr lang="pt-BR" sz="1400" dirty="0"/>
              <a:t>FERRAZ, Sérgio; DALLARI, Adilson de Abreu. </a:t>
            </a:r>
            <a:r>
              <a:rPr lang="pt-BR" sz="1400" i="1" dirty="0"/>
              <a:t>Processo Administrativo</a:t>
            </a:r>
            <a:r>
              <a:rPr lang="pt-BR" sz="1400" dirty="0"/>
              <a:t>. 3ª edição. São Paulo: Malheiros, 2005.</a:t>
            </a:r>
          </a:p>
          <a:p>
            <a:pPr algn="just"/>
            <a:r>
              <a:rPr lang="pt-BR" sz="1400" dirty="0"/>
              <a:t>MEDAUAR, Odete. </a:t>
            </a:r>
            <a:r>
              <a:rPr lang="pt-BR" sz="1400" b="1" dirty="0"/>
              <a:t>A </a:t>
            </a:r>
            <a:r>
              <a:rPr lang="pt-BR" sz="1400" b="1" dirty="0" err="1"/>
              <a:t>processualidade</a:t>
            </a:r>
            <a:r>
              <a:rPr lang="pt-BR" sz="1400" b="1" dirty="0"/>
              <a:t> no direito administrativo</a:t>
            </a:r>
            <a:r>
              <a:rPr lang="pt-BR" sz="1400" dirty="0"/>
              <a:t>. 2ª ed. São Paulo: Editora Revista dos Tribunais, 2008.</a:t>
            </a:r>
          </a:p>
          <a:p>
            <a:pPr algn="just"/>
            <a:r>
              <a:rPr lang="pt-BR" sz="1400" dirty="0"/>
              <a:t>NOHARA, Irene Patrícia; MARRARA, Thiago. Processo administrativo: Lei nº 9.784/99 comentada. 2003.</a:t>
            </a:r>
          </a:p>
          <a:p>
            <a:pPr algn="just"/>
            <a:r>
              <a:rPr lang="pt-BR" sz="1400" dirty="0"/>
              <a:t>OLIVEIRA, Rafael Carvalho Rezende. Curso de Direito Administrativo. 3 ed. Rio de Janeiro: Forense; São Paulo: Método, 2015.</a:t>
            </a:r>
          </a:p>
          <a:p>
            <a:pPr algn="just"/>
            <a:r>
              <a:rPr lang="pt-BR" sz="1400" dirty="0"/>
              <a:t>SILVA, Vasco Manuel Pascoal Dias Pereira. </a:t>
            </a:r>
            <a:r>
              <a:rPr lang="pt-BR" sz="1400" b="1" dirty="0"/>
              <a:t>Em busca do </a:t>
            </a:r>
            <a:r>
              <a:rPr lang="pt-BR" sz="1400" b="1" dirty="0" err="1"/>
              <a:t>acto</a:t>
            </a:r>
            <a:r>
              <a:rPr lang="pt-BR" sz="1400" b="1" dirty="0"/>
              <a:t> administrativo perdido</a:t>
            </a:r>
            <a:r>
              <a:rPr lang="pt-BR" sz="1400" dirty="0"/>
              <a:t>. Coimbra: Almedina, 1995.</a:t>
            </a:r>
          </a:p>
          <a:p>
            <a:pPr algn="just"/>
            <a:r>
              <a:rPr lang="pt-BR" sz="1400" dirty="0"/>
              <a:t>TÁCITO, Caio. Processo Administrativo. I Seminário de Direito Administrativo TCM. 2003. Disponível em: </a:t>
            </a:r>
            <a:r>
              <a:rPr lang="pt-BR" sz="1400" dirty="0">
                <a:hlinkClick r:id="rId3"/>
              </a:rPr>
              <a:t>http://www.tcm.sp.gov.br/legislacao/doutrina/29a03_10_03/7caio_tacito1.htm</a:t>
            </a:r>
            <a:endParaRPr lang="pt-BR" sz="1400" dirty="0"/>
          </a:p>
          <a:p>
            <a:pPr algn="just"/>
            <a:r>
              <a:rPr lang="pt-BR" sz="1400" dirty="0"/>
              <a:t>WOLFF, Hans Julius; BACHOF, Otto; STOBER, Rolf. </a:t>
            </a:r>
            <a:r>
              <a:rPr lang="pt-BR" sz="1400" b="1" dirty="0"/>
              <a:t>Direito administrativo</a:t>
            </a:r>
            <a:r>
              <a:rPr lang="pt-BR" sz="1400" dirty="0"/>
              <a:t>. Fundação </a:t>
            </a:r>
            <a:r>
              <a:rPr lang="pt-BR" sz="1400" dirty="0" err="1"/>
              <a:t>Calouste</a:t>
            </a:r>
            <a:r>
              <a:rPr lang="pt-BR" sz="1400" dirty="0"/>
              <a:t> </a:t>
            </a:r>
            <a:r>
              <a:rPr lang="pt-BR" sz="1400" dirty="0" err="1"/>
              <a:t>Gulbenkian</a:t>
            </a:r>
            <a:r>
              <a:rPr lang="pt-BR" sz="1400" dirty="0"/>
              <a:t>, 2006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21760" y="-341194"/>
            <a:ext cx="9601200" cy="1143000"/>
          </a:xfrm>
        </p:spPr>
        <p:txBody>
          <a:bodyPr/>
          <a:lstStyle/>
          <a:p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6382038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6998" y="646386"/>
            <a:ext cx="11997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2000" b="1" dirty="0"/>
              <a:t>O Direito Administrativo moderno surge na França pós-Revolução Francesa, por meio da criação “jurisprudencial” do Conselho de Estado, sistematizada pela doutrina (sistema de contencioso administrativo). Direito não legislado.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24556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t-BR" sz="20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codificação do processo administrativo</a:t>
            </a:r>
          </a:p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1.1. Codificação do Direito Administrativo x codificação do processo administrativo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1634079"/>
            <a:ext cx="12124556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Argumentos contrários à codificação do Direito Administrativo: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Ausência de antiga e completa elaboração doutrinária, quer dizer, imaturidade científica;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Inviabilidade de codificar a disciplinada Administração porque esta não pertenceria à ordem do direito, mas ordem dos fatos;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Impossibilidade de codificar o direito público em geral; 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Mutabilidade excessiva da legislação administrativa.</a:t>
            </a:r>
          </a:p>
          <a:p>
            <a:pPr marL="342900" indent="-342900" algn="just">
              <a:buAutoNum type="alphaLcParenR"/>
            </a:pPr>
            <a:endParaRPr lang="pt-BR" sz="1600" dirty="0"/>
          </a:p>
          <a:p>
            <a:pPr algn="just"/>
            <a:r>
              <a:rPr lang="pt-BR" sz="1600" b="1" dirty="0"/>
              <a:t>Argumentos favoráveis  à codificação do Direito Administrativo: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Necessidade de dar ordem à legislação administrativa, de torná-la mais conhecida, e o intuito de tolher os arbítrios. 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/>
              <a:t>Posições intermediárias: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600" dirty="0"/>
              <a:t>Possibilidade de codificação parcial (v.g., só princípios). (MEDAUAR: 2008)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4429698"/>
            <a:ext cx="11272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2400" b="1" dirty="0"/>
              <a:t>O tema da codificação ressurge na década de sessenta no enfoque da codificação do processo administrativo, adquirindo certa intensidade nas décadas de setenta, oitenta e noventa, do século XX.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45864" y="5630027"/>
            <a:ext cx="997957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err="1"/>
              <a:t>Themístocles</a:t>
            </a:r>
            <a:r>
              <a:rPr lang="pt-BR" sz="2000" dirty="0"/>
              <a:t> Brandão Cavalcanti: “as dificuldades da codificação geral do Direito Administrativo não subsistem em relação ao processo”.  (CAVALCANTI: 1956).</a:t>
            </a:r>
          </a:p>
        </p:txBody>
      </p:sp>
    </p:spTree>
    <p:extLst>
      <p:ext uri="{BB962C8B-B14F-4D97-AF65-F5344CB8AC3E}">
        <p14:creationId xmlns:p14="http://schemas.microsoft.com/office/powerpoint/2010/main" val="7564849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9465"/>
            <a:ext cx="1176764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1.2. A codificação do processo administrativo em leis estrangeiras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35316" y="519179"/>
            <a:ext cx="6856683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1" rtlCol="0">
            <a:spAutoFit/>
          </a:bodyPr>
          <a:lstStyle/>
          <a:p>
            <a:pPr algn="just"/>
            <a:r>
              <a:rPr lang="pt-BR" sz="1500" b="1" dirty="0"/>
              <a:t>II- Leis de processo administrativo a partir da segunda metade do século XX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Lei espanhola de 1958;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Lei alemã de 1976;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Lei italiana de 1990;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1500" dirty="0">
                <a:solidFill>
                  <a:schemeClr val="accent1">
                    <a:lumMod val="50000"/>
                  </a:schemeClr>
                </a:solidFill>
              </a:rPr>
              <a:t>O texto italiano enuncia princípios gerais do ordenamento jurídico; portanto, não adentra em minúcias, nem contém tratamento exaustivo da matéria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Lei portuguesa de 1991, substituída pelo novíssimo código de procedimento administrativo de 2015;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1500" dirty="0">
                <a:solidFill>
                  <a:schemeClr val="accent1">
                    <a:lumMod val="50000"/>
                  </a:schemeClr>
                </a:solidFill>
              </a:rPr>
              <a:t>O código de procedimento administrativo português regula o processo e domínios substanciais da atividade administrativo (ato administrativo, regulamento e contrato)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Lei espanhola de 1992.</a:t>
            </a:r>
            <a:r>
              <a:rPr lang="pt-BR" sz="15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-1" y="471130"/>
            <a:ext cx="5335317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numCol="1" rtlCol="0">
            <a:spAutoFit/>
          </a:bodyPr>
          <a:lstStyle/>
          <a:p>
            <a:pPr algn="just"/>
            <a:r>
              <a:rPr lang="pt-BR" sz="1600" b="1" dirty="0"/>
              <a:t>I- Leis de processo administrativo, de 1889 à primeira metade do século XX: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600" dirty="0"/>
              <a:t>Lei espanhola de 1889;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16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600" dirty="0"/>
              <a:t>Lei austríaca de 1925;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1600" dirty="0"/>
          </a:p>
          <a:p>
            <a:pPr marL="342900" indent="-342900" algn="just">
              <a:buFont typeface="Wingdings" pitchFamily="2" charset="2"/>
              <a:buChar char="q"/>
            </a:pPr>
            <a:endParaRPr lang="pt-BR" sz="16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600" dirty="0"/>
              <a:t>Lei norte-americana de 1946 (</a:t>
            </a:r>
            <a:r>
              <a:rPr lang="pt-BR" sz="1600" i="1" dirty="0" err="1"/>
              <a:t>Administrative</a:t>
            </a:r>
            <a:r>
              <a:rPr lang="pt-BR" sz="1600" i="1" dirty="0"/>
              <a:t> Law</a:t>
            </a:r>
            <a:r>
              <a:rPr lang="pt-BR" sz="1600" dirty="0"/>
              <a:t>):</a:t>
            </a:r>
          </a:p>
          <a:p>
            <a:pPr algn="just"/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O sistema da </a:t>
            </a:r>
            <a:r>
              <a:rPr lang="pt-BR" sz="1600" i="1" dirty="0">
                <a:solidFill>
                  <a:schemeClr val="accent1">
                    <a:lumMod val="50000"/>
                  </a:schemeClr>
                </a:solidFill>
              </a:rPr>
              <a:t>common </a:t>
            </a:r>
            <a:r>
              <a:rPr lang="pt-BR" sz="1600" i="1" dirty="0" err="1">
                <a:solidFill>
                  <a:schemeClr val="accent1">
                    <a:lumMod val="50000"/>
                  </a:schemeClr>
                </a:solidFill>
              </a:rPr>
              <a:t>law</a:t>
            </a:r>
            <a:r>
              <a:rPr lang="pt-BR" sz="1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repudia a existência de um regime jurídico especial para a Administração Pública, como também repudia a existência de tribunais administrativos para decidir os litígios em que ela fosse parte interessada (DI PIETRO: 2002).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3764339"/>
            <a:ext cx="12191999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III- Contexto internacional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1600" dirty="0"/>
              <a:t>Direito administrativo europeu: artigos 41.º e 42.º da Carta Europeia dos Direitos Fundamentais e Código de Boa Conduta Administrativa para o Pessoal da Comissão Europeia nas suas Relações com o Público (anexo ao Regulamento Interno da Comissão: JOCE L 308/2006, de 8/12/2000).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-1" y="4841557"/>
            <a:ext cx="1086901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1.3. Leis parciais de processo administrativo no Brasil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-50467" y="5327284"/>
            <a:ext cx="614646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Tombamento: Decreto-lei nº 25/37;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Desapropriação por utilidade pública: Decreto-lei nº 3.365/41;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Processo Administrativo Fiscal: Decreto nº 70.235/72;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Regime Jurídico dos Servidores Federais: Lei nº 8.112/90;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Tomada de Contas Especial do TCU: Lei nº 8.442/92;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Lei de Licitação e Contratos: Lei nº 8.666/93 e 14.133/2021;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Código de Propriedade Industrial: Lei nº 9.279/96;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200" b="1" dirty="0"/>
              <a:t>Lei de Defesa da Concorrência: Lei nº 12.529/11; e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237028" y="5327284"/>
            <a:ext cx="5954972" cy="14927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300" b="1" dirty="0"/>
              <a:t>Lei de Acesso à Informação: Lei nº 12.527/11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300" b="1" dirty="0"/>
              <a:t>Lei Anticorrupção: Lei nº 12.846/13 (acordo de leniência e processo administrativo de responsabilização da PJ):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300" b="1" dirty="0"/>
              <a:t>Lei de Mediação: Lei nº 13.140/15 (com aplicação à Adm. Pública: Câmaras de Prevenção e Resolução Administrativa de Conflitos)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300" b="1" dirty="0">
                <a:solidFill>
                  <a:srgbClr val="FF0000"/>
                </a:solidFill>
              </a:rPr>
              <a:t>Lei de prorrogação e </a:t>
            </a:r>
            <a:r>
              <a:rPr lang="pt-BR" sz="1300" b="1" dirty="0" err="1">
                <a:solidFill>
                  <a:srgbClr val="FF0000"/>
                </a:solidFill>
              </a:rPr>
              <a:t>relicitação</a:t>
            </a:r>
            <a:r>
              <a:rPr lang="pt-BR" sz="1300" b="1" dirty="0">
                <a:solidFill>
                  <a:srgbClr val="FF0000"/>
                </a:solidFill>
              </a:rPr>
              <a:t> dos contratos de parceria: Lei nº 13.448/17</a:t>
            </a:r>
          </a:p>
        </p:txBody>
      </p:sp>
    </p:spTree>
    <p:extLst>
      <p:ext uri="{BB962C8B-B14F-4D97-AF65-F5344CB8AC3E}">
        <p14:creationId xmlns:p14="http://schemas.microsoft.com/office/powerpoint/2010/main" val="270816571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881949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1.4. Lei geral de processo administrativo no Brasil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492014"/>
            <a:ext cx="11776606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600" b="1" dirty="0"/>
              <a:t>Histórico da Lei Geral de Processo administrativo:</a:t>
            </a:r>
            <a:endParaRPr lang="pt-BR" sz="1600" dirty="0"/>
          </a:p>
          <a:p>
            <a:endParaRPr lang="pt-BR" sz="16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600" b="1" dirty="0"/>
              <a:t>Constituição Federal de 1988</a:t>
            </a:r>
            <a:r>
              <a:rPr lang="pt-BR" sz="1600" dirty="0"/>
              <a:t>: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núcleo constitucional do processo administrativo</a:t>
            </a:r>
            <a:r>
              <a:rPr lang="pt-BR" sz="1600" dirty="0"/>
              <a:t>. Em especial o art. 5º, inc. LV, da CF que estabelece que “aos litigantes, em processo judicial ou </a:t>
            </a:r>
            <a:r>
              <a:rPr lang="pt-BR" sz="1600" i="1" dirty="0"/>
              <a:t>administrativo</a:t>
            </a:r>
            <a:r>
              <a:rPr lang="pt-BR" sz="1600" dirty="0"/>
              <a:t>, e aos acusados em geral são assegurados o contraditório e ampla defesa, com os meios e recursos a ela inerentes.”;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sz="16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1600" b="1" dirty="0"/>
              <a:t>Em 17/10/1995, foi criada uma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Comissão de Juristas</a:t>
            </a:r>
            <a:r>
              <a:rPr lang="pt-BR" sz="1600" dirty="0"/>
              <a:t>,, por meio da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Portaria nº 1.404</a:t>
            </a:r>
            <a:r>
              <a:rPr lang="pt-BR" sz="1600" dirty="0"/>
              <a:t>, do Ministério da Justiça.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1600" dirty="0"/>
          </a:p>
          <a:p>
            <a:pPr algn="just"/>
            <a:r>
              <a:rPr lang="pt-BR" sz="1600" dirty="0"/>
              <a:t>A comissão foi presidida por </a:t>
            </a:r>
            <a:r>
              <a:rPr lang="pt-BR" sz="1600" b="1" dirty="0"/>
              <a:t>Caio Tácito</a:t>
            </a:r>
            <a:r>
              <a:rPr lang="pt-BR" sz="1600" dirty="0"/>
              <a:t>, e integrada, inicialmente, pela Professora </a:t>
            </a:r>
            <a:r>
              <a:rPr lang="pt-BR" sz="1600" b="1" dirty="0"/>
              <a:t>Odete </a:t>
            </a:r>
            <a:r>
              <a:rPr lang="pt-BR" sz="1600" b="1" dirty="0" err="1"/>
              <a:t>Medauar</a:t>
            </a:r>
            <a:r>
              <a:rPr lang="pt-BR" sz="1600" dirty="0"/>
              <a:t> e </a:t>
            </a:r>
            <a:r>
              <a:rPr lang="pt-BR" sz="1600" b="1" dirty="0"/>
              <a:t>Maria Silvia Zanella Di Pietro</a:t>
            </a:r>
            <a:r>
              <a:rPr lang="pt-BR" sz="1600" dirty="0"/>
              <a:t> e os Professores </a:t>
            </a:r>
            <a:r>
              <a:rPr lang="pt-BR" sz="1600" b="1" dirty="0"/>
              <a:t>Inocêncio</a:t>
            </a:r>
            <a:r>
              <a:rPr lang="pt-BR" sz="1600" dirty="0"/>
              <a:t> </a:t>
            </a:r>
            <a:r>
              <a:rPr lang="pt-BR" sz="1600" b="1" dirty="0"/>
              <a:t>Mártires Coelho</a:t>
            </a:r>
            <a:r>
              <a:rPr lang="pt-BR" sz="1600" dirty="0"/>
              <a:t>, </a:t>
            </a:r>
            <a:r>
              <a:rPr lang="pt-BR" sz="1600" b="1" dirty="0"/>
              <a:t>Diogo de Figueiredo Moreira Neto</a:t>
            </a:r>
            <a:r>
              <a:rPr lang="pt-BR" sz="1600" dirty="0"/>
              <a:t>, </a:t>
            </a:r>
            <a:r>
              <a:rPr lang="pt-BR" sz="1600" b="1" dirty="0"/>
              <a:t>Almiro do Couto e Silva</a:t>
            </a:r>
            <a:r>
              <a:rPr lang="pt-BR" sz="1600" dirty="0"/>
              <a:t> e </a:t>
            </a:r>
            <a:r>
              <a:rPr lang="pt-BR" sz="1600" b="1" dirty="0"/>
              <a:t>José Carlos Barbosa Moreira</a:t>
            </a:r>
            <a:r>
              <a:rPr lang="pt-BR" sz="1600" dirty="0"/>
              <a:t>, que foi reconstituída, posteriormente, e acrescida dos Professores </a:t>
            </a:r>
            <a:r>
              <a:rPr lang="pt-BR" sz="1600" b="1" dirty="0"/>
              <a:t>Adilson Abreu Dallari</a:t>
            </a:r>
            <a:r>
              <a:rPr lang="pt-BR" sz="1600" dirty="0"/>
              <a:t>, </a:t>
            </a:r>
            <a:r>
              <a:rPr lang="pt-BR" sz="1600" b="1" dirty="0"/>
              <a:t>José Joaquim Calmon de Passos</a:t>
            </a:r>
            <a:r>
              <a:rPr lang="pt-BR" sz="1600" dirty="0"/>
              <a:t>, </a:t>
            </a:r>
            <a:r>
              <a:rPr lang="pt-BR" sz="1600" b="1" dirty="0"/>
              <a:t>Paulo Eduardo </a:t>
            </a:r>
            <a:r>
              <a:rPr lang="pt-BR" sz="1600" b="1" dirty="0" err="1"/>
              <a:t>Garredo</a:t>
            </a:r>
            <a:r>
              <a:rPr lang="pt-BR" sz="1600" b="1" dirty="0"/>
              <a:t> Modesto</a:t>
            </a:r>
            <a:r>
              <a:rPr lang="pt-BR" sz="1600" dirty="0"/>
              <a:t> e da Professora </a:t>
            </a:r>
            <a:r>
              <a:rPr lang="pt-BR" sz="1600" b="1" dirty="0"/>
              <a:t>Carmem Lúcia Antunes Rocha</a:t>
            </a:r>
            <a:r>
              <a:rPr lang="pt-BR" sz="1600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4217672"/>
            <a:ext cx="12040918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pt-BR" sz="1500" dirty="0"/>
              <a:t>Parte da doutrina era contrária a elaboração da lei, v.g., Maria Sylvia </a:t>
            </a:r>
            <a:r>
              <a:rPr lang="pt-BR" sz="1500" dirty="0" err="1"/>
              <a:t>di</a:t>
            </a:r>
            <a:r>
              <a:rPr lang="pt-BR" sz="1500" dirty="0"/>
              <a:t> Pietro, no </a:t>
            </a:r>
            <a:r>
              <a:rPr lang="pt-BR" sz="1500" b="1" dirty="0"/>
              <a:t>I Seminário de Direito Administrativo – TCMSP “Processo Administrativo”:</a:t>
            </a:r>
          </a:p>
          <a:p>
            <a:pPr algn="just"/>
            <a:r>
              <a:rPr lang="pt-BR" sz="1500" dirty="0"/>
              <a:t>“Foi dito na apresentação que eu participei do grupo que elaborou o Projeto da Lei Federal que dispõe sobre processo administrativo e, realmente, eu participei, embora, de certa forma, fosse contra a elaboração de uma Lei de Processo Administrativo, porque, na realidade, eu acho que a lei, nessa parte processual, praticamente absorve muita coisa ou quase tudo que já estava na doutrina, com exceção de algumas coisas mais específicas, como as referentes a prazo; quer dizer, tudo o que consta da lei já se fazia na prática. No entanto, fiquei bastante aliviada com a presença do Professor Caio Tácito, que presidiu o grupo. Ele optou por fazer uma norma de caráter bem geral, sem descer a muitos detalhes, exatamente para evitar o excesso de formalismo dentro da Administração Pública.” (DI PIETRO: 2003)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-1" y="3432842"/>
            <a:ext cx="12040919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1500" b="1" dirty="0"/>
              <a:t>Doutrina</a:t>
            </a:r>
            <a:r>
              <a:rPr lang="pt-BR" sz="1500" dirty="0"/>
              <a:t>: os trabalhos pioneiros de Odete </a:t>
            </a:r>
            <a:r>
              <a:rPr lang="pt-BR" sz="1500" dirty="0" err="1"/>
              <a:t>Medauar</a:t>
            </a:r>
            <a:r>
              <a:rPr lang="pt-BR" sz="1500" dirty="0"/>
              <a:t>, que dedicou tese acadêmica ao tema: </a:t>
            </a:r>
            <a:r>
              <a:rPr lang="pt-BR" sz="1500" i="1" dirty="0"/>
              <a:t>A </a:t>
            </a:r>
            <a:r>
              <a:rPr lang="pt-BR" sz="1500" i="1" dirty="0" err="1"/>
              <a:t>Processualidade</a:t>
            </a:r>
            <a:r>
              <a:rPr lang="pt-BR" sz="1500" i="1" dirty="0"/>
              <a:t> no Direito Administrativo</a:t>
            </a:r>
            <a:r>
              <a:rPr lang="pt-BR" sz="1500" dirty="0"/>
              <a:t>, e de Lúcia Valle Figueiredo, que além de obra dedicada ao assunto, criou disciplina própria sobre “processo administrativo”;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-1" y="6190722"/>
            <a:ext cx="1204091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b="1" dirty="0"/>
              <a:t>Em 29 de janeiro de 1999, foi publicada e entrou em vigor Lei Ordinária Federal  nº 9.784, que “regula o processo administrativo no âmbito da Administração Pública Federal.”</a:t>
            </a:r>
          </a:p>
        </p:txBody>
      </p:sp>
    </p:spTree>
    <p:extLst>
      <p:ext uri="{BB962C8B-B14F-4D97-AF65-F5344CB8AC3E}">
        <p14:creationId xmlns:p14="http://schemas.microsoft.com/office/powerpoint/2010/main" val="360761268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-1"/>
            <a:ext cx="941114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1.5. A codificação do processo pelos entes federados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1793" y="493195"/>
            <a:ext cx="111146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b="1" dirty="0"/>
              <a:t>Leis Estaduais/Distritais:</a:t>
            </a:r>
          </a:p>
          <a:p>
            <a:pPr algn="just"/>
            <a:r>
              <a:rPr lang="pt-BR" dirty="0"/>
              <a:t>Sergipe: Lei Complementar nº 33, de 26 de dezembro de 1996;</a:t>
            </a:r>
          </a:p>
          <a:p>
            <a:pPr algn="just"/>
            <a:r>
              <a:rPr lang="pt-BR" dirty="0"/>
              <a:t>São Paulo: Lei nº 10.177, de 30 de dezembro de 1998; </a:t>
            </a:r>
          </a:p>
          <a:p>
            <a:pPr algn="just"/>
            <a:r>
              <a:rPr lang="pt-BR" dirty="0">
                <a:solidFill>
                  <a:schemeClr val="accent1"/>
                </a:solidFill>
              </a:rPr>
              <a:t>-------------------------------------------------------------------------------------------</a:t>
            </a:r>
            <a:r>
              <a:rPr lang="pt-BR" b="1" u="sng" dirty="0">
                <a:solidFill>
                  <a:schemeClr val="accent1"/>
                </a:solidFill>
              </a:rPr>
              <a:t>Lei Federal nº9784 (</a:t>
            </a:r>
            <a:r>
              <a:rPr lang="pt-BR" b="1" u="sng" dirty="0" err="1">
                <a:solidFill>
                  <a:schemeClr val="accent1"/>
                </a:solidFill>
              </a:rPr>
              <a:t>jan</a:t>
            </a:r>
            <a:r>
              <a:rPr lang="pt-BR" b="1" u="sng" dirty="0">
                <a:solidFill>
                  <a:schemeClr val="accent1"/>
                </a:solidFill>
              </a:rPr>
              <a:t>/99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 algn="just"/>
            <a:r>
              <a:rPr lang="pt-BR" dirty="0"/>
              <a:t>Pernambuco: Lei nº 11.781, de 6 de junho de 2000; </a:t>
            </a:r>
          </a:p>
          <a:p>
            <a:pPr algn="just"/>
            <a:r>
              <a:rPr lang="pt-BR" dirty="0"/>
              <a:t>Alagoas: Lei nº 6.161, de 26 de junho de 2000; </a:t>
            </a:r>
          </a:p>
          <a:p>
            <a:pPr algn="just"/>
            <a:r>
              <a:rPr lang="pt-BR" dirty="0"/>
              <a:t>Goiás: Lei nº 13.800, de 18 de janeiro de 2001;</a:t>
            </a:r>
          </a:p>
          <a:p>
            <a:pPr algn="just"/>
            <a:r>
              <a:rPr lang="pt-BR" dirty="0"/>
              <a:t>Distrito Federal - Lei Nº 2.834 de 7 de dezembro de 2001 (Recepciona a </a:t>
            </a:r>
            <a:r>
              <a:rPr lang="pt-BR" dirty="0">
                <a:solidFill>
                  <a:schemeClr val="tx2"/>
                </a:solidFill>
                <a:hlinkClick r:id="rId2"/>
              </a:rPr>
              <a:t>Lei Federal nº 9.784</a:t>
            </a:r>
            <a:r>
              <a:rPr lang="pt-BR" dirty="0"/>
              <a:t>, de 29 de janeiro de 1999 no âmbito do DF)</a:t>
            </a:r>
          </a:p>
          <a:p>
            <a:pPr algn="just"/>
            <a:r>
              <a:rPr lang="pt-BR" dirty="0"/>
              <a:t>Minas Gerais: Lei nº 14.184, de 31 de janeiro de 2002;</a:t>
            </a:r>
          </a:p>
          <a:p>
            <a:pPr algn="just"/>
            <a:r>
              <a:rPr lang="pt-BR" dirty="0"/>
              <a:t>Mato Grosso: Lei nº 7.692, de 1º de julho de 2002;</a:t>
            </a:r>
          </a:p>
          <a:p>
            <a:pPr algn="just"/>
            <a:r>
              <a:rPr lang="pt-BR" dirty="0"/>
              <a:t>Amazonas: Lei nº 2.794, de 6 de maio de 2003;</a:t>
            </a:r>
          </a:p>
          <a:p>
            <a:pPr algn="just"/>
            <a:r>
              <a:rPr lang="pt-BR" dirty="0"/>
              <a:t>Roraima: Lei nº 418, de 15 de janeiro de 2004;</a:t>
            </a:r>
          </a:p>
          <a:p>
            <a:pPr algn="just"/>
            <a:r>
              <a:rPr lang="pt-BR" dirty="0"/>
              <a:t>Rio de Janeiro: Lei nº 5.427, de 1º de abril de 2009;</a:t>
            </a:r>
          </a:p>
          <a:p>
            <a:pPr algn="just"/>
            <a:r>
              <a:rPr lang="pt-BR" dirty="0"/>
              <a:t>Bahia: Lei nº 12.209, de 20 de abril de 2011;</a:t>
            </a:r>
          </a:p>
          <a:p>
            <a:pPr algn="just"/>
            <a:r>
              <a:rPr lang="pt-BR" dirty="0"/>
              <a:t>Pará: Lei nº 8.942, de 14 de janeiro de 2020.</a:t>
            </a:r>
          </a:p>
          <a:p>
            <a:pPr algn="just"/>
            <a:r>
              <a:rPr lang="pt-BR" dirty="0"/>
              <a:t>Rio Grande do Sul: Lei nº 15.612, de 7 de maio de 2021;</a:t>
            </a:r>
          </a:p>
          <a:p>
            <a:pPr algn="just"/>
            <a:r>
              <a:rPr lang="pt-BR" dirty="0"/>
              <a:t>Paraná: Lei nº 20.656, de 3 de agosto de 2021.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/>
              <a:t>Lei Municipal:</a:t>
            </a:r>
          </a:p>
          <a:p>
            <a:pPr algn="just"/>
            <a:r>
              <a:rPr lang="pt-BR" dirty="0"/>
              <a:t>São Paulo: Lei nº 14.141, de 27 de março de 2006, com alteração posterior pela Lei nº14.614, de 7 de dezembro de 2007.</a:t>
            </a:r>
          </a:p>
        </p:txBody>
      </p:sp>
    </p:spTree>
    <p:extLst>
      <p:ext uri="{BB962C8B-B14F-4D97-AF65-F5344CB8AC3E}">
        <p14:creationId xmlns:p14="http://schemas.microsoft.com/office/powerpoint/2010/main" val="141819339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-1"/>
            <a:ext cx="1087309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1.6. Qual é o âmbito de aplicação da Lei Federal nº 9.784/99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461664"/>
            <a:ext cx="12192000" cy="353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b="1" dirty="0"/>
              <a:t>Ementa da Lei Federal nº 9.784/99</a:t>
            </a:r>
            <a:r>
              <a:rPr lang="pt-BR" sz="1700" dirty="0"/>
              <a:t>: </a:t>
            </a:r>
            <a:r>
              <a:rPr lang="pt-BR" sz="1700" i="1" dirty="0"/>
              <a:t>Regula o </a:t>
            </a:r>
            <a:r>
              <a:rPr lang="pt-BR" sz="1700" b="1" i="1" dirty="0"/>
              <a:t>processo administrativo no âmbito da administração pública federal</a:t>
            </a:r>
            <a:r>
              <a:rPr lang="pt-BR" sz="1700" i="1" dirty="0"/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-1" y="818413"/>
            <a:ext cx="4271749" cy="63248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/>
              <a:t>Constituição Federal 1988:</a:t>
            </a:r>
          </a:p>
          <a:p>
            <a:pPr algn="just"/>
            <a:endParaRPr lang="pt-BR" sz="1500" b="1" i="1" dirty="0"/>
          </a:p>
          <a:p>
            <a:pPr algn="just"/>
            <a:r>
              <a:rPr lang="pt-BR" sz="1500" b="1" i="1" dirty="0"/>
              <a:t>Art. 22 da CF/88</a:t>
            </a:r>
            <a:r>
              <a:rPr lang="pt-BR" sz="1500" i="1" dirty="0"/>
              <a:t>: Compete privativamente à União legislar sobre: I - direito civil, comercial, penal, </a:t>
            </a:r>
            <a:r>
              <a:rPr lang="pt-BR" sz="1500" b="1" i="1" dirty="0"/>
              <a:t>processual</a:t>
            </a:r>
            <a:r>
              <a:rPr lang="pt-BR" sz="1500" i="1" dirty="0"/>
              <a:t>, eleitoral, agrário, marítimo, aeronáutico, espacial e do trabalho; [...]</a:t>
            </a:r>
          </a:p>
          <a:p>
            <a:pPr algn="just"/>
            <a:endParaRPr lang="pt-BR" sz="1500" i="1" dirty="0"/>
          </a:p>
          <a:p>
            <a:pPr algn="just"/>
            <a:endParaRPr lang="pt-BR" sz="1500" i="1" dirty="0"/>
          </a:p>
          <a:p>
            <a:pPr algn="just"/>
            <a:r>
              <a:rPr lang="pt-BR" sz="1500" b="1" i="1" dirty="0"/>
              <a:t>Art. 24 da CF/88</a:t>
            </a:r>
            <a:r>
              <a:rPr lang="pt-BR" sz="1500" i="1" dirty="0"/>
              <a:t>: Compete à União, aos Estados e ao Distrito Federal legislar concorrentemente sobre: XI - </a:t>
            </a:r>
            <a:r>
              <a:rPr lang="pt-BR" sz="1500" b="1" i="1" dirty="0"/>
              <a:t>procedimentos em matéria processual</a:t>
            </a:r>
            <a:r>
              <a:rPr lang="pt-BR" sz="1500" i="1" dirty="0"/>
              <a:t>; [...]</a:t>
            </a:r>
          </a:p>
          <a:p>
            <a:pPr algn="just"/>
            <a:r>
              <a:rPr lang="pt-BR" sz="1500" i="1" dirty="0"/>
              <a:t>§ 1º No âmbito da legislação concorrente, a competência da União limitar-se-á a estabelecer normas gerais.</a:t>
            </a:r>
          </a:p>
          <a:p>
            <a:pPr algn="just"/>
            <a:r>
              <a:rPr lang="pt-BR" sz="1500" i="1" dirty="0"/>
              <a:t>§ 2º A competência da União para legislar sobre normas gerais não exclui a competência suplementar dos Estados. [...]</a:t>
            </a:r>
          </a:p>
          <a:p>
            <a:pPr algn="just"/>
            <a:r>
              <a:rPr lang="pt-BR" sz="1500" i="1" dirty="0"/>
              <a:t>§ 4º A superveniência de lei federal sobre normas gerais suspende a eficácia da lei estadual, no que lhe for contrário.</a:t>
            </a:r>
          </a:p>
          <a:p>
            <a:pPr algn="just"/>
            <a:endParaRPr lang="pt-BR" sz="1500" i="1" dirty="0"/>
          </a:p>
          <a:p>
            <a:pPr algn="just"/>
            <a:endParaRPr lang="pt-BR" sz="1500" b="1" i="1" dirty="0"/>
          </a:p>
          <a:p>
            <a:pPr algn="just"/>
            <a:r>
              <a:rPr lang="pt-BR" sz="1500" b="1" i="1" dirty="0"/>
              <a:t>Art. 30 da CF/88</a:t>
            </a:r>
            <a:r>
              <a:rPr lang="pt-BR" sz="1500" i="1" dirty="0"/>
              <a:t>: Compete aos Municípios: [...]</a:t>
            </a:r>
          </a:p>
          <a:p>
            <a:pPr algn="just"/>
            <a:r>
              <a:rPr lang="pt-BR" sz="1500" i="1" dirty="0"/>
              <a:t>II - suplementar a legislação federal e a estadual no que couber;</a:t>
            </a:r>
            <a:endParaRPr lang="pt-BR" sz="1500" b="1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71748" y="2155215"/>
            <a:ext cx="7824716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pt-BR" sz="2000" b="1" dirty="0">
                <a:solidFill>
                  <a:schemeClr val="tx2"/>
                </a:solidFill>
              </a:rPr>
              <a:t>Mas parte da doutrina segue orientação diversa: </a:t>
            </a:r>
            <a:r>
              <a:rPr lang="pt-BR" sz="1400" dirty="0"/>
              <a:t>A Lei Ordinária Federal nº 9.784/99 “tem caráter federal, e não nacional, vale dizer, é aplicável apenas na tramitação apenas na tramitação de expedientes processuais dentro da Administração Pública Federal, inclusive no âmbito dos Poderes Legislativo e Judiciário. </a:t>
            </a:r>
            <a:r>
              <a:rPr lang="pt-BR" sz="1400" b="1" dirty="0"/>
              <a:t>Em virtude de nosso regime federativo, em que as entidades são dotadas de autonomia, não podem tais mandamentos se estender a Estados, Distrito Federal e Municípios, já que são titulares de competência privativa para estabelecer as próprias regras a respeito de seus processos administrativos</a:t>
            </a:r>
            <a:r>
              <a:rPr lang="pt-BR" sz="1400" dirty="0"/>
              <a:t>.” (CARVALHO FILHO: 2012). </a:t>
            </a:r>
          </a:p>
          <a:p>
            <a:pPr algn="just"/>
            <a:r>
              <a:rPr lang="pt-BR" sz="1400" dirty="0"/>
              <a:t>“Apesar de algumas polêmicas, a Lei 9.784/1999 aplica-se exclusivamente em âmbito federal, não se estendendo aos Estados, Distrito Federal e Municípios (OLIVEIRA: 2015).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71748" y="818413"/>
            <a:ext cx="7920252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pt-BR" sz="1600" b="1" dirty="0"/>
              <a:t>De acordo com o STJ:</a:t>
            </a:r>
          </a:p>
          <a:p>
            <a:pPr algn="just"/>
            <a:r>
              <a:rPr lang="pt-BR" sz="1600" b="1" dirty="0">
                <a:solidFill>
                  <a:schemeClr val="tx2"/>
                </a:solidFill>
              </a:rPr>
              <a:t>Súmula 633: </a:t>
            </a:r>
            <a:r>
              <a:rPr lang="pt-BR" sz="1600" dirty="0">
                <a:solidFill>
                  <a:schemeClr val="tx2"/>
                </a:solidFill>
              </a:rPr>
              <a:t>“</a:t>
            </a:r>
            <a:r>
              <a:rPr lang="pt-BR" sz="1600" dirty="0"/>
              <a:t>A Lei n. 9.784/1999, especialmente no que diz respeito ao prazo decadencial para a revisão de atos administrativos no âmbito da Administração Pública federal, pode ser aplicada, de forma subsidiária, aos estados e municípios, se inexistente norma local e específica que regule a matéria”.</a:t>
            </a:r>
            <a:endParaRPr lang="pt-BR" sz="1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71748" y="4494317"/>
            <a:ext cx="792025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BR" sz="1200" b="1" dirty="0"/>
              <a:t> </a:t>
            </a:r>
            <a:r>
              <a:rPr lang="pt-BR" sz="2000" b="1" dirty="0">
                <a:solidFill>
                  <a:schemeClr val="tx2"/>
                </a:solidFill>
              </a:rPr>
              <a:t>Sérgio Ferra e Adilson Abreu Dallari: </a:t>
            </a:r>
          </a:p>
          <a:p>
            <a:pPr algn="just"/>
            <a:r>
              <a:rPr lang="pt-BR" sz="1400" dirty="0"/>
              <a:t>Os autores adotam critérios referentes às matrizes </a:t>
            </a:r>
            <a:r>
              <a:rPr lang="pt-BR" sz="1400" dirty="0" err="1"/>
              <a:t>competênciais</a:t>
            </a:r>
            <a:r>
              <a:rPr lang="pt-BR" sz="1400" dirty="0"/>
              <a:t> constitucionais e à distinção </a:t>
            </a:r>
            <a:r>
              <a:rPr lang="pt-BR" sz="1400" dirty="0" err="1"/>
              <a:t>taxinônimca</a:t>
            </a:r>
            <a:r>
              <a:rPr lang="pt-BR" sz="1400" dirty="0"/>
              <a:t> entre as regras da Lei 9.784/99, promovida por Diogo Figueiredo Moreira Neto: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400" b="1" dirty="0"/>
              <a:t>Normas </a:t>
            </a:r>
            <a:r>
              <a:rPr lang="pt-BR" sz="1400" b="1" dirty="0" err="1"/>
              <a:t>principiológicas</a:t>
            </a:r>
            <a:r>
              <a:rPr lang="pt-BR" sz="1400" dirty="0"/>
              <a:t>: ostentam o caráter de normas nacionais, são insusceptíveis de desconsideração ou modificação pela Administrações Estadual, Municipal e Distrital.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400" b="1" dirty="0"/>
              <a:t>Normas processuais</a:t>
            </a:r>
            <a:r>
              <a:rPr lang="pt-BR" sz="1400" dirty="0"/>
              <a:t>: só podem ser editadas pela União, exercício da competência privativa que a CF lhe atribui em seu art. 22, II, também gozam de natureza de direito nacional (v.g., </a:t>
            </a:r>
            <a:r>
              <a:rPr lang="pt-BR" sz="1400" dirty="0" err="1"/>
              <a:t>arts</a:t>
            </a:r>
            <a:r>
              <a:rPr lang="pt-BR" sz="1400" dirty="0"/>
              <a:t>. 3º, 4º, 5º, 38, caput e §2º, 45 e 69-A da Lei nº 9.784/99);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400" b="1" dirty="0"/>
              <a:t>Normas procedimentais</a:t>
            </a:r>
            <a:r>
              <a:rPr lang="pt-BR" sz="1400" dirty="0"/>
              <a:t>: a competência federal restringe-se à edição de normas gerais, devendo ainda, ser observada a pauta da </a:t>
            </a:r>
            <a:r>
              <a:rPr lang="pt-BR" sz="1400" dirty="0" err="1"/>
              <a:t>suplementariedade</a:t>
            </a:r>
            <a:r>
              <a:rPr lang="pt-BR" sz="1400" dirty="0"/>
              <a:t> </a:t>
            </a:r>
            <a:r>
              <a:rPr lang="pt-BR" sz="1400" dirty="0" err="1"/>
              <a:t>competencial</a:t>
            </a:r>
            <a:r>
              <a:rPr lang="pt-BR" sz="1400" dirty="0"/>
              <a:t> (v.g., art. 7º e os §§ 2º a 4º do art. 22 da Lei nº 9.784/99)</a:t>
            </a:r>
          </a:p>
        </p:txBody>
      </p:sp>
    </p:spTree>
    <p:extLst>
      <p:ext uri="{BB962C8B-B14F-4D97-AF65-F5344CB8AC3E}">
        <p14:creationId xmlns:p14="http://schemas.microsoft.com/office/powerpoint/2010/main" val="323350123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2371" y="585184"/>
            <a:ext cx="3017557" cy="53245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Fase  inicial</a:t>
            </a:r>
            <a:r>
              <a:rPr lang="pt-BR" sz="2000" dirty="0"/>
              <a:t>:</a:t>
            </a:r>
          </a:p>
          <a:p>
            <a:pPr algn="ctr"/>
            <a:endParaRPr lang="pt-BR" sz="2000" dirty="0"/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Abrange a instauração, que pode ser de </a:t>
            </a:r>
            <a:r>
              <a:rPr lang="pt-BR" sz="2000" b="1" dirty="0">
                <a:solidFill>
                  <a:schemeClr val="accent1"/>
                </a:solidFill>
              </a:rPr>
              <a:t>ofício</a:t>
            </a:r>
            <a:r>
              <a:rPr lang="pt-BR" sz="2000" dirty="0">
                <a:solidFill>
                  <a:schemeClr val="tx2"/>
                </a:solidFill>
              </a:rPr>
              <a:t> ou por </a:t>
            </a:r>
            <a:r>
              <a:rPr lang="pt-BR" sz="2000" b="1" dirty="0">
                <a:solidFill>
                  <a:schemeClr val="accent1"/>
                </a:solidFill>
              </a:rPr>
              <a:t>provocação</a:t>
            </a:r>
            <a:r>
              <a:rPr lang="pt-BR" sz="2000" dirty="0">
                <a:solidFill>
                  <a:schemeClr val="tx2"/>
                </a:solidFill>
              </a:rPr>
              <a:t>, e a defesa:</a:t>
            </a:r>
          </a:p>
          <a:p>
            <a:pPr algn="just"/>
            <a:endParaRPr lang="pt-BR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Do início do processo;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Dos interessados;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Da competência;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Dos impedimentos e da suspeição;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Da forma, tempo, e lugar dos atos processuais; 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Da comunicação dos atos.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2371" y="80865"/>
            <a:ext cx="11905157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As fases do processo administrativo: Lei nº 9.784/99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85527" y="585184"/>
            <a:ext cx="2419237" cy="421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Fase instrutória:</a:t>
            </a:r>
          </a:p>
          <a:p>
            <a:pPr algn="ctr"/>
            <a:endParaRPr lang="pt-BR" sz="2000" b="1" dirty="0"/>
          </a:p>
          <a:p>
            <a:pPr algn="just"/>
            <a:r>
              <a:rPr lang="pt-BR" sz="2000" dirty="0"/>
              <a:t>Realiza-se de </a:t>
            </a:r>
            <a:r>
              <a:rPr lang="pt-BR" sz="2000" dirty="0">
                <a:solidFill>
                  <a:srgbClr val="FF0000"/>
                </a:solidFill>
              </a:rPr>
              <a:t>ofício</a:t>
            </a:r>
            <a:r>
              <a:rPr lang="pt-BR" sz="2000" dirty="0"/>
              <a:t> ou </a:t>
            </a:r>
            <a:r>
              <a:rPr lang="pt-BR" sz="2000" dirty="0">
                <a:solidFill>
                  <a:srgbClr val="FF0000"/>
                </a:solidFill>
              </a:rPr>
              <a:t>mediante impulsão do órgão responsável pelo processo</a:t>
            </a:r>
            <a:r>
              <a:rPr lang="pt-BR" sz="2000" dirty="0"/>
              <a:t>, sem prejuízo do direito dos </a:t>
            </a:r>
            <a:r>
              <a:rPr lang="pt-BR" sz="2000" dirty="0">
                <a:solidFill>
                  <a:srgbClr val="FF0000"/>
                </a:solidFill>
              </a:rPr>
              <a:t>interessados de propor atuações probatórias</a:t>
            </a:r>
            <a:r>
              <a:rPr lang="pt-BR" sz="2000" dirty="0"/>
              <a:t>.</a:t>
            </a:r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/>
              <a:t>Da instrução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5800299" y="585015"/>
            <a:ext cx="2756847" cy="5940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Fase decisória:</a:t>
            </a:r>
          </a:p>
          <a:p>
            <a:pPr algn="ctr"/>
            <a:endParaRPr lang="pt-BR" sz="2000" b="1" dirty="0"/>
          </a:p>
          <a:p>
            <a:pPr algn="just"/>
            <a:r>
              <a:rPr lang="pt-BR" sz="2000" dirty="0"/>
              <a:t>A Administração tem o </a:t>
            </a:r>
            <a:r>
              <a:rPr lang="pt-BR" sz="2000" dirty="0">
                <a:solidFill>
                  <a:srgbClr val="FF0000"/>
                </a:solidFill>
              </a:rPr>
              <a:t>dever de explicitamente emitir decisão</a:t>
            </a:r>
            <a:r>
              <a:rPr lang="pt-BR" sz="2000" dirty="0"/>
              <a:t> nos </a:t>
            </a:r>
            <a:r>
              <a:rPr lang="pt-BR" sz="2000" dirty="0">
                <a:solidFill>
                  <a:srgbClr val="FF0000"/>
                </a:solidFill>
              </a:rPr>
              <a:t>processos administrativos</a:t>
            </a:r>
            <a:r>
              <a:rPr lang="pt-BR" sz="2000" dirty="0"/>
              <a:t> e sobre </a:t>
            </a:r>
            <a:r>
              <a:rPr lang="pt-BR" sz="2000" dirty="0">
                <a:solidFill>
                  <a:srgbClr val="FF0000"/>
                </a:solidFill>
              </a:rPr>
              <a:t>solicitações</a:t>
            </a:r>
            <a:r>
              <a:rPr lang="pt-BR" sz="2000" dirty="0"/>
              <a:t> ou </a:t>
            </a:r>
            <a:r>
              <a:rPr lang="pt-BR" sz="2000" dirty="0">
                <a:solidFill>
                  <a:srgbClr val="FF0000"/>
                </a:solidFill>
              </a:rPr>
              <a:t>reclamações</a:t>
            </a:r>
            <a:r>
              <a:rPr lang="pt-BR" sz="2000" dirty="0"/>
              <a:t>, em matéria de sua competência: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Do dever de decidir;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Da motivação; 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</a:rPr>
              <a:t>Da desistência e outros casos de extinção do processo.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734839" y="585015"/>
            <a:ext cx="2524563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Fase  recursal</a:t>
            </a:r>
            <a:r>
              <a:rPr lang="pt-BR" dirty="0"/>
              <a:t>:</a:t>
            </a:r>
          </a:p>
          <a:p>
            <a:pPr algn="ctr"/>
            <a:endParaRPr lang="pt-BR" dirty="0"/>
          </a:p>
          <a:p>
            <a:pPr algn="just"/>
            <a:r>
              <a:rPr lang="pt-BR" b="1" dirty="0"/>
              <a:t>Abrange os </a:t>
            </a:r>
            <a:r>
              <a:rPr lang="pt-BR" b="1" dirty="0">
                <a:solidFill>
                  <a:srgbClr val="FF0000"/>
                </a:solidFill>
              </a:rPr>
              <a:t>recursos</a:t>
            </a:r>
            <a:r>
              <a:rPr lang="pt-BR" b="1" dirty="0"/>
              <a:t> e a </a:t>
            </a:r>
            <a:r>
              <a:rPr lang="pt-BR" b="1" dirty="0">
                <a:solidFill>
                  <a:srgbClr val="FF0000"/>
                </a:solidFill>
              </a:rPr>
              <a:t>revisão</a:t>
            </a:r>
            <a:r>
              <a:rPr lang="pt-BR" b="1" dirty="0"/>
              <a:t>. </a:t>
            </a:r>
          </a:p>
          <a:p>
            <a:pPr algn="just"/>
            <a:r>
              <a:rPr lang="pt-BR" b="1" dirty="0"/>
              <a:t>É cabível recurso, em face de razões de </a:t>
            </a:r>
            <a:r>
              <a:rPr lang="pt-BR" b="1" dirty="0">
                <a:solidFill>
                  <a:srgbClr val="FF0000"/>
                </a:solidFill>
              </a:rPr>
              <a:t>legalidade</a:t>
            </a:r>
            <a:r>
              <a:rPr lang="pt-BR" b="1" dirty="0"/>
              <a:t> e de </a:t>
            </a:r>
            <a:r>
              <a:rPr lang="pt-BR" b="1" dirty="0">
                <a:solidFill>
                  <a:srgbClr val="FF0000"/>
                </a:solidFill>
              </a:rPr>
              <a:t>mérito</a:t>
            </a:r>
            <a:r>
              <a:rPr lang="pt-BR" b="1" dirty="0"/>
              <a:t>.</a:t>
            </a:r>
          </a:p>
          <a:p>
            <a:pPr algn="just"/>
            <a:r>
              <a:rPr lang="pt-BR" b="1" dirty="0"/>
              <a:t>Prazo para </a:t>
            </a:r>
            <a:r>
              <a:rPr lang="pt-BR" b="1" dirty="0">
                <a:solidFill>
                  <a:srgbClr val="FF0000"/>
                </a:solidFill>
              </a:rPr>
              <a:t>interposição</a:t>
            </a:r>
            <a:r>
              <a:rPr lang="pt-BR" b="1" dirty="0"/>
              <a:t>: </a:t>
            </a:r>
            <a:r>
              <a:rPr lang="pt-BR" b="1" dirty="0">
                <a:solidFill>
                  <a:srgbClr val="FF0000"/>
                </a:solidFill>
              </a:rPr>
              <a:t>10 dias </a:t>
            </a:r>
            <a:r>
              <a:rPr lang="pt-BR" b="1" dirty="0"/>
              <a:t>(art. 59)</a:t>
            </a:r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b="1" dirty="0"/>
              <a:t>Prazo para </a:t>
            </a:r>
            <a:r>
              <a:rPr lang="pt-BR" b="1" dirty="0">
                <a:solidFill>
                  <a:srgbClr val="FF0000"/>
                </a:solidFill>
              </a:rPr>
              <a:t>reconsideração</a:t>
            </a:r>
            <a:r>
              <a:rPr lang="pt-BR" b="1" dirty="0"/>
              <a:t>: </a:t>
            </a:r>
            <a:r>
              <a:rPr lang="pt-BR" b="1" dirty="0">
                <a:solidFill>
                  <a:srgbClr val="FF0000"/>
                </a:solidFill>
              </a:rPr>
              <a:t>5 dias </a:t>
            </a:r>
            <a:r>
              <a:rPr lang="pt-BR" b="1" dirty="0"/>
              <a:t>(art. 56, §1º)</a:t>
            </a:r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b="1" dirty="0"/>
              <a:t>Prazo para </a:t>
            </a:r>
            <a:r>
              <a:rPr lang="pt-BR" b="1" dirty="0">
                <a:solidFill>
                  <a:srgbClr val="FF0000"/>
                </a:solidFill>
              </a:rPr>
              <a:t>decisão</a:t>
            </a:r>
            <a:r>
              <a:rPr lang="pt-BR" b="1" dirty="0"/>
              <a:t>: </a:t>
            </a:r>
            <a:r>
              <a:rPr lang="pt-BR" b="1" dirty="0">
                <a:solidFill>
                  <a:srgbClr val="FF0000"/>
                </a:solidFill>
              </a:rPr>
              <a:t>30 dias</a:t>
            </a:r>
            <a:r>
              <a:rPr lang="pt-BR" b="1" dirty="0"/>
              <a:t> (art. 59, §1º)</a:t>
            </a:r>
          </a:p>
          <a:p>
            <a:pPr algn="just"/>
            <a:endParaRPr lang="pt-BR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/>
              <a:t>Do recurso administrativo e da revisão</a:t>
            </a:r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162371" y="6494125"/>
            <a:ext cx="11905157" cy="156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84871" y="6003483"/>
            <a:ext cx="0" cy="8640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158719" y="6077775"/>
            <a:ext cx="0" cy="8640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5800299" y="6077775"/>
            <a:ext cx="0" cy="8640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8734839" y="6062077"/>
            <a:ext cx="0" cy="8640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813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0"/>
            <a:ext cx="1182844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A fase inicial do processo administrativo</a:t>
            </a:r>
          </a:p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3.1. Do início do processo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6999" y="941968"/>
            <a:ext cx="1150882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pt-BR" sz="2400" dirty="0"/>
              <a:t>O processo administrativo pode iniciar-se de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ofício</a:t>
            </a:r>
            <a:r>
              <a:rPr lang="pt-BR" sz="2400" dirty="0"/>
              <a:t> ou 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pedido de interessado</a:t>
            </a:r>
            <a:r>
              <a:rPr lang="pt-BR" sz="2400" dirty="0"/>
              <a:t> (art. 5º);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6999" y="1828800"/>
            <a:ext cx="5974255" cy="498598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pt-BR" sz="2800" dirty="0"/>
              <a:t> </a:t>
            </a:r>
            <a:r>
              <a:rPr lang="pt-BR" sz="2000" dirty="0"/>
              <a:t>O requerimento inicial do interessado, salvo casos em que for admitida solicitação oral, deve ser formulado por escrito e conter os seguintes dados (art. 6º):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1400" dirty="0"/>
          </a:p>
          <a:p>
            <a:pPr algn="just"/>
            <a:r>
              <a:rPr lang="pt-BR" sz="1400" dirty="0"/>
              <a:t>        I - órgão ou autoridade administrativa a que se dirige;</a:t>
            </a:r>
          </a:p>
          <a:p>
            <a:pPr algn="just"/>
            <a:r>
              <a:rPr lang="pt-BR" sz="1400" dirty="0"/>
              <a:t>        II - </a:t>
            </a:r>
            <a:r>
              <a:rPr lang="pt-BR" sz="1400" dirty="0">
                <a:solidFill>
                  <a:srgbClr val="FF0000"/>
                </a:solidFill>
              </a:rPr>
              <a:t>identificação do interessado ou de quem o represente</a:t>
            </a:r>
            <a:r>
              <a:rPr lang="pt-BR" sz="1400" dirty="0"/>
              <a:t>;</a:t>
            </a:r>
          </a:p>
          <a:p>
            <a:pPr algn="just"/>
            <a:r>
              <a:rPr lang="pt-BR" sz="1400" dirty="0"/>
              <a:t>        III - domicílio do requerente ou local para recebimento de comunicações;</a:t>
            </a:r>
          </a:p>
          <a:p>
            <a:pPr algn="just"/>
            <a:r>
              <a:rPr lang="pt-BR" sz="1400" dirty="0"/>
              <a:t>        IV - formulação do pedido, com exposição dos fatos e de seus fundamentos; e</a:t>
            </a:r>
          </a:p>
          <a:p>
            <a:pPr algn="just"/>
            <a:r>
              <a:rPr lang="pt-BR" sz="1400" dirty="0"/>
              <a:t>        V - data e assinatura do requerente ou de seu representante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FF0000"/>
                </a:solidFill>
              </a:rPr>
              <a:t>Vedação ao anonimato (FERRAZ E DALLARI: 2012)</a:t>
            </a:r>
          </a:p>
          <a:p>
            <a:pPr algn="just"/>
            <a:endParaRPr lang="pt-BR" sz="16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1600" b="1" dirty="0">
                <a:solidFill>
                  <a:srgbClr val="0070C0"/>
                </a:solidFill>
              </a:rPr>
              <a:t>Direito de petição</a:t>
            </a:r>
            <a:r>
              <a:rPr lang="pt-BR" sz="1600" b="1" dirty="0"/>
              <a:t> e </a:t>
            </a:r>
            <a:r>
              <a:rPr lang="pt-BR" sz="1600" b="1" dirty="0">
                <a:solidFill>
                  <a:srgbClr val="0070C0"/>
                </a:solidFill>
              </a:rPr>
              <a:t>formalismo moderado</a:t>
            </a:r>
            <a:r>
              <a:rPr lang="pt-BR" sz="1600" b="1" dirty="0"/>
              <a:t>: não pode haver formalidades não essenciais (MARRARA: 2003).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485961" y="1367135"/>
            <a:ext cx="64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Princípio da oficialidade ou impulso oficial</a:t>
            </a:r>
          </a:p>
        </p:txBody>
      </p:sp>
      <p:sp>
        <p:nvSpPr>
          <p:cNvPr id="7" name="Seta dobrada 6"/>
          <p:cNvSpPr/>
          <p:nvPr/>
        </p:nvSpPr>
        <p:spPr>
          <a:xfrm rot="10800000" flipH="1">
            <a:off x="430223" y="1542347"/>
            <a:ext cx="3878317" cy="27924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05266" y="1828800"/>
            <a:ext cx="5550403" cy="4401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pt-BR" sz="2000" dirty="0"/>
              <a:t>É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vedada à Administração a recusa imotivada</a:t>
            </a:r>
            <a:r>
              <a:rPr lang="pt-BR" sz="2000" dirty="0"/>
              <a:t> de recebimento de documentos, devendo o servidor orientar o interessado quanto ao suprimento de eventuais falhas (art. 6º, parágrafo único).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Wingdings" pitchFamily="2" charset="2"/>
              <a:buChar char="q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2000" dirty="0"/>
              <a:t>Os órgãos e entidades administrativas deverão elaborar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modelos ou formulários padronizados</a:t>
            </a:r>
            <a:r>
              <a:rPr lang="pt-BR" sz="2000" dirty="0"/>
              <a:t> para assuntos que importem pretensões equivalentes (art. 7º).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/>
              <a:t>Padronização gera maior racionalidade e eficiência (MARRARA: 2003)</a:t>
            </a:r>
          </a:p>
        </p:txBody>
      </p:sp>
    </p:spTree>
    <p:extLst>
      <p:ext uri="{BB962C8B-B14F-4D97-AF65-F5344CB8AC3E}">
        <p14:creationId xmlns:p14="http://schemas.microsoft.com/office/powerpoint/2010/main" val="83330361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4947</Words>
  <Application>Microsoft Office PowerPoint</Application>
  <PresentationFormat>Widescreen</PresentationFormat>
  <Paragraphs>318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Verdana</vt:lpstr>
      <vt:lpstr>Wingdings</vt:lpstr>
      <vt:lpstr>DiamondGrid_16x9_TP103031012</vt:lpstr>
      <vt:lpstr>Processo Administrativo:    AULA 5:A codificação e as fases do processo administrativo</vt:lpstr>
      <vt:lpstr>Sumário de aula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2022-03-05T14:27:36Z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