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23"/>
  </p:notesMasterIdLst>
  <p:handoutMasterIdLst>
    <p:handoutMasterId r:id="rId24"/>
  </p:handoutMasterIdLst>
  <p:sldIdLst>
    <p:sldId id="261" r:id="rId2"/>
    <p:sldId id="524" r:id="rId3"/>
    <p:sldId id="316" r:id="rId4"/>
    <p:sldId id="460" r:id="rId5"/>
    <p:sldId id="535" r:id="rId6"/>
    <p:sldId id="489" r:id="rId7"/>
    <p:sldId id="537" r:id="rId8"/>
    <p:sldId id="536" r:id="rId9"/>
    <p:sldId id="545" r:id="rId10"/>
    <p:sldId id="541" r:id="rId11"/>
    <p:sldId id="547" r:id="rId12"/>
    <p:sldId id="542" r:id="rId13"/>
    <p:sldId id="543" r:id="rId14"/>
    <p:sldId id="546" r:id="rId15"/>
    <p:sldId id="538" r:id="rId16"/>
    <p:sldId id="539" r:id="rId17"/>
    <p:sldId id="540" r:id="rId18"/>
    <p:sldId id="548" r:id="rId19"/>
    <p:sldId id="549" r:id="rId20"/>
    <p:sldId id="550" r:id="rId21"/>
    <p:sldId id="544" r:id="rId22"/>
  </p:sldIdLst>
  <p:sldSz cx="12192000" cy="6858000"/>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7" autoAdjust="0"/>
    <p:restoredTop sz="99172" autoAdjust="0"/>
  </p:normalViewPr>
  <p:slideViewPr>
    <p:cSldViewPr snapToGrid="0">
      <p:cViewPr>
        <p:scale>
          <a:sx n="60" d="100"/>
          <a:sy n="60" d="100"/>
        </p:scale>
        <p:origin x="-720" y="-184"/>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3834" y="162"/>
      </p:cViewPr>
      <p:guideLst>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sz="quarter"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F0AEC0A1-4FE5-644F-B1B9-37386AB5928C}" type="datetimeFigureOut">
              <a:rPr lang="pt-BR"/>
              <a:pPr/>
              <a:t>07/03/2022</a:t>
            </a:fld>
            <a:endParaRPr lang="pt-BR"/>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45731DB7-3FCA-664A-BB8D-C8EECDE5DF60}" type="slidenum">
              <a:rPr lang="pt-BR"/>
              <a:pPr/>
              <a:t>‹nº›</a:t>
            </a:fld>
            <a:endParaRPr lang="pt-BR"/>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460CEFF1-3569-FE43-B5B3-47BFCE3DD254}" type="datetimeFigureOut">
              <a:rPr lang="pt-BR"/>
              <a:pPr/>
              <a:t>07/03/2022</a:t>
            </a:fld>
            <a:endParaRPr lang="pt-BR"/>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5500" tIns="47750" rIns="95500" bIns="47750" rtlCol="0" anchor="ctr"/>
          <a:lstStyle/>
          <a:p>
            <a:pPr lvl="0"/>
            <a:endParaRPr lang="pt-BR" noProof="0" dirty="0"/>
          </a:p>
        </p:txBody>
      </p:sp>
      <p:sp>
        <p:nvSpPr>
          <p:cNvPr id="5" name="Espaço Reservado para Anotações 4"/>
          <p:cNvSpPr>
            <a:spLocks noGrp="1"/>
          </p:cNvSpPr>
          <p:nvPr>
            <p:ph type="body" sz="quarter" idx="3"/>
          </p:nvPr>
        </p:nvSpPr>
        <p:spPr>
          <a:xfrm>
            <a:off x="709930" y="4925409"/>
            <a:ext cx="5679440" cy="3454182"/>
          </a:xfrm>
          <a:prstGeom prst="rect">
            <a:avLst/>
          </a:prstGeom>
        </p:spPr>
        <p:txBody>
          <a:bodyPr vert="horz" wrap="square" lIns="95500" tIns="47750" rIns="95500" bIns="4775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3173246C-C031-6449-A4A5-15A4290DE3AB}" type="slidenum">
              <a:rPr lang="pt-BR"/>
              <a:pPr/>
              <a:t>‹nº›</a:t>
            </a:fld>
            <a:endParaRPr lang="pt-BR"/>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dirty="0">
              <a:latin typeface="Arial" charset="0"/>
            </a:endParaRPr>
          </a:p>
        </p:txBody>
      </p:sp>
      <p:sp>
        <p:nvSpPr>
          <p:cNvPr id="2253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183ABB00-96FC-EA44-A15B-9CF5220CCF2E}" type="slidenum">
              <a:rPr lang="pt-BR"/>
              <a:pPr/>
              <a:t>3</a:t>
            </a:fld>
            <a:endParaRPr lang="pt-BR" dirty="0"/>
          </a:p>
        </p:txBody>
      </p:sp>
    </p:spTree>
    <p:extLst>
      <p:ext uri="{BB962C8B-B14F-4D97-AF65-F5344CB8AC3E}">
        <p14:creationId xmlns:p14="http://schemas.microsoft.com/office/powerpoint/2010/main" val="4172046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4</a:t>
            </a:fld>
            <a:endParaRPr lang="pt-BR"/>
          </a:p>
        </p:txBody>
      </p:sp>
    </p:spTree>
    <p:extLst>
      <p:ext uri="{BB962C8B-B14F-4D97-AF65-F5344CB8AC3E}">
        <p14:creationId xmlns:p14="http://schemas.microsoft.com/office/powerpoint/2010/main" val="1821711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6</a:t>
            </a:fld>
            <a:endParaRPr lang="pt-BR"/>
          </a:p>
        </p:txBody>
      </p:sp>
    </p:spTree>
    <p:extLst>
      <p:ext uri="{BB962C8B-B14F-4D97-AF65-F5344CB8AC3E}">
        <p14:creationId xmlns:p14="http://schemas.microsoft.com/office/powerpoint/2010/main" val="1821711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5" y="1909346"/>
            <a:ext cx="9604310" cy="3383280"/>
          </a:xfrm>
        </p:spPr>
        <p:txBody>
          <a:bodyPr>
            <a:normAutofit/>
          </a:bodyPr>
          <a:lstStyle>
            <a:lvl1pPr algn="l">
              <a:lnSpc>
                <a:spcPct val="76000"/>
              </a:lnSpc>
              <a:defRPr sz="8000" cap="none" baseline="0">
                <a:solidFill>
                  <a:schemeClr val="tx1"/>
                </a:solidFill>
              </a:defRPr>
            </a:lvl1pPr>
          </a:lstStyle>
          <a:p>
            <a:r>
              <a:rPr lang="pt-BR" smtClean="0"/>
              <a:t>Clique para editar o título mestre</a:t>
            </a:r>
            <a:endParaRPr lang="pt-BR" dirty="0"/>
          </a:p>
        </p:txBody>
      </p:sp>
      <p:sp>
        <p:nvSpPr>
          <p:cNvPr id="3" name="Subtítulo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07/03/2022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a:xfrm>
            <a:off x="1295399" y="489856"/>
            <a:ext cx="7587344" cy="530134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07/03/2022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07/03/2022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0" y="2541573"/>
            <a:ext cx="9601200" cy="2743200"/>
          </a:xfrm>
        </p:spPr>
        <p:txBody>
          <a:bodyPr>
            <a:normAutofit/>
          </a:bodyPr>
          <a:lstStyle>
            <a:lvl1pPr>
              <a:lnSpc>
                <a:spcPct val="85000"/>
              </a:lnSpc>
              <a:defRPr sz="6000" cap="none" baseline="0">
                <a:solidFill>
                  <a:schemeClr val="tx1"/>
                </a:solidFill>
              </a:defRPr>
            </a:lvl1p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Conteúdo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07/03/2022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Texto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07/03/2022</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07/03/2022</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07/03/2022</a:t>
            </a:fld>
            <a:endParaRPr lang="pt-BR"/>
          </a:p>
        </p:txBody>
      </p:sp>
      <p:sp>
        <p:nvSpPr>
          <p:cNvPr id="54" name="Espaço Reservado para Rodapé 212"/>
          <p:cNvSpPr>
            <a:spLocks noGrp="1"/>
          </p:cNvSpPr>
          <p:nvPr>
            <p:ph type="ftr" sz="quarter" idx="11"/>
          </p:nvPr>
        </p:nvSpPr>
        <p:spPr/>
        <p:txBody>
          <a:bodyPr/>
          <a:lstStyle>
            <a:lvl1pPr>
              <a:defRPr/>
            </a:lvl1pPr>
          </a:lstStyle>
          <a:p>
            <a:pPr>
              <a:defRPr/>
            </a:pPr>
            <a:endParaRPr lang="pt-BR"/>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3" name="Espaço Reservado para Conteúdo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07/03/2022</a:t>
            </a:fld>
            <a:endParaRPr lang="pt-BR"/>
          </a:p>
        </p:txBody>
      </p:sp>
      <p:sp>
        <p:nvSpPr>
          <p:cNvPr id="59" name="Espaço Reservado para Rodapé 5"/>
          <p:cNvSpPr>
            <a:spLocks noGrp="1"/>
          </p:cNvSpPr>
          <p:nvPr>
            <p:ph type="ftr" sz="quarter" idx="11"/>
          </p:nvPr>
        </p:nvSpPr>
        <p:spPr/>
        <p:txBody>
          <a:bodyPr/>
          <a:lstStyle>
            <a:lvl1pPr>
              <a:defRPr/>
            </a:lvl1pPr>
          </a:lstStyle>
          <a:p>
            <a:pPr>
              <a:defRPr/>
            </a:pPr>
            <a:endParaRPr lang="pt-BR"/>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pt-BR" noProof="0" dirty="0"/>
          </a:p>
        </p:txBody>
      </p:sp>
      <p:sp>
        <p:nvSpPr>
          <p:cNvPr id="2" name="Título 1"/>
          <p:cNvSpPr>
            <a:spLocks noGrp="1"/>
          </p:cNvSpPr>
          <p:nvPr>
            <p:ph type="title"/>
          </p:nvPr>
        </p:nvSpPr>
        <p:spPr>
          <a:xfrm>
            <a:off x="7909560" y="576072"/>
            <a:ext cx="3657600" cy="2194560"/>
          </a:xfrm>
        </p:spPr>
        <p:txBody>
          <a:bodyPr>
            <a:normAutofit/>
          </a:bodyPr>
          <a:lstStyle>
            <a:lvl1pPr>
              <a:defRPr sz="2600">
                <a:solidFill>
                  <a:schemeClr val="bg1"/>
                </a:solidFill>
              </a:defRPr>
            </a:lvl1pPr>
          </a:lstStyle>
          <a:p>
            <a:r>
              <a:rPr lang="pt-BR" smtClean="0"/>
              <a:t>Clique para editar o título mestre</a:t>
            </a:r>
            <a:endParaRPr lang="pt-BR" dirty="0"/>
          </a:p>
        </p:txBody>
      </p:sp>
      <p:sp>
        <p:nvSpPr>
          <p:cNvPr id="4" name="Espaço Reservado para Texto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0"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0" y="1981200"/>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5"/>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07/03/2022</a:t>
            </a:fld>
            <a:endParaRPr lang="pt-BR"/>
          </a:p>
        </p:txBody>
      </p:sp>
      <p:sp>
        <p:nvSpPr>
          <p:cNvPr id="5" name="Espaço Reservado para Rodapé 4"/>
          <p:cNvSpPr>
            <a:spLocks noGrp="1"/>
          </p:cNvSpPr>
          <p:nvPr>
            <p:ph type="ftr" sz="quarter" idx="3"/>
          </p:nvPr>
        </p:nvSpPr>
        <p:spPr>
          <a:xfrm>
            <a:off x="609600" y="6289675"/>
            <a:ext cx="6127750"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a:p>
        </p:txBody>
      </p:sp>
      <p:sp>
        <p:nvSpPr>
          <p:cNvPr id="6" name="Espaço Reservado para Número de Slide 5"/>
          <p:cNvSpPr>
            <a:spLocks noGrp="1"/>
          </p:cNvSpPr>
          <p:nvPr>
            <p:ph type="sldNum" sz="quarter" idx="4"/>
          </p:nvPr>
        </p:nvSpPr>
        <p:spPr>
          <a:xfrm>
            <a:off x="10664825" y="6289675"/>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52859" y="776527"/>
            <a:ext cx="10883540" cy="2091178"/>
          </a:xfrm>
        </p:spPr>
        <p:txBody>
          <a:bodyPr rtlCol="0">
            <a:noAutofit/>
          </a:bodyPr>
          <a:lstStyle/>
          <a:p>
            <a:pPr algn="ctr"/>
            <a:r>
              <a:rPr lang="pt-BR" sz="5400" b="0" dirty="0" smtClean="0">
                <a:latin typeface="Verdana" panose="020B0604030504040204" pitchFamily="34" charset="0"/>
                <a:ea typeface="Verdana" panose="020B0604030504040204" pitchFamily="34" charset="0"/>
                <a:cs typeface="Verdana" panose="020B0604030504040204" pitchFamily="34" charset="0"/>
              </a:rPr>
              <a:t>Processo Administrativo: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 </a:t>
            </a:r>
            <a:br>
              <a:rPr lang="pt-BR" sz="5400" b="0" dirty="0" smtClean="0">
                <a:latin typeface="Verdana" panose="020B0604030504040204" pitchFamily="34" charset="0"/>
                <a:ea typeface="Verdana" panose="020B0604030504040204" pitchFamily="34" charset="0"/>
                <a:cs typeface="Verdana" panose="020B0604030504040204" pitchFamily="34" charset="0"/>
              </a:rPr>
            </a:br>
            <a:r>
              <a:rPr lang="pt-BR" sz="5400" b="0" dirty="0" smtClean="0">
                <a:latin typeface="Verdana" panose="020B0604030504040204" pitchFamily="34" charset="0"/>
                <a:ea typeface="Verdana" panose="020B0604030504040204" pitchFamily="34" charset="0"/>
                <a:cs typeface="Verdana" panose="020B0604030504040204" pitchFamily="34" charset="0"/>
              </a:rPr>
              <a:t>Aula 2:Do ato administrativo ao processo administrativo</a:t>
            </a:r>
            <a:endParaRPr lang="pt-BR" sz="5400" b="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ítulo 2"/>
          <p:cNvSpPr>
            <a:spLocks noGrp="1"/>
          </p:cNvSpPr>
          <p:nvPr>
            <p:ph type="subTitle" idx="1"/>
          </p:nvPr>
        </p:nvSpPr>
        <p:spPr>
          <a:xfrm>
            <a:off x="2107669" y="5479850"/>
            <a:ext cx="8661400" cy="1378150"/>
          </a:xfrm>
        </p:spPr>
        <p:txBody>
          <a:bodyPr rtlCol="0">
            <a:normAutofit/>
          </a:bodyPr>
          <a:lstStyle/>
          <a:p>
            <a:pPr eaLnBrk="1" fontAlgn="auto" hangingPunct="1">
              <a:spcAft>
                <a:spcPts val="0"/>
              </a:spcAft>
              <a:buFont typeface="Arial" panose="020B0604020202020204" pitchFamily="34" charset="0"/>
              <a:buNone/>
              <a:defRPr/>
            </a:pPr>
            <a:r>
              <a:rPr lang="pt-BR" dirty="0" smtClean="0">
                <a:solidFill>
                  <a:srgbClr val="FF0000"/>
                </a:solidFill>
                <a:ea typeface="+mn-ea"/>
              </a:rPr>
              <a:t>		</a:t>
            </a:r>
          </a:p>
          <a:p>
            <a:pPr eaLnBrk="1" fontAlgn="auto" hangingPunct="1">
              <a:spcAft>
                <a:spcPts val="0"/>
              </a:spcAft>
              <a:buFont typeface="Arial" panose="020B0604020202020204" pitchFamily="34" charset="0"/>
              <a:buNone/>
              <a:defRPr/>
            </a:pPr>
            <a:r>
              <a:rPr lang="pt-BR" dirty="0" smtClean="0">
                <a:solidFill>
                  <a:srgbClr val="FF0000"/>
                </a:solidFill>
                <a:ea typeface="+mn-ea"/>
              </a:rPr>
              <a:t>Faculdade de Direito da Universidade de São Paulo (USP)                  </a:t>
            </a:r>
          </a:p>
          <a:p>
            <a:pPr eaLnBrk="1" fontAlgn="auto" hangingPunct="1">
              <a:spcAft>
                <a:spcPts val="0"/>
              </a:spcAft>
              <a:buFont typeface="Arial" panose="020B0604020202020204" pitchFamily="34" charset="0"/>
              <a:buNone/>
              <a:defRPr/>
            </a:pP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São Paulo (SP), </a:t>
            </a: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24 </a:t>
            </a: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de </a:t>
            </a: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março </a:t>
            </a: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de </a:t>
            </a:r>
            <a:r>
              <a:rPr lang="pt-BR"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2022.</a:t>
            </a:r>
            <a:endParaRPr lang="pt-BR" b="1" i="1" dirty="0" smtClean="0">
              <a:solidFill>
                <a:srgbClr val="FF0000"/>
              </a:solidFill>
              <a:ea typeface="+mn-ea"/>
            </a:endParaRPr>
          </a:p>
        </p:txBody>
      </p:sp>
      <p:sp>
        <p:nvSpPr>
          <p:cNvPr id="10" name="Título 1"/>
          <p:cNvSpPr txBox="1">
            <a:spLocks/>
          </p:cNvSpPr>
          <p:nvPr/>
        </p:nvSpPr>
        <p:spPr bwMode="auto">
          <a:xfrm>
            <a:off x="3416135" y="3093208"/>
            <a:ext cx="8775865" cy="186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r>
              <a:rPr lang="pt-BR" sz="2800" cap="small" dirty="0" smtClean="0">
                <a:latin typeface="Verdana" panose="020B0604030504040204" pitchFamily="34" charset="0"/>
                <a:ea typeface="Verdana" panose="020B0604030504040204" pitchFamily="34" charset="0"/>
                <a:cs typeface="Verdana" panose="020B0604030504040204" pitchFamily="34" charset="0"/>
              </a:rPr>
              <a:t>Prof. Dr. Gustavo Justino de oliveira</a:t>
            </a:r>
          </a:p>
          <a:p>
            <a:pPr algn="ctr"/>
            <a:endParaRPr lang="pt-BR" sz="2800" cap="small"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4" y="3525462"/>
            <a:ext cx="1972205" cy="1993369"/>
          </a:xfrm>
          <a:prstGeom prst="rect">
            <a:avLst/>
          </a:prstGeom>
          <a:solidFill>
            <a:srgbClr val="FFFFFF"/>
          </a:solidFill>
          <a:ln>
            <a:noFill/>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 y="1717315"/>
            <a:ext cx="1109662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A </a:t>
            </a:r>
            <a:r>
              <a:rPr lang="pt-BR" sz="2400" b="1" i="1" u="sng" dirty="0" err="1" smtClean="0">
                <a:latin typeface="Verdana" panose="020B0604030504040204" pitchFamily="34" charset="0"/>
                <a:ea typeface="Verdana" panose="020B0604030504040204" pitchFamily="34" charset="0"/>
                <a:cs typeface="Verdana" panose="020B0604030504040204" pitchFamily="34" charset="0"/>
              </a:rPr>
              <a:t>processualidade</a:t>
            </a:r>
            <a:r>
              <a:rPr lang="pt-BR" sz="2400" b="1" i="1" u="sng" dirty="0" smtClean="0">
                <a:latin typeface="Verdana" panose="020B0604030504040204" pitchFamily="34" charset="0"/>
                <a:ea typeface="Verdana" panose="020B0604030504040204" pitchFamily="34" charset="0"/>
                <a:cs typeface="Verdana" panose="020B0604030504040204" pitchFamily="34" charset="0"/>
              </a:rPr>
              <a:t> em sentido amplo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aixaDeTexto 4"/>
          <p:cNvSpPr txBox="1"/>
          <p:nvPr/>
        </p:nvSpPr>
        <p:spPr>
          <a:xfrm>
            <a:off x="0" y="2169506"/>
            <a:ext cx="12191999" cy="1477328"/>
          </a:xfrm>
          <a:prstGeom prst="rect">
            <a:avLst/>
          </a:prstGeom>
          <a:noFill/>
        </p:spPr>
        <p:txBody>
          <a:bodyPr wrap="square" rtlCol="0">
            <a:spAutoFit/>
          </a:bodyPr>
          <a:lstStyle/>
          <a:p>
            <a:pPr algn="just"/>
            <a:r>
              <a:rPr lang="pt-BR" dirty="0" smtClean="0">
                <a:latin typeface="Verdana" pitchFamily="34" charset="0"/>
                <a:ea typeface="Verdana" pitchFamily="34" charset="0"/>
                <a:cs typeface="Verdana" pitchFamily="34" charset="0"/>
              </a:rPr>
              <a:t>“A partir da década de 50, processualistas e administrativistas foram convergindo para a ideia de processo ligado ao exercício do poder estatal. O processo, nesse entendimento, </a:t>
            </a:r>
            <a:r>
              <a:rPr lang="pt-BR" b="1" dirty="0" smtClean="0">
                <a:solidFill>
                  <a:schemeClr val="accent1">
                    <a:lumMod val="75000"/>
                  </a:schemeClr>
                </a:solidFill>
                <a:latin typeface="Verdana" pitchFamily="34" charset="0"/>
                <a:ea typeface="Verdana" pitchFamily="34" charset="0"/>
                <a:cs typeface="Verdana" pitchFamily="34" charset="0"/>
              </a:rPr>
              <a:t>expressa o aspecto dinâmico</a:t>
            </a:r>
            <a:r>
              <a:rPr lang="pt-BR" dirty="0" smtClean="0">
                <a:latin typeface="Verdana" pitchFamily="34" charset="0"/>
                <a:ea typeface="Verdana" pitchFamily="34" charset="0"/>
                <a:cs typeface="Verdana" pitchFamily="34" charset="0"/>
              </a:rPr>
              <a:t> de um fenômeno que se vai concretizando em muitos pontos no tempo, refletindo a passagem do poder em atos ou decisões. Assim, </a:t>
            </a:r>
            <a:r>
              <a:rPr lang="pt-BR" b="1" dirty="0" smtClean="0">
                <a:solidFill>
                  <a:schemeClr val="accent1">
                    <a:lumMod val="75000"/>
                  </a:schemeClr>
                </a:solidFill>
                <a:latin typeface="Verdana" pitchFamily="34" charset="0"/>
                <a:ea typeface="Verdana" pitchFamily="34" charset="0"/>
                <a:cs typeface="Verdana" pitchFamily="34" charset="0"/>
              </a:rPr>
              <a:t>o processo existe tanto no exercício da função jurisdicional, como na função legislativa e na função executiva</a:t>
            </a:r>
            <a:r>
              <a:rPr lang="pt-BR" dirty="0" smtClean="0">
                <a:latin typeface="Verdana" pitchFamily="34" charset="0"/>
                <a:ea typeface="Verdana" pitchFamily="34" charset="0"/>
                <a:cs typeface="Verdana" pitchFamily="34" charset="0"/>
              </a:rPr>
              <a:t>.” (MEDAUAR: 2015)        </a:t>
            </a:r>
            <a:endParaRPr lang="pt-BR" dirty="0">
              <a:latin typeface="Verdana" pitchFamily="34" charset="0"/>
              <a:ea typeface="Verdana" pitchFamily="34" charset="0"/>
              <a:cs typeface="Verdana" pitchFamily="34" charset="0"/>
            </a:endParaRPr>
          </a:p>
        </p:txBody>
      </p:sp>
      <p:sp>
        <p:nvSpPr>
          <p:cNvPr id="6" name="CaixaDeTexto 5"/>
          <p:cNvSpPr txBox="1"/>
          <p:nvPr/>
        </p:nvSpPr>
        <p:spPr>
          <a:xfrm>
            <a:off x="0" y="3661470"/>
            <a:ext cx="1109662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Processo como instituto jurídico diverso do ato administrativo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7" name="CaixaDeTexto 6"/>
          <p:cNvSpPr txBox="1"/>
          <p:nvPr/>
        </p:nvSpPr>
        <p:spPr>
          <a:xfrm>
            <a:off x="209550" y="4123135"/>
            <a:ext cx="5572125" cy="1754326"/>
          </a:xfrm>
          <a:prstGeom prst="rect">
            <a:avLst/>
          </a:prstGeom>
          <a:solidFill>
            <a:schemeClr val="bg1">
              <a:lumMod val="75000"/>
            </a:schemeClr>
          </a:solidFill>
        </p:spPr>
        <p:txBody>
          <a:bodyPr wrap="square" rtlCol="0">
            <a:spAutoFit/>
          </a:bodyPr>
          <a:lstStyle/>
          <a:p>
            <a:pPr algn="just"/>
            <a:r>
              <a:rPr lang="pt-BR" dirty="0" smtClean="0">
                <a:latin typeface="Verdana" pitchFamily="34" charset="0"/>
                <a:ea typeface="Verdana" pitchFamily="34" charset="0"/>
                <a:cs typeface="Verdana" pitchFamily="34" charset="0"/>
              </a:rPr>
              <a:t>O </a:t>
            </a:r>
            <a:r>
              <a:rPr lang="pt-BR" b="1" dirty="0" smtClean="0">
                <a:solidFill>
                  <a:schemeClr val="accent1">
                    <a:lumMod val="75000"/>
                  </a:schemeClr>
                </a:solidFill>
                <a:latin typeface="Verdana" pitchFamily="34" charset="0"/>
                <a:ea typeface="Verdana" pitchFamily="34" charset="0"/>
                <a:cs typeface="Verdana" pitchFamily="34" charset="0"/>
              </a:rPr>
              <a:t>ato administrativo</a:t>
            </a:r>
            <a:r>
              <a:rPr lang="pt-BR" dirty="0" smtClean="0">
                <a:latin typeface="Verdana" pitchFamily="34" charset="0"/>
                <a:ea typeface="Verdana" pitchFamily="34" charset="0"/>
                <a:cs typeface="Verdana" pitchFamily="34" charset="0"/>
              </a:rPr>
              <a:t> é o resultado final de um processo de tomada de decisão: especificado, consistente e imobilizado. </a:t>
            </a:r>
          </a:p>
          <a:p>
            <a:pPr algn="just"/>
            <a:endParaRPr lang="pt-BR" i="1" dirty="0"/>
          </a:p>
          <a:p>
            <a:pPr algn="just"/>
            <a:endParaRPr lang="pt-BR" i="1" dirty="0" smtClean="0"/>
          </a:p>
          <a:p>
            <a:pPr algn="just"/>
            <a:endParaRPr lang="pt-BR" i="1" dirty="0"/>
          </a:p>
        </p:txBody>
      </p:sp>
      <p:sp>
        <p:nvSpPr>
          <p:cNvPr id="8" name="CaixaDeTexto 7"/>
          <p:cNvSpPr txBox="1"/>
          <p:nvPr/>
        </p:nvSpPr>
        <p:spPr>
          <a:xfrm>
            <a:off x="5905500" y="4123135"/>
            <a:ext cx="6086475" cy="1638910"/>
          </a:xfrm>
          <a:prstGeom prst="rect">
            <a:avLst/>
          </a:prstGeom>
          <a:solidFill>
            <a:schemeClr val="bg1">
              <a:lumMod val="75000"/>
            </a:schemeClr>
          </a:solidFill>
        </p:spPr>
        <p:txBody>
          <a:bodyPr wrap="square" rtlCol="0">
            <a:spAutoFit/>
          </a:bodyPr>
          <a:lstStyle/>
          <a:p>
            <a:pPr algn="just"/>
            <a:r>
              <a:rPr lang="pt-BR" sz="1650" dirty="0">
                <a:latin typeface="Verdana" pitchFamily="34" charset="0"/>
                <a:ea typeface="Verdana" pitchFamily="34" charset="0"/>
                <a:cs typeface="Verdana" pitchFamily="34" charset="0"/>
              </a:rPr>
              <a:t>O </a:t>
            </a:r>
            <a:r>
              <a:rPr lang="pt-BR" sz="1650" b="1" dirty="0" smtClean="0">
                <a:solidFill>
                  <a:schemeClr val="accent1">
                    <a:lumMod val="75000"/>
                  </a:schemeClr>
                </a:solidFill>
                <a:latin typeface="Verdana" pitchFamily="34" charset="0"/>
                <a:ea typeface="Verdana" pitchFamily="34" charset="0"/>
                <a:cs typeface="Verdana" pitchFamily="34" charset="0"/>
              </a:rPr>
              <a:t>processo administrativo</a:t>
            </a:r>
            <a:r>
              <a:rPr lang="pt-BR" sz="1650" dirty="0" smtClean="0">
                <a:latin typeface="Verdana" pitchFamily="34" charset="0"/>
                <a:ea typeface="Verdana" pitchFamily="34" charset="0"/>
                <a:cs typeface="Verdana" pitchFamily="34" charset="0"/>
              </a:rPr>
              <a:t> representa o </a:t>
            </a:r>
            <a:r>
              <a:rPr lang="pt-BR" sz="1650" i="1" dirty="0" smtClean="0">
                <a:latin typeface="Verdana" pitchFamily="34" charset="0"/>
                <a:ea typeface="Verdana" pitchFamily="34" charset="0"/>
                <a:cs typeface="Verdana" pitchFamily="34" charset="0"/>
              </a:rPr>
              <a:t>iter</a:t>
            </a:r>
            <a:r>
              <a:rPr lang="pt-BR" sz="1650" dirty="0" smtClean="0">
                <a:latin typeface="Verdana" pitchFamily="34" charset="0"/>
                <a:ea typeface="Verdana" pitchFamily="34" charset="0"/>
                <a:cs typeface="Verdana" pitchFamily="34" charset="0"/>
              </a:rPr>
              <a:t> da tomada de decisão, </a:t>
            </a:r>
            <a:r>
              <a:rPr lang="pt-BR" sz="1650" dirty="0">
                <a:latin typeface="Verdana" pitchFamily="34" charset="0"/>
                <a:ea typeface="Verdana" pitchFamily="34" charset="0"/>
                <a:cs typeface="Verdana" pitchFamily="34" charset="0"/>
              </a:rPr>
              <a:t>é o </a:t>
            </a:r>
            <a:r>
              <a:rPr lang="pt-BR" sz="1650" i="1" dirty="0">
                <a:latin typeface="Verdana" pitchFamily="34" charset="0"/>
                <a:ea typeface="Verdana" pitchFamily="34" charset="0"/>
                <a:cs typeface="Verdana" pitchFamily="34" charset="0"/>
              </a:rPr>
              <a:t>vir a ser </a:t>
            </a:r>
            <a:r>
              <a:rPr lang="pt-BR" sz="1650" dirty="0">
                <a:latin typeface="Verdana" pitchFamily="34" charset="0"/>
                <a:ea typeface="Verdana" pitchFamily="34" charset="0"/>
                <a:cs typeface="Verdana" pitchFamily="34" charset="0"/>
              </a:rPr>
              <a:t>de um </a:t>
            </a:r>
            <a:r>
              <a:rPr lang="pt-BR" sz="1650" dirty="0" smtClean="0">
                <a:latin typeface="Verdana" pitchFamily="34" charset="0"/>
                <a:ea typeface="Verdana" pitchFamily="34" charset="0"/>
                <a:cs typeface="Verdana" pitchFamily="34" charset="0"/>
              </a:rPr>
              <a:t>ato. “A teoria da </a:t>
            </a:r>
            <a:r>
              <a:rPr lang="pt-BR" sz="1650" dirty="0" err="1" smtClean="0">
                <a:latin typeface="Verdana" pitchFamily="34" charset="0"/>
                <a:ea typeface="Verdana" pitchFamily="34" charset="0"/>
                <a:cs typeface="Verdana" pitchFamily="34" charset="0"/>
              </a:rPr>
              <a:t>processualidade</a:t>
            </a:r>
            <a:r>
              <a:rPr lang="pt-BR" sz="1650" dirty="0" smtClean="0">
                <a:latin typeface="Verdana" pitchFamily="34" charset="0"/>
                <a:ea typeface="Verdana" pitchFamily="34" charset="0"/>
                <a:cs typeface="Verdana" pitchFamily="34" charset="0"/>
              </a:rPr>
              <a:t> ocupa-se da concatenação juridicamente preestabelecida dos atos, que se coordena à vista de um fim.” (MEDAUAR: 2013).</a:t>
            </a:r>
            <a:endParaRPr lang="pt-BR" sz="1650" i="1" dirty="0">
              <a:latin typeface="Verdana" pitchFamily="34" charset="0"/>
              <a:ea typeface="Verdana" pitchFamily="34" charset="0"/>
              <a:cs typeface="Verdana" pitchFamily="34" charset="0"/>
            </a:endParaRPr>
          </a:p>
          <a:p>
            <a:endParaRPr lang="pt-BR" dirty="0"/>
          </a:p>
        </p:txBody>
      </p:sp>
      <p:sp>
        <p:nvSpPr>
          <p:cNvPr id="11" name="CaixaDeTexto 10"/>
          <p:cNvSpPr txBox="1"/>
          <p:nvPr/>
        </p:nvSpPr>
        <p:spPr>
          <a:xfrm>
            <a:off x="0" y="5534025"/>
            <a:ext cx="12077323" cy="1361911"/>
          </a:xfrm>
          <a:prstGeom prst="rect">
            <a:avLst/>
          </a:prstGeom>
          <a:solidFill>
            <a:schemeClr val="tx1">
              <a:lumMod val="10000"/>
              <a:lumOff val="90000"/>
            </a:schemeClr>
          </a:solidFill>
        </p:spPr>
        <p:txBody>
          <a:bodyPr wrap="square" rtlCol="0">
            <a:spAutoFit/>
          </a:bodyPr>
          <a:lstStyle/>
          <a:p>
            <a:pPr algn="just"/>
            <a:r>
              <a:rPr lang="pt-BR" sz="1650" dirty="0" smtClean="0">
                <a:latin typeface="Verdana" pitchFamily="34" charset="0"/>
                <a:ea typeface="Verdana" pitchFamily="34" charset="0"/>
                <a:cs typeface="Verdana" pitchFamily="34" charset="0"/>
              </a:rPr>
              <a:t>Os dois institutos são correlacionados de maneira harmônica: “a sucessão de atos, encadeada e juridicamente necessária, direciona-se a um resultado unitário, o ato final de decisão ou o resultado final.”</a:t>
            </a:r>
          </a:p>
          <a:p>
            <a:pPr algn="just"/>
            <a:r>
              <a:rPr lang="pt-BR" sz="1650" dirty="0" smtClean="0">
                <a:latin typeface="Verdana" pitchFamily="34" charset="0"/>
                <a:ea typeface="Verdana" pitchFamily="34" charset="0"/>
                <a:cs typeface="Verdana" pitchFamily="34" charset="0"/>
              </a:rPr>
              <a:t>“No entanto, esse vínculo teleológico a um resultado unitário </a:t>
            </a:r>
            <a:r>
              <a:rPr lang="pt-BR" sz="1650" dirty="0" smtClean="0">
                <a:solidFill>
                  <a:schemeClr val="accent1">
                    <a:lumMod val="75000"/>
                  </a:schemeClr>
                </a:solidFill>
                <a:latin typeface="Verdana" pitchFamily="34" charset="0"/>
                <a:ea typeface="Verdana" pitchFamily="34" charset="0"/>
                <a:cs typeface="Verdana" pitchFamily="34" charset="0"/>
              </a:rPr>
              <a:t>não elide a relevância dos atos parciais</a:t>
            </a:r>
            <a:r>
              <a:rPr lang="pt-BR" sz="1650" dirty="0" smtClean="0">
                <a:latin typeface="Verdana" pitchFamily="34" charset="0"/>
                <a:ea typeface="Verdana" pitchFamily="34" charset="0"/>
                <a:cs typeface="Verdana" pitchFamily="34" charset="0"/>
              </a:rPr>
              <a:t>, sobretudo no tocante à </a:t>
            </a:r>
            <a:r>
              <a:rPr lang="pt-BR" sz="1650" dirty="0" smtClean="0">
                <a:solidFill>
                  <a:schemeClr val="accent1">
                    <a:lumMod val="75000"/>
                  </a:schemeClr>
                </a:solidFill>
                <a:latin typeface="Verdana" pitchFamily="34" charset="0"/>
                <a:ea typeface="Verdana" pitchFamily="34" charset="0"/>
                <a:cs typeface="Verdana" pitchFamily="34" charset="0"/>
              </a:rPr>
              <a:t>garantia de direitos</a:t>
            </a:r>
            <a:r>
              <a:rPr lang="pt-BR" sz="1650" dirty="0" smtClean="0">
                <a:latin typeface="Verdana" pitchFamily="34" charset="0"/>
                <a:ea typeface="Verdana" pitchFamily="34" charset="0"/>
                <a:cs typeface="Verdana" pitchFamily="34" charset="0"/>
              </a:rPr>
              <a:t> e ao seu papel de oferecer </a:t>
            </a:r>
            <a:r>
              <a:rPr lang="pt-BR" sz="1650" dirty="0" smtClean="0">
                <a:solidFill>
                  <a:schemeClr val="accent1">
                    <a:lumMod val="75000"/>
                  </a:schemeClr>
                </a:solidFill>
                <a:latin typeface="Verdana" pitchFamily="34" charset="0"/>
                <a:ea typeface="Verdana" pitchFamily="34" charset="0"/>
                <a:cs typeface="Verdana" pitchFamily="34" charset="0"/>
              </a:rPr>
              <a:t>condições para uma decisão correta</a:t>
            </a:r>
            <a:r>
              <a:rPr lang="pt-BR" sz="1650" dirty="0" smtClean="0">
                <a:latin typeface="Verdana" pitchFamily="34" charset="0"/>
                <a:ea typeface="Verdana" pitchFamily="34" charset="0"/>
                <a:cs typeface="Verdana" pitchFamily="34" charset="0"/>
              </a:rPr>
              <a:t>.” (MEDAUAR: 2003)</a:t>
            </a:r>
          </a:p>
        </p:txBody>
      </p:sp>
      <p:sp>
        <p:nvSpPr>
          <p:cNvPr id="12" name="CaixaDeTexto 11"/>
          <p:cNvSpPr txBox="1"/>
          <p:nvPr/>
        </p:nvSpPr>
        <p:spPr>
          <a:xfrm>
            <a:off x="0" y="133350"/>
            <a:ext cx="12192000" cy="1200329"/>
          </a:xfrm>
          <a:prstGeom prst="rect">
            <a:avLst/>
          </a:prstGeom>
          <a:solidFill>
            <a:schemeClr val="bg1">
              <a:lumMod val="75000"/>
            </a:schemeClr>
          </a:solidFill>
        </p:spPr>
        <p:txBody>
          <a:bodyPr wrap="square" rtlCol="0">
            <a:spAutoFit/>
          </a:bodyPr>
          <a:lstStyle/>
          <a:p>
            <a:pPr algn="just"/>
            <a:r>
              <a:rPr lang="pt-BR" dirty="0" smtClean="0">
                <a:latin typeface="Verdana" pitchFamily="34" charset="0"/>
                <a:ea typeface="Verdana" pitchFamily="34" charset="0"/>
                <a:cs typeface="Verdana" pitchFamily="34" charset="0"/>
              </a:rPr>
              <a:t>“</a:t>
            </a:r>
            <a:r>
              <a:rPr lang="pt-BR" i="1" dirty="0">
                <a:latin typeface="Verdana" pitchFamily="34" charset="0"/>
                <a:ea typeface="Verdana" pitchFamily="34" charset="0"/>
                <a:cs typeface="Verdana" pitchFamily="34" charset="0"/>
              </a:rPr>
              <a:t>P</a:t>
            </a:r>
            <a:r>
              <a:rPr lang="pt-BR" i="1" dirty="0" smtClean="0">
                <a:latin typeface="Verdana" pitchFamily="34" charset="0"/>
                <a:ea typeface="Verdana" pitchFamily="34" charset="0"/>
                <a:cs typeface="Verdana" pitchFamily="34" charset="0"/>
              </a:rPr>
              <a:t>rocesso é o </a:t>
            </a:r>
            <a:r>
              <a:rPr lang="pt-BR" b="1" i="1" dirty="0" smtClean="0">
                <a:solidFill>
                  <a:schemeClr val="accent1">
                    <a:lumMod val="75000"/>
                  </a:schemeClr>
                </a:solidFill>
                <a:latin typeface="Verdana" pitchFamily="34" charset="0"/>
                <a:ea typeface="Verdana" pitchFamily="34" charset="0"/>
                <a:cs typeface="Verdana" pitchFamily="34" charset="0"/>
              </a:rPr>
              <a:t>procedimento</a:t>
            </a:r>
            <a:r>
              <a:rPr lang="pt-BR" i="1" dirty="0" smtClean="0">
                <a:latin typeface="Verdana" pitchFamily="34" charset="0"/>
                <a:ea typeface="Verdana" pitchFamily="34" charset="0"/>
                <a:cs typeface="Verdana" pitchFamily="34" charset="0"/>
              </a:rPr>
              <a:t> realizado mediante o desenvolvimento da </a:t>
            </a:r>
            <a:r>
              <a:rPr lang="pt-BR" b="1" i="1" dirty="0" smtClean="0">
                <a:solidFill>
                  <a:schemeClr val="accent1">
                    <a:lumMod val="75000"/>
                  </a:schemeClr>
                </a:solidFill>
                <a:latin typeface="Verdana" pitchFamily="34" charset="0"/>
                <a:ea typeface="Verdana" pitchFamily="34" charset="0"/>
                <a:cs typeface="Verdana" pitchFamily="34" charset="0"/>
              </a:rPr>
              <a:t>relação</a:t>
            </a:r>
            <a:r>
              <a:rPr lang="pt-BR" i="1" dirty="0" smtClean="0">
                <a:latin typeface="Verdana" pitchFamily="34" charset="0"/>
                <a:ea typeface="Verdana" pitchFamily="34" charset="0"/>
                <a:cs typeface="Verdana" pitchFamily="34" charset="0"/>
              </a:rPr>
              <a:t> entre seus sujeitos, presente o </a:t>
            </a:r>
            <a:r>
              <a:rPr lang="pt-BR" b="1" i="1" dirty="0" smtClean="0">
                <a:solidFill>
                  <a:schemeClr val="accent1">
                    <a:lumMod val="75000"/>
                  </a:schemeClr>
                </a:solidFill>
                <a:latin typeface="Verdana" pitchFamily="34" charset="0"/>
                <a:ea typeface="Verdana" pitchFamily="34" charset="0"/>
                <a:cs typeface="Verdana" pitchFamily="34" charset="0"/>
              </a:rPr>
              <a:t>contraditório</a:t>
            </a:r>
            <a:r>
              <a:rPr lang="pt-BR" i="1" dirty="0" smtClean="0">
                <a:latin typeface="Verdana" pitchFamily="34" charset="0"/>
                <a:ea typeface="Verdana" pitchFamily="34" charset="0"/>
                <a:cs typeface="Verdana" pitchFamily="34" charset="0"/>
              </a:rPr>
              <a:t>.” (CINTRA, DINAMARCO E GRINOVER: 2013)</a:t>
            </a:r>
            <a:r>
              <a:rPr lang="pt-BR" dirty="0" smtClean="0">
                <a:latin typeface="Verdana" pitchFamily="34" charset="0"/>
                <a:ea typeface="Verdana" pitchFamily="34" charset="0"/>
                <a:cs typeface="Verdana" pitchFamily="34" charset="0"/>
              </a:rPr>
              <a:t>.</a:t>
            </a:r>
          </a:p>
          <a:p>
            <a:pPr algn="just"/>
            <a:endParaRPr lang="pt-BR" dirty="0" smtClean="0">
              <a:latin typeface="Verdana" pitchFamily="34" charset="0"/>
              <a:ea typeface="Verdana" pitchFamily="34" charset="0"/>
              <a:cs typeface="Verdana" pitchFamily="34" charset="0"/>
            </a:endParaRPr>
          </a:p>
          <a:p>
            <a:pPr algn="just"/>
            <a:r>
              <a:rPr lang="pt-BR" dirty="0" smtClean="0">
                <a:latin typeface="Verdana" pitchFamily="34" charset="0"/>
                <a:ea typeface="Verdana" pitchFamily="34" charset="0"/>
                <a:cs typeface="Verdana" pitchFamily="34" charset="0"/>
              </a:rPr>
              <a:t> “</a:t>
            </a:r>
            <a:r>
              <a:rPr lang="pt-BR" b="1" i="1" dirty="0" smtClean="0">
                <a:solidFill>
                  <a:schemeClr val="accent1">
                    <a:lumMod val="75000"/>
                  </a:schemeClr>
                </a:solidFill>
                <a:latin typeface="Verdana" pitchFamily="34" charset="0"/>
                <a:ea typeface="Verdana" pitchFamily="34" charset="0"/>
                <a:cs typeface="Verdana" pitchFamily="34" charset="0"/>
              </a:rPr>
              <a:t>Processo administrativo é a Administração em movimento</a:t>
            </a:r>
            <a:r>
              <a:rPr lang="pt-BR" dirty="0" smtClean="0">
                <a:latin typeface="Verdana" pitchFamily="34" charset="0"/>
                <a:ea typeface="Verdana" pitchFamily="34" charset="0"/>
                <a:cs typeface="Verdana" pitchFamily="34" charset="0"/>
              </a:rPr>
              <a:t>”</a:t>
            </a:r>
            <a:r>
              <a:rPr lang="pt-BR" b="1" dirty="0" smtClean="0">
                <a:solidFill>
                  <a:schemeClr val="accent1">
                    <a:lumMod val="75000"/>
                  </a:schemeClr>
                </a:solidFill>
                <a:latin typeface="Verdana" pitchFamily="34" charset="0"/>
                <a:ea typeface="Verdana" pitchFamily="34" charset="0"/>
                <a:cs typeface="Verdana" pitchFamily="34" charset="0"/>
              </a:rPr>
              <a:t> </a:t>
            </a:r>
            <a:r>
              <a:rPr lang="pt-BR" dirty="0" smtClean="0">
                <a:latin typeface="Verdana" pitchFamily="34" charset="0"/>
                <a:ea typeface="Verdana" pitchFamily="34" charset="0"/>
                <a:cs typeface="Verdana" pitchFamily="34" charset="0"/>
              </a:rPr>
              <a:t>(DALLARI E FERRAZ: 2012).</a:t>
            </a:r>
            <a:endParaRPr lang="pt-BR"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4021280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latin typeface="Verdana" pitchFamily="34" charset="0"/>
                <a:ea typeface="Verdana" pitchFamily="34" charset="0"/>
                <a:cs typeface="Verdana" pitchFamily="34" charset="0"/>
              </a:rPr>
              <a:t>3.2. </a:t>
            </a:r>
            <a:r>
              <a:rPr lang="pt-BR" dirty="0">
                <a:latin typeface="Verdana" pitchFamily="34" charset="0"/>
                <a:ea typeface="Verdana" pitchFamily="34" charset="0"/>
                <a:cs typeface="Verdana" pitchFamily="34" charset="0"/>
              </a:rPr>
              <a:t>As finalidades do processo administrativo (Odete </a:t>
            </a:r>
            <a:r>
              <a:rPr lang="pt-BR" dirty="0" err="1">
                <a:latin typeface="Verdana" pitchFamily="34" charset="0"/>
                <a:ea typeface="Verdana" pitchFamily="34" charset="0"/>
                <a:cs typeface="Verdana" pitchFamily="34" charset="0"/>
              </a:rPr>
              <a:t>Medauar</a:t>
            </a:r>
            <a:r>
              <a:rPr lang="pt-BR" dirty="0">
                <a:latin typeface="Verdana" pitchFamily="34" charset="0"/>
                <a:ea typeface="Verdana" pitchFamily="34" charset="0"/>
                <a:cs typeface="Verdana" pitchFamily="34" charset="0"/>
              </a:rPr>
              <a:t>)</a:t>
            </a:r>
            <a:br>
              <a:rPr lang="pt-BR" dirty="0">
                <a:latin typeface="Verdana" pitchFamily="34" charset="0"/>
                <a:ea typeface="Verdana" pitchFamily="34" charset="0"/>
                <a:cs typeface="Verdana" pitchFamily="34" charset="0"/>
              </a:rPr>
            </a:br>
            <a:endParaRPr lang="pt-BR" dirty="0"/>
          </a:p>
        </p:txBody>
      </p:sp>
    </p:spTree>
    <p:extLst>
      <p:ext uri="{BB962C8B-B14F-4D97-AF65-F5344CB8AC3E}">
        <p14:creationId xmlns:p14="http://schemas.microsoft.com/office/powerpoint/2010/main" val="314636246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0" y="85674"/>
            <a:ext cx="103917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Finalidades do processo administrativo (MEDAUAR: 2015)</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7" name="CaixaDeTexto 6"/>
          <p:cNvSpPr txBox="1"/>
          <p:nvPr/>
        </p:nvSpPr>
        <p:spPr>
          <a:xfrm>
            <a:off x="76200" y="995014"/>
            <a:ext cx="11963400" cy="5078313"/>
          </a:xfrm>
          <a:prstGeom prst="rect">
            <a:avLst/>
          </a:prstGeom>
          <a:noFill/>
        </p:spPr>
        <p:txBody>
          <a:bodyPr wrap="square" rtlCol="0">
            <a:spAutoFit/>
          </a:bodyPr>
          <a:lstStyle/>
          <a:p>
            <a:pPr algn="just"/>
            <a:r>
              <a:rPr lang="pt-BR" b="1" dirty="0" smtClean="0">
                <a:solidFill>
                  <a:schemeClr val="accent1">
                    <a:lumMod val="75000"/>
                  </a:schemeClr>
                </a:solidFill>
                <a:latin typeface="Verdana" pitchFamily="34" charset="0"/>
                <a:ea typeface="Verdana" pitchFamily="34" charset="0"/>
                <a:cs typeface="Verdana" pitchFamily="34" charset="0"/>
              </a:rPr>
              <a:t>I- Garantia</a:t>
            </a:r>
            <a:r>
              <a:rPr lang="pt-BR" dirty="0" smtClean="0">
                <a:latin typeface="Verdana" pitchFamily="34" charset="0"/>
                <a:ea typeface="Verdana" pitchFamily="34" charset="0"/>
                <a:cs typeface="Verdana" pitchFamily="34" charset="0"/>
              </a:rPr>
              <a:t>: “o processo administrativo vem finalizado à garantia (ou segurança) jurídica dos cidadãos (particulares e servidores).”;</a:t>
            </a:r>
          </a:p>
          <a:p>
            <a:pPr algn="just"/>
            <a:endParaRPr lang="pt-BR" dirty="0" smtClean="0">
              <a:latin typeface="Verdana" pitchFamily="34" charset="0"/>
              <a:ea typeface="Verdana" pitchFamily="34" charset="0"/>
              <a:cs typeface="Verdana" pitchFamily="34" charset="0"/>
            </a:endParaRPr>
          </a:p>
          <a:p>
            <a:pPr algn="just"/>
            <a:r>
              <a:rPr lang="pt-BR" b="1" dirty="0" smtClean="0">
                <a:solidFill>
                  <a:schemeClr val="accent1">
                    <a:lumMod val="75000"/>
                  </a:schemeClr>
                </a:solidFill>
                <a:latin typeface="Verdana" pitchFamily="34" charset="0"/>
                <a:ea typeface="Verdana" pitchFamily="34" charset="0"/>
                <a:cs typeface="Verdana" pitchFamily="34" charset="0"/>
              </a:rPr>
              <a:t>II- Melhor conteúdo das decisões</a:t>
            </a:r>
            <a:r>
              <a:rPr lang="pt-BR" dirty="0" smtClean="0">
                <a:latin typeface="Verdana" pitchFamily="34" charset="0"/>
                <a:ea typeface="Verdana" pitchFamily="34" charset="0"/>
                <a:cs typeface="Verdana" pitchFamily="34" charset="0"/>
              </a:rPr>
              <a:t>: “no processo administrativo os interessados são ouvidos, apresentam argumentos e provas, oferecem informações. Com isso se ampliam os pressupostos objetivos da decisão administrativa.”;</a:t>
            </a:r>
          </a:p>
          <a:p>
            <a:pPr algn="just"/>
            <a:endParaRPr lang="pt-BR" dirty="0" smtClean="0">
              <a:latin typeface="Verdana" pitchFamily="34" charset="0"/>
              <a:ea typeface="Verdana" pitchFamily="34" charset="0"/>
              <a:cs typeface="Verdana" pitchFamily="34" charset="0"/>
            </a:endParaRPr>
          </a:p>
          <a:p>
            <a:pPr algn="just"/>
            <a:r>
              <a:rPr lang="pt-BR" b="1" dirty="0" smtClean="0">
                <a:solidFill>
                  <a:schemeClr val="accent1">
                    <a:lumMod val="75000"/>
                  </a:schemeClr>
                </a:solidFill>
                <a:latin typeface="Verdana" pitchFamily="34" charset="0"/>
                <a:ea typeface="Verdana" pitchFamily="34" charset="0"/>
                <a:cs typeface="Verdana" pitchFamily="34" charset="0"/>
              </a:rPr>
              <a:t>III- Legitimação do poder</a:t>
            </a:r>
            <a:r>
              <a:rPr lang="pt-BR" dirty="0" smtClean="0">
                <a:latin typeface="Verdana" pitchFamily="34" charset="0"/>
                <a:ea typeface="Verdana" pitchFamily="34" charset="0"/>
                <a:cs typeface="Verdana" pitchFamily="34" charset="0"/>
              </a:rPr>
              <a:t>: “a </a:t>
            </a:r>
            <a:r>
              <a:rPr lang="pt-BR" dirty="0" err="1" smtClean="0">
                <a:latin typeface="Verdana" pitchFamily="34" charset="0"/>
                <a:ea typeface="Verdana" pitchFamily="34" charset="0"/>
                <a:cs typeface="Verdana" pitchFamily="34" charset="0"/>
              </a:rPr>
              <a:t>processualidade</a:t>
            </a:r>
            <a:r>
              <a:rPr lang="pt-BR" dirty="0" smtClean="0">
                <a:latin typeface="Verdana" pitchFamily="34" charset="0"/>
                <a:ea typeface="Verdana" pitchFamily="34" charset="0"/>
                <a:cs typeface="Verdana" pitchFamily="34" charset="0"/>
              </a:rPr>
              <a:t> está associada ao exercício do poder. (...) os dados do problema que emergem no processo permitem saber se a solução é correta ou aceitável e se o poder foi exercido de acordo com as finalidades para as quais foi atribuído.”;</a:t>
            </a:r>
          </a:p>
          <a:p>
            <a:pPr algn="just"/>
            <a:endParaRPr lang="pt-BR" dirty="0" smtClean="0">
              <a:latin typeface="Verdana" pitchFamily="34" charset="0"/>
              <a:ea typeface="Verdana" pitchFamily="34" charset="0"/>
              <a:cs typeface="Verdana" pitchFamily="34" charset="0"/>
            </a:endParaRPr>
          </a:p>
          <a:p>
            <a:pPr algn="just"/>
            <a:r>
              <a:rPr lang="pt-BR" b="1" dirty="0" smtClean="0">
                <a:solidFill>
                  <a:schemeClr val="accent1">
                    <a:lumMod val="75000"/>
                  </a:schemeClr>
                </a:solidFill>
                <a:latin typeface="Verdana" pitchFamily="34" charset="0"/>
                <a:ea typeface="Verdana" pitchFamily="34" charset="0"/>
                <a:cs typeface="Verdana" pitchFamily="34" charset="0"/>
              </a:rPr>
              <a:t>IV- Correto desempenho da função</a:t>
            </a:r>
            <a:r>
              <a:rPr lang="pt-BR" dirty="0" smtClean="0">
                <a:latin typeface="Verdana" pitchFamily="34" charset="0"/>
                <a:ea typeface="Verdana" pitchFamily="34" charset="0"/>
                <a:cs typeface="Verdana" pitchFamily="34" charset="0"/>
              </a:rPr>
              <a:t>: “o processo administrativo, ensejando o afloramento de vários interesses, posições jurídicas, argumentos, provas, dados técnicos, obriga à consideração dos interesses e direitos </a:t>
            </a:r>
            <a:r>
              <a:rPr lang="pt-BR" dirty="0" err="1" smtClean="0">
                <a:latin typeface="Verdana" pitchFamily="34" charset="0"/>
                <a:ea typeface="Verdana" pitchFamily="34" charset="0"/>
                <a:cs typeface="Verdana" pitchFamily="34" charset="0"/>
              </a:rPr>
              <a:t>copresentes</a:t>
            </a:r>
            <a:r>
              <a:rPr lang="pt-BR" dirty="0" smtClean="0">
                <a:latin typeface="Verdana" pitchFamily="34" charset="0"/>
                <a:ea typeface="Verdana" pitchFamily="34" charset="0"/>
                <a:cs typeface="Verdana" pitchFamily="34" charset="0"/>
              </a:rPr>
              <a:t> em certa situação.”;</a:t>
            </a:r>
          </a:p>
          <a:p>
            <a:pPr algn="just"/>
            <a:endParaRPr lang="pt-BR" dirty="0" smtClean="0">
              <a:latin typeface="Verdana" pitchFamily="34" charset="0"/>
              <a:ea typeface="Verdana" pitchFamily="34" charset="0"/>
              <a:cs typeface="Verdana" pitchFamily="34" charset="0"/>
            </a:endParaRPr>
          </a:p>
          <a:p>
            <a:pPr algn="just"/>
            <a:r>
              <a:rPr lang="pt-BR" b="1" dirty="0" smtClean="0">
                <a:solidFill>
                  <a:schemeClr val="accent1">
                    <a:lumMod val="75000"/>
                  </a:schemeClr>
                </a:solidFill>
                <a:latin typeface="Verdana" pitchFamily="34" charset="0"/>
                <a:ea typeface="Verdana" pitchFamily="34" charset="0"/>
                <a:cs typeface="Verdana" pitchFamily="34" charset="0"/>
              </a:rPr>
              <a:t>V- Justiça na Administração</a:t>
            </a:r>
            <a:r>
              <a:rPr lang="pt-BR" dirty="0" smtClean="0">
                <a:latin typeface="Verdana" pitchFamily="34" charset="0"/>
                <a:ea typeface="Verdana" pitchFamily="34" charset="0"/>
                <a:cs typeface="Verdana" pitchFamily="34" charset="0"/>
              </a:rPr>
              <a:t>: “o processo administrativo direciona-se à realização da justiça não só pelo contraditório e ampla defesa, vistos do ângulo do indivíduo, mas também por propiciar o </a:t>
            </a:r>
            <a:r>
              <a:rPr lang="pt-BR" dirty="0" err="1" smtClean="0">
                <a:latin typeface="Verdana" pitchFamily="34" charset="0"/>
                <a:ea typeface="Verdana" pitchFamily="34" charset="0"/>
                <a:cs typeface="Verdana" pitchFamily="34" charset="0"/>
              </a:rPr>
              <a:t>sopesamento</a:t>
            </a:r>
            <a:r>
              <a:rPr lang="pt-BR" dirty="0" smtClean="0">
                <a:latin typeface="Verdana" pitchFamily="34" charset="0"/>
                <a:ea typeface="Verdana" pitchFamily="34" charset="0"/>
                <a:cs typeface="Verdana" pitchFamily="34" charset="0"/>
              </a:rPr>
              <a:t> dos vários interesses envolvidos numa situação.”;</a:t>
            </a:r>
          </a:p>
        </p:txBody>
      </p:sp>
    </p:spTree>
    <p:extLst>
      <p:ext uri="{BB962C8B-B14F-4D97-AF65-F5344CB8AC3E}">
        <p14:creationId xmlns:p14="http://schemas.microsoft.com/office/powerpoint/2010/main" val="199999776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85674"/>
            <a:ext cx="103917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Finalidades do processo administrativo (MEDAUAR: 2015)</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aixaDeTexto 4"/>
          <p:cNvSpPr txBox="1"/>
          <p:nvPr/>
        </p:nvSpPr>
        <p:spPr>
          <a:xfrm>
            <a:off x="85723" y="657680"/>
            <a:ext cx="11725275" cy="5909310"/>
          </a:xfrm>
          <a:prstGeom prst="rect">
            <a:avLst/>
          </a:prstGeom>
          <a:noFill/>
        </p:spPr>
        <p:txBody>
          <a:bodyPr wrap="square" rtlCol="0">
            <a:spAutoFit/>
          </a:bodyPr>
          <a:lstStyle/>
          <a:p>
            <a:pPr algn="just"/>
            <a:r>
              <a:rPr lang="pt-BR" b="1" dirty="0">
                <a:solidFill>
                  <a:schemeClr val="accent1">
                    <a:lumMod val="75000"/>
                  </a:schemeClr>
                </a:solidFill>
                <a:latin typeface="Verdana" pitchFamily="34" charset="0"/>
                <a:ea typeface="Verdana" pitchFamily="34" charset="0"/>
                <a:cs typeface="Verdana" pitchFamily="34" charset="0"/>
              </a:rPr>
              <a:t>VI- Aproximação entre Administração e cidadãos</a:t>
            </a:r>
            <a:r>
              <a:rPr lang="pt-BR" dirty="0" smtClean="0">
                <a:latin typeface="Verdana" pitchFamily="34" charset="0"/>
                <a:ea typeface="Verdana" pitchFamily="34" charset="0"/>
                <a:cs typeface="Verdana" pitchFamily="34" charset="0"/>
              </a:rPr>
              <a:t>: “mediante a colaboração individual ou coletiva de sujeitos no processo administrativo realiza-se a aproximação entre Administração e cidadãos. Rompe-se, com isso, a ideia de Administração contraposta à sociedade; muda a perspectiva do cidadão visto em contínua posição de defesa contra o poder público. </a:t>
            </a:r>
            <a:r>
              <a:rPr lang="pt-BR" b="1" u="sng" dirty="0" smtClean="0">
                <a:latin typeface="Verdana" pitchFamily="34" charset="0"/>
                <a:ea typeface="Verdana" pitchFamily="34" charset="0"/>
                <a:cs typeface="Verdana" pitchFamily="34" charset="0"/>
              </a:rPr>
              <a:t>O processo administrativo instrumentaliza as exigências pluralistas do contexto sociopolítico do fim do século XX e início do século XXI e a demanda de democracia na atuação administrativa.</a:t>
            </a:r>
            <a:r>
              <a:rPr lang="pt-BR" dirty="0" smtClean="0">
                <a:latin typeface="Verdana" pitchFamily="34" charset="0"/>
                <a:ea typeface="Verdana" pitchFamily="34" charset="0"/>
                <a:cs typeface="Verdana" pitchFamily="34" charset="0"/>
              </a:rPr>
              <a:t>”;</a:t>
            </a:r>
          </a:p>
          <a:p>
            <a:pPr algn="just"/>
            <a:endParaRPr lang="pt-BR" dirty="0">
              <a:latin typeface="Verdana" pitchFamily="34" charset="0"/>
              <a:ea typeface="Verdana" pitchFamily="34" charset="0"/>
              <a:cs typeface="Verdana" pitchFamily="34" charset="0"/>
            </a:endParaRPr>
          </a:p>
          <a:p>
            <a:pPr algn="just"/>
            <a:r>
              <a:rPr lang="pt-BR" b="1" dirty="0">
                <a:solidFill>
                  <a:schemeClr val="accent1">
                    <a:lumMod val="75000"/>
                  </a:schemeClr>
                </a:solidFill>
                <a:latin typeface="Verdana" pitchFamily="34" charset="0"/>
                <a:ea typeface="Verdana" pitchFamily="34" charset="0"/>
                <a:cs typeface="Verdana" pitchFamily="34" charset="0"/>
              </a:rPr>
              <a:t>VII- Sistematização de atuações administrativas</a:t>
            </a:r>
            <a:r>
              <a:rPr lang="pt-BR" dirty="0" smtClean="0">
                <a:latin typeface="Verdana" pitchFamily="34" charset="0"/>
                <a:ea typeface="Verdana" pitchFamily="34" charset="0"/>
                <a:cs typeface="Verdana" pitchFamily="34" charset="0"/>
              </a:rPr>
              <a:t>: “o processo instituído implica </a:t>
            </a:r>
            <a:r>
              <a:rPr lang="pt-BR" b="1" u="sng" dirty="0" smtClean="0">
                <a:latin typeface="Verdana" pitchFamily="34" charset="0"/>
                <a:ea typeface="Verdana" pitchFamily="34" charset="0"/>
                <a:cs typeface="Verdana" pitchFamily="34" charset="0"/>
              </a:rPr>
              <a:t>organização racional</a:t>
            </a:r>
            <a:r>
              <a:rPr lang="pt-BR" dirty="0" smtClean="0">
                <a:latin typeface="Verdana" pitchFamily="34" charset="0"/>
                <a:ea typeface="Verdana" pitchFamily="34" charset="0"/>
                <a:cs typeface="Verdana" pitchFamily="34" charset="0"/>
              </a:rPr>
              <a:t> da edição de muitos </a:t>
            </a:r>
            <a:r>
              <a:rPr lang="pt-BR" b="1" u="sng" dirty="0" smtClean="0">
                <a:latin typeface="Verdana" pitchFamily="34" charset="0"/>
                <a:ea typeface="Verdana" pitchFamily="34" charset="0"/>
                <a:cs typeface="Verdana" pitchFamily="34" charset="0"/>
              </a:rPr>
              <a:t>atos administrativos</a:t>
            </a:r>
            <a:r>
              <a:rPr lang="pt-BR" dirty="0" smtClean="0">
                <a:latin typeface="Verdana" pitchFamily="34" charset="0"/>
                <a:ea typeface="Verdana" pitchFamily="34" charset="0"/>
                <a:cs typeface="Verdana" pitchFamily="34" charset="0"/>
              </a:rPr>
              <a:t>. Sistematizam-se, desse modo, várias atividades. Sob o ângulo da Administração, representa meio de simplificar práticas, pois não se pode pedir a cada servidor que invente, a cada questão que surge, todas as medidas que devam ser adotadas. Para o administrado, permite o conhecimento do modo de exercício de funções administrativas, em contraste, assim com funções não </a:t>
            </a:r>
            <a:r>
              <a:rPr lang="pt-BR" dirty="0" err="1" smtClean="0">
                <a:latin typeface="Verdana" pitchFamily="34" charset="0"/>
                <a:ea typeface="Verdana" pitchFamily="34" charset="0"/>
                <a:cs typeface="Verdana" pitchFamily="34" charset="0"/>
              </a:rPr>
              <a:t>processualizadas</a:t>
            </a:r>
            <a:r>
              <a:rPr lang="pt-BR" dirty="0" smtClean="0">
                <a:latin typeface="Verdana" pitchFamily="34" charset="0"/>
                <a:ea typeface="Verdana" pitchFamily="34" charset="0"/>
                <a:cs typeface="Verdana" pitchFamily="34" charset="0"/>
              </a:rPr>
              <a:t>, cujo modo de exercício dificilmente se dá a conhecer.”;</a:t>
            </a:r>
          </a:p>
          <a:p>
            <a:pPr algn="just"/>
            <a:endParaRPr lang="pt-BR" dirty="0">
              <a:latin typeface="Verdana" pitchFamily="34" charset="0"/>
              <a:ea typeface="Verdana" pitchFamily="34" charset="0"/>
              <a:cs typeface="Verdana" pitchFamily="34" charset="0"/>
            </a:endParaRPr>
          </a:p>
          <a:p>
            <a:pPr algn="just"/>
            <a:r>
              <a:rPr lang="pt-BR" b="1" dirty="0">
                <a:solidFill>
                  <a:schemeClr val="accent1">
                    <a:lumMod val="75000"/>
                  </a:schemeClr>
                </a:solidFill>
                <a:latin typeface="Verdana" pitchFamily="34" charset="0"/>
                <a:ea typeface="Verdana" pitchFamily="34" charset="0"/>
                <a:cs typeface="Verdana" pitchFamily="34" charset="0"/>
              </a:rPr>
              <a:t>VIII- Facilitar o controle da </a:t>
            </a:r>
            <a:r>
              <a:rPr lang="pt-BR" b="1" dirty="0" smtClean="0">
                <a:solidFill>
                  <a:schemeClr val="accent1">
                    <a:lumMod val="75000"/>
                  </a:schemeClr>
                </a:solidFill>
                <a:latin typeface="Verdana" pitchFamily="34" charset="0"/>
                <a:ea typeface="Verdana" pitchFamily="34" charset="0"/>
                <a:cs typeface="Verdana" pitchFamily="34" charset="0"/>
              </a:rPr>
              <a:t>Administração (transparência)</a:t>
            </a:r>
            <a:r>
              <a:rPr lang="pt-BR" dirty="0" smtClean="0">
                <a:latin typeface="Verdana" pitchFamily="34" charset="0"/>
                <a:ea typeface="Verdana" pitchFamily="34" charset="0"/>
                <a:cs typeface="Verdana" pitchFamily="34" charset="0"/>
              </a:rPr>
              <a:t>: “a colaboração dos sujeitos e o conhecimento do modo de atuação administrativa, decorrentes do esquema processual, facilitam o controle por parte da sociedade, do Poder Judiciário e de todos os outros entes que fiscalizam a Administração.”.</a:t>
            </a:r>
            <a:endParaRPr lang="pt-BR" b="1" dirty="0">
              <a:solidFill>
                <a:schemeClr val="accent1">
                  <a:lumMod val="75000"/>
                </a:schemeClr>
              </a:solidFill>
              <a:latin typeface="Verdana" pitchFamily="34" charset="0"/>
              <a:ea typeface="Verdana" pitchFamily="34" charset="0"/>
              <a:cs typeface="Verdana" pitchFamily="34" charset="0"/>
            </a:endParaRPr>
          </a:p>
          <a:p>
            <a:endParaRPr lang="pt-BR" dirty="0"/>
          </a:p>
        </p:txBody>
      </p:sp>
    </p:spTree>
    <p:extLst>
      <p:ext uri="{BB962C8B-B14F-4D97-AF65-F5344CB8AC3E}">
        <p14:creationId xmlns:p14="http://schemas.microsoft.com/office/powerpoint/2010/main" val="178912297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latin typeface="Verdana" pitchFamily="34" charset="0"/>
                <a:ea typeface="Verdana" pitchFamily="34" charset="0"/>
                <a:cs typeface="Verdana" pitchFamily="34" charset="0"/>
              </a:rPr>
              <a:t>3.3. </a:t>
            </a:r>
            <a:r>
              <a:rPr lang="pt-BR" dirty="0">
                <a:latin typeface="Verdana" pitchFamily="34" charset="0"/>
                <a:ea typeface="Verdana" pitchFamily="34" charset="0"/>
                <a:cs typeface="Verdana" pitchFamily="34" charset="0"/>
              </a:rPr>
              <a:t>As três gerações do processo administrativo (Javier Barnes)</a:t>
            </a:r>
            <a:br>
              <a:rPr lang="pt-BR" dirty="0">
                <a:latin typeface="Verdana" pitchFamily="34" charset="0"/>
                <a:ea typeface="Verdana" pitchFamily="34" charset="0"/>
                <a:cs typeface="Verdana" pitchFamily="34" charset="0"/>
              </a:rPr>
            </a:br>
            <a:endParaRPr lang="pt-BR" dirty="0"/>
          </a:p>
        </p:txBody>
      </p:sp>
    </p:spTree>
    <p:extLst>
      <p:ext uri="{BB962C8B-B14F-4D97-AF65-F5344CB8AC3E}">
        <p14:creationId xmlns:p14="http://schemas.microsoft.com/office/powerpoint/2010/main" val="408162351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0" y="85674"/>
            <a:ext cx="985999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Leis de processo administrativo: evolução </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9" name="CaixaDeTexto 8"/>
          <p:cNvSpPr txBox="1"/>
          <p:nvPr/>
        </p:nvSpPr>
        <p:spPr>
          <a:xfrm>
            <a:off x="129396" y="655981"/>
            <a:ext cx="11948668" cy="3416320"/>
          </a:xfrm>
          <a:prstGeom prst="rect">
            <a:avLst/>
          </a:prstGeom>
          <a:noFill/>
        </p:spPr>
        <p:txBody>
          <a:bodyPr wrap="square" rtlCol="0">
            <a:spAutoFit/>
          </a:bodyPr>
          <a:lstStyle/>
          <a:p>
            <a:pPr algn="just"/>
            <a:r>
              <a:rPr lang="pt-BR" b="1" u="sng" dirty="0" smtClean="0">
                <a:latin typeface="Verdana" pitchFamily="34" charset="0"/>
                <a:ea typeface="Verdana" pitchFamily="34" charset="0"/>
                <a:cs typeface="Verdana" pitchFamily="34" charset="0"/>
              </a:rPr>
              <a:t>I- Leis de processo administrativo, de 1889 à primeira metade do século XX:</a:t>
            </a:r>
          </a:p>
          <a:p>
            <a:pPr algn="just"/>
            <a:r>
              <a:rPr lang="pt-BR" dirty="0" smtClean="0">
                <a:latin typeface="Verdana" pitchFamily="34" charset="0"/>
                <a:ea typeface="Verdana" pitchFamily="34" charset="0"/>
                <a:cs typeface="Verdana" pitchFamily="34" charset="0"/>
              </a:rPr>
              <a:t>Lei espanhola de 1889;</a:t>
            </a:r>
          </a:p>
          <a:p>
            <a:pPr algn="just"/>
            <a:r>
              <a:rPr lang="pt-BR" dirty="0" smtClean="0">
                <a:latin typeface="Verdana" pitchFamily="34" charset="0"/>
                <a:ea typeface="Verdana" pitchFamily="34" charset="0"/>
                <a:cs typeface="Verdana" pitchFamily="34" charset="0"/>
              </a:rPr>
              <a:t>Lei austríaca de 1925;</a:t>
            </a:r>
          </a:p>
          <a:p>
            <a:pPr algn="just"/>
            <a:r>
              <a:rPr lang="pt-BR" dirty="0" smtClean="0">
                <a:latin typeface="Verdana" pitchFamily="34" charset="0"/>
                <a:ea typeface="Verdana" pitchFamily="34" charset="0"/>
                <a:cs typeface="Verdana" pitchFamily="34" charset="0"/>
              </a:rPr>
              <a:t>Lei norte-americana de 1946;</a:t>
            </a:r>
          </a:p>
          <a:p>
            <a:pPr algn="just"/>
            <a:endParaRPr lang="pt-BR" dirty="0">
              <a:latin typeface="Verdana" pitchFamily="34" charset="0"/>
              <a:ea typeface="Verdana" pitchFamily="34" charset="0"/>
              <a:cs typeface="Verdana" pitchFamily="34" charset="0"/>
            </a:endParaRPr>
          </a:p>
          <a:p>
            <a:pPr algn="just"/>
            <a:r>
              <a:rPr lang="pt-BR" b="1" u="sng" dirty="0" smtClean="0">
                <a:latin typeface="Verdana" pitchFamily="34" charset="0"/>
                <a:ea typeface="Verdana" pitchFamily="34" charset="0"/>
                <a:cs typeface="Verdana" pitchFamily="34" charset="0"/>
              </a:rPr>
              <a:t>II- Leis de processo administrativo a partir da segunda metade do século XX:</a:t>
            </a:r>
          </a:p>
          <a:p>
            <a:pPr algn="just"/>
            <a:r>
              <a:rPr lang="pt-BR" dirty="0" smtClean="0">
                <a:latin typeface="Verdana" pitchFamily="34" charset="0"/>
                <a:ea typeface="Verdana" pitchFamily="34" charset="0"/>
                <a:cs typeface="Verdana" pitchFamily="34" charset="0"/>
              </a:rPr>
              <a:t>Lei espanhola de 1958;</a:t>
            </a:r>
          </a:p>
          <a:p>
            <a:pPr algn="just"/>
            <a:r>
              <a:rPr lang="pt-BR" dirty="0" smtClean="0">
                <a:latin typeface="Verdana" pitchFamily="34" charset="0"/>
                <a:ea typeface="Verdana" pitchFamily="34" charset="0"/>
                <a:cs typeface="Verdana" pitchFamily="34" charset="0"/>
              </a:rPr>
              <a:t>Lei alemã de 1976;</a:t>
            </a:r>
          </a:p>
          <a:p>
            <a:pPr algn="just"/>
            <a:r>
              <a:rPr lang="pt-BR" dirty="0" smtClean="0">
                <a:latin typeface="Verdana" pitchFamily="34" charset="0"/>
                <a:ea typeface="Verdana" pitchFamily="34" charset="0"/>
                <a:cs typeface="Verdana" pitchFamily="34" charset="0"/>
              </a:rPr>
              <a:t>Lei italiana de 1990;</a:t>
            </a:r>
          </a:p>
          <a:p>
            <a:pPr algn="just"/>
            <a:r>
              <a:rPr lang="pt-BR" dirty="0" smtClean="0">
                <a:latin typeface="Verdana" pitchFamily="34" charset="0"/>
                <a:ea typeface="Verdana" pitchFamily="34" charset="0"/>
                <a:cs typeface="Verdana" pitchFamily="34" charset="0"/>
              </a:rPr>
              <a:t>Lei portuguesa de 1991, substituída pelo novíssimo código de procedimento administrativo de 2015;</a:t>
            </a:r>
          </a:p>
          <a:p>
            <a:pPr algn="just"/>
            <a:r>
              <a:rPr lang="pt-BR" dirty="0" smtClean="0">
                <a:latin typeface="Verdana" pitchFamily="34" charset="0"/>
                <a:ea typeface="Verdana" pitchFamily="34" charset="0"/>
                <a:cs typeface="Verdana" pitchFamily="34" charset="0"/>
              </a:rPr>
              <a:t>Lei espanhola de 1992;</a:t>
            </a:r>
          </a:p>
          <a:p>
            <a:pPr algn="just"/>
            <a:r>
              <a:rPr lang="pt-BR" dirty="0" smtClean="0">
                <a:latin typeface="Verdana" pitchFamily="34" charset="0"/>
                <a:ea typeface="Verdana" pitchFamily="34" charset="0"/>
                <a:cs typeface="Verdana" pitchFamily="34" charset="0"/>
              </a:rPr>
              <a:t>Lei brasileira, Lei Federal nº 9.784 de 1999. (MEDAUAR: 2008)</a:t>
            </a:r>
            <a:endParaRPr lang="pt-BR" dirty="0">
              <a:latin typeface="Verdana" pitchFamily="34" charset="0"/>
              <a:ea typeface="Verdana" pitchFamily="34" charset="0"/>
              <a:cs typeface="Verdana" pitchFamily="34" charset="0"/>
            </a:endParaRPr>
          </a:p>
        </p:txBody>
      </p:sp>
      <p:sp>
        <p:nvSpPr>
          <p:cNvPr id="10" name="CaixaDeTexto 9"/>
          <p:cNvSpPr txBox="1"/>
          <p:nvPr/>
        </p:nvSpPr>
        <p:spPr>
          <a:xfrm>
            <a:off x="83387" y="4440136"/>
            <a:ext cx="1085131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As três gerações do processo administrativo (BARNES: 2010) </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11" name="CaixaDeTexto 10"/>
          <p:cNvSpPr txBox="1"/>
          <p:nvPr/>
        </p:nvSpPr>
        <p:spPr>
          <a:xfrm>
            <a:off x="129396" y="5080959"/>
            <a:ext cx="11585276" cy="923330"/>
          </a:xfrm>
          <a:prstGeom prst="rect">
            <a:avLst/>
          </a:prstGeom>
          <a:noFill/>
        </p:spPr>
        <p:txBody>
          <a:bodyPr wrap="square" rtlCol="0">
            <a:spAutoFit/>
          </a:bodyPr>
          <a:lstStyle/>
          <a:p>
            <a:pPr algn="just"/>
            <a:r>
              <a:rPr lang="pt-BR" dirty="0" smtClean="0">
                <a:latin typeface="Verdana" pitchFamily="34" charset="0"/>
                <a:ea typeface="Verdana" pitchFamily="34" charset="0"/>
                <a:cs typeface="Verdana" pitchFamily="34" charset="0"/>
              </a:rPr>
              <a:t>Javier Barnes (2010) propõe a distinção entre três gerações do processo administrativo, relacionando cada geração com um método de governança e o modelo de Administração </a:t>
            </a:r>
            <a:r>
              <a:rPr lang="pt-BR" dirty="0">
                <a:latin typeface="Verdana" pitchFamily="34" charset="0"/>
                <a:ea typeface="Verdana" pitchFamily="34" charset="0"/>
                <a:cs typeface="Verdana" pitchFamily="34" charset="0"/>
              </a:rPr>
              <a:t>P</a:t>
            </a:r>
            <a:r>
              <a:rPr lang="pt-BR" dirty="0" smtClean="0">
                <a:latin typeface="Verdana" pitchFamily="34" charset="0"/>
                <a:ea typeface="Verdana" pitchFamily="34" charset="0"/>
                <a:cs typeface="Verdana" pitchFamily="34" charset="0"/>
              </a:rPr>
              <a:t>ública subjacente.</a:t>
            </a:r>
          </a:p>
        </p:txBody>
      </p:sp>
    </p:spTree>
    <p:extLst>
      <p:ext uri="{BB962C8B-B14F-4D97-AF65-F5344CB8AC3E}">
        <p14:creationId xmlns:p14="http://schemas.microsoft.com/office/powerpoint/2010/main" val="293914938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83388" y="0"/>
            <a:ext cx="985999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As três gerações do processo administrativo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132865942"/>
              </p:ext>
            </p:extLst>
          </p:nvPr>
        </p:nvGraphicFramePr>
        <p:xfrm>
          <a:off x="83388" y="586593"/>
          <a:ext cx="12013722" cy="6206456"/>
        </p:xfrm>
        <a:graphic>
          <a:graphicData uri="http://schemas.openxmlformats.org/drawingml/2006/table">
            <a:tbl>
              <a:tblPr firstRow="1" bandRow="1">
                <a:tableStyleId>{69012ECD-51FC-41F1-AA8D-1B2483CD663E}</a:tableStyleId>
              </a:tblPr>
              <a:tblGrid>
                <a:gridCol w="1314091"/>
                <a:gridCol w="3045125"/>
                <a:gridCol w="3588588"/>
                <a:gridCol w="4065918"/>
              </a:tblGrid>
              <a:tr h="914403">
                <a:tc>
                  <a:txBody>
                    <a:bodyPr/>
                    <a:lstStyle/>
                    <a:p>
                      <a:endParaRPr lang="pt-BR" dirty="0"/>
                    </a:p>
                  </a:txBody>
                  <a:tcPr/>
                </a:tc>
                <a:tc>
                  <a:txBody>
                    <a:bodyPr/>
                    <a:lstStyle/>
                    <a:p>
                      <a:pPr algn="ctr"/>
                      <a:r>
                        <a:rPr lang="pt-BR" dirty="0" smtClean="0"/>
                        <a:t>PRIMEIRA</a:t>
                      </a:r>
                      <a:r>
                        <a:rPr lang="pt-BR" baseline="0" dirty="0" smtClean="0"/>
                        <a:t> GERAÇÃO</a:t>
                      </a:r>
                    </a:p>
                    <a:p>
                      <a:pPr algn="ctr"/>
                      <a:r>
                        <a:rPr lang="pt-BR" baseline="0" dirty="0" smtClean="0"/>
                        <a:t>(decisões individuais)</a:t>
                      </a:r>
                      <a:endParaRPr lang="pt-BR" dirty="0"/>
                    </a:p>
                  </a:txBody>
                  <a:tcPr anchor="ctr"/>
                </a:tc>
                <a:tc>
                  <a:txBody>
                    <a:bodyPr/>
                    <a:lstStyle/>
                    <a:p>
                      <a:pPr algn="ctr"/>
                      <a:r>
                        <a:rPr lang="pt-BR" dirty="0" smtClean="0"/>
                        <a:t>SEGUNDA GERAÇÃO</a:t>
                      </a:r>
                    </a:p>
                    <a:p>
                      <a:pPr algn="ctr"/>
                      <a:r>
                        <a:rPr lang="pt-BR" dirty="0" smtClean="0"/>
                        <a:t>(regulações)</a:t>
                      </a:r>
                      <a:endParaRPr lang="pt-BR" dirty="0"/>
                    </a:p>
                  </a:txBody>
                  <a:tcPr anchor="ctr"/>
                </a:tc>
                <a:tc>
                  <a:txBody>
                    <a:bodyPr/>
                    <a:lstStyle/>
                    <a:p>
                      <a:pPr algn="ctr"/>
                      <a:r>
                        <a:rPr lang="pt-BR" dirty="0" smtClean="0"/>
                        <a:t>TERCEIRA GERAÇÃO</a:t>
                      </a:r>
                    </a:p>
                    <a:p>
                      <a:pPr algn="ctr"/>
                      <a:r>
                        <a:rPr lang="pt-BR" dirty="0" smtClean="0"/>
                        <a:t>(Políticas públicas baseadas em novos modelos</a:t>
                      </a:r>
                      <a:r>
                        <a:rPr lang="pt-BR" baseline="0" dirty="0" smtClean="0"/>
                        <a:t> de governança)</a:t>
                      </a:r>
                      <a:endParaRPr lang="pt-BR" dirty="0"/>
                    </a:p>
                  </a:txBody>
                  <a:tcPr anchor="ctr"/>
                </a:tc>
              </a:tr>
              <a:tr h="694174">
                <a:tc>
                  <a:txBody>
                    <a:bodyPr/>
                    <a:lstStyle/>
                    <a:p>
                      <a:pPr algn="ctr"/>
                      <a:r>
                        <a:rPr lang="pt-BR" sz="1400" dirty="0" smtClean="0"/>
                        <a:t>Quando</a:t>
                      </a:r>
                    </a:p>
                    <a:p>
                      <a:pPr algn="ctr"/>
                      <a:r>
                        <a:rPr lang="pt-BR" sz="1400" dirty="0" smtClean="0"/>
                        <a:t>Exemplos</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Desde a metade do</a:t>
                      </a:r>
                      <a:r>
                        <a:rPr lang="pt-BR" sz="1600" baseline="0" dirty="0" smtClean="0"/>
                        <a:t> século XIX. Lei espanhola (1889)</a:t>
                      </a:r>
                      <a:endParaRPr lang="pt-BR" sz="16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Pós-segunda guerra (1945)</a:t>
                      </a:r>
                    </a:p>
                    <a:p>
                      <a:pPr algn="ctr"/>
                      <a:r>
                        <a:rPr lang="pt-BR" sz="1600" dirty="0" smtClean="0"/>
                        <a:t>Legislações</a:t>
                      </a:r>
                      <a:r>
                        <a:rPr lang="pt-BR" sz="1600" baseline="0" dirty="0" smtClean="0"/>
                        <a:t> sobre regulamentos dos Estados europeus (décadas 50, 60)</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Desde o fim do século XX</a:t>
                      </a:r>
                    </a:p>
                    <a:p>
                      <a:pPr algn="ctr"/>
                      <a:r>
                        <a:rPr lang="pt-BR" sz="1600" dirty="0" err="1" smtClean="0"/>
                        <a:t>Strategic</a:t>
                      </a:r>
                      <a:r>
                        <a:rPr lang="pt-BR" sz="1600" dirty="0" smtClean="0"/>
                        <a:t> </a:t>
                      </a:r>
                      <a:r>
                        <a:rPr lang="pt-BR" sz="1600" dirty="0" err="1" smtClean="0"/>
                        <a:t>environmental</a:t>
                      </a:r>
                      <a:r>
                        <a:rPr lang="pt-BR" sz="1600" baseline="0" dirty="0" smtClean="0"/>
                        <a:t> </a:t>
                      </a:r>
                      <a:r>
                        <a:rPr lang="pt-BR" sz="1600" baseline="0" dirty="0" err="1" smtClean="0"/>
                        <a:t>assessment</a:t>
                      </a:r>
                      <a:r>
                        <a:rPr lang="pt-BR" sz="1600" baseline="0" dirty="0" smtClean="0"/>
                        <a:t> (SEA) procedures in </a:t>
                      </a:r>
                      <a:r>
                        <a:rPr lang="pt-BR" sz="1600" baseline="0" dirty="0" err="1" smtClean="0"/>
                        <a:t>the</a:t>
                      </a:r>
                      <a:r>
                        <a:rPr lang="pt-BR" sz="1600" baseline="0" dirty="0" smtClean="0"/>
                        <a:t> EU, 2001</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r h="694174">
                <a:tc>
                  <a:txBody>
                    <a:bodyPr/>
                    <a:lstStyle/>
                    <a:p>
                      <a:pPr algn="ctr"/>
                      <a:r>
                        <a:rPr lang="pt-BR" sz="1400" dirty="0" smtClean="0"/>
                        <a:t>Onde</a:t>
                      </a:r>
                      <a:r>
                        <a:rPr lang="pt-BR" sz="1400" baseline="0" dirty="0" smtClean="0"/>
                        <a:t> se encontra</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Leis</a:t>
                      </a:r>
                      <a:r>
                        <a:rPr lang="pt-BR" sz="1600" baseline="0" dirty="0" smtClean="0"/>
                        <a:t> tradicionais de processo administrativo</a:t>
                      </a:r>
                      <a:endParaRPr lang="pt-BR" sz="16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Estatutos que regem o </a:t>
                      </a:r>
                      <a:r>
                        <a:rPr lang="pt-BR" sz="1600" dirty="0" err="1" smtClean="0"/>
                        <a:t>rulemaking</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Legislações sobre</a:t>
                      </a:r>
                      <a:r>
                        <a:rPr lang="pt-BR" sz="1600" baseline="0" dirty="0" smtClean="0"/>
                        <a:t> novos modelos de governança</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r h="694174">
                <a:tc>
                  <a:txBody>
                    <a:bodyPr/>
                    <a:lstStyle/>
                    <a:p>
                      <a:pPr algn="ctr"/>
                      <a:r>
                        <a:rPr lang="pt-BR" sz="1400" dirty="0" smtClean="0"/>
                        <a:t>Escopo</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Decisões individuais:</a:t>
                      </a:r>
                    </a:p>
                    <a:p>
                      <a:pPr algn="ctr"/>
                      <a:r>
                        <a:rPr lang="pt-BR" sz="1400" dirty="0" smtClean="0"/>
                        <a:t>(processos de adjudicação)</a:t>
                      </a:r>
                    </a:p>
                    <a:p>
                      <a:pPr algn="ctr"/>
                      <a:endParaRPr lang="pt-BR" sz="10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Regulações:</a:t>
                      </a:r>
                    </a:p>
                    <a:p>
                      <a:pPr algn="ctr"/>
                      <a:r>
                        <a:rPr lang="pt-BR" sz="1400" dirty="0" smtClean="0"/>
                        <a:t>(processos</a:t>
                      </a:r>
                      <a:r>
                        <a:rPr lang="pt-BR" sz="1400" baseline="0" dirty="0" smtClean="0"/>
                        <a:t> de </a:t>
                      </a:r>
                      <a:r>
                        <a:rPr lang="pt-BR" sz="1400" baseline="0" dirty="0" err="1" smtClean="0"/>
                        <a:t>r</a:t>
                      </a:r>
                      <a:r>
                        <a:rPr lang="pt-BR" sz="1400" dirty="0" err="1" smtClean="0"/>
                        <a:t>ulemaking</a:t>
                      </a:r>
                      <a:r>
                        <a:rPr lang="pt-BR" sz="1400" baseline="0" dirty="0" smtClean="0"/>
                        <a:t>, as </a:t>
                      </a:r>
                      <a:r>
                        <a:rPr lang="pt-BR" sz="1400" baseline="0" dirty="0" err="1" smtClean="0"/>
                        <a:t>LPAs</a:t>
                      </a:r>
                      <a:r>
                        <a:rPr lang="pt-BR" sz="1400" baseline="0" dirty="0" smtClean="0"/>
                        <a:t> tradicionais não contemplam a variedade dos processos de </a:t>
                      </a:r>
                      <a:r>
                        <a:rPr lang="pt-BR" sz="1400" baseline="0" dirty="0" err="1" smtClean="0"/>
                        <a:t>rulemaking</a:t>
                      </a:r>
                      <a:r>
                        <a:rPr lang="pt-BR" sz="1400" baseline="0" dirty="0" smtClean="0"/>
                        <a:t>)</a:t>
                      </a:r>
                      <a:endParaRPr lang="pt-BR" sz="14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Processos Administrativos</a:t>
                      </a:r>
                      <a:r>
                        <a:rPr lang="pt-BR" sz="1600" baseline="0" dirty="0" smtClean="0"/>
                        <a:t> que operam na formulação de políticas modernas (</a:t>
                      </a:r>
                      <a:r>
                        <a:rPr lang="pt-BR" sz="1600" i="1" baseline="0" dirty="0" err="1" smtClean="0"/>
                        <a:t>policy-making</a:t>
                      </a:r>
                      <a:r>
                        <a:rPr lang="pt-BR" sz="1600" baseline="0" dirty="0" smtClean="0"/>
                        <a:t>) e em processos de implementação.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r h="694174">
                <a:tc>
                  <a:txBody>
                    <a:bodyPr/>
                    <a:lstStyle/>
                    <a:p>
                      <a:pPr algn="ctr"/>
                      <a:r>
                        <a:rPr lang="pt-BR" sz="1400" dirty="0" smtClean="0"/>
                        <a:t>Objetivo</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Proteger</a:t>
                      </a:r>
                      <a:r>
                        <a:rPr lang="pt-BR" sz="1600" baseline="0" dirty="0" smtClean="0"/>
                        <a:t> os direitos dos cidadãos</a:t>
                      </a:r>
                      <a:endParaRPr lang="pt-BR" sz="16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Criar</a:t>
                      </a:r>
                      <a:r>
                        <a:rPr lang="pt-BR" sz="1600" baseline="0" dirty="0" smtClean="0"/>
                        <a:t> </a:t>
                      </a:r>
                      <a:r>
                        <a:rPr lang="pt-BR" sz="1600" dirty="0" smtClean="0"/>
                        <a:t>regulamentos</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Ser o canal dos novos</a:t>
                      </a:r>
                      <a:r>
                        <a:rPr lang="pt-BR" sz="1600" baseline="0" dirty="0" smtClean="0"/>
                        <a:t> </a:t>
                      </a:r>
                      <a:r>
                        <a:rPr lang="pt-BR" sz="1600" dirty="0" smtClean="0"/>
                        <a:t>métodos necessários</a:t>
                      </a:r>
                      <a:r>
                        <a:rPr lang="pt-BR" sz="1600" baseline="0" dirty="0" smtClean="0"/>
                        <a:t> de governança</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r h="694174">
                <a:tc>
                  <a:txBody>
                    <a:bodyPr/>
                    <a:lstStyle/>
                    <a:p>
                      <a:pPr algn="ctr"/>
                      <a:r>
                        <a:rPr lang="pt-BR" sz="1400" dirty="0" smtClean="0"/>
                        <a:t>Natureza do procedimento</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Processo</a:t>
                      </a:r>
                      <a:r>
                        <a:rPr lang="pt-BR" sz="1600" baseline="0" dirty="0" smtClean="0"/>
                        <a:t> de tomada de decisão</a:t>
                      </a:r>
                      <a:endParaRPr lang="pt-BR" sz="16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Processo de tomada de decisão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Sistema de comunicação  entre Administração e cidadãos</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r h="625597">
                <a:tc>
                  <a:txBody>
                    <a:bodyPr/>
                    <a:lstStyle/>
                    <a:p>
                      <a:pPr algn="ctr"/>
                      <a:r>
                        <a:rPr lang="pt-BR" sz="1400" dirty="0" smtClean="0"/>
                        <a:t>Foco em</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Decisão final</a:t>
                      </a:r>
                      <a:endParaRPr lang="pt-BR" sz="16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Decisão final</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Processo em si</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r h="694174">
                <a:tc>
                  <a:txBody>
                    <a:bodyPr/>
                    <a:lstStyle/>
                    <a:p>
                      <a:pPr algn="ctr"/>
                      <a:r>
                        <a:rPr lang="pt-BR" sz="1400" dirty="0" smtClean="0"/>
                        <a:t>Modelo de procedimento</a:t>
                      </a:r>
                      <a:endParaRPr lang="pt-BR" sz="1400" dirty="0"/>
                    </a:p>
                  </a:txBody>
                  <a:tcPr anchor="ctr">
                    <a:lnR w="12700" cap="flat" cmpd="sng" algn="ctr">
                      <a:solidFill>
                        <a:schemeClr val="tx1"/>
                      </a:solidFill>
                      <a:prstDash val="solid"/>
                      <a:round/>
                      <a:headEnd type="none" w="med" len="med"/>
                      <a:tailEnd type="none" w="med" len="med"/>
                    </a:lnR>
                    <a:solidFill>
                      <a:schemeClr val="accent2"/>
                    </a:solidFill>
                  </a:tcPr>
                </a:tc>
                <a:tc>
                  <a:txBody>
                    <a:bodyPr/>
                    <a:lstStyle/>
                    <a:p>
                      <a:pPr algn="ctr"/>
                      <a:r>
                        <a:rPr lang="pt-BR" sz="1600" dirty="0" smtClean="0"/>
                        <a:t>“Judicial”</a:t>
                      </a:r>
                      <a:endParaRPr lang="pt-BR" sz="1600" dirty="0"/>
                    </a:p>
                  </a:txBody>
                  <a:tcPr anchor="ctr">
                    <a:lnL w="12700" cap="flat" cmpd="sng" algn="ctr">
                      <a:solidFill>
                        <a:schemeClr val="tx1"/>
                      </a:solidFill>
                      <a:prstDash val="solid"/>
                      <a:round/>
                      <a:headEnd type="none" w="med" len="med"/>
                      <a:tailEnd type="none" w="med" len="med"/>
                    </a:lnL>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“Legislativo”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c>
                  <a:txBody>
                    <a:bodyPr/>
                    <a:lstStyle/>
                    <a:p>
                      <a:pPr algn="ctr"/>
                      <a:r>
                        <a:rPr lang="pt-BR" sz="1600" dirty="0" smtClean="0"/>
                        <a:t>“Administrativo”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tcPr>
                </a:tc>
              </a:tr>
            </a:tbl>
          </a:graphicData>
        </a:graphic>
      </p:graphicFrame>
    </p:spTree>
    <p:extLst>
      <p:ext uri="{BB962C8B-B14F-4D97-AF65-F5344CB8AC3E}">
        <p14:creationId xmlns:p14="http://schemas.microsoft.com/office/powerpoint/2010/main" val="2457662728"/>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4294591384"/>
              </p:ext>
            </p:extLst>
          </p:nvPr>
        </p:nvGraphicFramePr>
        <p:xfrm>
          <a:off x="100640" y="112143"/>
          <a:ext cx="12013722" cy="6567930"/>
        </p:xfrm>
        <a:graphic>
          <a:graphicData uri="http://schemas.openxmlformats.org/drawingml/2006/table">
            <a:tbl>
              <a:tblPr firstRow="1" bandRow="1">
                <a:tableStyleId>{69012ECD-51FC-41F1-AA8D-1B2483CD663E}</a:tableStyleId>
              </a:tblPr>
              <a:tblGrid>
                <a:gridCol w="1314091"/>
                <a:gridCol w="3106661"/>
                <a:gridCol w="3653401"/>
                <a:gridCol w="3939569"/>
              </a:tblGrid>
              <a:tr h="1153398">
                <a:tc>
                  <a:txBody>
                    <a:bodyPr/>
                    <a:lstStyle/>
                    <a:p>
                      <a:endParaRPr lang="pt-BR" dirty="0"/>
                    </a:p>
                  </a:txBody>
                  <a:tcPr/>
                </a:tc>
                <a:tc>
                  <a:txBody>
                    <a:bodyPr/>
                    <a:lstStyle/>
                    <a:p>
                      <a:pPr algn="ctr"/>
                      <a:r>
                        <a:rPr lang="pt-BR" dirty="0" smtClean="0"/>
                        <a:t>PRIMEIRA</a:t>
                      </a:r>
                      <a:r>
                        <a:rPr lang="pt-BR" baseline="0" dirty="0" smtClean="0"/>
                        <a:t> GERAÇÃO</a:t>
                      </a:r>
                    </a:p>
                    <a:p>
                      <a:pPr algn="ctr"/>
                      <a:r>
                        <a:rPr lang="pt-BR" baseline="0" dirty="0" smtClean="0"/>
                        <a:t>(decisões individuais)</a:t>
                      </a:r>
                      <a:endParaRPr lang="pt-BR" dirty="0"/>
                    </a:p>
                  </a:txBody>
                  <a:tcPr anchor="ctr"/>
                </a:tc>
                <a:tc>
                  <a:txBody>
                    <a:bodyPr/>
                    <a:lstStyle/>
                    <a:p>
                      <a:pPr algn="ctr"/>
                      <a:r>
                        <a:rPr lang="pt-BR" dirty="0" smtClean="0"/>
                        <a:t>SEGUNDA GERAÇÃO</a:t>
                      </a:r>
                    </a:p>
                    <a:p>
                      <a:pPr algn="ctr"/>
                      <a:r>
                        <a:rPr lang="pt-BR" dirty="0" smtClean="0"/>
                        <a:t>(regulações)</a:t>
                      </a:r>
                      <a:endParaRPr lang="pt-BR" dirty="0"/>
                    </a:p>
                  </a:txBody>
                  <a:tcPr anchor="ctr"/>
                </a:tc>
                <a:tc>
                  <a:txBody>
                    <a:bodyPr/>
                    <a:lstStyle/>
                    <a:p>
                      <a:pPr algn="ctr"/>
                      <a:r>
                        <a:rPr lang="pt-BR" dirty="0" smtClean="0"/>
                        <a:t>TERCEIRA GERAÇÃO</a:t>
                      </a:r>
                    </a:p>
                    <a:p>
                      <a:pPr algn="ctr"/>
                      <a:r>
                        <a:rPr lang="pt-BR" dirty="0" smtClean="0"/>
                        <a:t>(Políticas públicas baseadas em novos modelos</a:t>
                      </a:r>
                      <a:r>
                        <a:rPr lang="pt-BR" baseline="0" dirty="0" smtClean="0"/>
                        <a:t> de governança)</a:t>
                      </a:r>
                      <a:endParaRPr lang="pt-BR" dirty="0"/>
                    </a:p>
                  </a:txBody>
                  <a:tcPr anchor="ctr"/>
                </a:tc>
              </a:tr>
              <a:tr h="865186">
                <a:tc>
                  <a:txBody>
                    <a:bodyPr/>
                    <a:lstStyle/>
                    <a:p>
                      <a:pPr algn="ctr"/>
                      <a:r>
                        <a:rPr lang="pt-BR" sz="1400" dirty="0" smtClean="0"/>
                        <a:t>Modelo</a:t>
                      </a:r>
                      <a:r>
                        <a:rPr lang="pt-BR" sz="1400" baseline="0" dirty="0" smtClean="0"/>
                        <a:t> de Administração</a:t>
                      </a:r>
                      <a:endParaRPr lang="pt-BR" sz="1400" dirty="0"/>
                    </a:p>
                  </a:txBody>
                  <a:tcPr anchor="ctr">
                    <a:solidFill>
                      <a:schemeClr val="accent2"/>
                    </a:solidFill>
                  </a:tcPr>
                </a:tc>
                <a:tc>
                  <a:txBody>
                    <a:bodyPr/>
                    <a:lstStyle/>
                    <a:p>
                      <a:pPr algn="ctr"/>
                      <a:r>
                        <a:rPr lang="pt-BR" sz="1600" dirty="0" smtClean="0"/>
                        <a:t>Administração hierárquica</a:t>
                      </a:r>
                      <a:r>
                        <a:rPr lang="pt-BR" sz="1600" baseline="0" dirty="0" smtClean="0"/>
                        <a:t> e piramidal</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Centralizada, processos</a:t>
                      </a:r>
                      <a:r>
                        <a:rPr lang="pt-BR" sz="1600" baseline="0" dirty="0" smtClean="0"/>
                        <a:t> </a:t>
                      </a:r>
                      <a:r>
                        <a:rPr lang="pt-BR" sz="1600" dirty="0" smtClean="0"/>
                        <a:t>regulatórios</a:t>
                      </a:r>
                      <a:r>
                        <a:rPr lang="pt-BR" sz="1600" baseline="0" dirty="0" smtClean="0"/>
                        <a:t> “top-</a:t>
                      </a:r>
                      <a:r>
                        <a:rPr lang="pt-BR" sz="1600" baseline="0" dirty="0" err="1" smtClean="0"/>
                        <a:t>down</a:t>
                      </a:r>
                      <a:r>
                        <a:rPr lang="pt-BR" sz="1600" baseline="0" dirty="0" smtClean="0"/>
                        <a:t>” </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Administração em</a:t>
                      </a:r>
                      <a:r>
                        <a:rPr lang="pt-BR" sz="1600" baseline="0" dirty="0" smtClean="0"/>
                        <a:t> rede e colaborativa</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r>
              <a:tr h="940280">
                <a:tc>
                  <a:txBody>
                    <a:bodyPr/>
                    <a:lstStyle/>
                    <a:p>
                      <a:pPr algn="ctr"/>
                      <a:r>
                        <a:rPr lang="pt-BR" sz="1400" dirty="0" smtClean="0"/>
                        <a:t>Método</a:t>
                      </a:r>
                      <a:r>
                        <a:rPr lang="pt-BR" sz="1400" baseline="0" dirty="0" smtClean="0"/>
                        <a:t> de regulação administrativa</a:t>
                      </a:r>
                      <a:endParaRPr lang="pt-BR" sz="1400" dirty="0"/>
                    </a:p>
                  </a:txBody>
                  <a:tcPr anchor="ctr">
                    <a:solidFill>
                      <a:schemeClr val="accent2"/>
                    </a:solidFill>
                  </a:tcPr>
                </a:tc>
                <a:tc>
                  <a:txBody>
                    <a:bodyPr/>
                    <a:lstStyle/>
                    <a:p>
                      <a:pPr algn="ctr"/>
                      <a:r>
                        <a:rPr lang="pt-BR" sz="1600" dirty="0" smtClean="0"/>
                        <a:t>Comando e controle</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Comando</a:t>
                      </a:r>
                      <a:r>
                        <a:rPr lang="pt-BR" sz="1600" baseline="0" dirty="0" smtClean="0"/>
                        <a:t> e controle</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Novos métodos de governança</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r>
              <a:tr h="845388">
                <a:tc>
                  <a:txBody>
                    <a:bodyPr/>
                    <a:lstStyle/>
                    <a:p>
                      <a:pPr algn="ctr"/>
                      <a:r>
                        <a:rPr lang="pt-BR" sz="1400" dirty="0" smtClean="0"/>
                        <a:t>Processo</a:t>
                      </a:r>
                      <a:r>
                        <a:rPr lang="pt-BR" sz="1400" baseline="0" dirty="0" smtClean="0"/>
                        <a:t> e poderes discricionários</a:t>
                      </a:r>
                      <a:endParaRPr lang="pt-BR" sz="1400" dirty="0"/>
                    </a:p>
                  </a:txBody>
                  <a:tcPr anchor="ctr">
                    <a:solidFill>
                      <a:schemeClr val="accent2"/>
                    </a:solidFill>
                  </a:tcPr>
                </a:tc>
                <a:tc>
                  <a:txBody>
                    <a:bodyPr/>
                    <a:lstStyle/>
                    <a:p>
                      <a:pPr algn="ctr"/>
                      <a:r>
                        <a:rPr lang="pt-BR" sz="1600" dirty="0" smtClean="0"/>
                        <a:t>O processo administrativo é considerado um mecanismo</a:t>
                      </a:r>
                      <a:r>
                        <a:rPr lang="pt-BR" sz="1600" baseline="0" dirty="0" smtClean="0"/>
                        <a:t> de controle </a:t>
                      </a:r>
                      <a:r>
                        <a:rPr lang="pt-BR" sz="1600" i="1" baseline="0" dirty="0" err="1" smtClean="0"/>
                        <a:t>ex</a:t>
                      </a:r>
                      <a:r>
                        <a:rPr lang="pt-BR" sz="1600" i="1" baseline="0" dirty="0" smtClean="0"/>
                        <a:t> post</a:t>
                      </a:r>
                      <a:r>
                        <a:rPr lang="pt-BR" sz="1600" baseline="0" dirty="0" smtClean="0"/>
                        <a:t> (reativo, defensivo)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t>O processo administrativo é</a:t>
                      </a:r>
                      <a:r>
                        <a:rPr lang="pt-BR" sz="1600" baseline="0" dirty="0" smtClean="0"/>
                        <a:t> utilizado como um instrumento limitado de controle </a:t>
                      </a:r>
                      <a:r>
                        <a:rPr lang="pt-BR" sz="1600" i="1" baseline="0" dirty="0" err="1" smtClean="0"/>
                        <a:t>ex</a:t>
                      </a:r>
                      <a:r>
                        <a:rPr lang="pt-BR" sz="1600" i="1" baseline="0" dirty="0" smtClean="0"/>
                        <a:t> ante</a:t>
                      </a:r>
                      <a:endParaRPr lang="pt-BR" sz="1600" i="1" dirty="0" smtClean="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O processo administrativo funciona</a:t>
                      </a:r>
                      <a:r>
                        <a:rPr lang="pt-BR" sz="1600" baseline="0" dirty="0" smtClean="0"/>
                        <a:t> como ferramenta de direção do poder discricionário (</a:t>
                      </a:r>
                      <a:r>
                        <a:rPr lang="pt-BR" sz="1600" i="1" baseline="0" dirty="0" err="1" smtClean="0"/>
                        <a:t>ex</a:t>
                      </a:r>
                      <a:r>
                        <a:rPr lang="pt-BR" sz="1600" i="1" baseline="0" dirty="0" smtClean="0"/>
                        <a:t> ante</a:t>
                      </a:r>
                      <a:r>
                        <a:rPr lang="pt-BR" sz="1600" baseline="0" dirty="0" smtClean="0"/>
                        <a:t>)</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r>
              <a:tr h="750498">
                <a:tc>
                  <a:txBody>
                    <a:bodyPr/>
                    <a:lstStyle/>
                    <a:p>
                      <a:pPr algn="ctr"/>
                      <a:r>
                        <a:rPr lang="pt-BR" sz="1400" dirty="0" smtClean="0"/>
                        <a:t>Coleta de Informação</a:t>
                      </a:r>
                      <a:r>
                        <a:rPr lang="pt-BR" sz="1400" baseline="0" dirty="0" smtClean="0"/>
                        <a:t> </a:t>
                      </a:r>
                      <a:endParaRPr lang="pt-BR" sz="1400" dirty="0"/>
                    </a:p>
                  </a:txBody>
                  <a:tcPr anchor="ctr">
                    <a:solidFill>
                      <a:schemeClr val="accent2"/>
                    </a:solidFill>
                  </a:tcPr>
                </a:tc>
                <a:tc>
                  <a:txBody>
                    <a:bodyPr/>
                    <a:lstStyle/>
                    <a:p>
                      <a:pPr algn="ctr"/>
                      <a:r>
                        <a:rPr lang="pt-BR" sz="1600" dirty="0" smtClean="0"/>
                        <a:t>Limitada</a:t>
                      </a:r>
                      <a:r>
                        <a:rPr lang="pt-BR" sz="1600" baseline="0" dirty="0" smtClean="0"/>
                        <a:t> à defesa </a:t>
                      </a:r>
                      <a:r>
                        <a:rPr lang="pt-BR" sz="1600" baseline="0" smtClean="0"/>
                        <a:t>do indivíduo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Participação limitada aos afetados e</a:t>
                      </a:r>
                      <a:r>
                        <a:rPr lang="pt-BR" sz="1600" baseline="0" dirty="0" smtClean="0"/>
                        <a:t> à fase final do procedimento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Interação</a:t>
                      </a:r>
                      <a:r>
                        <a:rPr lang="pt-BR" sz="1600" baseline="0" dirty="0" smtClean="0"/>
                        <a:t> e cooperação entre público e privado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r>
              <a:tr h="886395">
                <a:tc>
                  <a:txBody>
                    <a:bodyPr/>
                    <a:lstStyle/>
                    <a:p>
                      <a:pPr algn="ctr"/>
                      <a:r>
                        <a:rPr lang="pt-BR" sz="1400" dirty="0" smtClean="0"/>
                        <a:t>Papel</a:t>
                      </a:r>
                      <a:r>
                        <a:rPr lang="pt-BR" sz="1400" baseline="0" dirty="0" smtClean="0"/>
                        <a:t> dos atores privados</a:t>
                      </a:r>
                      <a:endParaRPr lang="pt-BR" sz="1400" dirty="0"/>
                    </a:p>
                  </a:txBody>
                  <a:tcPr anchor="ctr">
                    <a:solidFill>
                      <a:schemeClr val="accent2"/>
                    </a:solidFill>
                  </a:tcPr>
                </a:tc>
                <a:tc>
                  <a:txBody>
                    <a:bodyPr/>
                    <a:lstStyle/>
                    <a:p>
                      <a:pPr algn="ctr"/>
                      <a:r>
                        <a:rPr lang="pt-BR" sz="1600" dirty="0" smtClean="0"/>
                        <a:t>O indivíduo</a:t>
                      </a:r>
                      <a:r>
                        <a:rPr lang="pt-BR" sz="1600" baseline="0" dirty="0" smtClean="0"/>
                        <a:t> é mero objeto da decisão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t>O indivíduo é</a:t>
                      </a:r>
                      <a:r>
                        <a:rPr lang="pt-BR" sz="1600" baseline="0" dirty="0" smtClean="0"/>
                        <a:t> mero objeto da decisão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Os indivíduos são </a:t>
                      </a:r>
                      <a:r>
                        <a:rPr lang="pt-BR" sz="1600" dirty="0" err="1" smtClean="0"/>
                        <a:t>co-geradores</a:t>
                      </a:r>
                      <a:r>
                        <a:rPr lang="pt-BR" sz="1600" baseline="0" dirty="0" smtClean="0"/>
                        <a:t> das normas, participando do processo de tomada de decisão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r>
              <a:tr h="905373">
                <a:tc>
                  <a:txBody>
                    <a:bodyPr/>
                    <a:lstStyle/>
                    <a:p>
                      <a:pPr algn="ctr"/>
                      <a:r>
                        <a:rPr lang="pt-BR" sz="1400" dirty="0" smtClean="0"/>
                        <a:t>Sistema</a:t>
                      </a:r>
                      <a:r>
                        <a:rPr lang="pt-BR" sz="1400" baseline="0" dirty="0" smtClean="0"/>
                        <a:t> de comunicação</a:t>
                      </a:r>
                      <a:endParaRPr lang="pt-BR" sz="1400" dirty="0"/>
                    </a:p>
                  </a:txBody>
                  <a:tcPr anchor="ctr">
                    <a:solidFill>
                      <a:schemeClr val="accent2"/>
                    </a:solidFill>
                  </a:tcPr>
                </a:tc>
                <a:tc>
                  <a:txBody>
                    <a:bodyPr/>
                    <a:lstStyle/>
                    <a:p>
                      <a:pPr algn="ctr"/>
                      <a:r>
                        <a:rPr lang="pt-BR" sz="1600" dirty="0" smtClean="0"/>
                        <a:t>Fluxo</a:t>
                      </a:r>
                      <a:r>
                        <a:rPr lang="pt-BR" sz="1600" baseline="0" dirty="0" smtClean="0"/>
                        <a:t> de informação limita-se ao âmbito interno do procedimento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Fluxo de informação muito limitado</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c>
                  <a:txBody>
                    <a:bodyPr/>
                    <a:lstStyle/>
                    <a:p>
                      <a:pPr algn="ctr"/>
                      <a:r>
                        <a:rPr lang="pt-BR" sz="1600" dirty="0" smtClean="0"/>
                        <a:t>Troca de informações e comunicação permanente</a:t>
                      </a:r>
                      <a:endParaRPr lang="pt-BR" sz="1600" dirty="0"/>
                    </a:p>
                  </a:txBody>
                  <a:tcPr anchor="ctr">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0" scaled="1"/>
                      <a:tileRect/>
                    </a:gradFill>
                  </a:tcPr>
                </a:tc>
              </a:tr>
            </a:tbl>
          </a:graphicData>
        </a:graphic>
      </p:graphicFrame>
    </p:spTree>
    <p:extLst>
      <p:ext uri="{BB962C8B-B14F-4D97-AF65-F5344CB8AC3E}">
        <p14:creationId xmlns:p14="http://schemas.microsoft.com/office/powerpoint/2010/main" val="333902758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38250" y="1246173"/>
            <a:ext cx="9601200" cy="2743200"/>
          </a:xfrm>
        </p:spPr>
        <p:txBody>
          <a:bodyPr/>
          <a:lstStyle/>
          <a:p>
            <a:r>
              <a:rPr lang="pt-BR" dirty="0" smtClean="0"/>
              <a:t>4. Caso para discussão</a:t>
            </a:r>
            <a:endParaRPr lang="pt-BR" dirty="0"/>
          </a:p>
        </p:txBody>
      </p:sp>
    </p:spTree>
    <p:extLst>
      <p:ext uri="{BB962C8B-B14F-4D97-AF65-F5344CB8AC3E}">
        <p14:creationId xmlns:p14="http://schemas.microsoft.com/office/powerpoint/2010/main" val="210582079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6675" y="981074"/>
            <a:ext cx="11687175" cy="5029201"/>
          </a:xfrm>
          <a:solidFill>
            <a:schemeClr val="bg1">
              <a:lumMod val="85000"/>
            </a:schemeClr>
          </a:solidFill>
        </p:spPr>
        <p:txBody>
          <a:bodyPr/>
          <a:lstStyle/>
          <a:p>
            <a:pPr marL="0" indent="0" algn="just">
              <a:buNone/>
            </a:pPr>
            <a:r>
              <a:rPr lang="pt-BR" dirty="0" smtClean="0"/>
              <a:t>Ubirajara, servidor público aposentado, obteve integração de parcela </a:t>
            </a:r>
            <a:r>
              <a:rPr lang="pt-BR" dirty="0"/>
              <a:t>a</a:t>
            </a:r>
            <a:r>
              <a:rPr lang="pt-BR" dirty="0" smtClean="0"/>
              <a:t>os seus proventos de aposentadoria, </a:t>
            </a:r>
            <a:r>
              <a:rPr lang="pt-BR" dirty="0"/>
              <a:t>à titulo de </a:t>
            </a:r>
            <a:r>
              <a:rPr lang="pt-BR" dirty="0" smtClean="0"/>
              <a:t>complementação, na base de cem por cento.           </a:t>
            </a:r>
            <a:endParaRPr lang="pt-BR" dirty="0"/>
          </a:p>
          <a:p>
            <a:pPr marL="0" indent="0" algn="just">
              <a:buNone/>
            </a:pPr>
            <a:r>
              <a:rPr lang="pt-BR" dirty="0" smtClean="0"/>
              <a:t>No entanto, a Administração Pública, de ofício e de modo sumário, reduziu a base do valor da parcela de integração para setenta e nove por cento. </a:t>
            </a:r>
          </a:p>
          <a:p>
            <a:pPr marL="0" indent="0" algn="just">
              <a:buNone/>
            </a:pPr>
            <a:r>
              <a:rPr lang="pt-BR" dirty="0" smtClean="0"/>
              <a:t>Inconformado com a anulação sumária do ato por parte da Administração, Ubirajara impetra mandado de segurança, arguindo ofensa ao inciso </a:t>
            </a:r>
            <a:r>
              <a:rPr lang="pt-BR" dirty="0"/>
              <a:t>LV do art. </a:t>
            </a:r>
            <a:r>
              <a:rPr lang="pt-BR" dirty="0" smtClean="0"/>
              <a:t>5 da CF. O impetrante salientou no </a:t>
            </a:r>
            <a:r>
              <a:rPr lang="pt-BR" i="1" dirty="0" smtClean="0"/>
              <a:t>writ</a:t>
            </a:r>
            <a:r>
              <a:rPr lang="pt-BR" dirty="0" smtClean="0"/>
              <a:t> que a Administração Pública desconheceu que as garantias constitucionais concernentes à ampla defesa e ao contraditório guardam pertinência com o processo administrativo. Consoante o sustentado, a forma dos atos administrativos é essencial à validade.</a:t>
            </a:r>
          </a:p>
          <a:p>
            <a:pPr marL="0" indent="0" algn="just">
              <a:buNone/>
            </a:pPr>
            <a:r>
              <a:rPr lang="pt-BR" dirty="0" smtClean="0"/>
              <a:t>Por sua vez, a Administração Pública sustenta: a) inexistência de vulneração ao inciso LV do artigo 5º da CF, pois a anulação do ato administrativo ocorrera no campo da unilateralidade, não se podendo, assim, cogitar da audiência de possíveis interessados; e b) inexistência de direito adquirido por parte de </a:t>
            </a:r>
            <a:r>
              <a:rPr lang="pt-BR" smtClean="0"/>
              <a:t>Ubirajara.</a:t>
            </a:r>
            <a:endParaRPr lang="pt-BR" dirty="0" smtClean="0"/>
          </a:p>
          <a:p>
            <a:pPr marL="0" indent="0" algn="just">
              <a:buNone/>
            </a:pPr>
            <a:endParaRPr lang="pt-BR" dirty="0"/>
          </a:p>
        </p:txBody>
      </p:sp>
      <p:sp>
        <p:nvSpPr>
          <p:cNvPr id="4" name="CaixaDeTexto 3"/>
          <p:cNvSpPr txBox="1"/>
          <p:nvPr/>
        </p:nvSpPr>
        <p:spPr>
          <a:xfrm>
            <a:off x="-1" y="306930"/>
            <a:ext cx="103917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Caso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7063849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Verdana" pitchFamily="34" charset="0"/>
                <a:ea typeface="Verdana" pitchFamily="34" charset="0"/>
                <a:cs typeface="Verdana" pitchFamily="34" charset="0"/>
              </a:rPr>
              <a:t>Sumário de aula</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sz="half" idx="1"/>
          </p:nvPr>
        </p:nvSpPr>
        <p:spPr>
          <a:xfrm>
            <a:off x="1295400" y="1981199"/>
            <a:ext cx="10293036" cy="3810001"/>
          </a:xfrm>
        </p:spPr>
        <p:txBody>
          <a:bodyPr>
            <a:normAutofit fontScale="92500" lnSpcReduction="10000"/>
          </a:bodyPr>
          <a:lstStyle/>
          <a:p>
            <a:pPr marL="0" indent="0" algn="just">
              <a:buNone/>
            </a:pPr>
            <a:r>
              <a:rPr lang="pt-BR" b="1" dirty="0">
                <a:latin typeface="Verdana" pitchFamily="34" charset="0"/>
                <a:ea typeface="Verdana" pitchFamily="34" charset="0"/>
                <a:cs typeface="Verdana" pitchFamily="34" charset="0"/>
              </a:rPr>
              <a:t>1. </a:t>
            </a:r>
            <a:r>
              <a:rPr lang="pt-BR" b="1" dirty="0" smtClean="0">
                <a:latin typeface="Verdana" pitchFamily="34" charset="0"/>
                <a:ea typeface="Verdana" pitchFamily="34" charset="0"/>
                <a:cs typeface="Verdana" pitchFamily="34" charset="0"/>
              </a:rPr>
              <a:t>Panorama da evolução dos institutos do Direito Administrativo</a:t>
            </a:r>
          </a:p>
          <a:p>
            <a:pPr marL="0" indent="0" algn="just">
              <a:buNone/>
            </a:pPr>
            <a:r>
              <a:rPr lang="pt-BR" b="1" dirty="0" smtClean="0">
                <a:latin typeface="Verdana" pitchFamily="34" charset="0"/>
                <a:ea typeface="Verdana" pitchFamily="34" charset="0"/>
                <a:cs typeface="Verdana" pitchFamily="34" charset="0"/>
              </a:rPr>
              <a:t>2</a:t>
            </a:r>
            <a:r>
              <a:rPr lang="pt-BR" b="1" dirty="0">
                <a:latin typeface="Verdana" pitchFamily="34" charset="0"/>
                <a:ea typeface="Verdana" pitchFamily="34" charset="0"/>
                <a:cs typeface="Verdana" pitchFamily="34" charset="0"/>
              </a:rPr>
              <a:t>. </a:t>
            </a:r>
            <a:r>
              <a:rPr lang="pt-BR" b="1" dirty="0" smtClean="0">
                <a:latin typeface="Verdana" pitchFamily="34" charset="0"/>
                <a:ea typeface="Verdana" pitchFamily="34" charset="0"/>
                <a:cs typeface="Verdana" pitchFamily="34" charset="0"/>
              </a:rPr>
              <a:t>O ato administrativo</a:t>
            </a:r>
          </a:p>
          <a:p>
            <a:pPr marL="0" indent="0" algn="just">
              <a:buNone/>
            </a:pPr>
            <a:r>
              <a:rPr lang="pt-BR" b="1" dirty="0" smtClean="0">
                <a:latin typeface="Verdana" pitchFamily="34" charset="0"/>
                <a:ea typeface="Verdana" pitchFamily="34" charset="0"/>
                <a:cs typeface="Verdana" pitchFamily="34" charset="0"/>
              </a:rPr>
              <a:t>3</a:t>
            </a:r>
            <a:r>
              <a:rPr lang="pt-BR" b="1" dirty="0">
                <a:latin typeface="Verdana" pitchFamily="34" charset="0"/>
                <a:ea typeface="Verdana" pitchFamily="34" charset="0"/>
                <a:cs typeface="Verdana" pitchFamily="34" charset="0"/>
              </a:rPr>
              <a:t>. </a:t>
            </a:r>
            <a:r>
              <a:rPr lang="pt-BR" b="1" dirty="0" smtClean="0">
                <a:latin typeface="Verdana" pitchFamily="34" charset="0"/>
                <a:ea typeface="Verdana" pitchFamily="34" charset="0"/>
                <a:cs typeface="Verdana" pitchFamily="34" charset="0"/>
              </a:rPr>
              <a:t>O processo administrativo</a:t>
            </a:r>
          </a:p>
          <a:p>
            <a:pPr marL="0" indent="0" algn="just">
              <a:buNone/>
            </a:pPr>
            <a:r>
              <a:rPr lang="pt-BR" dirty="0" smtClean="0">
                <a:latin typeface="Verdana" pitchFamily="34" charset="0"/>
                <a:ea typeface="Verdana" pitchFamily="34" charset="0"/>
                <a:cs typeface="Verdana" pitchFamily="34" charset="0"/>
              </a:rPr>
              <a:t>3.1. “</a:t>
            </a:r>
            <a:r>
              <a:rPr lang="pt-BR" dirty="0" err="1">
                <a:latin typeface="Verdana" pitchFamily="34" charset="0"/>
                <a:ea typeface="Verdana" pitchFamily="34" charset="0"/>
                <a:cs typeface="Verdana" pitchFamily="34" charset="0"/>
              </a:rPr>
              <a:t>P</a:t>
            </a:r>
            <a:r>
              <a:rPr lang="pt-BR" dirty="0" err="1" smtClean="0">
                <a:latin typeface="Verdana" pitchFamily="34" charset="0"/>
                <a:ea typeface="Verdana" pitchFamily="34" charset="0"/>
                <a:cs typeface="Verdana" pitchFamily="34" charset="0"/>
              </a:rPr>
              <a:t>rocessualidade</a:t>
            </a:r>
            <a:r>
              <a:rPr lang="pt-BR" dirty="0" smtClean="0">
                <a:latin typeface="Verdana" pitchFamily="34" charset="0"/>
                <a:ea typeface="Verdana" pitchFamily="34" charset="0"/>
                <a:cs typeface="Verdana" pitchFamily="34" charset="0"/>
              </a:rPr>
              <a:t> em sentido amplo” e “processo como instituto jurídico diverso do ato administrativo”</a:t>
            </a:r>
          </a:p>
          <a:p>
            <a:pPr marL="0" indent="0" algn="just">
              <a:buNone/>
            </a:pPr>
            <a:r>
              <a:rPr lang="pt-BR" dirty="0" smtClean="0">
                <a:latin typeface="Verdana" pitchFamily="34" charset="0"/>
                <a:ea typeface="Verdana" pitchFamily="34" charset="0"/>
                <a:cs typeface="Verdana" pitchFamily="34" charset="0"/>
              </a:rPr>
              <a:t>3.2. </a:t>
            </a:r>
            <a:r>
              <a:rPr lang="pt-BR" dirty="0">
                <a:latin typeface="Verdana" pitchFamily="34" charset="0"/>
                <a:ea typeface="Verdana" pitchFamily="34" charset="0"/>
                <a:cs typeface="Verdana" pitchFamily="34" charset="0"/>
              </a:rPr>
              <a:t>As finalidades do processo administrativo (Odete </a:t>
            </a:r>
            <a:r>
              <a:rPr lang="pt-BR" dirty="0" err="1">
                <a:latin typeface="Verdana" pitchFamily="34" charset="0"/>
                <a:ea typeface="Verdana" pitchFamily="34" charset="0"/>
                <a:cs typeface="Verdana" pitchFamily="34" charset="0"/>
              </a:rPr>
              <a:t>Medauar</a:t>
            </a:r>
            <a:r>
              <a:rPr lang="pt-BR" dirty="0">
                <a:latin typeface="Verdana" pitchFamily="34" charset="0"/>
                <a:ea typeface="Verdana" pitchFamily="34" charset="0"/>
                <a:cs typeface="Verdana" pitchFamily="34" charset="0"/>
              </a:rPr>
              <a:t>)</a:t>
            </a:r>
          </a:p>
          <a:p>
            <a:pPr marL="0" indent="0" algn="just">
              <a:buNone/>
            </a:pPr>
            <a:r>
              <a:rPr lang="pt-BR" dirty="0" smtClean="0">
                <a:latin typeface="Verdana" pitchFamily="34" charset="0"/>
                <a:ea typeface="Verdana" pitchFamily="34" charset="0"/>
                <a:cs typeface="Verdana" pitchFamily="34" charset="0"/>
              </a:rPr>
              <a:t>3.3. As três gerações do processo administrativo (Javier Barnes)</a:t>
            </a:r>
          </a:p>
          <a:p>
            <a:pPr marL="0" indent="0" algn="just">
              <a:buNone/>
            </a:pPr>
            <a:r>
              <a:rPr lang="pt-BR" b="1" dirty="0" smtClean="0">
                <a:latin typeface="Verdana" pitchFamily="34" charset="0"/>
                <a:ea typeface="Verdana" pitchFamily="34" charset="0"/>
                <a:cs typeface="Verdana" pitchFamily="34" charset="0"/>
              </a:rPr>
              <a:t>4. Caso para discussão</a:t>
            </a:r>
          </a:p>
          <a:p>
            <a:pPr marL="0" indent="0" algn="just">
              <a:buNone/>
            </a:pPr>
            <a:r>
              <a:rPr lang="pt-BR" dirty="0" smtClean="0">
                <a:latin typeface="Verdana" pitchFamily="34" charset="0"/>
                <a:ea typeface="Verdana" pitchFamily="34" charset="0"/>
                <a:cs typeface="Verdana" pitchFamily="34" charset="0"/>
              </a:rPr>
              <a:t>Referências</a:t>
            </a:r>
          </a:p>
          <a:p>
            <a:endParaRPr lang="pt-BR"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88492235"/>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71450" y="762000"/>
            <a:ext cx="11591925" cy="5909310"/>
          </a:xfrm>
          <a:prstGeom prst="rect">
            <a:avLst/>
          </a:prstGeom>
          <a:solidFill>
            <a:schemeClr val="bg1">
              <a:lumMod val="85000"/>
            </a:schemeClr>
          </a:solidFill>
        </p:spPr>
        <p:txBody>
          <a:bodyPr wrap="square" rtlCol="0">
            <a:spAutoFit/>
          </a:bodyPr>
          <a:lstStyle/>
          <a:p>
            <a:pPr algn="just"/>
            <a:r>
              <a:rPr lang="pt-BR" dirty="0" smtClean="0"/>
              <a:t>Esse caso foi objeto de acórdão paradigmático proferido pelo Min. Marco Aurélio em 1994 </a:t>
            </a:r>
            <a:r>
              <a:rPr lang="pt-BR" dirty="0"/>
              <a:t>(RE 158543, Relator(a):  Min. MARCO AURÉLIO, Segunda Turma, julgado em 30/08/1994, DJ 06-10-1995 PP-33135 EMENT VOL-01803-04 PP-00767 RTJ VOL-00156-03 PP-01042</a:t>
            </a:r>
            <a:r>
              <a:rPr lang="pt-BR" dirty="0" smtClean="0"/>
              <a:t>)</a:t>
            </a:r>
          </a:p>
          <a:p>
            <a:pPr algn="just"/>
            <a:endParaRPr lang="pt-BR" dirty="0"/>
          </a:p>
          <a:p>
            <a:pPr algn="just"/>
            <a:r>
              <a:rPr lang="pt-BR" dirty="0" smtClean="0"/>
              <a:t>Dentre os principais argumentos referidos no voto no Min. Relator, merecem destaque:</a:t>
            </a:r>
          </a:p>
          <a:p>
            <a:pPr algn="just"/>
            <a:endParaRPr lang="pt-BR" dirty="0" smtClean="0"/>
          </a:p>
          <a:p>
            <a:pPr algn="just"/>
            <a:r>
              <a:rPr lang="pt-BR" dirty="0" smtClean="0"/>
              <a:t>I- “A presunção de legitimidade dos atos administrativos milita não só em favor da pessoa jurídica de direito público, como também do cidadão que se mostre, de alguma forma por ele alcançado. Logo, o desfazimento, ainda que sob o ângulo da anulação, deveria ter ocorrido em cumprimento irrestrito ao que se entende como devido processo legal (lato sensu) a que o inciso LV do artigo 5º objetiva preservar; e</a:t>
            </a:r>
          </a:p>
          <a:p>
            <a:pPr algn="just"/>
            <a:endParaRPr lang="pt-BR" dirty="0" smtClean="0"/>
          </a:p>
          <a:p>
            <a:pPr algn="just"/>
            <a:r>
              <a:rPr lang="pt-BR" dirty="0" smtClean="0"/>
              <a:t>II- “O contraditório e a ampla defesa assegurados constitucionalmente não estão restritos apenas àqueles processos de natureza administrativa que se mostrem próprios ao campo disciplinar.”</a:t>
            </a:r>
          </a:p>
          <a:p>
            <a:pPr algn="just"/>
            <a:endParaRPr lang="pt-BR" dirty="0"/>
          </a:p>
          <a:p>
            <a:pPr algn="just"/>
            <a:r>
              <a:rPr lang="pt-BR" dirty="0" smtClean="0"/>
              <a:t>EMENTA: ATO </a:t>
            </a:r>
            <a:r>
              <a:rPr lang="pt-BR" dirty="0"/>
              <a:t>ADMINISTRATIVO - REPERCUSSÕES - PRESUNÇÃO DE LEGITIMIDADE - SITUAÇÃO CONSTITUIDA - INTERESSES CONTRAPOSTOS - ANULAÇÃO - CONTRADITORIO. Tratando-se da anulação de ato administrativo cuja formalização haja repercutido no campo de interesses individuais, a anulação não prescinde da observância do contraditório, ou seja, da instauração de processo administrativo que enseje a audição daqueles que terão modificada situação já alcançada. Presunção de legitimidade do ato administrativo praticado, que não pode ser afastada unilateralmente, porque e comum a Administração e ao particular. </a:t>
            </a:r>
          </a:p>
          <a:p>
            <a:endParaRPr lang="pt-BR" dirty="0"/>
          </a:p>
        </p:txBody>
      </p:sp>
      <p:sp>
        <p:nvSpPr>
          <p:cNvPr id="5" name="CaixaDeTexto 4"/>
          <p:cNvSpPr txBox="1"/>
          <p:nvPr/>
        </p:nvSpPr>
        <p:spPr>
          <a:xfrm>
            <a:off x="0" y="85674"/>
            <a:ext cx="1039177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Caso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97447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04900" y="1152524"/>
            <a:ext cx="9601200" cy="5133975"/>
          </a:xfrm>
        </p:spPr>
        <p:txBody>
          <a:bodyPr/>
          <a:lstStyle/>
          <a:p>
            <a:pPr algn="just"/>
            <a:r>
              <a:rPr lang="en-US" sz="1400" dirty="0"/>
              <a:t>BARNES, Javier. </a:t>
            </a:r>
            <a:r>
              <a:rPr lang="en-US" sz="1400" dirty="0" smtClean="0"/>
              <a:t>Towards </a:t>
            </a:r>
            <a:r>
              <a:rPr lang="en-US" sz="1400" dirty="0"/>
              <a:t>a third generation of administrative procedure</a:t>
            </a:r>
            <a:r>
              <a:rPr lang="en-US" sz="1400" dirty="0" smtClean="0"/>
              <a:t>. </a:t>
            </a:r>
            <a:r>
              <a:rPr lang="en-US" sz="1400" i="1" dirty="0" smtClean="0"/>
              <a:t>In</a:t>
            </a:r>
            <a:r>
              <a:rPr lang="en-US" sz="1400" dirty="0" smtClean="0"/>
              <a:t>: </a:t>
            </a:r>
            <a:r>
              <a:rPr lang="en-US" sz="1400" b="1" dirty="0" smtClean="0"/>
              <a:t>Comparative </a:t>
            </a:r>
            <a:r>
              <a:rPr lang="en-US" sz="1400" b="1" dirty="0"/>
              <a:t>Administrative </a:t>
            </a:r>
            <a:r>
              <a:rPr lang="en-US" sz="1400" b="1" dirty="0" smtClean="0"/>
              <a:t>Law</a:t>
            </a:r>
            <a:r>
              <a:rPr lang="en-US" sz="1400" dirty="0" smtClean="0"/>
              <a:t>. UK e USA: </a:t>
            </a:r>
            <a:r>
              <a:rPr lang="en-US" sz="1400" dirty="0" err="1" smtClean="0"/>
              <a:t>Edwald</a:t>
            </a:r>
            <a:r>
              <a:rPr lang="en-US" sz="1400" dirty="0" smtClean="0"/>
              <a:t> Elgar, </a:t>
            </a:r>
            <a:r>
              <a:rPr lang="en-US" sz="1400" dirty="0"/>
              <a:t>2010</a:t>
            </a:r>
            <a:r>
              <a:rPr lang="en-US" sz="1400" dirty="0" smtClean="0"/>
              <a:t>. </a:t>
            </a:r>
            <a:r>
              <a:rPr lang="en-US" sz="1400" dirty="0"/>
              <a:t>p. </a:t>
            </a:r>
            <a:r>
              <a:rPr lang="en-US" sz="1400" dirty="0" smtClean="0"/>
              <a:t>336-357.</a:t>
            </a:r>
          </a:p>
          <a:p>
            <a:pPr algn="just"/>
            <a:r>
              <a:rPr lang="pt-BR" sz="1400" dirty="0"/>
              <a:t>CINTRA, AC de A.; GRINOVER, Ada Pellegrini; DINAMARCO, Cândido Rangel. </a:t>
            </a:r>
            <a:r>
              <a:rPr lang="pt-BR" sz="1400" b="1" dirty="0"/>
              <a:t>Teoria geral do processo</a:t>
            </a:r>
            <a:r>
              <a:rPr lang="pt-BR" sz="1400" dirty="0"/>
              <a:t>. </a:t>
            </a:r>
            <a:r>
              <a:rPr lang="pt-BR" sz="1400" dirty="0" smtClean="0"/>
              <a:t>São Paulo: Malheiros, 2013.</a:t>
            </a:r>
            <a:endParaRPr lang="en-US" sz="1400" dirty="0" smtClean="0"/>
          </a:p>
          <a:p>
            <a:pPr algn="just"/>
            <a:r>
              <a:rPr lang="pt-BR" sz="1400" dirty="0"/>
              <a:t>DALLARI, Adilson Abreu; FERRAZ, Sérgio. </a:t>
            </a:r>
            <a:r>
              <a:rPr lang="pt-BR" sz="1400" b="1" dirty="0"/>
              <a:t>Processo administrativo</a:t>
            </a:r>
            <a:r>
              <a:rPr lang="pt-BR" sz="1400" dirty="0"/>
              <a:t>. </a:t>
            </a:r>
            <a:r>
              <a:rPr lang="pt-BR" sz="1400" dirty="0" smtClean="0"/>
              <a:t>3.ª ed. São Paulo: Malheiros, 2010.</a:t>
            </a:r>
          </a:p>
          <a:p>
            <a:pPr algn="just"/>
            <a:r>
              <a:rPr lang="pt-BR" sz="1400" dirty="0" smtClean="0"/>
              <a:t>MEIRELLES</a:t>
            </a:r>
            <a:r>
              <a:rPr lang="pt-BR" sz="1400" dirty="0"/>
              <a:t>, Hely </a:t>
            </a:r>
            <a:r>
              <a:rPr lang="pt-BR" sz="1400" dirty="0" smtClean="0"/>
              <a:t>Lopes.</a:t>
            </a:r>
            <a:r>
              <a:rPr lang="pt-BR" sz="1400" dirty="0"/>
              <a:t> </a:t>
            </a:r>
            <a:r>
              <a:rPr lang="pt-BR" sz="1400" b="1" dirty="0"/>
              <a:t>Direito </a:t>
            </a:r>
            <a:r>
              <a:rPr lang="pt-BR" sz="1400" b="1" dirty="0" smtClean="0"/>
              <a:t>Administrativo </a:t>
            </a:r>
            <a:r>
              <a:rPr lang="pt-BR" sz="1400" b="1" dirty="0"/>
              <a:t>B</a:t>
            </a:r>
            <a:r>
              <a:rPr lang="pt-BR" sz="1400" b="1" dirty="0" smtClean="0"/>
              <a:t>rasileiro</a:t>
            </a:r>
            <a:r>
              <a:rPr lang="pt-BR" sz="1400" dirty="0"/>
              <a:t>. </a:t>
            </a:r>
            <a:r>
              <a:rPr lang="pt-BR" sz="1400" dirty="0" smtClean="0"/>
              <a:t>16.ª ed. São Paulo: Revista </a:t>
            </a:r>
            <a:r>
              <a:rPr lang="pt-BR" sz="1400" dirty="0"/>
              <a:t>dos Tribunais, </a:t>
            </a:r>
            <a:r>
              <a:rPr lang="pt-BR" sz="1400" dirty="0" smtClean="0"/>
              <a:t>1991.</a:t>
            </a:r>
          </a:p>
          <a:p>
            <a:pPr algn="just"/>
            <a:r>
              <a:rPr lang="pt-BR" sz="1400" dirty="0"/>
              <a:t>MEDAUAR, Odete. </a:t>
            </a:r>
            <a:r>
              <a:rPr lang="pt-BR" sz="1400" b="1" dirty="0"/>
              <a:t>Direito Administrativo </a:t>
            </a:r>
            <a:r>
              <a:rPr lang="pt-BR" sz="1400" b="1" dirty="0" smtClean="0"/>
              <a:t>Moderno</a:t>
            </a:r>
            <a:r>
              <a:rPr lang="pt-BR" sz="1400" dirty="0" smtClean="0"/>
              <a:t>. 19.ª ed. São Paulo: Revista </a:t>
            </a:r>
            <a:r>
              <a:rPr lang="pt-BR" sz="1400" dirty="0"/>
              <a:t>dos Tribunais, </a:t>
            </a:r>
            <a:r>
              <a:rPr lang="pt-BR" sz="1400" dirty="0" smtClean="0"/>
              <a:t>2015.</a:t>
            </a:r>
          </a:p>
          <a:p>
            <a:pPr algn="just"/>
            <a:r>
              <a:rPr lang="pt-BR" sz="1400" dirty="0"/>
              <a:t>MEDAUAR, Odete. </a:t>
            </a:r>
            <a:r>
              <a:rPr lang="pt-BR" sz="1400" b="1" dirty="0"/>
              <a:t>A </a:t>
            </a:r>
            <a:r>
              <a:rPr lang="pt-BR" sz="1400" b="1" dirty="0" err="1"/>
              <a:t>processualidade</a:t>
            </a:r>
            <a:r>
              <a:rPr lang="pt-BR" sz="1400" b="1" dirty="0"/>
              <a:t> no direito administrativo</a:t>
            </a:r>
            <a:r>
              <a:rPr lang="pt-BR" sz="1400" dirty="0"/>
              <a:t>. </a:t>
            </a:r>
            <a:r>
              <a:rPr lang="pt-BR" sz="1400" dirty="0" smtClean="0"/>
              <a:t>2ª ed. São Paulo: Editora </a:t>
            </a:r>
            <a:r>
              <a:rPr lang="pt-BR" sz="1400" dirty="0"/>
              <a:t>Revista dos Tribunais, 2008</a:t>
            </a:r>
            <a:r>
              <a:rPr lang="pt-BR" sz="1400" dirty="0" smtClean="0"/>
              <a:t>.</a:t>
            </a:r>
          </a:p>
          <a:p>
            <a:pPr algn="just"/>
            <a:r>
              <a:rPr lang="pt-BR" sz="1400" dirty="0"/>
              <a:t>MEDAUAR, Odete. </a:t>
            </a:r>
            <a:r>
              <a:rPr lang="pt-BR" sz="1400" dirty="0" smtClean="0"/>
              <a:t>Administração Pública: do ato ao processo. </a:t>
            </a:r>
            <a:r>
              <a:rPr lang="pt-BR" sz="1400" i="1" dirty="0" smtClean="0"/>
              <a:t>In</a:t>
            </a:r>
            <a:r>
              <a:rPr lang="pt-BR" sz="1400" dirty="0" smtClean="0"/>
              <a:t>: ARAGÃO, Alexandre Santos de; MARQUES NETO, Floriano Azevedo (Coord.). </a:t>
            </a:r>
            <a:r>
              <a:rPr lang="pt-BR" sz="1400" b="1" dirty="0" smtClean="0"/>
              <a:t>Direito Administrativo e seus novos paradigmas. </a:t>
            </a:r>
            <a:r>
              <a:rPr lang="pt-BR" sz="1400" dirty="0" smtClean="0"/>
              <a:t>Belo Horizonte: Fórum, 2008. p. 405-419.</a:t>
            </a:r>
          </a:p>
          <a:p>
            <a:pPr algn="just"/>
            <a:r>
              <a:rPr lang="pt-BR" sz="1400" dirty="0"/>
              <a:t>SILVA, Vasco Manuel Pascoal Dias </a:t>
            </a:r>
            <a:r>
              <a:rPr lang="pt-BR" sz="1400" dirty="0" smtClean="0"/>
              <a:t>Pereira. </a:t>
            </a:r>
            <a:r>
              <a:rPr lang="pt-BR" sz="1400" b="1" dirty="0"/>
              <a:t>Em busca do </a:t>
            </a:r>
            <a:r>
              <a:rPr lang="pt-BR" sz="1400" b="1" dirty="0" err="1"/>
              <a:t>acto</a:t>
            </a:r>
            <a:r>
              <a:rPr lang="pt-BR" sz="1400" b="1" dirty="0"/>
              <a:t> administrativo perdido</a:t>
            </a:r>
            <a:r>
              <a:rPr lang="pt-BR" sz="1400" dirty="0"/>
              <a:t>. </a:t>
            </a:r>
            <a:r>
              <a:rPr lang="pt-BR" sz="1400" dirty="0" smtClean="0"/>
              <a:t>Coimbra: Almedina, 1995</a:t>
            </a:r>
            <a:r>
              <a:rPr lang="pt-BR" sz="1400" dirty="0"/>
              <a:t>.</a:t>
            </a:r>
          </a:p>
        </p:txBody>
      </p:sp>
      <p:sp>
        <p:nvSpPr>
          <p:cNvPr id="4" name="Título 1"/>
          <p:cNvSpPr>
            <a:spLocks noGrp="1"/>
          </p:cNvSpPr>
          <p:nvPr>
            <p:ph type="title"/>
          </p:nvPr>
        </p:nvSpPr>
        <p:spPr>
          <a:xfrm>
            <a:off x="1276350" y="0"/>
            <a:ext cx="9601200" cy="1143000"/>
          </a:xfrm>
        </p:spPr>
        <p:txBody>
          <a:bodyPr/>
          <a:lstStyle/>
          <a:p>
            <a:r>
              <a:rPr lang="pt-BR" dirty="0" smtClean="0">
                <a:latin typeface="Verdana" pitchFamily="34" charset="0"/>
                <a:ea typeface="Verdana" pitchFamily="34" charset="0"/>
                <a:cs typeface="Verdana" pitchFamily="34" charset="0"/>
              </a:rPr>
              <a:t>Referências</a:t>
            </a:r>
            <a:endParaRPr lang="pt-BR"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382038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1261534" y="1431985"/>
            <a:ext cx="9601200" cy="3260785"/>
          </a:xfrm>
        </p:spPr>
        <p:txBody>
          <a:bodyPr>
            <a:normAutofit/>
          </a:bodyPr>
          <a:lstStyle/>
          <a:p>
            <a:pPr eaLnBrk="1" hangingPunct="1"/>
            <a:r>
              <a:rPr lang="pt-BR" sz="4800" dirty="0" smtClean="0">
                <a:latin typeface="Verdana" pitchFamily="34" charset="0"/>
                <a:ea typeface="Verdana" pitchFamily="34" charset="0"/>
                <a:cs typeface="Verdana" pitchFamily="34" charset="0"/>
              </a:rPr>
              <a:t>1. Panorama da evolução dos institutos do Direito Administrativo</a:t>
            </a:r>
            <a:endParaRPr lang="pt-BR" sz="4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6402562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30425"/>
            <a:ext cx="12192000" cy="615553"/>
          </a:xfrm>
          <a:prstGeom prst="rect">
            <a:avLst/>
          </a:prstGeom>
          <a:noFill/>
        </p:spPr>
        <p:txBody>
          <a:bodyPr wrap="square" rtlCol="0">
            <a:spAutoFit/>
          </a:bodyPr>
          <a:lstStyle/>
          <a:p>
            <a:pPr algn="just"/>
            <a:endParaRPr lang="pt-BR" sz="2400" b="1" dirty="0" smtClean="0"/>
          </a:p>
          <a:p>
            <a:pPr algn="just"/>
            <a:endParaRPr lang="pt-BR" sz="1000" b="1" dirty="0" smtClean="0"/>
          </a:p>
        </p:txBody>
      </p:sp>
      <p:sp>
        <p:nvSpPr>
          <p:cNvPr id="6" name="CaixaDeTexto 5"/>
          <p:cNvSpPr txBox="1"/>
          <p:nvPr/>
        </p:nvSpPr>
        <p:spPr>
          <a:xfrm>
            <a:off x="127000" y="0"/>
            <a:ext cx="648086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Institutos</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4" name="CaixaDeTexto 3"/>
          <p:cNvSpPr txBox="1"/>
          <p:nvPr/>
        </p:nvSpPr>
        <p:spPr>
          <a:xfrm>
            <a:off x="0" y="670196"/>
            <a:ext cx="12122590" cy="5632311"/>
          </a:xfrm>
          <a:prstGeom prst="rect">
            <a:avLst/>
          </a:prstGeom>
          <a:noFill/>
        </p:spPr>
        <p:txBody>
          <a:bodyPr wrap="square" rtlCol="0">
            <a:spAutoFit/>
          </a:bodyPr>
          <a:lstStyle/>
          <a:p>
            <a:pPr algn="ctr"/>
            <a:r>
              <a:rPr lang="pt-BR" sz="2000" b="1" dirty="0" smtClean="0">
                <a:solidFill>
                  <a:schemeClr val="accent1">
                    <a:lumMod val="75000"/>
                  </a:schemeClr>
                </a:solidFill>
                <a:latin typeface="Verdana" pitchFamily="34" charset="0"/>
                <a:ea typeface="Verdana" pitchFamily="34" charset="0"/>
                <a:cs typeface="Verdana" pitchFamily="34" charset="0"/>
              </a:rPr>
              <a:t>Ato Administrativo (início do século XIX)</a:t>
            </a:r>
          </a:p>
          <a:p>
            <a:pPr algn="ctr"/>
            <a:endParaRPr lang="pt-BR" sz="2000" b="1" dirty="0" smtClean="0">
              <a:solidFill>
                <a:schemeClr val="accent1">
                  <a:lumMod val="75000"/>
                </a:schemeClr>
              </a:solidFill>
              <a:latin typeface="Verdana" pitchFamily="34" charset="0"/>
              <a:ea typeface="Verdana" pitchFamily="34" charset="0"/>
              <a:cs typeface="Verdana" pitchFamily="34" charset="0"/>
            </a:endParaRPr>
          </a:p>
          <a:p>
            <a:pPr marL="285750" indent="-285750" algn="just">
              <a:buFont typeface="Wingdings" pitchFamily="2" charset="2"/>
              <a:buChar char="Ø"/>
            </a:pPr>
            <a:r>
              <a:rPr lang="pt-BR" sz="1700" u="sng" dirty="0" smtClean="0">
                <a:solidFill>
                  <a:schemeClr val="accent1">
                    <a:lumMod val="75000"/>
                  </a:schemeClr>
                </a:solidFill>
                <a:latin typeface="Verdana" pitchFamily="34" charset="0"/>
                <a:ea typeface="Verdana" pitchFamily="34" charset="0"/>
                <a:cs typeface="Verdana" pitchFamily="34" charset="0"/>
              </a:rPr>
              <a:t>Estado liberal</a:t>
            </a:r>
            <a:r>
              <a:rPr lang="pt-BR" sz="1700" dirty="0" smtClean="0">
                <a:latin typeface="Verdana" pitchFamily="34" charset="0"/>
                <a:ea typeface="Verdana" pitchFamily="34" charset="0"/>
                <a:cs typeface="Verdana" pitchFamily="34" charset="0"/>
              </a:rPr>
              <a:t> – Administração autoritária (poder de polícia).</a:t>
            </a:r>
          </a:p>
          <a:p>
            <a:pPr marL="285750" indent="-285750" algn="just">
              <a:buFont typeface="Wingdings" pitchFamily="2" charset="2"/>
              <a:buChar char="Ø"/>
            </a:pPr>
            <a:endParaRPr lang="pt-BR" sz="1700" b="1" dirty="0">
              <a:solidFill>
                <a:srgbClr val="FF0000"/>
              </a:solidFill>
              <a:latin typeface="Verdana" pitchFamily="34" charset="0"/>
              <a:ea typeface="Verdana" pitchFamily="34" charset="0"/>
              <a:cs typeface="Verdana" pitchFamily="34" charset="0"/>
            </a:endParaRPr>
          </a:p>
          <a:p>
            <a:pPr marL="285750" indent="-285750" algn="just">
              <a:buFont typeface="Wingdings" pitchFamily="2" charset="2"/>
              <a:buChar char="Ø"/>
            </a:pPr>
            <a:r>
              <a:rPr lang="pt-BR" sz="1700" b="1" dirty="0" smtClean="0">
                <a:solidFill>
                  <a:srgbClr val="FF0000"/>
                </a:solidFill>
                <a:latin typeface="Verdana" pitchFamily="34" charset="0"/>
                <a:ea typeface="Verdana" pitchFamily="34" charset="0"/>
                <a:cs typeface="Verdana" pitchFamily="34" charset="0"/>
              </a:rPr>
              <a:t>Caraterísticas ou atributos: </a:t>
            </a:r>
            <a:r>
              <a:rPr lang="pt-BR" sz="1700" dirty="0" smtClean="0">
                <a:latin typeface="Verdana" pitchFamily="34" charset="0"/>
                <a:ea typeface="Verdana" pitchFamily="34" charset="0"/>
                <a:cs typeface="Verdana" pitchFamily="34" charset="0"/>
              </a:rPr>
              <a:t>unilateralidade; </a:t>
            </a:r>
            <a:r>
              <a:rPr lang="pt-BR" sz="1700" dirty="0" err="1" smtClean="0">
                <a:latin typeface="Verdana" pitchFamily="34" charset="0"/>
                <a:ea typeface="Verdana" pitchFamily="34" charset="0"/>
                <a:cs typeface="Verdana" pitchFamily="34" charset="0"/>
              </a:rPr>
              <a:t>auto-executoriedade</a:t>
            </a:r>
            <a:r>
              <a:rPr lang="pt-BR" sz="1700" dirty="0" smtClean="0">
                <a:latin typeface="Verdana" pitchFamily="34" charset="0"/>
                <a:ea typeface="Verdana" pitchFamily="34" charset="0"/>
                <a:cs typeface="Verdana" pitchFamily="34" charset="0"/>
              </a:rPr>
              <a:t>; imperatividade; presunção de legalidade; legitimidade e veracidade. </a:t>
            </a:r>
          </a:p>
          <a:p>
            <a:pPr algn="just"/>
            <a:endParaRPr lang="pt-BR" dirty="0" smtClean="0">
              <a:latin typeface="Verdana" pitchFamily="34" charset="0"/>
              <a:ea typeface="Verdana" pitchFamily="34" charset="0"/>
              <a:cs typeface="Verdana" pitchFamily="34" charset="0"/>
            </a:endParaRPr>
          </a:p>
          <a:p>
            <a:pPr algn="ctr"/>
            <a:r>
              <a:rPr lang="pt-BR" sz="2000" b="1" dirty="0" smtClean="0">
                <a:solidFill>
                  <a:schemeClr val="accent1">
                    <a:lumMod val="75000"/>
                  </a:schemeClr>
                </a:solidFill>
                <a:latin typeface="Verdana" pitchFamily="34" charset="0"/>
                <a:ea typeface="Verdana" pitchFamily="34" charset="0"/>
                <a:cs typeface="Verdana" pitchFamily="34" charset="0"/>
              </a:rPr>
              <a:t>Contrato Administrativo (primeira metade do século XX)</a:t>
            </a:r>
          </a:p>
          <a:p>
            <a:pPr algn="ctr"/>
            <a:endParaRPr lang="pt-BR" sz="2000" b="1" dirty="0" smtClean="0">
              <a:solidFill>
                <a:schemeClr val="accent1">
                  <a:lumMod val="75000"/>
                </a:schemeClr>
              </a:solidFill>
              <a:latin typeface="Verdana" pitchFamily="34" charset="0"/>
              <a:ea typeface="Verdana" pitchFamily="34" charset="0"/>
              <a:cs typeface="Verdana" pitchFamily="34" charset="0"/>
            </a:endParaRPr>
          </a:p>
          <a:p>
            <a:pPr marL="285750" indent="-285750" algn="just">
              <a:buFont typeface="Wingdings" pitchFamily="2" charset="2"/>
              <a:buChar char="Ø"/>
            </a:pPr>
            <a:r>
              <a:rPr lang="pt-BR" sz="1700" u="sng" dirty="0" smtClean="0">
                <a:solidFill>
                  <a:schemeClr val="accent1">
                    <a:lumMod val="75000"/>
                  </a:schemeClr>
                </a:solidFill>
                <a:latin typeface="Verdana" pitchFamily="34" charset="0"/>
                <a:ea typeface="Verdana" pitchFamily="34" charset="0"/>
                <a:cs typeface="Verdana" pitchFamily="34" charset="0"/>
              </a:rPr>
              <a:t>Estado social</a:t>
            </a:r>
            <a:r>
              <a:rPr lang="pt-BR" sz="1700" dirty="0" smtClean="0">
                <a:latin typeface="Verdana" pitchFamily="34" charset="0"/>
                <a:ea typeface="Verdana" pitchFamily="34" charset="0"/>
                <a:cs typeface="Verdana" pitchFamily="34" charset="0"/>
              </a:rPr>
              <a:t> – Administração prestadora e contratante (serviços públicos).</a:t>
            </a:r>
          </a:p>
          <a:p>
            <a:pPr marL="285750" indent="-285750" algn="just">
              <a:buFont typeface="Wingdings" pitchFamily="2" charset="2"/>
              <a:buChar char="Ø"/>
            </a:pPr>
            <a:endParaRPr lang="pt-BR" sz="1700" b="1" dirty="0">
              <a:solidFill>
                <a:srgbClr val="FF0000"/>
              </a:solidFill>
              <a:latin typeface="Verdana" pitchFamily="34" charset="0"/>
              <a:ea typeface="Verdana" pitchFamily="34" charset="0"/>
              <a:cs typeface="Verdana" pitchFamily="34" charset="0"/>
            </a:endParaRPr>
          </a:p>
          <a:p>
            <a:pPr marL="285750" indent="-285750" algn="just">
              <a:buFont typeface="Wingdings" pitchFamily="2" charset="2"/>
              <a:buChar char="Ø"/>
            </a:pPr>
            <a:r>
              <a:rPr lang="pt-BR" sz="1700" b="1" dirty="0" smtClean="0">
                <a:solidFill>
                  <a:srgbClr val="FF0000"/>
                </a:solidFill>
                <a:latin typeface="Verdana" pitchFamily="34" charset="0"/>
                <a:ea typeface="Verdana" pitchFamily="34" charset="0"/>
                <a:cs typeface="Verdana" pitchFamily="34" charset="0"/>
              </a:rPr>
              <a:t>Características:</a:t>
            </a:r>
            <a:r>
              <a:rPr lang="pt-BR" sz="1700" dirty="0" smtClean="0">
                <a:latin typeface="Verdana" pitchFamily="34" charset="0"/>
                <a:ea typeface="Verdana" pitchFamily="34" charset="0"/>
                <a:cs typeface="Verdana" pitchFamily="34" charset="0"/>
              </a:rPr>
              <a:t> bilateralidade e cláusulas exorbitantes. </a:t>
            </a:r>
            <a:endParaRPr lang="pt-BR" sz="1700" dirty="0">
              <a:latin typeface="Verdana" pitchFamily="34" charset="0"/>
              <a:ea typeface="Verdana" pitchFamily="34" charset="0"/>
              <a:cs typeface="Verdana" pitchFamily="34" charset="0"/>
            </a:endParaRPr>
          </a:p>
          <a:p>
            <a:pPr algn="just"/>
            <a:endParaRPr lang="pt-BR" dirty="0">
              <a:latin typeface="Verdana" pitchFamily="34" charset="0"/>
              <a:ea typeface="Verdana" pitchFamily="34" charset="0"/>
              <a:cs typeface="Verdana" pitchFamily="34" charset="0"/>
            </a:endParaRPr>
          </a:p>
          <a:p>
            <a:pPr algn="ctr"/>
            <a:r>
              <a:rPr lang="pt-BR" sz="2000" b="1" dirty="0" smtClean="0">
                <a:solidFill>
                  <a:schemeClr val="accent1">
                    <a:lumMod val="75000"/>
                  </a:schemeClr>
                </a:solidFill>
                <a:latin typeface="Verdana" pitchFamily="34" charset="0"/>
                <a:ea typeface="Verdana" pitchFamily="34" charset="0"/>
                <a:cs typeface="Verdana" pitchFamily="34" charset="0"/>
              </a:rPr>
              <a:t>Processo Administrativo (segunda metade do século XX)</a:t>
            </a:r>
          </a:p>
          <a:p>
            <a:pPr algn="ctr"/>
            <a:endParaRPr lang="pt-BR" sz="2000" b="1" dirty="0" smtClean="0">
              <a:solidFill>
                <a:schemeClr val="accent1">
                  <a:lumMod val="75000"/>
                </a:schemeClr>
              </a:solidFill>
              <a:latin typeface="Verdana" pitchFamily="34" charset="0"/>
              <a:ea typeface="Verdana" pitchFamily="34" charset="0"/>
              <a:cs typeface="Verdana" pitchFamily="34" charset="0"/>
            </a:endParaRPr>
          </a:p>
          <a:p>
            <a:pPr marL="285750" indent="-285750" algn="just">
              <a:buFont typeface="Wingdings" pitchFamily="2" charset="2"/>
              <a:buChar char="Ø"/>
            </a:pPr>
            <a:r>
              <a:rPr lang="pt-BR" sz="1700" u="sng" dirty="0" smtClean="0">
                <a:solidFill>
                  <a:schemeClr val="accent1">
                    <a:lumMod val="75000"/>
                  </a:schemeClr>
                </a:solidFill>
                <a:latin typeface="Verdana" pitchFamily="34" charset="0"/>
                <a:ea typeface="Verdana" pitchFamily="34" charset="0"/>
                <a:cs typeface="Verdana" pitchFamily="34" charset="0"/>
              </a:rPr>
              <a:t>Estado pós-social</a:t>
            </a:r>
            <a:r>
              <a:rPr lang="pt-BR" sz="1700" dirty="0">
                <a:latin typeface="Verdana" pitchFamily="34" charset="0"/>
                <a:ea typeface="Verdana" pitchFamily="34" charset="0"/>
                <a:cs typeface="Verdana" pitchFamily="34" charset="0"/>
              </a:rPr>
              <a:t> </a:t>
            </a:r>
            <a:r>
              <a:rPr lang="pt-BR" sz="1700" dirty="0" smtClean="0">
                <a:latin typeface="Verdana" pitchFamily="34" charset="0"/>
                <a:ea typeface="Verdana" pitchFamily="34" charset="0"/>
                <a:cs typeface="Verdana" pitchFamily="34" charset="0"/>
              </a:rPr>
              <a:t>– Rumo à Administração “paritária”.</a:t>
            </a:r>
          </a:p>
          <a:p>
            <a:pPr marL="285750" indent="-285750" algn="just">
              <a:buFont typeface="Wingdings" pitchFamily="2" charset="2"/>
              <a:buChar char="Ø"/>
            </a:pPr>
            <a:endParaRPr lang="pt-BR" sz="1700" b="1" dirty="0">
              <a:solidFill>
                <a:srgbClr val="FF0000"/>
              </a:solidFill>
              <a:latin typeface="Verdana" pitchFamily="34" charset="0"/>
              <a:ea typeface="Verdana" pitchFamily="34" charset="0"/>
              <a:cs typeface="Verdana" pitchFamily="34" charset="0"/>
            </a:endParaRPr>
          </a:p>
          <a:p>
            <a:pPr marL="285750" indent="-285750" algn="just">
              <a:buFont typeface="Wingdings" pitchFamily="2" charset="2"/>
              <a:buChar char="Ø"/>
            </a:pPr>
            <a:r>
              <a:rPr lang="pt-BR" sz="1700" b="1" dirty="0" smtClean="0">
                <a:solidFill>
                  <a:srgbClr val="FF0000"/>
                </a:solidFill>
                <a:latin typeface="Verdana" pitchFamily="34" charset="0"/>
                <a:ea typeface="Verdana" pitchFamily="34" charset="0"/>
                <a:cs typeface="Verdana" pitchFamily="34" charset="0"/>
              </a:rPr>
              <a:t>Características: </a:t>
            </a:r>
            <a:r>
              <a:rPr lang="pt-BR" sz="1700" dirty="0" smtClean="0">
                <a:latin typeface="Verdana" pitchFamily="34" charset="0"/>
                <a:ea typeface="Verdana" pitchFamily="34" charset="0"/>
                <a:cs typeface="Verdana" pitchFamily="34" charset="0"/>
              </a:rPr>
              <a:t>regramento da discricionariedade; dever de motivação; valorização do contraditório e ampla defesa na esfera administrativa; abertura à participação democrática e abertura à concertação administrativa.</a:t>
            </a:r>
          </a:p>
        </p:txBody>
      </p:sp>
    </p:spTree>
    <p:extLst>
      <p:ext uri="{BB962C8B-B14F-4D97-AF65-F5344CB8AC3E}">
        <p14:creationId xmlns:p14="http://schemas.microsoft.com/office/powerpoint/2010/main" val="416017668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627173"/>
            <a:ext cx="9601200" cy="2743200"/>
          </a:xfrm>
        </p:spPr>
        <p:txBody>
          <a:bodyPr/>
          <a:lstStyle/>
          <a:p>
            <a:r>
              <a:rPr lang="pt-BR" dirty="0" smtClean="0"/>
              <a:t>2. O ato administrativo</a:t>
            </a:r>
            <a:endParaRPr lang="pt-BR" dirty="0"/>
          </a:p>
        </p:txBody>
      </p:sp>
    </p:spTree>
    <p:extLst>
      <p:ext uri="{BB962C8B-B14F-4D97-AF65-F5344CB8AC3E}">
        <p14:creationId xmlns:p14="http://schemas.microsoft.com/office/powerpoint/2010/main" val="214078449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85674"/>
            <a:ext cx="985999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O </a:t>
            </a:r>
            <a:r>
              <a:rPr lang="pt-BR" sz="2400" b="1" i="1" u="sng" dirty="0">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latin typeface="Verdana" panose="020B0604030504040204" pitchFamily="34" charset="0"/>
                <a:ea typeface="Verdana" panose="020B0604030504040204" pitchFamily="34" charset="0"/>
                <a:cs typeface="Verdana" panose="020B0604030504040204" pitchFamily="34" charset="0"/>
              </a:rPr>
              <a:t>to como expressão de uma Administração imperativa</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2" name="CaixaDeTexto 1"/>
          <p:cNvSpPr txBox="1"/>
          <p:nvPr/>
        </p:nvSpPr>
        <p:spPr>
          <a:xfrm>
            <a:off x="0" y="3466675"/>
            <a:ext cx="11878574" cy="3000821"/>
          </a:xfrm>
          <a:prstGeom prst="rect">
            <a:avLst/>
          </a:prstGeom>
          <a:noFill/>
        </p:spPr>
        <p:txBody>
          <a:bodyPr wrap="square" rtlCol="0">
            <a:spAutoFit/>
          </a:bodyPr>
          <a:lstStyle/>
          <a:p>
            <a:pPr algn="just"/>
            <a:endParaRPr lang="pt-BR" dirty="0" smtClean="0"/>
          </a:p>
          <a:p>
            <a:pPr algn="just"/>
            <a:r>
              <a:rPr lang="pt-BR" sz="1700" dirty="0" smtClean="0">
                <a:latin typeface="Verdana" pitchFamily="34" charset="0"/>
                <a:ea typeface="Verdana" pitchFamily="34" charset="0"/>
                <a:cs typeface="Verdana" pitchFamily="34" charset="0"/>
              </a:rPr>
              <a:t>As </a:t>
            </a:r>
            <a:r>
              <a:rPr lang="pt-BR" sz="1700" dirty="0">
                <a:latin typeface="Verdana" pitchFamily="34" charset="0"/>
                <a:ea typeface="Verdana" pitchFamily="34" charset="0"/>
                <a:cs typeface="Verdana" pitchFamily="34" charset="0"/>
              </a:rPr>
              <a:t>concepções clássicas de ato </a:t>
            </a:r>
            <a:r>
              <a:rPr lang="pt-BR" sz="1700" dirty="0" smtClean="0">
                <a:latin typeface="Verdana" pitchFamily="34" charset="0"/>
                <a:ea typeface="Verdana" pitchFamily="34" charset="0"/>
                <a:cs typeface="Verdana" pitchFamily="34" charset="0"/>
              </a:rPr>
              <a:t>administrativo são produtos </a:t>
            </a:r>
            <a:r>
              <a:rPr lang="pt-BR" sz="1700" dirty="0">
                <a:latin typeface="Verdana" pitchFamily="34" charset="0"/>
                <a:ea typeface="Verdana" pitchFamily="34" charset="0"/>
                <a:cs typeface="Verdana" pitchFamily="34" charset="0"/>
              </a:rPr>
              <a:t>d</a:t>
            </a:r>
            <a:r>
              <a:rPr lang="pt-BR" sz="1700" dirty="0" smtClean="0">
                <a:latin typeface="Verdana" pitchFamily="34" charset="0"/>
                <a:ea typeface="Verdana" pitchFamily="34" charset="0"/>
                <a:cs typeface="Verdana" pitchFamily="34" charset="0"/>
              </a:rPr>
              <a:t>as construções </a:t>
            </a:r>
            <a:r>
              <a:rPr lang="pt-BR" sz="1700" dirty="0">
                <a:latin typeface="Verdana" pitchFamily="34" charset="0"/>
                <a:ea typeface="Verdana" pitchFamily="34" charset="0"/>
                <a:cs typeface="Verdana" pitchFamily="34" charset="0"/>
              </a:rPr>
              <a:t>teóricas de Maurice </a:t>
            </a:r>
            <a:r>
              <a:rPr lang="pt-BR" sz="1700" dirty="0" err="1" smtClean="0">
                <a:latin typeface="Verdana" pitchFamily="34" charset="0"/>
                <a:ea typeface="Verdana" pitchFamily="34" charset="0"/>
                <a:cs typeface="Verdana" pitchFamily="34" charset="0"/>
              </a:rPr>
              <a:t>Hauriou</a:t>
            </a:r>
            <a:r>
              <a:rPr lang="pt-BR" sz="1700" dirty="0" smtClean="0">
                <a:latin typeface="Verdana" pitchFamily="34" charset="0"/>
                <a:ea typeface="Verdana" pitchFamily="34" charset="0"/>
                <a:cs typeface="Verdana" pitchFamily="34" charset="0"/>
              </a:rPr>
              <a:t> </a:t>
            </a:r>
            <a:r>
              <a:rPr lang="pt-BR" sz="1700" dirty="0">
                <a:latin typeface="Verdana" pitchFamily="34" charset="0"/>
                <a:ea typeface="Verdana" pitchFamily="34" charset="0"/>
                <a:cs typeface="Verdana" pitchFamily="34" charset="0"/>
              </a:rPr>
              <a:t>e de Otto </a:t>
            </a:r>
            <a:r>
              <a:rPr lang="pt-BR" sz="1700" dirty="0" smtClean="0">
                <a:latin typeface="Verdana" pitchFamily="34" charset="0"/>
                <a:ea typeface="Verdana" pitchFamily="34" charset="0"/>
                <a:cs typeface="Verdana" pitchFamily="34" charset="0"/>
              </a:rPr>
              <a:t>Mayer.</a:t>
            </a:r>
          </a:p>
          <a:p>
            <a:pPr algn="just"/>
            <a:endParaRPr lang="pt-BR" sz="1700" dirty="0">
              <a:latin typeface="Verdana" pitchFamily="34" charset="0"/>
              <a:ea typeface="Verdana" pitchFamily="34" charset="0"/>
              <a:cs typeface="Verdana" pitchFamily="34" charset="0"/>
            </a:endParaRPr>
          </a:p>
          <a:p>
            <a:pPr algn="just"/>
            <a:r>
              <a:rPr lang="pt-BR" sz="1700" dirty="0" smtClean="0">
                <a:latin typeface="Verdana" pitchFamily="34" charset="0"/>
                <a:ea typeface="Verdana" pitchFamily="34" charset="0"/>
                <a:cs typeface="Verdana" pitchFamily="34" charset="0"/>
              </a:rPr>
              <a:t>O elemento </a:t>
            </a:r>
            <a:r>
              <a:rPr lang="pt-BR" sz="1700" dirty="0">
                <a:latin typeface="Verdana" pitchFamily="34" charset="0"/>
                <a:ea typeface="Verdana" pitchFamily="34" charset="0"/>
                <a:cs typeface="Verdana" pitchFamily="34" charset="0"/>
              </a:rPr>
              <a:t>comum dessas duas matrizes teóricas é a ideia de </a:t>
            </a:r>
            <a:r>
              <a:rPr lang="pt-BR" sz="1700" b="1" dirty="0">
                <a:solidFill>
                  <a:schemeClr val="accent1">
                    <a:lumMod val="75000"/>
                  </a:schemeClr>
                </a:solidFill>
                <a:latin typeface="Verdana" pitchFamily="34" charset="0"/>
                <a:ea typeface="Verdana" pitchFamily="34" charset="0"/>
                <a:cs typeface="Verdana" pitchFamily="34" charset="0"/>
              </a:rPr>
              <a:t>ato como exercício do poder administrativo</a:t>
            </a:r>
            <a:r>
              <a:rPr lang="pt-BR" sz="1700" dirty="0">
                <a:latin typeface="Verdana" pitchFamily="34" charset="0"/>
                <a:ea typeface="Verdana" pitchFamily="34" charset="0"/>
                <a:cs typeface="Verdana" pitchFamily="34" charset="0"/>
              </a:rPr>
              <a:t>. Porém, enquanto Otto Mayer assimilava o ato administrativo à sentença, caracterizando-o como “</a:t>
            </a:r>
            <a:r>
              <a:rPr lang="pt-BR" sz="1700" b="1" i="1" dirty="0">
                <a:solidFill>
                  <a:schemeClr val="accent1">
                    <a:lumMod val="75000"/>
                  </a:schemeClr>
                </a:solidFill>
                <a:latin typeface="Verdana" pitchFamily="34" charset="0"/>
                <a:ea typeface="Verdana" pitchFamily="34" charset="0"/>
                <a:cs typeface="Verdana" pitchFamily="34" charset="0"/>
              </a:rPr>
              <a:t>a manifestação da Administração Pública autoritária que determina o direito aplicável ao súbdito no caso concreto</a:t>
            </a:r>
            <a:r>
              <a:rPr lang="pt-BR" sz="1700" dirty="0">
                <a:latin typeface="Verdana" pitchFamily="34" charset="0"/>
                <a:ea typeface="Verdana" pitchFamily="34" charset="0"/>
                <a:cs typeface="Verdana" pitchFamily="34" charset="0"/>
              </a:rPr>
              <a:t>”, Maurice de </a:t>
            </a:r>
            <a:r>
              <a:rPr lang="pt-BR" sz="1700" dirty="0" err="1">
                <a:latin typeface="Verdana" pitchFamily="34" charset="0"/>
                <a:ea typeface="Verdana" pitchFamily="34" charset="0"/>
                <a:cs typeface="Verdana" pitchFamily="34" charset="0"/>
              </a:rPr>
              <a:t>Hauriou</a:t>
            </a:r>
            <a:r>
              <a:rPr lang="pt-BR" sz="1700" dirty="0">
                <a:latin typeface="Verdana" pitchFamily="34" charset="0"/>
                <a:ea typeface="Verdana" pitchFamily="34" charset="0"/>
                <a:cs typeface="Verdana" pitchFamily="34" charset="0"/>
              </a:rPr>
              <a:t>, </a:t>
            </a:r>
            <a:r>
              <a:rPr lang="pt-BR" sz="1700" b="1" i="1" dirty="0">
                <a:solidFill>
                  <a:schemeClr val="accent1">
                    <a:lumMod val="75000"/>
                  </a:schemeClr>
                </a:solidFill>
                <a:latin typeface="Verdana" pitchFamily="34" charset="0"/>
                <a:ea typeface="Verdana" pitchFamily="34" charset="0"/>
                <a:cs typeface="Verdana" pitchFamily="34" charset="0"/>
              </a:rPr>
              <a:t>aproximava o ato administrativo (“decisão executória”) dos negócios jurídicos, colocando o acento tônico “nos privilégios exorbitantes” da Administração, tanto em matéria decisória como executória</a:t>
            </a:r>
            <a:r>
              <a:rPr lang="pt-BR" sz="1700" dirty="0" smtClean="0">
                <a:latin typeface="Verdana" pitchFamily="34" charset="0"/>
                <a:ea typeface="Verdana" pitchFamily="34" charset="0"/>
                <a:cs typeface="Verdana" pitchFamily="34" charset="0"/>
              </a:rPr>
              <a:t>. (SILVA: 1995).</a:t>
            </a:r>
          </a:p>
          <a:p>
            <a:pPr algn="just"/>
            <a:endParaRPr lang="pt-BR" dirty="0"/>
          </a:p>
        </p:txBody>
      </p:sp>
      <p:sp>
        <p:nvSpPr>
          <p:cNvPr id="5" name="CaixaDeTexto 4"/>
          <p:cNvSpPr txBox="1"/>
          <p:nvPr/>
        </p:nvSpPr>
        <p:spPr>
          <a:xfrm>
            <a:off x="0" y="672860"/>
            <a:ext cx="12192000" cy="2308324"/>
          </a:xfrm>
          <a:prstGeom prst="rect">
            <a:avLst/>
          </a:prstGeom>
          <a:solidFill>
            <a:schemeClr val="accent2"/>
          </a:solidFill>
        </p:spPr>
        <p:txBody>
          <a:bodyPr wrap="square" rtlCol="0">
            <a:spAutoFit/>
          </a:bodyPr>
          <a:lstStyle/>
          <a:p>
            <a:pPr algn="just"/>
            <a:r>
              <a:rPr lang="pt-BR" dirty="0" smtClean="0">
                <a:latin typeface="Verdana" pitchFamily="34" charset="0"/>
                <a:ea typeface="Verdana" pitchFamily="34" charset="0"/>
                <a:cs typeface="Verdana" pitchFamily="34" charset="0"/>
              </a:rPr>
              <a:t>“</a:t>
            </a:r>
            <a:r>
              <a:rPr lang="pt-BR" i="1" dirty="0" smtClean="0">
                <a:latin typeface="Verdana" pitchFamily="34" charset="0"/>
                <a:ea typeface="Verdana" pitchFamily="34" charset="0"/>
                <a:cs typeface="Verdana" pitchFamily="34" charset="0"/>
              </a:rPr>
              <a:t>Ato administrativo é toda </a:t>
            </a:r>
            <a:r>
              <a:rPr lang="pt-BR" b="1" i="1" dirty="0" smtClean="0">
                <a:solidFill>
                  <a:schemeClr val="accent1">
                    <a:lumMod val="75000"/>
                  </a:schemeClr>
                </a:solidFill>
                <a:latin typeface="Verdana" pitchFamily="34" charset="0"/>
                <a:ea typeface="Verdana" pitchFamily="34" charset="0"/>
                <a:cs typeface="Verdana" pitchFamily="34" charset="0"/>
              </a:rPr>
              <a:t>manifestação unilateral</a:t>
            </a:r>
            <a:r>
              <a:rPr lang="pt-BR" i="1" dirty="0" smtClean="0">
                <a:latin typeface="Verdana" pitchFamily="34" charset="0"/>
                <a:ea typeface="Verdana" pitchFamily="34" charset="0"/>
                <a:cs typeface="Verdana" pitchFamily="34" charset="0"/>
              </a:rPr>
              <a:t> de vontade da Administração Pública, que, </a:t>
            </a:r>
            <a:r>
              <a:rPr lang="pt-BR" b="1" i="1" dirty="0" smtClean="0">
                <a:solidFill>
                  <a:schemeClr val="accent1">
                    <a:lumMod val="75000"/>
                  </a:schemeClr>
                </a:solidFill>
                <a:latin typeface="Verdana" pitchFamily="34" charset="0"/>
                <a:ea typeface="Verdana" pitchFamily="34" charset="0"/>
                <a:cs typeface="Verdana" pitchFamily="34" charset="0"/>
              </a:rPr>
              <a:t>agindo nessa qualidade</a:t>
            </a:r>
            <a:r>
              <a:rPr lang="pt-BR" i="1" dirty="0" smtClean="0">
                <a:latin typeface="Verdana" pitchFamily="34" charset="0"/>
                <a:ea typeface="Verdana" pitchFamily="34" charset="0"/>
                <a:cs typeface="Verdana" pitchFamily="34" charset="0"/>
              </a:rPr>
              <a:t>, tenha por fim imediato adquirir, resguardar, transferir, modificar, extinguir e declarar direitos, ou impor obrigações aos administrados ou a si própria</a:t>
            </a:r>
            <a:r>
              <a:rPr lang="pt-BR" dirty="0" smtClean="0">
                <a:latin typeface="Verdana" pitchFamily="34" charset="0"/>
                <a:ea typeface="Verdana" pitchFamily="34" charset="0"/>
                <a:cs typeface="Verdana" pitchFamily="34" charset="0"/>
              </a:rPr>
              <a:t>.” (MEIRELLES: 1991) </a:t>
            </a:r>
          </a:p>
          <a:p>
            <a:pPr algn="just"/>
            <a:endParaRPr lang="pt-BR" dirty="0" smtClean="0">
              <a:latin typeface="Verdana" pitchFamily="34" charset="0"/>
              <a:ea typeface="Verdana" pitchFamily="34" charset="0"/>
              <a:cs typeface="Verdana" pitchFamily="34" charset="0"/>
            </a:endParaRPr>
          </a:p>
          <a:p>
            <a:pPr algn="just"/>
            <a:r>
              <a:rPr lang="pt-BR" dirty="0" smtClean="0">
                <a:latin typeface="Verdana" pitchFamily="34" charset="0"/>
                <a:ea typeface="Verdana" pitchFamily="34" charset="0"/>
                <a:cs typeface="Verdana" pitchFamily="34" charset="0"/>
              </a:rPr>
              <a:t>Para Hely Lopes Meirelles (1991): “Condição primeira para o surgimento do ato administrativo é que a Administração aja nessa qualidade, usando de sua supremacia  de Poder Público, visto que algumas vezes nivela-se ao particular e o ato perde a característica administrativa, igualando-se ao ato jurídico privado”</a:t>
            </a:r>
            <a:endParaRPr lang="pt-BR" dirty="0">
              <a:latin typeface="Verdana" pitchFamily="34" charset="0"/>
              <a:ea typeface="Verdana" pitchFamily="34" charset="0"/>
              <a:cs typeface="Verdana" pitchFamily="34" charset="0"/>
            </a:endParaRPr>
          </a:p>
        </p:txBody>
      </p:sp>
      <p:sp>
        <p:nvSpPr>
          <p:cNvPr id="6" name="CaixaDeTexto 5"/>
          <p:cNvSpPr txBox="1"/>
          <p:nvPr/>
        </p:nvSpPr>
        <p:spPr>
          <a:xfrm>
            <a:off x="0" y="3209874"/>
            <a:ext cx="985999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Origens da construção teórica do ato administrativo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027513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 y="85675"/>
            <a:ext cx="11430001"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smtClean="0">
                <a:latin typeface="Verdana" panose="020B0604030504040204" pitchFamily="34" charset="0"/>
                <a:ea typeface="Verdana" panose="020B0604030504040204" pitchFamily="34" charset="0"/>
                <a:cs typeface="Verdana" panose="020B0604030504040204" pitchFamily="34" charset="0"/>
              </a:rPr>
              <a:t>Atributos do </a:t>
            </a:r>
            <a:r>
              <a:rPr lang="pt-BR" sz="2200" b="1" i="1" u="sng" dirty="0">
                <a:latin typeface="Verdana" panose="020B0604030504040204" pitchFamily="34" charset="0"/>
                <a:ea typeface="Verdana" panose="020B0604030504040204" pitchFamily="34" charset="0"/>
                <a:cs typeface="Verdana" panose="020B0604030504040204" pitchFamily="34" charset="0"/>
              </a:rPr>
              <a:t>ato que expressam a carga </a:t>
            </a:r>
            <a:r>
              <a:rPr lang="pt-BR" sz="2200" b="1" i="1" u="sng" dirty="0" smtClean="0">
                <a:latin typeface="Verdana" panose="020B0604030504040204" pitchFamily="34" charset="0"/>
                <a:ea typeface="Verdana" panose="020B0604030504040204" pitchFamily="34" charset="0"/>
                <a:cs typeface="Verdana" panose="020B0604030504040204" pitchFamily="34" charset="0"/>
              </a:rPr>
              <a:t>imperativa da Administração</a:t>
            </a:r>
            <a:endParaRPr lang="pt-BR" sz="22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6" name="CaixaDeTexto 5"/>
          <p:cNvSpPr txBox="1"/>
          <p:nvPr/>
        </p:nvSpPr>
        <p:spPr>
          <a:xfrm>
            <a:off x="77637" y="547339"/>
            <a:ext cx="11731925" cy="3416320"/>
          </a:xfrm>
          <a:prstGeom prst="rect">
            <a:avLst/>
          </a:prstGeom>
          <a:noFill/>
        </p:spPr>
        <p:txBody>
          <a:bodyPr wrap="square" rtlCol="0">
            <a:spAutoFit/>
          </a:bodyPr>
          <a:lstStyle/>
          <a:p>
            <a:pPr algn="just"/>
            <a:endParaRPr lang="pt-BR" dirty="0" smtClean="0">
              <a:solidFill>
                <a:schemeClr val="accent1">
                  <a:lumMod val="75000"/>
                </a:schemeClr>
              </a:solidFill>
            </a:endParaRPr>
          </a:p>
          <a:p>
            <a:pPr algn="just"/>
            <a:r>
              <a:rPr lang="pt-BR" b="1" dirty="0" smtClean="0">
                <a:solidFill>
                  <a:schemeClr val="accent1">
                    <a:lumMod val="75000"/>
                  </a:schemeClr>
                </a:solidFill>
                <a:latin typeface="Verdana" pitchFamily="34" charset="0"/>
                <a:ea typeface="Verdana" pitchFamily="34" charset="0"/>
                <a:cs typeface="Verdana" pitchFamily="34" charset="0"/>
              </a:rPr>
              <a:t>a) Unilateralidade</a:t>
            </a:r>
            <a:r>
              <a:rPr lang="pt-BR" dirty="0">
                <a:latin typeface="Verdana" pitchFamily="34" charset="0"/>
                <a:ea typeface="Verdana" pitchFamily="34" charset="0"/>
                <a:cs typeface="Verdana" pitchFamily="34" charset="0"/>
              </a:rPr>
              <a:t>: o ato administrativo é editado pela autoridade, no sentido de </a:t>
            </a:r>
            <a:r>
              <a:rPr lang="pt-BR" dirty="0">
                <a:solidFill>
                  <a:schemeClr val="accent1">
                    <a:lumMod val="75000"/>
                  </a:schemeClr>
                </a:solidFill>
                <a:latin typeface="Verdana" pitchFamily="34" charset="0"/>
                <a:ea typeface="Verdana" pitchFamily="34" charset="0"/>
                <a:cs typeface="Verdana" pitchFamily="34" charset="0"/>
              </a:rPr>
              <a:t>ser dispensável qualquer atuação ou colaboração do particular</a:t>
            </a:r>
            <a:r>
              <a:rPr lang="pt-BR" dirty="0" smtClean="0">
                <a:latin typeface="Verdana" pitchFamily="34" charset="0"/>
                <a:ea typeface="Verdana" pitchFamily="34" charset="0"/>
                <a:cs typeface="Verdana" pitchFamily="34" charset="0"/>
              </a:rPr>
              <a:t>;</a:t>
            </a:r>
            <a:endParaRPr lang="pt-BR" b="1" dirty="0">
              <a:solidFill>
                <a:schemeClr val="accent1">
                  <a:lumMod val="75000"/>
                </a:schemeClr>
              </a:solidFill>
              <a:latin typeface="Verdana" pitchFamily="34" charset="0"/>
              <a:ea typeface="Verdana" pitchFamily="34" charset="0"/>
              <a:cs typeface="Verdana" pitchFamily="34" charset="0"/>
            </a:endParaRPr>
          </a:p>
          <a:p>
            <a:pPr algn="just"/>
            <a:r>
              <a:rPr lang="pt-BR" b="1" dirty="0" smtClean="0">
                <a:solidFill>
                  <a:schemeClr val="accent1">
                    <a:lumMod val="75000"/>
                  </a:schemeClr>
                </a:solidFill>
                <a:latin typeface="Verdana" pitchFamily="34" charset="0"/>
                <a:ea typeface="Verdana" pitchFamily="34" charset="0"/>
                <a:cs typeface="Verdana" pitchFamily="34" charset="0"/>
              </a:rPr>
              <a:t>b) </a:t>
            </a:r>
            <a:r>
              <a:rPr lang="pt-BR" b="1" dirty="0" err="1" smtClean="0">
                <a:solidFill>
                  <a:schemeClr val="accent1">
                    <a:lumMod val="75000"/>
                  </a:schemeClr>
                </a:solidFill>
                <a:latin typeface="Verdana" pitchFamily="34" charset="0"/>
                <a:ea typeface="Verdana" pitchFamily="34" charset="0"/>
                <a:cs typeface="Verdana" pitchFamily="34" charset="0"/>
              </a:rPr>
              <a:t>Auto-executoriedade</a:t>
            </a:r>
            <a:r>
              <a:rPr lang="pt-BR" dirty="0" smtClean="0">
                <a:latin typeface="Verdana" pitchFamily="34" charset="0"/>
                <a:ea typeface="Verdana" pitchFamily="34" charset="0"/>
                <a:cs typeface="Verdana" pitchFamily="34" charset="0"/>
              </a:rPr>
              <a:t>: o </a:t>
            </a:r>
            <a:r>
              <a:rPr lang="pt-BR" dirty="0">
                <a:solidFill>
                  <a:schemeClr val="accent1">
                    <a:lumMod val="75000"/>
                  </a:schemeClr>
                </a:solidFill>
                <a:latin typeface="Verdana" pitchFamily="34" charset="0"/>
                <a:ea typeface="Verdana" pitchFamily="34" charset="0"/>
                <a:cs typeface="Verdana" pitchFamily="34" charset="0"/>
              </a:rPr>
              <a:t>ato administrativo é colocado em prática, de imediato, pela própria Administração, </a:t>
            </a:r>
            <a:r>
              <a:rPr lang="pt-BR" dirty="0">
                <a:latin typeface="Verdana" pitchFamily="34" charset="0"/>
                <a:ea typeface="Verdana" pitchFamily="34" charset="0"/>
                <a:cs typeface="Verdana" pitchFamily="34" charset="0"/>
              </a:rPr>
              <a:t>não sendo necessária a intermediação ou consentimento de nenhum outro poder para que seus efeitos se realizem</a:t>
            </a:r>
            <a:r>
              <a:rPr lang="pt-BR" dirty="0" smtClean="0">
                <a:latin typeface="Verdana" pitchFamily="34" charset="0"/>
                <a:ea typeface="Verdana" pitchFamily="34" charset="0"/>
                <a:cs typeface="Verdana" pitchFamily="34" charset="0"/>
              </a:rPr>
              <a:t>;</a:t>
            </a:r>
          </a:p>
          <a:p>
            <a:pPr algn="just"/>
            <a:r>
              <a:rPr lang="pt-BR" b="1" dirty="0" smtClean="0">
                <a:solidFill>
                  <a:schemeClr val="accent1">
                    <a:lumMod val="75000"/>
                  </a:schemeClr>
                </a:solidFill>
                <a:latin typeface="Verdana" pitchFamily="34" charset="0"/>
                <a:ea typeface="Verdana" pitchFamily="34" charset="0"/>
                <a:cs typeface="Verdana" pitchFamily="34" charset="0"/>
              </a:rPr>
              <a:t>c) </a:t>
            </a:r>
            <a:r>
              <a:rPr lang="pt-BR" b="1" dirty="0">
                <a:solidFill>
                  <a:schemeClr val="accent1">
                    <a:lumMod val="75000"/>
                  </a:schemeClr>
                </a:solidFill>
                <a:latin typeface="Verdana" pitchFamily="34" charset="0"/>
                <a:ea typeface="Verdana" pitchFamily="34" charset="0"/>
                <a:cs typeface="Verdana" pitchFamily="34" charset="0"/>
              </a:rPr>
              <a:t>Presunção de legalidade, legitimidade e veracidade</a:t>
            </a:r>
            <a:r>
              <a:rPr lang="pt-BR" dirty="0">
                <a:latin typeface="Verdana" pitchFamily="34" charset="0"/>
                <a:ea typeface="Verdana" pitchFamily="34" charset="0"/>
                <a:cs typeface="Verdana" pitchFamily="34" charset="0"/>
              </a:rPr>
              <a:t>: o ato administrativo ingressa no mundo jurídico e produz </a:t>
            </a:r>
            <a:r>
              <a:rPr lang="pt-BR" dirty="0" smtClean="0">
                <a:latin typeface="Verdana" pitchFamily="34" charset="0"/>
                <a:ea typeface="Verdana" pitchFamily="34" charset="0"/>
                <a:cs typeface="Verdana" pitchFamily="34" charset="0"/>
              </a:rPr>
              <a:t>efeitos </a:t>
            </a:r>
            <a:r>
              <a:rPr lang="pt-BR" dirty="0">
                <a:latin typeface="Verdana" pitchFamily="34" charset="0"/>
                <a:ea typeface="Verdana" pitchFamily="34" charset="0"/>
                <a:cs typeface="Verdana" pitchFamily="34" charset="0"/>
              </a:rPr>
              <a:t>com o pressuposto da observância de todas as normas relativas a sua edição e do conteúdo justo e verídico, </a:t>
            </a:r>
            <a:r>
              <a:rPr lang="pt-BR" dirty="0">
                <a:solidFill>
                  <a:schemeClr val="accent1">
                    <a:lumMod val="75000"/>
                  </a:schemeClr>
                </a:solidFill>
                <a:latin typeface="Verdana" pitchFamily="34" charset="0"/>
                <a:ea typeface="Verdana" pitchFamily="34" charset="0"/>
                <a:cs typeface="Verdana" pitchFamily="34" charset="0"/>
              </a:rPr>
              <a:t>ainda que provido de vícios</a:t>
            </a:r>
            <a:r>
              <a:rPr lang="pt-BR" dirty="0" smtClean="0">
                <a:latin typeface="Verdana" pitchFamily="34" charset="0"/>
                <a:ea typeface="Verdana" pitchFamily="34" charset="0"/>
                <a:cs typeface="Verdana" pitchFamily="34" charset="0"/>
              </a:rPr>
              <a:t>;</a:t>
            </a:r>
          </a:p>
          <a:p>
            <a:pPr algn="just"/>
            <a:r>
              <a:rPr lang="pt-BR" b="1" dirty="0" smtClean="0">
                <a:solidFill>
                  <a:schemeClr val="accent1">
                    <a:lumMod val="75000"/>
                  </a:schemeClr>
                </a:solidFill>
                <a:latin typeface="Verdana" pitchFamily="34" charset="0"/>
                <a:ea typeface="Verdana" pitchFamily="34" charset="0"/>
                <a:cs typeface="Verdana" pitchFamily="34" charset="0"/>
              </a:rPr>
              <a:t>d) Imperatividade</a:t>
            </a:r>
            <a:r>
              <a:rPr lang="pt-BR" dirty="0" smtClean="0">
                <a:latin typeface="Verdana" pitchFamily="34" charset="0"/>
                <a:ea typeface="Verdana" pitchFamily="34" charset="0"/>
                <a:cs typeface="Verdana" pitchFamily="34" charset="0"/>
              </a:rPr>
              <a:t>: os efeitos do ato administrativo se impõem coercitivamente a todos, </a:t>
            </a:r>
            <a:r>
              <a:rPr lang="pt-BR" dirty="0" smtClean="0">
                <a:solidFill>
                  <a:schemeClr val="accent1">
                    <a:lumMod val="75000"/>
                  </a:schemeClr>
                </a:solidFill>
                <a:latin typeface="Verdana" pitchFamily="34" charset="0"/>
                <a:ea typeface="Verdana" pitchFamily="34" charset="0"/>
                <a:cs typeface="Verdana" pitchFamily="34" charset="0"/>
              </a:rPr>
              <a:t>independentemente da anuência prévia ou posterior</a:t>
            </a:r>
            <a:r>
              <a:rPr lang="pt-BR" dirty="0" smtClean="0">
                <a:latin typeface="Verdana" pitchFamily="34" charset="0"/>
                <a:ea typeface="Verdana" pitchFamily="34" charset="0"/>
                <a:cs typeface="Verdana" pitchFamily="34" charset="0"/>
              </a:rPr>
              <a:t>. </a:t>
            </a:r>
            <a:r>
              <a:rPr lang="pt-BR" dirty="0">
                <a:latin typeface="Verdana" pitchFamily="34" charset="0"/>
                <a:ea typeface="Verdana" pitchFamily="34" charset="0"/>
                <a:cs typeface="Verdana" pitchFamily="34" charset="0"/>
              </a:rPr>
              <a:t>(MEDAUAR: 2008</a:t>
            </a:r>
            <a:r>
              <a:rPr lang="pt-BR" dirty="0" smtClean="0">
                <a:latin typeface="Verdana" pitchFamily="34" charset="0"/>
                <a:ea typeface="Verdana" pitchFamily="34" charset="0"/>
                <a:cs typeface="Verdana" pitchFamily="34" charset="0"/>
              </a:rPr>
              <a:t>). </a:t>
            </a:r>
            <a:endParaRPr lang="pt-BR" dirty="0">
              <a:latin typeface="Verdana" pitchFamily="34" charset="0"/>
              <a:ea typeface="Verdana" pitchFamily="34" charset="0"/>
              <a:cs typeface="Verdana" pitchFamily="34" charset="0"/>
            </a:endParaRPr>
          </a:p>
          <a:p>
            <a:pPr algn="just"/>
            <a:endParaRPr lang="pt-BR" dirty="0"/>
          </a:p>
        </p:txBody>
      </p:sp>
      <p:sp>
        <p:nvSpPr>
          <p:cNvPr id="7" name="CaixaDeTexto 6"/>
          <p:cNvSpPr txBox="1"/>
          <p:nvPr/>
        </p:nvSpPr>
        <p:spPr>
          <a:xfrm>
            <a:off x="77636" y="4304278"/>
            <a:ext cx="11231593"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smtClean="0">
                <a:latin typeface="Verdana" panose="020B0604030504040204" pitchFamily="34" charset="0"/>
                <a:ea typeface="Verdana" panose="020B0604030504040204" pitchFamily="34" charset="0"/>
                <a:cs typeface="Verdana" panose="020B0604030504040204" pitchFamily="34" charset="0"/>
              </a:rPr>
              <a:t>O </a:t>
            </a:r>
            <a:r>
              <a:rPr lang="pt-BR" sz="2400" b="1" i="1" u="sng" dirty="0">
                <a:latin typeface="Verdana" panose="020B0604030504040204" pitchFamily="34" charset="0"/>
                <a:ea typeface="Verdana" panose="020B0604030504040204" pitchFamily="34" charset="0"/>
                <a:cs typeface="Verdana" panose="020B0604030504040204" pitchFamily="34" charset="0"/>
              </a:rPr>
              <a:t>a</a:t>
            </a:r>
            <a:r>
              <a:rPr lang="pt-BR" sz="2400" b="1" i="1" u="sng" dirty="0" smtClean="0">
                <a:latin typeface="Verdana" panose="020B0604030504040204" pitchFamily="34" charset="0"/>
                <a:ea typeface="Verdana" panose="020B0604030504040204" pitchFamily="34" charset="0"/>
                <a:cs typeface="Verdana" panose="020B0604030504040204" pitchFamily="34" charset="0"/>
              </a:rPr>
              <a:t>to como visão estática da atividade administrativa</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8" name="CaixaDeTexto 7"/>
          <p:cNvSpPr txBox="1"/>
          <p:nvPr/>
        </p:nvSpPr>
        <p:spPr>
          <a:xfrm>
            <a:off x="141011" y="4765943"/>
            <a:ext cx="8272733" cy="1361911"/>
          </a:xfrm>
          <a:prstGeom prst="rect">
            <a:avLst/>
          </a:prstGeom>
          <a:noFill/>
        </p:spPr>
        <p:txBody>
          <a:bodyPr wrap="square" rtlCol="0">
            <a:spAutoFit/>
          </a:bodyPr>
          <a:lstStyle/>
          <a:p>
            <a:pPr algn="just"/>
            <a:r>
              <a:rPr lang="pt-BR" sz="1650" dirty="0" smtClean="0">
                <a:latin typeface="Verdana" pitchFamily="34" charset="0"/>
                <a:ea typeface="Verdana" pitchFamily="34" charset="0"/>
                <a:cs typeface="Verdana" pitchFamily="34" charset="0"/>
              </a:rPr>
              <a:t>De acordo com o </a:t>
            </a:r>
            <a:r>
              <a:rPr lang="pt-BR" sz="1650" dirty="0">
                <a:latin typeface="Verdana" pitchFamily="34" charset="0"/>
                <a:ea typeface="Verdana" pitchFamily="34" charset="0"/>
                <a:cs typeface="Verdana" pitchFamily="34" charset="0"/>
              </a:rPr>
              <a:t>administrativista alemão Otto </a:t>
            </a:r>
            <a:r>
              <a:rPr lang="pt-BR" sz="1650" dirty="0" err="1">
                <a:latin typeface="Verdana" pitchFamily="34" charset="0"/>
                <a:ea typeface="Verdana" pitchFamily="34" charset="0"/>
                <a:cs typeface="Verdana" pitchFamily="34" charset="0"/>
              </a:rPr>
              <a:t>Bachof</a:t>
            </a:r>
            <a:r>
              <a:rPr lang="pt-BR" sz="1650" dirty="0">
                <a:latin typeface="Verdana" pitchFamily="34" charset="0"/>
                <a:ea typeface="Verdana" pitchFamily="34" charset="0"/>
                <a:cs typeface="Verdana" pitchFamily="34" charset="0"/>
              </a:rPr>
              <a:t> </a:t>
            </a:r>
            <a:r>
              <a:rPr lang="pt-BR" sz="1650" dirty="0" smtClean="0">
                <a:latin typeface="Verdana" pitchFamily="34" charset="0"/>
                <a:ea typeface="Verdana" pitchFamily="34" charset="0"/>
                <a:cs typeface="Verdana" pitchFamily="34" charset="0"/>
              </a:rPr>
              <a:t>“</a:t>
            </a:r>
            <a:r>
              <a:rPr lang="pt-BR" sz="1650" dirty="0">
                <a:latin typeface="Verdana" pitchFamily="34" charset="0"/>
                <a:ea typeface="Verdana" pitchFamily="34" charset="0"/>
                <a:cs typeface="Verdana" pitchFamily="34" charset="0"/>
              </a:rPr>
              <a:t>o </a:t>
            </a:r>
            <a:r>
              <a:rPr lang="pt-BR" sz="1650" dirty="0" smtClean="0">
                <a:latin typeface="Verdana" pitchFamily="34" charset="0"/>
                <a:ea typeface="Verdana" pitchFamily="34" charset="0"/>
                <a:cs typeface="Verdana" pitchFamily="34" charset="0"/>
              </a:rPr>
              <a:t>ato </a:t>
            </a:r>
            <a:r>
              <a:rPr lang="pt-BR" sz="1650" dirty="0">
                <a:latin typeface="Verdana" pitchFamily="34" charset="0"/>
                <a:ea typeface="Verdana" pitchFamily="34" charset="0"/>
                <a:cs typeface="Verdana" pitchFamily="34" charset="0"/>
              </a:rPr>
              <a:t>administrativo é apenas uma fotografia instantânea</a:t>
            </a:r>
            <a:r>
              <a:rPr lang="pt-BR" sz="1650" dirty="0" smtClean="0">
                <a:latin typeface="Verdana" pitchFamily="34" charset="0"/>
                <a:ea typeface="Verdana" pitchFamily="34" charset="0"/>
                <a:cs typeface="Verdana" pitchFamily="34" charset="0"/>
              </a:rPr>
              <a:t>.” </a:t>
            </a:r>
            <a:r>
              <a:rPr lang="pt-BR" sz="1650" dirty="0">
                <a:latin typeface="Verdana" pitchFamily="34" charset="0"/>
                <a:ea typeface="Verdana" pitchFamily="34" charset="0"/>
                <a:cs typeface="Verdana" pitchFamily="34" charset="0"/>
              </a:rPr>
              <a:t>Ou seja, o ato administrativo é o momento final, em que se esgota a dinâmica decisória. Uma “fotografia” que captura, estaticamente, apenas o momento final; incapaz, portanto, de demonstrar a dinâmica que a precedeu. </a:t>
            </a:r>
            <a:r>
              <a:rPr lang="pt-BR" sz="1650" dirty="0" smtClean="0">
                <a:latin typeface="Verdana" pitchFamily="34" charset="0"/>
                <a:ea typeface="Verdana" pitchFamily="34" charset="0"/>
                <a:cs typeface="Verdana" pitchFamily="34" charset="0"/>
              </a:rPr>
              <a:t>(SILVA: 1995).</a:t>
            </a:r>
            <a:endParaRPr lang="pt-BR" sz="1650" dirty="0">
              <a:latin typeface="Verdana" pitchFamily="34" charset="0"/>
              <a:ea typeface="Verdana" pitchFamily="34" charset="0"/>
              <a:cs typeface="Verdana" pitchFamily="34" charset="0"/>
            </a:endParaRPr>
          </a:p>
        </p:txBody>
      </p:sp>
      <p:pic>
        <p:nvPicPr>
          <p:cNvPr id="1026" name="Picture 2" descr="C:\Users\Otavio\Desktop\tomar-fotografias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623540" y="4880243"/>
            <a:ext cx="2685690" cy="175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05412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6774" y="1661679"/>
            <a:ext cx="10238476" cy="2743200"/>
          </a:xfrm>
        </p:spPr>
        <p:txBody>
          <a:bodyPr/>
          <a:lstStyle/>
          <a:p>
            <a:r>
              <a:rPr lang="pt-BR" dirty="0" smtClean="0"/>
              <a:t>3. O processo administrativo</a:t>
            </a:r>
            <a:endParaRPr lang="pt-BR" dirty="0"/>
          </a:p>
        </p:txBody>
      </p:sp>
    </p:spTree>
    <p:extLst>
      <p:ext uri="{BB962C8B-B14F-4D97-AF65-F5344CB8AC3E}">
        <p14:creationId xmlns:p14="http://schemas.microsoft.com/office/powerpoint/2010/main" val="4074666601"/>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386" y="999461"/>
            <a:ext cx="11727711" cy="3844062"/>
          </a:xfrm>
        </p:spPr>
        <p:txBody>
          <a:bodyPr>
            <a:normAutofit/>
          </a:bodyPr>
          <a:lstStyle/>
          <a:p>
            <a:r>
              <a:rPr lang="pt-BR" sz="4500" dirty="0">
                <a:latin typeface="Verdana" pitchFamily="34" charset="0"/>
                <a:ea typeface="Verdana" pitchFamily="34" charset="0"/>
                <a:cs typeface="Verdana" pitchFamily="34" charset="0"/>
              </a:rPr>
              <a:t>3.1. </a:t>
            </a:r>
            <a:r>
              <a:rPr lang="pt-BR" sz="4500" dirty="0" smtClean="0">
                <a:latin typeface="Verdana" pitchFamily="34" charset="0"/>
                <a:ea typeface="Verdana" pitchFamily="34" charset="0"/>
                <a:cs typeface="Verdana" pitchFamily="34" charset="0"/>
              </a:rPr>
              <a:t>“</a:t>
            </a:r>
            <a:r>
              <a:rPr lang="pt-BR" sz="4500" dirty="0" err="1">
                <a:latin typeface="Verdana" pitchFamily="34" charset="0"/>
                <a:ea typeface="Verdana" pitchFamily="34" charset="0"/>
                <a:cs typeface="Verdana" pitchFamily="34" charset="0"/>
              </a:rPr>
              <a:t>P</a:t>
            </a:r>
            <a:r>
              <a:rPr lang="pt-BR" sz="4500" dirty="0" err="1" smtClean="0">
                <a:latin typeface="Verdana" pitchFamily="34" charset="0"/>
                <a:ea typeface="Verdana" pitchFamily="34" charset="0"/>
                <a:cs typeface="Verdana" pitchFamily="34" charset="0"/>
              </a:rPr>
              <a:t>rocessualidade</a:t>
            </a:r>
            <a:r>
              <a:rPr lang="pt-BR" sz="4500" dirty="0" smtClean="0">
                <a:latin typeface="Verdana" pitchFamily="34" charset="0"/>
                <a:ea typeface="Verdana" pitchFamily="34" charset="0"/>
                <a:cs typeface="Verdana" pitchFamily="34" charset="0"/>
              </a:rPr>
              <a:t> </a:t>
            </a:r>
            <a:r>
              <a:rPr lang="pt-BR" sz="4500" dirty="0">
                <a:latin typeface="Verdana" pitchFamily="34" charset="0"/>
                <a:ea typeface="Verdana" pitchFamily="34" charset="0"/>
                <a:cs typeface="Verdana" pitchFamily="34" charset="0"/>
              </a:rPr>
              <a:t>em sentido </a:t>
            </a:r>
            <a:r>
              <a:rPr lang="pt-BR" sz="4500" dirty="0" smtClean="0">
                <a:latin typeface="Verdana" pitchFamily="34" charset="0"/>
                <a:ea typeface="Verdana" pitchFamily="34" charset="0"/>
                <a:cs typeface="Verdana" pitchFamily="34" charset="0"/>
              </a:rPr>
              <a:t>amplo” </a:t>
            </a:r>
            <a:r>
              <a:rPr lang="pt-BR" sz="4500" dirty="0">
                <a:latin typeface="Verdana" pitchFamily="34" charset="0"/>
                <a:ea typeface="Verdana" pitchFamily="34" charset="0"/>
                <a:cs typeface="Verdana" pitchFamily="34" charset="0"/>
              </a:rPr>
              <a:t>e </a:t>
            </a:r>
            <a:r>
              <a:rPr lang="pt-BR" sz="4500" dirty="0" smtClean="0">
                <a:latin typeface="Verdana" pitchFamily="34" charset="0"/>
                <a:ea typeface="Verdana" pitchFamily="34" charset="0"/>
                <a:cs typeface="Verdana" pitchFamily="34" charset="0"/>
              </a:rPr>
              <a:t>“processo </a:t>
            </a:r>
            <a:r>
              <a:rPr lang="pt-BR" sz="4500" dirty="0">
                <a:latin typeface="Verdana" pitchFamily="34" charset="0"/>
                <a:ea typeface="Verdana" pitchFamily="34" charset="0"/>
                <a:cs typeface="Verdana" pitchFamily="34" charset="0"/>
              </a:rPr>
              <a:t>como instituto jurídico diverso do ato </a:t>
            </a:r>
            <a:r>
              <a:rPr lang="pt-BR" sz="4500" dirty="0" smtClean="0">
                <a:latin typeface="Verdana" pitchFamily="34" charset="0"/>
                <a:ea typeface="Verdana" pitchFamily="34" charset="0"/>
                <a:cs typeface="Verdana" pitchFamily="34" charset="0"/>
              </a:rPr>
              <a:t>administrativo”</a:t>
            </a:r>
            <a:r>
              <a:rPr lang="pt-BR" sz="4000" dirty="0">
                <a:latin typeface="Verdana" pitchFamily="34" charset="0"/>
                <a:ea typeface="Verdana" pitchFamily="34" charset="0"/>
                <a:cs typeface="Verdana" pitchFamily="34" charset="0"/>
              </a:rPr>
              <a:t/>
            </a:r>
            <a:br>
              <a:rPr lang="pt-BR" sz="4000" dirty="0">
                <a:latin typeface="Verdana" pitchFamily="34" charset="0"/>
                <a:ea typeface="Verdana" pitchFamily="34" charset="0"/>
                <a:cs typeface="Verdana" pitchFamily="34" charset="0"/>
              </a:rPr>
            </a:br>
            <a:endParaRPr lang="pt-BR" sz="4000" dirty="0"/>
          </a:p>
        </p:txBody>
      </p:sp>
    </p:spTree>
    <p:extLst>
      <p:ext uri="{BB962C8B-B14F-4D97-AF65-F5344CB8AC3E}">
        <p14:creationId xmlns:p14="http://schemas.microsoft.com/office/powerpoint/2010/main" val="156464594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2230</Words>
  <Application>Microsoft Office PowerPoint</Application>
  <PresentationFormat>Personalizar</PresentationFormat>
  <Paragraphs>196</Paragraphs>
  <Slides>21</Slides>
  <Notes>4</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DiamondGrid_16x9_TP103031012</vt:lpstr>
      <vt:lpstr>Processo Administrativo:    Aula 2:Do ato administrativo ao processo administrativo</vt:lpstr>
      <vt:lpstr>Sumário de aula</vt:lpstr>
      <vt:lpstr>1. Panorama da evolução dos institutos do Direito Administrativo</vt:lpstr>
      <vt:lpstr>Apresentação do PowerPoint</vt:lpstr>
      <vt:lpstr>2. O ato administrativo</vt:lpstr>
      <vt:lpstr>Apresentação do PowerPoint</vt:lpstr>
      <vt:lpstr>Apresentação do PowerPoint</vt:lpstr>
      <vt:lpstr>3. O processo administrativo</vt:lpstr>
      <vt:lpstr>3.1. “Processualidade em sentido amplo” e “processo como instituto jurídico diverso do ato administrativo” </vt:lpstr>
      <vt:lpstr>Apresentação do PowerPoint</vt:lpstr>
      <vt:lpstr>3.2. As finalidades do processo administrativo (Odete Medauar) </vt:lpstr>
      <vt:lpstr>Apresentação do PowerPoint</vt:lpstr>
      <vt:lpstr>Apresentação do PowerPoint</vt:lpstr>
      <vt:lpstr>3.3. As três gerações do processo administrativo (Javier Barnes) </vt:lpstr>
      <vt:lpstr>Apresentação do PowerPoint</vt:lpstr>
      <vt:lpstr>Apresentação do PowerPoint</vt:lpstr>
      <vt:lpstr>Apresentação do PowerPoint</vt:lpstr>
      <vt:lpstr>4. Caso para discussão</vt:lpstr>
      <vt:lpstr>Apresentação do PowerPoint</vt:lpstr>
      <vt:lpstr>Apresentação do PowerPoint</vt:lpstr>
      <vt:lpstr>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2022-03-07T21:56:23Z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