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256" r:id="rId2"/>
    <p:sldId id="372" r:id="rId3"/>
    <p:sldId id="453" r:id="rId4"/>
    <p:sldId id="457" r:id="rId5"/>
    <p:sldId id="458" r:id="rId6"/>
    <p:sldId id="468" r:id="rId7"/>
    <p:sldId id="564" r:id="rId8"/>
    <p:sldId id="469" r:id="rId9"/>
    <p:sldId id="470" r:id="rId10"/>
    <p:sldId id="471" r:id="rId11"/>
    <p:sldId id="472" r:id="rId12"/>
    <p:sldId id="565" r:id="rId13"/>
    <p:sldId id="473" r:id="rId14"/>
    <p:sldId id="474" r:id="rId15"/>
    <p:sldId id="478" r:id="rId16"/>
    <p:sldId id="479" r:id="rId17"/>
    <p:sldId id="480" r:id="rId18"/>
    <p:sldId id="485" r:id="rId19"/>
    <p:sldId id="380" r:id="rId20"/>
    <p:sldId id="381" r:id="rId21"/>
    <p:sldId id="382" r:id="rId22"/>
    <p:sldId id="533" r:id="rId23"/>
    <p:sldId id="539" r:id="rId24"/>
    <p:sldId id="552" r:id="rId25"/>
    <p:sldId id="540" r:id="rId26"/>
    <p:sldId id="484" r:id="rId27"/>
    <p:sldId id="486" r:id="rId28"/>
    <p:sldId id="487" r:id="rId29"/>
    <p:sldId id="544" r:id="rId30"/>
    <p:sldId id="547" r:id="rId31"/>
    <p:sldId id="545" r:id="rId32"/>
    <p:sldId id="546" r:id="rId33"/>
    <p:sldId id="548" r:id="rId34"/>
    <p:sldId id="557" r:id="rId35"/>
    <p:sldId id="558" r:id="rId36"/>
    <p:sldId id="562" r:id="rId37"/>
    <p:sldId id="431" r:id="rId38"/>
    <p:sldId id="432" r:id="rId39"/>
    <p:sldId id="449" r:id="rId40"/>
    <p:sldId id="439" r:id="rId41"/>
    <p:sldId id="452" r:id="rId42"/>
    <p:sldId id="498" r:id="rId43"/>
    <p:sldId id="499" r:id="rId44"/>
    <p:sldId id="500" r:id="rId45"/>
    <p:sldId id="563" r:id="rId46"/>
    <p:sldId id="534" r:id="rId47"/>
    <p:sldId id="549" r:id="rId48"/>
    <p:sldId id="536" r:id="rId49"/>
    <p:sldId id="550" r:id="rId50"/>
    <p:sldId id="535" r:id="rId51"/>
    <p:sldId id="537" r:id="rId52"/>
    <p:sldId id="551" r:id="rId53"/>
    <p:sldId id="538" r:id="rId54"/>
    <p:sldId id="543" r:id="rId55"/>
    <p:sldId id="542" r:id="rId56"/>
    <p:sldId id="554" r:id="rId57"/>
    <p:sldId id="555" r:id="rId58"/>
    <p:sldId id="556" r:id="rId59"/>
    <p:sldId id="501" r:id="rId60"/>
    <p:sldId id="383" r:id="rId61"/>
    <p:sldId id="384" r:id="rId62"/>
    <p:sldId id="385" r:id="rId63"/>
    <p:sldId id="504" r:id="rId64"/>
    <p:sldId id="503" r:id="rId65"/>
    <p:sldId id="394" r:id="rId66"/>
    <p:sldId id="506" r:id="rId67"/>
    <p:sldId id="402" r:id="rId68"/>
    <p:sldId id="566" r:id="rId69"/>
    <p:sldId id="567" r:id="rId70"/>
    <p:sldId id="510" r:id="rId71"/>
    <p:sldId id="512" r:id="rId72"/>
    <p:sldId id="513" r:id="rId73"/>
    <p:sldId id="514" r:id="rId74"/>
    <p:sldId id="528" r:id="rId75"/>
    <p:sldId id="529" r:id="rId76"/>
    <p:sldId id="568" r:id="rId77"/>
    <p:sldId id="569" r:id="rId78"/>
    <p:sldId id="570" r:id="rId79"/>
    <p:sldId id="571" r:id="rId80"/>
    <p:sldId id="572" r:id="rId81"/>
    <p:sldId id="573" r:id="rId82"/>
    <p:sldId id="516" r:id="rId83"/>
    <p:sldId id="574" r:id="rId84"/>
    <p:sldId id="603" r:id="rId85"/>
    <p:sldId id="605" r:id="rId86"/>
    <p:sldId id="606" r:id="rId87"/>
    <p:sldId id="607" r:id="rId88"/>
    <p:sldId id="608" r:id="rId89"/>
    <p:sldId id="609" r:id="rId90"/>
    <p:sldId id="610" r:id="rId91"/>
    <p:sldId id="611" r:id="rId92"/>
    <p:sldId id="580" r:id="rId93"/>
    <p:sldId id="581" r:id="rId94"/>
    <p:sldId id="582" r:id="rId95"/>
    <p:sldId id="583" r:id="rId96"/>
    <p:sldId id="584" r:id="rId97"/>
    <p:sldId id="585" r:id="rId98"/>
    <p:sldId id="586" r:id="rId99"/>
    <p:sldId id="588" r:id="rId100"/>
    <p:sldId id="589" r:id="rId101"/>
    <p:sldId id="590" r:id="rId102"/>
    <p:sldId id="591" r:id="rId103"/>
    <p:sldId id="592" r:id="rId104"/>
    <p:sldId id="593" r:id="rId105"/>
    <p:sldId id="594" r:id="rId106"/>
    <p:sldId id="595" r:id="rId107"/>
    <p:sldId id="596" r:id="rId108"/>
    <p:sldId id="597" r:id="rId109"/>
    <p:sldId id="598" r:id="rId110"/>
    <p:sldId id="488" r:id="rId111"/>
    <p:sldId id="489" r:id="rId112"/>
    <p:sldId id="490" r:id="rId113"/>
    <p:sldId id="491" r:id="rId114"/>
    <p:sldId id="492" r:id="rId115"/>
    <p:sldId id="493" r:id="rId116"/>
    <p:sldId id="494" r:id="rId117"/>
    <p:sldId id="541" r:id="rId118"/>
    <p:sldId id="553" r:id="rId119"/>
    <p:sldId id="495" r:id="rId120"/>
    <p:sldId id="602" r:id="rId121"/>
    <p:sldId id="612" r:id="rId122"/>
    <p:sldId id="623" r:id="rId123"/>
    <p:sldId id="624" r:id="rId124"/>
    <p:sldId id="625" r:id="rId125"/>
    <p:sldId id="626" r:id="rId126"/>
    <p:sldId id="627" r:id="rId127"/>
    <p:sldId id="613" r:id="rId128"/>
    <p:sldId id="614" r:id="rId129"/>
    <p:sldId id="615" r:id="rId130"/>
    <p:sldId id="616" r:id="rId131"/>
    <p:sldId id="617" r:id="rId132"/>
    <p:sldId id="618" r:id="rId133"/>
    <p:sldId id="619" r:id="rId134"/>
    <p:sldId id="620" r:id="rId135"/>
    <p:sldId id="621" r:id="rId136"/>
    <p:sldId id="622" r:id="rId1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317" autoAdjust="0"/>
    <p:restoredTop sz="94660"/>
  </p:normalViewPr>
  <p:slideViewPr>
    <p:cSldViewPr snapToGrid="0">
      <p:cViewPr varScale="1">
        <p:scale>
          <a:sx n="89" d="100"/>
          <a:sy n="89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1A597-D51E-498C-AC92-1CF30B6D61A1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2DE2F-BF7A-4C82-B899-D38868EBC1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644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183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530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700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228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34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2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83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04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57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132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15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43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3A131-0771-40BC-9EB7-777F6EF025E5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0C7ED-C9CE-4D05-B48C-45CADAE006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3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orcioantiferrugem.net/#/main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agricultura/pt-br/assuntos/sanidade-animal-e-vegetal/sanidade-vegetal/Ferrugem_Asiatica_da_Soja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agricultura/pt-br/assuntos/sanidade-animal-e-vegetal/sanidade-vegetal/Ferrugem_Asiatica_da_Soja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50951" y="894614"/>
            <a:ext cx="94900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manchas foliares</a:t>
            </a:r>
          </a:p>
          <a:p>
            <a:pPr algn="ctr"/>
            <a:r>
              <a:rPr lang="pt-BR" sz="4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oídios, míldios e ferrugens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332552" y="4848044"/>
            <a:ext cx="33632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200" dirty="0">
                <a:solidFill>
                  <a:schemeClr val="accent5">
                    <a:lumMod val="50000"/>
                  </a:schemeClr>
                </a:solidFill>
              </a:rPr>
              <a:t>Prof. José Belasque</a:t>
            </a:r>
          </a:p>
          <a:p>
            <a:pPr algn="r"/>
            <a:r>
              <a:rPr lang="pt-BR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LFN ESALQ/USP</a:t>
            </a:r>
          </a:p>
        </p:txBody>
      </p:sp>
    </p:spTree>
    <p:extLst>
      <p:ext uri="{BB962C8B-B14F-4D97-AF65-F5344CB8AC3E}">
        <p14:creationId xmlns:p14="http://schemas.microsoft.com/office/powerpoint/2010/main" val="829735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51530" y="1151530"/>
            <a:ext cx="6857999" cy="455493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39" y="-1"/>
            <a:ext cx="7632000" cy="5724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109879" y="4951559"/>
            <a:ext cx="3071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</a:rPr>
              <a:t>míldio da soja</a:t>
            </a:r>
          </a:p>
        </p:txBody>
      </p:sp>
      <p:sp>
        <p:nvSpPr>
          <p:cNvPr id="6" name="Retângulo 5"/>
          <p:cNvSpPr/>
          <p:nvPr/>
        </p:nvSpPr>
        <p:spPr>
          <a:xfrm>
            <a:off x="4619696" y="5829334"/>
            <a:ext cx="3562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https://cropprotectionnetwork.org/resources/articles/diseases/downy-mildew-of-soybean</a:t>
            </a:r>
          </a:p>
        </p:txBody>
      </p:sp>
    </p:spTree>
    <p:extLst>
      <p:ext uri="{BB962C8B-B14F-4D97-AF65-F5344CB8AC3E}">
        <p14:creationId xmlns:p14="http://schemas.microsoft.com/office/powerpoint/2010/main" val="15959220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758" t="26298" r="14881" b="9988"/>
          <a:stretch/>
        </p:blipFill>
        <p:spPr>
          <a:xfrm>
            <a:off x="90173" y="842223"/>
            <a:ext cx="12011654" cy="586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57019" y="195892"/>
            <a:ext cx="2309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err="1"/>
              <a:t>Efficacy</a:t>
            </a:r>
            <a:r>
              <a:rPr lang="pt-BR" sz="3600" dirty="0"/>
              <a:t> (%)</a:t>
            </a:r>
          </a:p>
        </p:txBody>
      </p:sp>
      <p:sp>
        <p:nvSpPr>
          <p:cNvPr id="5" name="Retângulo 4"/>
          <p:cNvSpPr/>
          <p:nvPr/>
        </p:nvSpPr>
        <p:spPr>
          <a:xfrm>
            <a:off x="90173" y="5911273"/>
            <a:ext cx="7862336" cy="79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1543" t="73937" r="39508" b="20077"/>
          <a:stretch/>
        </p:blipFill>
        <p:spPr>
          <a:xfrm>
            <a:off x="157019" y="5910494"/>
            <a:ext cx="7812000" cy="53744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0854370" y="83128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slide 1 de 2</a:t>
            </a:r>
          </a:p>
        </p:txBody>
      </p:sp>
    </p:spTree>
    <p:extLst>
      <p:ext uri="{BB962C8B-B14F-4D97-AF65-F5344CB8AC3E}">
        <p14:creationId xmlns:p14="http://schemas.microsoft.com/office/powerpoint/2010/main" val="23308957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758" t="26298" r="14881" b="9988"/>
          <a:stretch/>
        </p:blipFill>
        <p:spPr>
          <a:xfrm>
            <a:off x="90173" y="842223"/>
            <a:ext cx="12011654" cy="586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57019" y="195892"/>
            <a:ext cx="2309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err="1"/>
              <a:t>Efficacy</a:t>
            </a:r>
            <a:r>
              <a:rPr lang="pt-BR" sz="3600" dirty="0"/>
              <a:t> (%)</a:t>
            </a:r>
          </a:p>
        </p:txBody>
      </p:sp>
      <p:sp>
        <p:nvSpPr>
          <p:cNvPr id="5" name="Retângulo 4"/>
          <p:cNvSpPr/>
          <p:nvPr/>
        </p:nvSpPr>
        <p:spPr>
          <a:xfrm>
            <a:off x="90173" y="5911273"/>
            <a:ext cx="7862336" cy="79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1543" t="24763" r="39508" b="20364"/>
          <a:stretch/>
        </p:blipFill>
        <p:spPr>
          <a:xfrm>
            <a:off x="90173" y="1306747"/>
            <a:ext cx="8018218" cy="505634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0854370" y="83128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slide 2 de 2</a:t>
            </a:r>
          </a:p>
        </p:txBody>
      </p:sp>
    </p:spTree>
    <p:extLst>
      <p:ext uri="{BB962C8B-B14F-4D97-AF65-F5344CB8AC3E}">
        <p14:creationId xmlns:p14="http://schemas.microsoft.com/office/powerpoint/2010/main" val="24367105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299" t="21539" r="20201" b="16030"/>
          <a:stretch/>
        </p:blipFill>
        <p:spPr>
          <a:xfrm>
            <a:off x="107177" y="117000"/>
            <a:ext cx="11977647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206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146" t="20752" r="52585" b="11685"/>
          <a:stretch/>
        </p:blipFill>
        <p:spPr>
          <a:xfrm>
            <a:off x="129304" y="104397"/>
            <a:ext cx="5470868" cy="66492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5620" t="39969" r="52123" b="20752"/>
          <a:stretch/>
        </p:blipFill>
        <p:spPr>
          <a:xfrm>
            <a:off x="5622001" y="0"/>
            <a:ext cx="6569999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946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7786" t="15860" r="18233" b="9551"/>
          <a:stretch/>
        </p:blipFill>
        <p:spPr>
          <a:xfrm>
            <a:off x="947901" y="53109"/>
            <a:ext cx="10296199" cy="67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973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426" t="20803" r="50570" b="25746"/>
          <a:stretch/>
        </p:blipFill>
        <p:spPr>
          <a:xfrm>
            <a:off x="0" y="0"/>
            <a:ext cx="6279553" cy="496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49810" t="16129" r="12547" b="28068"/>
          <a:stretch/>
        </p:blipFill>
        <p:spPr>
          <a:xfrm>
            <a:off x="6234208" y="1725637"/>
            <a:ext cx="5957792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214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9485" t="30719" r="12150" b="36141"/>
          <a:stretch/>
        </p:blipFill>
        <p:spPr>
          <a:xfrm>
            <a:off x="1428315" y="1161000"/>
            <a:ext cx="9335371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063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539" t="15955" r="50096" b="13645"/>
          <a:stretch/>
        </p:blipFill>
        <p:spPr>
          <a:xfrm>
            <a:off x="6022109" y="369453"/>
            <a:ext cx="6169891" cy="63686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49810" t="71763" r="12547" b="11206"/>
          <a:stretch/>
        </p:blipFill>
        <p:spPr>
          <a:xfrm>
            <a:off x="0" y="129309"/>
            <a:ext cx="6097345" cy="155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290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50274" t="16235" r="13045" b="10002"/>
          <a:stretch/>
        </p:blipFill>
        <p:spPr>
          <a:xfrm>
            <a:off x="6129131" y="0"/>
            <a:ext cx="6062869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50569" t="21038" r="12629" b="28931"/>
          <a:stretch/>
        </p:blipFill>
        <p:spPr>
          <a:xfrm>
            <a:off x="150365" y="277091"/>
            <a:ext cx="597876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308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679" t="27552" r="12674" b="28190"/>
          <a:stretch/>
        </p:blipFill>
        <p:spPr>
          <a:xfrm>
            <a:off x="11337" y="942109"/>
            <a:ext cx="12180663" cy="400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43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r="26162"/>
          <a:stretch/>
        </p:blipFill>
        <p:spPr>
          <a:xfrm>
            <a:off x="6811598" y="0"/>
            <a:ext cx="5380402" cy="5760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48237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876562" y="0"/>
            <a:ext cx="3071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</a:rPr>
              <a:t>míldio da soja</a:t>
            </a:r>
            <a:endParaRPr lang="pt-BR" sz="4000" dirty="0"/>
          </a:p>
        </p:txBody>
      </p:sp>
      <p:sp>
        <p:nvSpPr>
          <p:cNvPr id="5" name="Retângulo 4"/>
          <p:cNvSpPr/>
          <p:nvPr/>
        </p:nvSpPr>
        <p:spPr>
          <a:xfrm>
            <a:off x="8626" y="6211669"/>
            <a:ext cx="6189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https://cropprotectionnetwork.org/resources/articles/diseases/downy-mildew-of-soybean</a:t>
            </a:r>
          </a:p>
        </p:txBody>
      </p:sp>
    </p:spTree>
    <p:extLst>
      <p:ext uri="{BB962C8B-B14F-4D97-AF65-F5344CB8AC3E}">
        <p14:creationId xmlns:p14="http://schemas.microsoft.com/office/powerpoint/2010/main" val="11137107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771311" y="301766"/>
            <a:ext cx="3094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carvões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56416" y="1421951"/>
            <a:ext cx="1148541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basidiomicetos</a:t>
            </a:r>
            <a:endParaRPr lang="pt-BR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biotróficos</a:t>
            </a:r>
            <a:endParaRPr lang="pt-BR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colonização sistêmica ou localizada</a:t>
            </a:r>
          </a:p>
        </p:txBody>
      </p:sp>
    </p:spTree>
    <p:extLst>
      <p:ext uri="{BB962C8B-B14F-4D97-AF65-F5344CB8AC3E}">
        <p14:creationId xmlns:p14="http://schemas.microsoft.com/office/powerpoint/2010/main" val="37697142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0" y="79128"/>
            <a:ext cx="8642860" cy="6156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0330" y="6120832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carvão da cana-de-açúcar</a:t>
            </a:r>
          </a:p>
        </p:txBody>
      </p:sp>
      <p:sp>
        <p:nvSpPr>
          <p:cNvPr id="4" name="Retângulo 3"/>
          <p:cNvSpPr/>
          <p:nvPr/>
        </p:nvSpPr>
        <p:spPr>
          <a:xfrm>
            <a:off x="8897815" y="142160"/>
            <a:ext cx="3169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 err="1">
                <a:solidFill>
                  <a:schemeClr val="bg2">
                    <a:lumMod val="50000"/>
                  </a:schemeClr>
                </a:solidFill>
              </a:rPr>
              <a:t>Sugarcane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bg2">
                    <a:lumMod val="50000"/>
                  </a:schemeClr>
                </a:solidFill>
              </a:rPr>
              <a:t>smut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 (2013). </a:t>
            </a:r>
          </a:p>
          <a:p>
            <a:pPr algn="r"/>
            <a:r>
              <a:rPr lang="pt-BR" sz="1600" dirty="0" err="1">
                <a:solidFill>
                  <a:schemeClr val="bg2">
                    <a:lumMod val="50000"/>
                  </a:schemeClr>
                </a:solidFill>
              </a:rPr>
              <a:t>Information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bg2">
                    <a:lumMod val="50000"/>
                  </a:schemeClr>
                </a:solidFill>
              </a:rPr>
              <a:t>Sheet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 IS13012. www.sugarresearch.com.au</a:t>
            </a:r>
          </a:p>
        </p:txBody>
      </p:sp>
    </p:spTree>
    <p:extLst>
      <p:ext uri="{BB962C8B-B14F-4D97-AF65-F5344CB8AC3E}">
        <p14:creationId xmlns:p14="http://schemas.microsoft.com/office/powerpoint/2010/main" val="3041440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349995" y="301766"/>
            <a:ext cx="2515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carvões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58774" y="1478791"/>
          <a:ext cx="11406654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6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1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944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cultura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espécie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sobrevivência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disseminação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infecção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manejo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cana-de-açúcar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i="1" dirty="0" err="1"/>
                        <a:t>Sporisorium</a:t>
                      </a:r>
                      <a:r>
                        <a:rPr lang="pt-BR" i="1" dirty="0"/>
                        <a:t> </a:t>
                      </a:r>
                      <a:r>
                        <a:rPr lang="pt-BR" i="1" dirty="0" err="1"/>
                        <a:t>scitamineum</a:t>
                      </a:r>
                      <a:endParaRPr lang="pt-BR" i="1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pt-BR" dirty="0"/>
                        <a:t>plantas doentes</a:t>
                      </a:r>
                    </a:p>
                    <a:p>
                      <a:endParaRPr lang="pt-BR" dirty="0"/>
                    </a:p>
                    <a:p>
                      <a:r>
                        <a:rPr lang="pt-BR" dirty="0" err="1"/>
                        <a:t>teliósporos</a:t>
                      </a:r>
                      <a:endParaRPr lang="pt-BR" dirty="0"/>
                    </a:p>
                    <a:p>
                      <a:endParaRPr lang="pt-BR" dirty="0"/>
                    </a:p>
                    <a:p>
                      <a:r>
                        <a:rPr lang="pt-BR" dirty="0"/>
                        <a:t>sementes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mudas</a:t>
                      </a:r>
                    </a:p>
                    <a:p>
                      <a:r>
                        <a:rPr lang="pt-BR" dirty="0"/>
                        <a:t>água</a:t>
                      </a:r>
                    </a:p>
                    <a:p>
                      <a:r>
                        <a:rPr lang="pt-BR" dirty="0"/>
                        <a:t>ventos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25 a 30</a:t>
                      </a:r>
                      <a:r>
                        <a:rPr lang="pt-BR" baseline="30000" dirty="0"/>
                        <a:t>o</a:t>
                      </a:r>
                      <a:r>
                        <a:rPr lang="pt-BR" baseline="0" dirty="0"/>
                        <a:t>C</a:t>
                      </a:r>
                    </a:p>
                    <a:p>
                      <a:r>
                        <a:rPr lang="pt-BR" baseline="0" dirty="0"/>
                        <a:t>alta UR%</a:t>
                      </a:r>
                      <a:endParaRPr lang="pt-BR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pt-BR" dirty="0"/>
                        <a:t>mudas e sementes sadias</a:t>
                      </a:r>
                    </a:p>
                    <a:p>
                      <a:r>
                        <a:rPr lang="pt-BR" dirty="0" err="1"/>
                        <a:t>termoterapia</a:t>
                      </a:r>
                      <a:endParaRPr lang="pt-BR" dirty="0"/>
                    </a:p>
                    <a:p>
                      <a:r>
                        <a:rPr lang="pt-BR" dirty="0"/>
                        <a:t>tratamento sementes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variedades resistentes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rotação</a:t>
                      </a:r>
                      <a:r>
                        <a:rPr lang="pt-BR" baseline="0" dirty="0"/>
                        <a:t> de culturas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milho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i="1" dirty="0" err="1"/>
                        <a:t>Ustilago</a:t>
                      </a:r>
                      <a:r>
                        <a:rPr lang="pt-BR" i="1" dirty="0"/>
                        <a:t> </a:t>
                      </a:r>
                      <a:r>
                        <a:rPr lang="pt-BR" i="1" dirty="0" err="1"/>
                        <a:t>maydis</a:t>
                      </a:r>
                      <a:endParaRPr lang="pt-BR" i="1" dirty="0"/>
                    </a:p>
                    <a:p>
                      <a:r>
                        <a:rPr lang="pt-BR" i="0" dirty="0"/>
                        <a:t>(carvão comum)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pt-BR" dirty="0"/>
                        <a:t>sementes</a:t>
                      </a:r>
                    </a:p>
                    <a:p>
                      <a:r>
                        <a:rPr lang="pt-BR" dirty="0"/>
                        <a:t>água</a:t>
                      </a:r>
                    </a:p>
                    <a:p>
                      <a:r>
                        <a:rPr lang="pt-BR" dirty="0"/>
                        <a:t>ventos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26 a 33</a:t>
                      </a:r>
                      <a:r>
                        <a:rPr lang="pt-BR" baseline="30000" dirty="0"/>
                        <a:t>o</a:t>
                      </a:r>
                      <a:r>
                        <a:rPr lang="pt-BR" baseline="0" dirty="0"/>
                        <a:t>C</a:t>
                      </a:r>
                      <a:endParaRPr lang="pt-BR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trigo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i="1" dirty="0" err="1"/>
                        <a:t>Ustilago</a:t>
                      </a:r>
                      <a:r>
                        <a:rPr lang="pt-BR" i="1" baseline="0" dirty="0"/>
                        <a:t> </a:t>
                      </a:r>
                      <a:r>
                        <a:rPr lang="pt-BR" i="1" baseline="0" dirty="0" err="1"/>
                        <a:t>tritici</a:t>
                      </a:r>
                      <a:endParaRPr lang="pt-BR" i="0" baseline="0" dirty="0"/>
                    </a:p>
                    <a:p>
                      <a:r>
                        <a:rPr lang="pt-BR" i="0" baseline="0" dirty="0"/>
                        <a:t>(carvão da espiga)</a:t>
                      </a:r>
                      <a:endParaRPr lang="pt-BR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16 a 20</a:t>
                      </a:r>
                      <a:r>
                        <a:rPr lang="pt-BR" baseline="30000" dirty="0"/>
                        <a:t>o</a:t>
                      </a:r>
                      <a:r>
                        <a:rPr lang="pt-BR" baseline="0" dirty="0"/>
                        <a:t>C</a:t>
                      </a:r>
                      <a:endParaRPr lang="pt-BR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6380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8937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461185" y="4969137"/>
            <a:ext cx="5667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https://extension.umn.edu/corn-pest-management/common-smut-corn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450460" y="181155"/>
            <a:ext cx="4514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carvão do milho</a:t>
            </a:r>
          </a:p>
        </p:txBody>
      </p:sp>
    </p:spTree>
    <p:extLst>
      <p:ext uri="{BB962C8B-B14F-4D97-AF65-F5344CB8AC3E}">
        <p14:creationId xmlns:p14="http://schemas.microsoft.com/office/powerpoint/2010/main" val="11674740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6360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450460" y="181155"/>
            <a:ext cx="4514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carvão do milho</a:t>
            </a:r>
          </a:p>
        </p:txBody>
      </p:sp>
      <p:sp>
        <p:nvSpPr>
          <p:cNvPr id="8" name="Retângulo 7"/>
          <p:cNvSpPr/>
          <p:nvPr/>
        </p:nvSpPr>
        <p:spPr>
          <a:xfrm>
            <a:off x="6461185" y="4969137"/>
            <a:ext cx="5667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https://extension.umn.edu/corn-pest-management/common-smut-corn</a:t>
            </a:r>
          </a:p>
        </p:txBody>
      </p:sp>
    </p:spTree>
    <p:extLst>
      <p:ext uri="{BB962C8B-B14F-4D97-AF65-F5344CB8AC3E}">
        <p14:creationId xmlns:p14="http://schemas.microsoft.com/office/powerpoint/2010/main" val="36904134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2643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450460" y="181155"/>
            <a:ext cx="4514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carvão do milho</a:t>
            </a:r>
          </a:p>
        </p:txBody>
      </p:sp>
      <p:sp>
        <p:nvSpPr>
          <p:cNvPr id="5" name="Retângulo 4"/>
          <p:cNvSpPr/>
          <p:nvPr/>
        </p:nvSpPr>
        <p:spPr>
          <a:xfrm>
            <a:off x="6461185" y="4969137"/>
            <a:ext cx="5667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https://extension.umn.edu/corn-pest-management/common-smut-corn</a:t>
            </a:r>
          </a:p>
        </p:txBody>
      </p:sp>
    </p:spTree>
    <p:extLst>
      <p:ext uri="{BB962C8B-B14F-4D97-AF65-F5344CB8AC3E}">
        <p14:creationId xmlns:p14="http://schemas.microsoft.com/office/powerpoint/2010/main" val="40848216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06503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181309" y="4897681"/>
            <a:ext cx="3910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err="1">
                <a:solidFill>
                  <a:schemeClr val="bg2">
                    <a:lumMod val="50000"/>
                  </a:schemeClr>
                </a:solidFill>
              </a:rPr>
              <a:t>Agrios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 (2005). </a:t>
            </a:r>
            <a:r>
              <a:rPr lang="pt-BR" sz="1600" dirty="0" err="1">
                <a:solidFill>
                  <a:schemeClr val="bg2">
                    <a:lumMod val="50000"/>
                  </a:schemeClr>
                </a:solidFill>
              </a:rPr>
              <a:t>Plant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bg2">
                    <a:lumMod val="50000"/>
                  </a:schemeClr>
                </a:solidFill>
              </a:rPr>
              <a:t>pathology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. ed. 5</a:t>
            </a:r>
            <a:r>
              <a:rPr lang="pt-BR" sz="16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pPr algn="r"/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ISBN-10: 0-12-044565-4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553891" y="232914"/>
            <a:ext cx="339067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carvão do milho</a:t>
            </a:r>
          </a:p>
          <a:p>
            <a:pPr algn="ctr"/>
            <a:r>
              <a:rPr lang="pt-BR" sz="35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da doença</a:t>
            </a:r>
          </a:p>
        </p:txBody>
      </p:sp>
    </p:spTree>
    <p:extLst>
      <p:ext uri="{BB962C8B-B14F-4D97-AF65-F5344CB8AC3E}">
        <p14:creationId xmlns:p14="http://schemas.microsoft.com/office/powerpoint/2010/main" val="163386779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982" t="24696" r="10797" b="24384"/>
          <a:stretch/>
        </p:blipFill>
        <p:spPr>
          <a:xfrm>
            <a:off x="91001" y="1337095"/>
            <a:ext cx="12009998" cy="418381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</p:spTree>
    <p:extLst>
      <p:ext uri="{BB962C8B-B14F-4D97-AF65-F5344CB8AC3E}">
        <p14:creationId xmlns:p14="http://schemas.microsoft.com/office/powerpoint/2010/main" val="19438435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0832" t="19592" r="25589" b="5725"/>
          <a:stretch/>
        </p:blipFill>
        <p:spPr>
          <a:xfrm>
            <a:off x="0" y="0"/>
            <a:ext cx="8631916" cy="676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546419" y="86264"/>
            <a:ext cx="357982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carvão do trigo</a:t>
            </a:r>
          </a:p>
          <a:p>
            <a:pPr algn="r"/>
            <a:r>
              <a:rPr lang="pt-B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Ustilago</a:t>
            </a:r>
            <a:r>
              <a:rPr lang="pt-B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tritici</a:t>
            </a:r>
            <a:endParaRPr lang="pt-BR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952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04677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181309" y="4897681"/>
            <a:ext cx="3910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err="1">
                <a:solidFill>
                  <a:schemeClr val="bg2">
                    <a:lumMod val="50000"/>
                  </a:schemeClr>
                </a:solidFill>
              </a:rPr>
              <a:t>Agrios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 (2005). </a:t>
            </a:r>
            <a:r>
              <a:rPr lang="pt-BR" sz="1600" dirty="0" err="1">
                <a:solidFill>
                  <a:schemeClr val="bg2">
                    <a:lumMod val="50000"/>
                  </a:schemeClr>
                </a:solidFill>
              </a:rPr>
              <a:t>Plant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bg2">
                    <a:lumMod val="50000"/>
                  </a:schemeClr>
                </a:solidFill>
              </a:rPr>
              <a:t>pathology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. ed. 5</a:t>
            </a:r>
            <a:r>
              <a:rPr lang="pt-BR" sz="1600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pPr algn="r"/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ISBN-10: 0-12-044565-4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441294" y="215660"/>
            <a:ext cx="339067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carvão do trigo</a:t>
            </a:r>
          </a:p>
          <a:p>
            <a:pPr algn="ctr"/>
            <a:r>
              <a:rPr lang="pt-BR" sz="35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da doença</a:t>
            </a:r>
          </a:p>
        </p:txBody>
      </p:sp>
    </p:spTree>
    <p:extLst>
      <p:ext uri="{BB962C8B-B14F-4D97-AF65-F5344CB8AC3E}">
        <p14:creationId xmlns:p14="http://schemas.microsoft.com/office/powerpoint/2010/main" val="263137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809" t="19374" r="18403" b="12932"/>
          <a:stretch/>
        </p:blipFill>
        <p:spPr>
          <a:xfrm>
            <a:off x="647952" y="125084"/>
            <a:ext cx="10896097" cy="66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24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443030" y="169882"/>
            <a:ext cx="8677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míldios, oídios, carvões e ferrugens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7848" y="851936"/>
            <a:ext cx="1183255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</a:t>
            </a:r>
            <a:r>
              <a:rPr lang="pt-BR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área, </a:t>
            </a:r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pt-BR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 </a:t>
            </a:r>
            <a:r>
              <a:rPr lang="pt-BR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propagativo</a:t>
            </a:r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sadio e tratado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variedades </a:t>
            </a:r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 </a:t>
            </a:r>
            <a:r>
              <a:rPr lang="pt-BR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(manejo resistência)</a:t>
            </a:r>
            <a:endParaRPr lang="pt-BR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monitorar </a:t>
            </a:r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patógeno </a:t>
            </a:r>
            <a:r>
              <a:rPr lang="pt-BR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 </a:t>
            </a:r>
            <a:r>
              <a:rPr lang="pt-BR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(sistemas de previsão)</a:t>
            </a:r>
            <a:endParaRPr lang="pt-BR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da </a:t>
            </a:r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</a:t>
            </a:r>
            <a:r>
              <a:rPr lang="pt-BR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(irrigação, poda, densidade)</a:t>
            </a:r>
            <a:endParaRPr lang="pt-BR" sz="5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rotação </a:t>
            </a:r>
            <a:r>
              <a:rPr lang="pt-BR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culturas</a:t>
            </a:r>
          </a:p>
        </p:txBody>
      </p:sp>
    </p:spTree>
    <p:extLst>
      <p:ext uri="{BB962C8B-B14F-4D97-AF65-F5344CB8AC3E}">
        <p14:creationId xmlns:p14="http://schemas.microsoft.com/office/powerpoint/2010/main" val="69614907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429866" y="1784120"/>
            <a:ext cx="9283363" cy="4802961"/>
            <a:chOff x="1378886" y="1802921"/>
            <a:chExt cx="9283363" cy="4802961"/>
          </a:xfrm>
        </p:grpSpPr>
        <p:sp>
          <p:nvSpPr>
            <p:cNvPr id="4" name="CaixaDeTexto 3"/>
            <p:cNvSpPr txBox="1"/>
            <p:nvPr/>
          </p:nvSpPr>
          <p:spPr>
            <a:xfrm>
              <a:off x="7914856" y="3671736"/>
              <a:ext cx="2523108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colonização</a:t>
              </a:r>
              <a:r>
                <a:rPr lang="en-US" sz="3200" b="1" dirty="0"/>
                <a:t> </a:t>
              </a:r>
            </a:p>
          </p:txBody>
        </p:sp>
        <p:cxnSp>
          <p:nvCxnSpPr>
            <p:cNvPr id="5" name="Conector de seta reta 4"/>
            <p:cNvCxnSpPr>
              <a:stCxn id="8" idx="0"/>
              <a:endCxn id="7" idx="2"/>
            </p:cNvCxnSpPr>
            <p:nvPr/>
          </p:nvCxnSpPr>
          <p:spPr>
            <a:xfrm flipH="1" flipV="1">
              <a:off x="2686603" y="3728776"/>
              <a:ext cx="2742" cy="1507457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de seta reta 5"/>
            <p:cNvCxnSpPr>
              <a:stCxn id="7" idx="3"/>
              <a:endCxn id="13" idx="1"/>
            </p:cNvCxnSpPr>
            <p:nvPr/>
          </p:nvCxnSpPr>
          <p:spPr>
            <a:xfrm flipV="1">
              <a:off x="3994320" y="2407344"/>
              <a:ext cx="3369764" cy="102904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1378886" y="3144001"/>
              <a:ext cx="2615434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disseminação</a:t>
              </a:r>
              <a:r>
                <a:rPr lang="en-US" sz="3200" b="1" dirty="0"/>
                <a:t> 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427791" y="5236233"/>
              <a:ext cx="2523108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sobrevivência</a:t>
              </a:r>
              <a:r>
                <a:rPr lang="en-US" sz="3200" b="1" dirty="0"/>
                <a:t> </a:t>
              </a:r>
            </a:p>
          </p:txBody>
        </p:sp>
        <p:cxnSp>
          <p:nvCxnSpPr>
            <p:cNvPr id="9" name="Conector de seta reta 8"/>
            <p:cNvCxnSpPr>
              <a:endCxn id="4" idx="0"/>
            </p:cNvCxnSpPr>
            <p:nvPr/>
          </p:nvCxnSpPr>
          <p:spPr>
            <a:xfrm>
              <a:off x="9176410" y="2699731"/>
              <a:ext cx="0" cy="97200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>
              <a:off x="9148435" y="4264228"/>
              <a:ext cx="0" cy="97200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de seta reta 10"/>
            <p:cNvCxnSpPr>
              <a:stCxn id="14" idx="1"/>
            </p:cNvCxnSpPr>
            <p:nvPr/>
          </p:nvCxnSpPr>
          <p:spPr>
            <a:xfrm flipH="1">
              <a:off x="3950899" y="5520904"/>
              <a:ext cx="3413185" cy="7716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ângulo de cantos arredondados 11"/>
            <p:cNvSpPr/>
            <p:nvPr/>
          </p:nvSpPr>
          <p:spPr>
            <a:xfrm>
              <a:off x="7677509" y="1802921"/>
              <a:ext cx="2984740" cy="4252822"/>
            </a:xfrm>
            <a:prstGeom prst="round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7364084" y="2114956"/>
              <a:ext cx="2523108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infecção</a:t>
              </a:r>
              <a:r>
                <a:rPr lang="en-US" sz="3200" b="1" dirty="0"/>
                <a:t> 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7364084" y="5228516"/>
              <a:ext cx="2523108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reprodução</a:t>
              </a:r>
              <a:r>
                <a:rPr lang="en-US" sz="3200" b="1" dirty="0"/>
                <a:t> 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8255689" y="6082662"/>
              <a:ext cx="18283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</a:rPr>
                <a:t>hospedeiro</a:t>
              </a:r>
              <a:endParaRPr lang="en-US" sz="28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592206" y="4997683"/>
              <a:ext cx="21739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</a:rPr>
                <a:t>ciclo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</a:rPr>
                <a:t>primário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17" name="Conector de seta reta 16"/>
            <p:cNvCxnSpPr/>
            <p:nvPr/>
          </p:nvCxnSpPr>
          <p:spPr>
            <a:xfrm flipH="1" flipV="1">
              <a:off x="3994320" y="3728776"/>
              <a:ext cx="3375251" cy="1533285"/>
            </a:xfrm>
            <a:prstGeom prst="straightConnector1">
              <a:avLst/>
            </a:prstGeom>
            <a:ln w="571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/>
            <p:nvPr/>
          </p:nvCxnSpPr>
          <p:spPr>
            <a:xfrm flipV="1">
              <a:off x="3994320" y="2689522"/>
              <a:ext cx="3369764" cy="919714"/>
            </a:xfrm>
            <a:prstGeom prst="straightConnector1">
              <a:avLst/>
            </a:prstGeom>
            <a:ln w="571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/>
            <p:cNvCxnSpPr/>
            <p:nvPr/>
          </p:nvCxnSpPr>
          <p:spPr>
            <a:xfrm>
              <a:off x="8286417" y="2719288"/>
              <a:ext cx="0" cy="952448"/>
            </a:xfrm>
            <a:prstGeom prst="straightConnector1">
              <a:avLst/>
            </a:prstGeom>
            <a:ln w="571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/>
            <p:cNvCxnSpPr/>
            <p:nvPr/>
          </p:nvCxnSpPr>
          <p:spPr>
            <a:xfrm>
              <a:off x="8286417" y="4248990"/>
              <a:ext cx="0" cy="952448"/>
            </a:xfrm>
            <a:prstGeom prst="straightConnector1">
              <a:avLst/>
            </a:prstGeom>
            <a:ln w="571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/>
          </p:nvSpPr>
          <p:spPr>
            <a:xfrm>
              <a:off x="4335652" y="3402539"/>
              <a:ext cx="28119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9933"/>
                  </a:solidFill>
                </a:rPr>
                <a:t>ciclos</a:t>
              </a:r>
              <a:r>
                <a:rPr lang="en-US" sz="2800" dirty="0">
                  <a:solidFill>
                    <a:srgbClr val="FF9933"/>
                  </a:solidFill>
                </a:rPr>
                <a:t> </a:t>
              </a:r>
              <a:r>
                <a:rPr lang="en-US" sz="2800" dirty="0" err="1">
                  <a:solidFill>
                    <a:srgbClr val="FF9933"/>
                  </a:solidFill>
                </a:rPr>
                <a:t>secundários</a:t>
              </a:r>
              <a:endParaRPr lang="en-US" sz="2800" dirty="0">
                <a:solidFill>
                  <a:srgbClr val="FF9933"/>
                </a:solidFill>
              </a:endParaRPr>
            </a:p>
          </p:txBody>
        </p:sp>
      </p:grpSp>
      <p:sp>
        <p:nvSpPr>
          <p:cNvPr id="29" name="CaixaDeTexto 28"/>
          <p:cNvSpPr txBox="1"/>
          <p:nvPr/>
        </p:nvSpPr>
        <p:spPr>
          <a:xfrm>
            <a:off x="719985" y="284043"/>
            <a:ext cx="1073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2">
                    <a:lumMod val="60000"/>
                    <a:lumOff val="4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ciclo patógeno-hospedeiro com vetores de patógenos</a:t>
            </a:r>
          </a:p>
        </p:txBody>
      </p:sp>
      <p:sp>
        <p:nvSpPr>
          <p:cNvPr id="2" name="CaixaDeTexto 1"/>
          <p:cNvSpPr txBox="1"/>
          <p:nvPr/>
        </p:nvSpPr>
        <p:spPr>
          <a:xfrm rot="20831425">
            <a:off x="1270555" y="2444678"/>
            <a:ext cx="119545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FFC000"/>
                </a:solidFill>
              </a:rPr>
              <a:t>vetor</a:t>
            </a:r>
          </a:p>
        </p:txBody>
      </p:sp>
      <p:sp>
        <p:nvSpPr>
          <p:cNvPr id="23" name="CaixaDeTexto 22"/>
          <p:cNvSpPr txBox="1"/>
          <p:nvPr/>
        </p:nvSpPr>
        <p:spPr>
          <a:xfrm rot="20831425">
            <a:off x="1021941" y="4651994"/>
            <a:ext cx="119545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FFC000"/>
                </a:solidFill>
              </a:rPr>
              <a:t>vetor</a:t>
            </a:r>
          </a:p>
        </p:txBody>
      </p:sp>
      <p:sp>
        <p:nvSpPr>
          <p:cNvPr id="24" name="CaixaDeTexto 23"/>
          <p:cNvSpPr txBox="1"/>
          <p:nvPr/>
        </p:nvSpPr>
        <p:spPr>
          <a:xfrm rot="20831425">
            <a:off x="7225786" y="1432394"/>
            <a:ext cx="119545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FFC000"/>
                </a:solidFill>
              </a:rPr>
              <a:t>vetor</a:t>
            </a:r>
          </a:p>
        </p:txBody>
      </p:sp>
    </p:spTree>
    <p:extLst>
      <p:ext uri="{BB962C8B-B14F-4D97-AF65-F5344CB8AC3E}">
        <p14:creationId xmlns:p14="http://schemas.microsoft.com/office/powerpoint/2010/main" val="10118811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69422" y="5641762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relação patógeno-vetor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116446" y="323273"/>
          <a:ext cx="11010899" cy="4820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87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características</a:t>
                      </a:r>
                      <a:endParaRPr lang="pt-BR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persistente</a:t>
                      </a:r>
                      <a:endParaRPr lang="pt-BR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semi-persistente</a:t>
                      </a:r>
                      <a:endParaRPr lang="pt-BR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persistente</a:t>
                      </a:r>
                      <a:endParaRPr lang="pt-BR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err="1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circulativa</a:t>
                      </a:r>
                      <a:endParaRPr lang="pt-BR" sz="1800" b="1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propagativa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transmissão mecânica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maioria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(alguns sim)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de </a:t>
                      </a: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aquisição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parênquima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parênquima/sistema vascular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vascular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vascular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 para </a:t>
                      </a: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aquisição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segundos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minutos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minutos/horas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de </a:t>
                      </a: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inoculação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parênquima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parênquima/sistema vascular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vascular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vascular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 para </a:t>
                      </a: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inoculação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segundos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minutos/horas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minutos/horas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período de </a:t>
                      </a: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latência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horas/dias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horas/dias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perde patógeno 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 ecdise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patógeno</a:t>
                      </a:r>
                      <a:r>
                        <a:rPr lang="pt-BR" sz="16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 </a:t>
                      </a:r>
                      <a:r>
                        <a:rPr lang="pt-BR" sz="16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hemolinfa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multiplicação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vetor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retenção 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vetor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minutos/horas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horas/dias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dias/semanas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toda vida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especificidade 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 vetor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4193902" y="5254478"/>
            <a:ext cx="7924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Modificado de Amorim et al. (2018). Manual de Fitopatologia (v. 1). ISBN 978-85-318-0056-6</a:t>
            </a:r>
          </a:p>
        </p:txBody>
      </p:sp>
    </p:spTree>
    <p:extLst>
      <p:ext uri="{BB962C8B-B14F-4D97-AF65-F5344CB8AC3E}">
        <p14:creationId xmlns:p14="http://schemas.microsoft.com/office/powerpoint/2010/main" val="14657375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79983" y="6096126"/>
            <a:ext cx="5562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256 Embrapa (2014). Manual de identificação de doenças de soja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37421" y="120770"/>
            <a:ext cx="961994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mosaico comum da soja </a:t>
            </a:r>
            <a:r>
              <a:rPr lang="pt-BR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i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Soybean</a:t>
            </a:r>
            <a:r>
              <a:rPr lang="pt-BR" sz="2800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</a:t>
            </a:r>
            <a:r>
              <a:rPr lang="pt-BR" sz="2800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r>
              <a:rPr lang="pt-BR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/>
            <a:r>
              <a:rPr lang="pt-BR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transmissão por afídeos</a:t>
            </a:r>
            <a:endParaRPr lang="pt-BR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56010"/>
            <a:ext cx="10972800" cy="45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659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9" y="1336474"/>
            <a:ext cx="10945091" cy="477814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362036" y="74590"/>
            <a:ext cx="85953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necrose da haste 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Cowpea</a:t>
            </a:r>
            <a:r>
              <a:rPr lang="pt-BR" sz="2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Mild</a:t>
            </a:r>
            <a:r>
              <a:rPr lang="pt-BR" sz="2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Mottle</a:t>
            </a:r>
            <a:r>
              <a:rPr lang="pt-BR" sz="2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/>
            <a:r>
              <a:rPr lang="pt-B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transmissão por mosca branca</a:t>
            </a:r>
            <a:endParaRPr lang="pt-BR" sz="4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79983" y="6096126"/>
            <a:ext cx="5562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256 Embrapa (2014). Manual de identificação de doenças de soja</a:t>
            </a:r>
          </a:p>
        </p:txBody>
      </p:sp>
    </p:spTree>
    <p:extLst>
      <p:ext uri="{BB962C8B-B14F-4D97-AF65-F5344CB8AC3E}">
        <p14:creationId xmlns:p14="http://schemas.microsoft.com/office/powerpoint/2010/main" val="34874949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93818" y="250079"/>
            <a:ext cx="9331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bacterioses e viroses da soja</a:t>
            </a:r>
            <a:endParaRPr lang="pt-BR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20800" y="1533236"/>
            <a:ext cx="1050449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resistência genética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 sadias</a:t>
            </a:r>
            <a:r>
              <a:rPr lang="pt-BR" sz="5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pt-BR" sz="44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p/ mancha bacteriana marrom</a:t>
            </a:r>
            <a:endParaRPr lang="pt-BR" sz="5400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inseticidas </a:t>
            </a:r>
            <a:r>
              <a:rPr lang="pt-BR" sz="5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são efetivos </a:t>
            </a:r>
            <a:r>
              <a:rPr lang="pt-BR" sz="5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 controle das viroses</a:t>
            </a:r>
          </a:p>
        </p:txBody>
      </p:sp>
    </p:spTree>
    <p:extLst>
      <p:ext uri="{BB962C8B-B14F-4D97-AF65-F5344CB8AC3E}">
        <p14:creationId xmlns:p14="http://schemas.microsoft.com/office/powerpoint/2010/main" val="326748430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93818" y="250079"/>
            <a:ext cx="933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viroses do algodoeiro</a:t>
            </a:r>
            <a:endParaRPr lang="pt-BR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20800" y="1003328"/>
            <a:ext cx="1050449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5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vermelhão </a:t>
            </a:r>
            <a:r>
              <a:rPr lang="pt-BR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Cotton</a:t>
            </a:r>
            <a:r>
              <a:rPr lang="pt-BR" sz="3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anthocyanosis</a:t>
            </a:r>
            <a:r>
              <a:rPr lang="pt-BR" sz="3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r>
              <a:rPr lang="pt-BR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4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afídeos </a:t>
            </a:r>
            <a:r>
              <a:rPr lang="pt-BR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circulativa</a:t>
            </a:r>
            <a:r>
              <a:rPr lang="pt-BR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5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5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mosaico comum </a:t>
            </a:r>
            <a:r>
              <a:rPr lang="pt-BR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Abutilon</a:t>
            </a:r>
            <a:r>
              <a:rPr lang="pt-BR" sz="3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</a:t>
            </a:r>
            <a:r>
              <a:rPr lang="pt-BR" sz="3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r>
              <a:rPr lang="pt-BR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5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mosca branca </a:t>
            </a:r>
            <a:r>
              <a:rPr lang="pt-BR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circulativa</a:t>
            </a:r>
            <a:r>
              <a:rPr lang="pt-BR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5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5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mosaico das nervuras </a:t>
            </a:r>
            <a:r>
              <a:rPr lang="pt-BR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Cotton</a:t>
            </a:r>
            <a:r>
              <a:rPr lang="pt-BR" sz="3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leafroll</a:t>
            </a:r>
            <a:r>
              <a:rPr lang="pt-BR" sz="3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dward</a:t>
            </a:r>
            <a:r>
              <a:rPr lang="pt-BR" sz="3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r>
              <a:rPr lang="pt-BR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t-BR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 azul, 2 estirpes, afídeos (</a:t>
            </a:r>
            <a:r>
              <a:rPr lang="pt-BR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circulativa</a:t>
            </a:r>
            <a:r>
              <a:rPr lang="pt-BR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5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1981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0636" y="140374"/>
            <a:ext cx="8711248" cy="781972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pt-BR" sz="4000" b="0" dirty="0">
                <a:solidFill>
                  <a:schemeClr val="accent2"/>
                </a:solidFill>
              </a:rPr>
              <a:t>enfezamentos do milho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41759" y="1129541"/>
            <a:ext cx="1050788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enfezamento </a:t>
            </a:r>
            <a:r>
              <a:rPr lang="pt-BR" sz="40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pálido</a:t>
            </a:r>
            <a:r>
              <a:rPr lang="pt-BR" sz="40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i="1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Spiroplasma</a:t>
            </a:r>
            <a:r>
              <a:rPr lang="pt-BR" sz="3600" i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kunkelii</a:t>
            </a:r>
            <a:r>
              <a:rPr lang="pt-BR" sz="36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3600" i="1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enfezamento </a:t>
            </a:r>
            <a:r>
              <a:rPr lang="pt-BR" sz="40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vermelho </a:t>
            </a:r>
            <a:r>
              <a:rPr lang="pt-BR" sz="36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(‘</a:t>
            </a:r>
            <a:r>
              <a:rPr lang="pt-BR" sz="3600" i="1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Candidatus</a:t>
            </a:r>
            <a:r>
              <a:rPr lang="pt-BR" sz="36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Phytoplasma</a:t>
            </a:r>
            <a:r>
              <a:rPr lang="pt-BR" sz="36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asteris</a:t>
            </a:r>
            <a:r>
              <a:rPr lang="pt-BR" sz="36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 </a:t>
            </a:r>
            <a:r>
              <a:rPr lang="pt-BR" sz="3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200" i="1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</a:t>
            </a:r>
            <a:r>
              <a:rPr lang="pt-BR" sz="3200" i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bushy</a:t>
            </a:r>
            <a:r>
              <a:rPr lang="pt-BR" sz="3200" i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stunt</a:t>
            </a:r>
            <a:r>
              <a:rPr lang="pt-BR" sz="3200" i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phytoplasma</a:t>
            </a:r>
            <a:r>
              <a:rPr lang="pt-BR" sz="3200" i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32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subgrupo 16SrI-B)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6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Dalbulus</a:t>
            </a:r>
            <a:r>
              <a:rPr lang="pt-BR" sz="36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maidis</a:t>
            </a:r>
            <a:r>
              <a:rPr lang="pt-BR" sz="36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Homoptera</a:t>
            </a:r>
            <a:r>
              <a:rPr lang="pt-BR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Cicadellidae</a:t>
            </a:r>
            <a:r>
              <a:rPr lang="pt-BR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36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transmissão </a:t>
            </a:r>
            <a:r>
              <a:rPr lang="pt-BR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persistente propagativa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latência </a:t>
            </a:r>
            <a:r>
              <a:rPr lang="pt-BR" sz="4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 a 4 semanas</a:t>
            </a:r>
          </a:p>
        </p:txBody>
      </p:sp>
    </p:spTree>
    <p:extLst>
      <p:ext uri="{BB962C8B-B14F-4D97-AF65-F5344CB8AC3E}">
        <p14:creationId xmlns:p14="http://schemas.microsoft.com/office/powerpoint/2010/main" val="180149307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16" y="0"/>
            <a:ext cx="11794295" cy="625784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79547" y="6482029"/>
            <a:ext cx="6866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Técnica 248 (2018). Sete Lagos, Embrapa Milho e Sorgo. ISSN 1679-1150</a:t>
            </a:r>
          </a:p>
        </p:txBody>
      </p:sp>
    </p:spTree>
    <p:extLst>
      <p:ext uri="{BB962C8B-B14F-4D97-AF65-F5344CB8AC3E}">
        <p14:creationId xmlns:p14="http://schemas.microsoft.com/office/powerpoint/2010/main" val="119623509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t="1293" r="1789" b="5113"/>
          <a:stretch/>
        </p:blipFill>
        <p:spPr>
          <a:xfrm>
            <a:off x="0" y="31047"/>
            <a:ext cx="9535670" cy="682695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210287" y="127320"/>
            <a:ext cx="5322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Comunicado Técnico 226 (2018). Embrapa Milho e Sorgo. ISSN 1679-0162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330" y="1107210"/>
            <a:ext cx="4456670" cy="57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09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916743"/>
              </p:ext>
            </p:extLst>
          </p:nvPr>
        </p:nvGraphicFramePr>
        <p:xfrm>
          <a:off x="305816" y="142292"/>
          <a:ext cx="11580368" cy="5351644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431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41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patógeno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doença</a:t>
                      </a:r>
                      <a:r>
                        <a:rPr lang="pt-BR" b="1" baseline="0" dirty="0"/>
                        <a:t> (cultura)</a:t>
                      </a:r>
                      <a:endParaRPr lang="pt-BR" b="1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sobrevivência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disseminação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infecção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manejo</a:t>
                      </a: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b="1" i="1" dirty="0" err="1"/>
                        <a:t>Bremia</a:t>
                      </a:r>
                      <a:r>
                        <a:rPr lang="pt-BR" b="1" i="1" dirty="0"/>
                        <a:t> </a:t>
                      </a:r>
                      <a:r>
                        <a:rPr lang="pt-BR" b="1" i="1" dirty="0" err="1"/>
                        <a:t>lactucae</a:t>
                      </a:r>
                      <a:endParaRPr lang="pt-BR" b="1" i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alface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 doentes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bg1"/>
                          </a:solidFill>
                        </a:rPr>
                        <a:t>oósporos</a:t>
                      </a: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esporângios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água</a:t>
                      </a: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ventos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bulbos</a:t>
                      </a: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mudas</a:t>
                      </a: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sementes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≤22</a:t>
                      </a:r>
                      <a:r>
                        <a:rPr lang="pt-BR" b="1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  <a:p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UR&gt;95%</a:t>
                      </a:r>
                    </a:p>
                    <a:p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água livre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local e época plantio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rotação de culturas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manejo da irrigação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sementes e bulbos sadios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resistência genética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fungicidas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eliminação restos cultura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278">
                <a:tc>
                  <a:txBody>
                    <a:bodyPr/>
                    <a:lstStyle/>
                    <a:p>
                      <a:r>
                        <a:rPr lang="pt-BR" b="1" i="1" dirty="0" err="1"/>
                        <a:t>Peronospora</a:t>
                      </a:r>
                      <a:endParaRPr lang="pt-BR" b="1" i="1" dirty="0"/>
                    </a:p>
                    <a:p>
                      <a:r>
                        <a:rPr lang="pt-BR" b="1" i="1" dirty="0" err="1"/>
                        <a:t>destructor</a:t>
                      </a:r>
                      <a:endParaRPr lang="pt-BR" b="1" i="1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alho e cebola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 doentes</a:t>
                      </a: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bulbos e sementes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322">
                <a:tc>
                  <a:txBody>
                    <a:bodyPr/>
                    <a:lstStyle/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Peronospora</a:t>
                      </a:r>
                      <a:r>
                        <a:rPr lang="pt-BR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parasitica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bg1"/>
                          </a:solidFill>
                        </a:rPr>
                        <a:t>brássicas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322">
                <a:tc>
                  <a:txBody>
                    <a:bodyPr/>
                    <a:lstStyle/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Pseudoperonospora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cubensis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cucurbitáceas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 doentes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Peronosclerospora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sorghi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milho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</a:t>
                      </a:r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 doentes</a:t>
                      </a:r>
                    </a:p>
                    <a:p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sementes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outros hospedeiros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322">
                <a:tc>
                  <a:txBody>
                    <a:bodyPr/>
                    <a:lstStyle/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Plasmopara</a:t>
                      </a:r>
                      <a:r>
                        <a:rPr lang="pt-BR" b="1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b="1" i="1" baseline="0" dirty="0" err="1">
                          <a:solidFill>
                            <a:schemeClr val="bg1"/>
                          </a:solidFill>
                        </a:rPr>
                        <a:t>viticola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videira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 doentes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Peronospora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manshurica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soja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</a:t>
                      </a:r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 doentes</a:t>
                      </a:r>
                    </a:p>
                    <a:p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sementes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pouca importância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10109" y="5699536"/>
            <a:ext cx="2342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míldios</a:t>
            </a:r>
          </a:p>
        </p:txBody>
      </p:sp>
    </p:spTree>
    <p:extLst>
      <p:ext uri="{BB962C8B-B14F-4D97-AF65-F5344CB8AC3E}">
        <p14:creationId xmlns:p14="http://schemas.microsoft.com/office/powerpoint/2010/main" val="214307584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55" y="0"/>
            <a:ext cx="11149290" cy="651204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179547" y="6482029"/>
            <a:ext cx="6866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Técnica 248 (2018). Sete Lagos, Embrapa Milho e Sorgo. ISSN 1679-1150</a:t>
            </a:r>
          </a:p>
        </p:txBody>
      </p:sp>
    </p:spTree>
    <p:extLst>
      <p:ext uri="{BB962C8B-B14F-4D97-AF65-F5344CB8AC3E}">
        <p14:creationId xmlns:p14="http://schemas.microsoft.com/office/powerpoint/2010/main" val="429423363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99" y="-8467"/>
            <a:ext cx="9409803" cy="649049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179547" y="6482029"/>
            <a:ext cx="6866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Técnica 248 (2018). Sete Lagos, Embrapa Milho e Sorgo. ISSN 1679-1150</a:t>
            </a:r>
          </a:p>
        </p:txBody>
      </p:sp>
    </p:spTree>
    <p:extLst>
      <p:ext uri="{BB962C8B-B14F-4D97-AF65-F5344CB8AC3E}">
        <p14:creationId xmlns:p14="http://schemas.microsoft.com/office/powerpoint/2010/main" val="118456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40" y="24678"/>
            <a:ext cx="10274121" cy="645735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179547" y="6482029"/>
            <a:ext cx="6866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Técnica 248 (2018). Sete Lagos, Embrapa Milho e Sorgo. ISSN 1679-1150</a:t>
            </a:r>
          </a:p>
        </p:txBody>
      </p:sp>
    </p:spTree>
    <p:extLst>
      <p:ext uri="{BB962C8B-B14F-4D97-AF65-F5344CB8AC3E}">
        <p14:creationId xmlns:p14="http://schemas.microsoft.com/office/powerpoint/2010/main" val="46454754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10375" y="161437"/>
            <a:ext cx="909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dos enfezamentos do milho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05445" y="1157293"/>
            <a:ext cx="1057667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</a:t>
            </a:r>
            <a:r>
              <a:rPr lang="pt-BR" sz="36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semeadura escalonada, tardia, áreas próximas de altas infestações e sucessão milho sobre milho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eliminar </a:t>
            </a:r>
            <a:r>
              <a:rPr lang="pt-BR" sz="36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antecipadamente as tigueras de milho</a:t>
            </a:r>
            <a:endParaRPr lang="pt-BR" sz="3200" dirty="0">
              <a:solidFill>
                <a:srgbClr val="70A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tratar as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sementes 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inseticidas sistêmicos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empregar genótipos com </a:t>
            </a:r>
            <a:r>
              <a:rPr lang="pt-BR" sz="36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resistência genética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reduzir a população do vetor </a:t>
            </a: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inseticidas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</a:t>
            </a:r>
            <a:r>
              <a:rPr lang="pt-BR" sz="36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pt-BR" sz="36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época </a:t>
            </a:r>
            <a:r>
              <a:rPr lang="pt-BR" sz="36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cultivo</a:t>
            </a:r>
          </a:p>
        </p:txBody>
      </p:sp>
    </p:spTree>
    <p:extLst>
      <p:ext uri="{BB962C8B-B14F-4D97-AF65-F5344CB8AC3E}">
        <p14:creationId xmlns:p14="http://schemas.microsoft.com/office/powerpoint/2010/main" val="11673640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65" y="0"/>
            <a:ext cx="8510736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160655" y="157192"/>
            <a:ext cx="5895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Técnica 247 (2018). Sete Lagos, Embrapa Milho e Sorgo. ISSN 1679-1150</a:t>
            </a:r>
          </a:p>
        </p:txBody>
      </p:sp>
    </p:spTree>
    <p:extLst>
      <p:ext uri="{BB962C8B-B14F-4D97-AF65-F5344CB8AC3E}">
        <p14:creationId xmlns:p14="http://schemas.microsoft.com/office/powerpoint/2010/main" val="8867648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586" y="0"/>
            <a:ext cx="8965179" cy="341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0"/>
          <p:cNvPicPr preferRelativeResize="0"/>
          <p:nvPr/>
        </p:nvPicPr>
        <p:blipFill rotWithShape="1">
          <a:blip r:embed="rId4">
            <a:alphaModFix/>
          </a:blip>
          <a:srcRect r="49596"/>
          <a:stretch/>
        </p:blipFill>
        <p:spPr>
          <a:xfrm>
            <a:off x="9887572" y="1452819"/>
            <a:ext cx="191557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0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57" y="3467865"/>
            <a:ext cx="8893359" cy="339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0"/>
          <p:cNvPicPr preferRelativeResize="0"/>
          <p:nvPr/>
        </p:nvPicPr>
        <p:blipFill rotWithShape="1">
          <a:blip r:embed="rId6">
            <a:alphaModFix/>
          </a:blip>
          <a:srcRect l="35560" r="30094"/>
          <a:stretch/>
        </p:blipFill>
        <p:spPr>
          <a:xfrm>
            <a:off x="9614604" y="4905757"/>
            <a:ext cx="2188543" cy="51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46790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5335" y="850226"/>
            <a:ext cx="109013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6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doenças </a:t>
            </a:r>
            <a:r>
              <a:rPr lang="pt-BR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 ser sempre </a:t>
            </a:r>
            <a:r>
              <a:rPr lang="pt-BR" sz="60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planejado </a:t>
            </a:r>
            <a:r>
              <a:rPr lang="pt-BR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considerar as </a:t>
            </a:r>
            <a:r>
              <a:rPr lang="pt-BR" sz="6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culturas agrícolas</a:t>
            </a:r>
            <a:r>
              <a:rPr lang="pt-BR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seus </a:t>
            </a:r>
            <a:r>
              <a:rPr lang="pt-BR" sz="6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patógenos</a:t>
            </a:r>
            <a:r>
              <a:rPr lang="pt-BR" sz="6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</a:t>
            </a:r>
            <a:r>
              <a:rPr lang="pt-BR" sz="6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pt-BR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produção</a:t>
            </a:r>
          </a:p>
        </p:txBody>
      </p:sp>
    </p:spTree>
    <p:extLst>
      <p:ext uri="{BB962C8B-B14F-4D97-AF65-F5344CB8AC3E}">
        <p14:creationId xmlns:p14="http://schemas.microsoft.com/office/powerpoint/2010/main" val="4170452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302687" y="301766"/>
            <a:ext cx="5562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míldios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35289" y="1105447"/>
            <a:ext cx="1148541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propagativo</a:t>
            </a:r>
            <a:r>
              <a:rPr lang="pt-B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sadio e tratado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variedades resistentes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e época de plantio </a:t>
            </a:r>
            <a:r>
              <a:rPr lang="pt-B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(condições ambientais)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densidade de plantio, manejo da irrigação e poda de ramos</a:t>
            </a:r>
            <a:endParaRPr lang="pt-BR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2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417321" y="301766"/>
            <a:ext cx="2448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56416" y="990626"/>
            <a:ext cx="10533637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ascomicetos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biotróficos</a:t>
            </a:r>
            <a:endParaRPr lang="pt-BR" sz="5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umidade relativa do ar</a:t>
            </a:r>
            <a:endParaRPr lang="pt-BR" sz="5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ausência de molhamento foliar</a:t>
            </a:r>
          </a:p>
        </p:txBody>
      </p:sp>
    </p:spTree>
    <p:extLst>
      <p:ext uri="{BB962C8B-B14F-4D97-AF65-F5344CB8AC3E}">
        <p14:creationId xmlns:p14="http://schemas.microsoft.com/office/powerpoint/2010/main" val="2301982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495014" y="340700"/>
          <a:ext cx="11201972" cy="494284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3082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1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89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60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patógeno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aseline="0" dirty="0"/>
                        <a:t>cultura</a:t>
                      </a:r>
                      <a:endParaRPr lang="pt-BR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sobrevivência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disseminação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infecção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manejo</a:t>
                      </a: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Oidium</a:t>
                      </a:r>
                      <a:r>
                        <a:rPr lang="pt-BR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anacardii</a:t>
                      </a:r>
                      <a:endParaRPr lang="pt-BR" i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i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Erysiphe</a:t>
                      </a:r>
                      <a:r>
                        <a:rPr lang="pt-BR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polygoni</a:t>
                      </a:r>
                      <a:r>
                        <a:rPr lang="pt-BR" i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cajueiro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plantas doentes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conídios</a:t>
                      </a:r>
                    </a:p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ventos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ótima</a:t>
                      </a:r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 28</a:t>
                      </a:r>
                      <a:r>
                        <a:rPr lang="pt-BR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C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mudas sadias</a:t>
                      </a:r>
                    </a:p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fungicidas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Oidium</a:t>
                      </a:r>
                      <a:r>
                        <a:rPr lang="pt-BR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neolycopersici</a:t>
                      </a:r>
                      <a:endParaRPr lang="pt-BR" i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Oidiopsis</a:t>
                      </a:r>
                      <a:r>
                        <a:rPr lang="pt-BR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baseline="0" dirty="0" err="1">
                          <a:solidFill>
                            <a:schemeClr val="bg1"/>
                          </a:solidFill>
                        </a:rPr>
                        <a:t>haplophylli</a:t>
                      </a:r>
                      <a:endParaRPr lang="pt-BR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tomateiro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10 a 35</a:t>
                      </a:r>
                      <a:r>
                        <a:rPr lang="pt-BR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  <a:p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&lt;60% UR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Oidium</a:t>
                      </a:r>
                      <a:r>
                        <a:rPr lang="pt-BR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mangiferae</a:t>
                      </a:r>
                      <a:endParaRPr lang="pt-BR" i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i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Erysiphe</a:t>
                      </a:r>
                      <a:r>
                        <a:rPr lang="pt-BR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polygoni</a:t>
                      </a:r>
                      <a:r>
                        <a:rPr lang="pt-BR" i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mangueira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20 a 25</a:t>
                      </a:r>
                      <a:r>
                        <a:rPr lang="pt-BR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  <a:p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30 a 65% UR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mudas sadias</a:t>
                      </a:r>
                    </a:p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resistência</a:t>
                      </a:r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 genética</a:t>
                      </a:r>
                    </a:p>
                    <a:p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fungicidas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Oidium</a:t>
                      </a:r>
                      <a:r>
                        <a:rPr lang="pt-BR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0" baseline="0" dirty="0">
                          <a:solidFill>
                            <a:schemeClr val="bg1"/>
                          </a:solidFill>
                        </a:rPr>
                        <a:t>sp.</a:t>
                      </a:r>
                    </a:p>
                    <a:p>
                      <a:r>
                        <a:rPr lang="pt-BR" i="0" baseline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t-BR" i="1" baseline="0" dirty="0" err="1">
                          <a:solidFill>
                            <a:schemeClr val="bg1"/>
                          </a:solidFill>
                        </a:rPr>
                        <a:t>Sphaeroteca</a:t>
                      </a:r>
                      <a:r>
                        <a:rPr lang="pt-BR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baseline="0" dirty="0" err="1">
                          <a:solidFill>
                            <a:schemeClr val="bg1"/>
                          </a:solidFill>
                        </a:rPr>
                        <a:t>macularis</a:t>
                      </a:r>
                      <a:r>
                        <a:rPr lang="pt-BR" i="0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t-BR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morangueiro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15 a 30</a:t>
                      </a:r>
                      <a:r>
                        <a:rPr lang="pt-BR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Oidium</a:t>
                      </a:r>
                      <a:r>
                        <a:rPr lang="pt-BR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heveae</a:t>
                      </a:r>
                      <a:endParaRPr lang="pt-BR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seringueira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13 a 17</a:t>
                      </a:r>
                      <a:r>
                        <a:rPr lang="pt-BR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  <a:p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75 a 80% UR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Oidium</a:t>
                      </a:r>
                      <a:r>
                        <a:rPr lang="pt-BR" i="0" dirty="0">
                          <a:solidFill>
                            <a:schemeClr val="bg1"/>
                          </a:solidFill>
                        </a:rPr>
                        <a:t> sp.</a:t>
                      </a:r>
                      <a:endParaRPr lang="pt-BR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feijão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18 a 24</a:t>
                      </a:r>
                      <a:r>
                        <a:rPr lang="pt-BR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C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50 a 90% 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resistência genética</a:t>
                      </a:r>
                    </a:p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fungicidas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Microsphaera</a:t>
                      </a:r>
                      <a:r>
                        <a:rPr lang="pt-BR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baseline="0" dirty="0" err="1">
                          <a:solidFill>
                            <a:schemeClr val="bg1"/>
                          </a:solidFill>
                        </a:rPr>
                        <a:t>diffusa</a:t>
                      </a:r>
                      <a:endParaRPr lang="pt-BR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soja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Oidium</a:t>
                      </a:r>
                      <a:r>
                        <a:rPr lang="pt-BR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monilioides</a:t>
                      </a:r>
                      <a:endParaRPr lang="pt-BR" i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i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t-BR" i="1" dirty="0" err="1">
                          <a:solidFill>
                            <a:schemeClr val="bg1"/>
                          </a:solidFill>
                        </a:rPr>
                        <a:t>Blumeria</a:t>
                      </a:r>
                      <a:r>
                        <a:rPr lang="pt-BR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1" baseline="0" dirty="0" err="1">
                          <a:solidFill>
                            <a:schemeClr val="bg1"/>
                          </a:solidFill>
                        </a:rPr>
                        <a:t>graminis</a:t>
                      </a:r>
                      <a:r>
                        <a:rPr lang="pt-BR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i="0" baseline="0" dirty="0">
                          <a:solidFill>
                            <a:schemeClr val="bg1"/>
                          </a:solidFill>
                        </a:rPr>
                        <a:t>f. sp. </a:t>
                      </a:r>
                      <a:r>
                        <a:rPr lang="pt-BR" i="1" baseline="0" dirty="0" err="1">
                          <a:solidFill>
                            <a:schemeClr val="bg1"/>
                          </a:solidFill>
                        </a:rPr>
                        <a:t>tritici</a:t>
                      </a:r>
                      <a:r>
                        <a:rPr lang="pt-BR" i="0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t-BR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trigo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bg1"/>
                          </a:solidFill>
                        </a:rPr>
                        <a:t>15 a 22</a:t>
                      </a:r>
                      <a:r>
                        <a:rPr lang="pt-BR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bg1"/>
                          </a:solidFill>
                        </a:rPr>
                        <a:t>C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49623" y="5566780"/>
            <a:ext cx="2000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oídios</a:t>
            </a:r>
          </a:p>
        </p:txBody>
      </p:sp>
    </p:spTree>
    <p:extLst>
      <p:ext uri="{BB962C8B-B14F-4D97-AF65-F5344CB8AC3E}">
        <p14:creationId xmlns:p14="http://schemas.microsoft.com/office/powerpoint/2010/main" val="387258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0578407" cy="6858000"/>
          </a:xfrm>
        </p:spPr>
      </p:pic>
      <p:sp>
        <p:nvSpPr>
          <p:cNvPr id="5" name="Retângulo 4"/>
          <p:cNvSpPr/>
          <p:nvPr/>
        </p:nvSpPr>
        <p:spPr>
          <a:xfrm>
            <a:off x="1537922" y="6493568"/>
            <a:ext cx="9040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https://cropprotectionnetwork.org/resources/articles/diseases/powdery-mildew-of-soybean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387410" y="189778"/>
            <a:ext cx="3347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dirty="0">
                <a:solidFill>
                  <a:schemeClr val="bg1"/>
                </a:solidFill>
              </a:rPr>
              <a:t>oídio da </a:t>
            </a:r>
            <a:r>
              <a:rPr lang="pt-BR" sz="4800" dirty="0">
                <a:solidFill>
                  <a:srgbClr val="002060"/>
                </a:solidFill>
              </a:rPr>
              <a:t>soja</a:t>
            </a:r>
          </a:p>
        </p:txBody>
      </p:sp>
    </p:spTree>
    <p:extLst>
      <p:ext uri="{BB962C8B-B14F-4D97-AF65-F5344CB8AC3E}">
        <p14:creationId xmlns:p14="http://schemas.microsoft.com/office/powerpoint/2010/main" val="2662227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tângulo 4"/>
          <p:cNvSpPr/>
          <p:nvPr/>
        </p:nvSpPr>
        <p:spPr>
          <a:xfrm>
            <a:off x="103517" y="6519446"/>
            <a:ext cx="9040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https://cropprotectionnetwork.org/resources/articles/diseases/powdery-mildew-of-soybean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714550" y="163898"/>
            <a:ext cx="3347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dirty="0">
                <a:solidFill>
                  <a:schemeClr val="bg1"/>
                </a:solidFill>
              </a:rPr>
              <a:t>oídio </a:t>
            </a:r>
            <a:r>
              <a:rPr lang="pt-BR" sz="4800" dirty="0">
                <a:solidFill>
                  <a:schemeClr val="tx2"/>
                </a:solidFill>
              </a:rPr>
              <a:t>da soja</a:t>
            </a:r>
          </a:p>
        </p:txBody>
      </p:sp>
    </p:spTree>
    <p:extLst>
      <p:ext uri="{BB962C8B-B14F-4D97-AF65-F5344CB8AC3E}">
        <p14:creationId xmlns:p14="http://schemas.microsoft.com/office/powerpoint/2010/main" val="234781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567"/>
          <a:stretch/>
        </p:blipFill>
        <p:spPr>
          <a:xfrm>
            <a:off x="0" y="831887"/>
            <a:ext cx="12192000" cy="572518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35438" y="108070"/>
            <a:ext cx="8070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oídio da soja </a:t>
            </a:r>
            <a:r>
              <a:rPr lang="pt-BR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Microsphaera</a:t>
            </a:r>
            <a:r>
              <a:rPr lang="pt-BR" sz="3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diffusa</a:t>
            </a:r>
            <a:r>
              <a:rPr lang="pt-BR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00887" y="6519446"/>
            <a:ext cx="87053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https://cropprotectionnetwork.org/resources/articles/diseases/powdery-mildew-of-soybean</a:t>
            </a:r>
          </a:p>
        </p:txBody>
      </p:sp>
    </p:spTree>
    <p:extLst>
      <p:ext uri="{BB962C8B-B14F-4D97-AF65-F5344CB8AC3E}">
        <p14:creationId xmlns:p14="http://schemas.microsoft.com/office/powerpoint/2010/main" val="2972631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478771" y="1784120"/>
            <a:ext cx="9234458" cy="4802961"/>
            <a:chOff x="1427791" y="1802921"/>
            <a:chExt cx="9234458" cy="4802961"/>
          </a:xfrm>
        </p:grpSpPr>
        <p:sp>
          <p:nvSpPr>
            <p:cNvPr id="4" name="CaixaDeTexto 3"/>
            <p:cNvSpPr txBox="1"/>
            <p:nvPr/>
          </p:nvSpPr>
          <p:spPr>
            <a:xfrm>
              <a:off x="7914856" y="3671736"/>
              <a:ext cx="2523108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/>
                <a:t>colonização </a:t>
              </a:r>
            </a:p>
          </p:txBody>
        </p:sp>
        <p:cxnSp>
          <p:nvCxnSpPr>
            <p:cNvPr id="5" name="Conector de seta reta 4"/>
            <p:cNvCxnSpPr>
              <a:stCxn id="8" idx="0"/>
              <a:endCxn id="7" idx="2"/>
            </p:cNvCxnSpPr>
            <p:nvPr/>
          </p:nvCxnSpPr>
          <p:spPr>
            <a:xfrm flipV="1">
              <a:off x="2689345" y="3728776"/>
              <a:ext cx="0" cy="1507457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de seta reta 5"/>
            <p:cNvCxnSpPr>
              <a:stCxn id="7" idx="3"/>
              <a:endCxn id="13" idx="1"/>
            </p:cNvCxnSpPr>
            <p:nvPr/>
          </p:nvCxnSpPr>
          <p:spPr>
            <a:xfrm flipV="1">
              <a:off x="3950899" y="2407344"/>
              <a:ext cx="3413185" cy="102904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1427791" y="3144001"/>
              <a:ext cx="2523108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/>
                <a:t>disseminação 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427791" y="5236233"/>
              <a:ext cx="2523108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/>
                <a:t>sobrevivência </a:t>
              </a:r>
            </a:p>
          </p:txBody>
        </p:sp>
        <p:cxnSp>
          <p:nvCxnSpPr>
            <p:cNvPr id="9" name="Conector de seta reta 8"/>
            <p:cNvCxnSpPr>
              <a:endCxn id="4" idx="0"/>
            </p:cNvCxnSpPr>
            <p:nvPr/>
          </p:nvCxnSpPr>
          <p:spPr>
            <a:xfrm>
              <a:off x="9176410" y="2699731"/>
              <a:ext cx="0" cy="97200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>
              <a:off x="9148435" y="4264228"/>
              <a:ext cx="0" cy="97200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de seta reta 10"/>
            <p:cNvCxnSpPr>
              <a:stCxn id="14" idx="1"/>
            </p:cNvCxnSpPr>
            <p:nvPr/>
          </p:nvCxnSpPr>
          <p:spPr>
            <a:xfrm flipH="1">
              <a:off x="3950899" y="5520904"/>
              <a:ext cx="3413185" cy="7716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ângulo de cantos arredondados 11"/>
            <p:cNvSpPr/>
            <p:nvPr/>
          </p:nvSpPr>
          <p:spPr>
            <a:xfrm>
              <a:off x="7677509" y="1802921"/>
              <a:ext cx="2984740" cy="4252822"/>
            </a:xfrm>
            <a:prstGeom prst="round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7364084" y="2114956"/>
              <a:ext cx="2523108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/>
                <a:t>infecção 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7364084" y="5228516"/>
              <a:ext cx="2523108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/>
                <a:t>reprodução 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8238149" y="6082662"/>
              <a:ext cx="18634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accent4">
                      <a:lumMod val="50000"/>
                    </a:schemeClr>
                  </a:solidFill>
                </a:rPr>
                <a:t>hospedeiro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569123" y="5005400"/>
              <a:ext cx="21739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accent5">
                      <a:lumMod val="50000"/>
                    </a:schemeClr>
                  </a:solidFill>
                </a:rPr>
                <a:t>ciclo primário</a:t>
              </a:r>
            </a:p>
          </p:txBody>
        </p:sp>
        <p:cxnSp>
          <p:nvCxnSpPr>
            <p:cNvPr id="17" name="Conector de seta reta 16"/>
            <p:cNvCxnSpPr/>
            <p:nvPr/>
          </p:nvCxnSpPr>
          <p:spPr>
            <a:xfrm flipH="1" flipV="1">
              <a:off x="3950899" y="3721060"/>
              <a:ext cx="3418671" cy="1540999"/>
            </a:xfrm>
            <a:prstGeom prst="straightConnector1">
              <a:avLst/>
            </a:prstGeom>
            <a:ln w="571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/>
            <p:nvPr/>
          </p:nvCxnSpPr>
          <p:spPr>
            <a:xfrm flipV="1">
              <a:off x="3948156" y="2689521"/>
              <a:ext cx="3415928" cy="917717"/>
            </a:xfrm>
            <a:prstGeom prst="straightConnector1">
              <a:avLst/>
            </a:prstGeom>
            <a:ln w="571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/>
            <p:cNvCxnSpPr/>
            <p:nvPr/>
          </p:nvCxnSpPr>
          <p:spPr>
            <a:xfrm>
              <a:off x="8286417" y="2719288"/>
              <a:ext cx="0" cy="952448"/>
            </a:xfrm>
            <a:prstGeom prst="straightConnector1">
              <a:avLst/>
            </a:prstGeom>
            <a:ln w="571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/>
            <p:cNvCxnSpPr/>
            <p:nvPr/>
          </p:nvCxnSpPr>
          <p:spPr>
            <a:xfrm>
              <a:off x="8286417" y="4248990"/>
              <a:ext cx="0" cy="952448"/>
            </a:xfrm>
            <a:prstGeom prst="straightConnector1">
              <a:avLst/>
            </a:prstGeom>
            <a:ln w="571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/>
          </p:nvSpPr>
          <p:spPr>
            <a:xfrm>
              <a:off x="4566156" y="3550211"/>
              <a:ext cx="28119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dirty="0">
                  <a:solidFill>
                    <a:srgbClr val="FF9933"/>
                  </a:solidFill>
                </a:rPr>
                <a:t>ciclos secundários</a:t>
              </a: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657433" y="187874"/>
            <a:ext cx="10877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ciclo da interação do </a:t>
            </a:r>
            <a:r>
              <a:rPr lang="pt-BR" sz="5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patógeno</a:t>
            </a:r>
            <a:r>
              <a:rPr lang="pt-BR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o </a:t>
            </a:r>
            <a:r>
              <a:rPr lang="pt-BR" sz="5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hospedeiro</a:t>
            </a:r>
            <a:endParaRPr lang="pt-BR" sz="4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03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186468" y="185707"/>
            <a:ext cx="374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oídio da soja</a:t>
            </a:r>
            <a:endParaRPr lang="pt-BR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60724" y="6462357"/>
            <a:ext cx="87053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https://cropprotectionnetwork.org/resources/articles/diseases/powdery-mildew-of-soybean</a:t>
            </a:r>
          </a:p>
        </p:txBody>
      </p:sp>
    </p:spTree>
    <p:extLst>
      <p:ext uri="{BB962C8B-B14F-4D97-AF65-F5344CB8AC3E}">
        <p14:creationId xmlns:p14="http://schemas.microsoft.com/office/powerpoint/2010/main" val="2725404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 b="11030"/>
          <a:stretch/>
        </p:blipFill>
        <p:spPr>
          <a:xfrm>
            <a:off x="-1958" y="146649"/>
            <a:ext cx="12193958" cy="67113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36430" y="2345869"/>
            <a:ext cx="3661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oídio da soja</a:t>
            </a:r>
            <a:endParaRPr lang="pt-BR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86602" y="6445107"/>
            <a:ext cx="87053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https://cropprotectionnetwork.org/resources/articles/diseases/powdery-mildew-of-soybean</a:t>
            </a:r>
          </a:p>
        </p:txBody>
      </p:sp>
    </p:spTree>
    <p:extLst>
      <p:ext uri="{BB962C8B-B14F-4D97-AF65-F5344CB8AC3E}">
        <p14:creationId xmlns:p14="http://schemas.microsoft.com/office/powerpoint/2010/main" val="1202153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221" t="22457" r="15208" b="10312"/>
          <a:stretch/>
        </p:blipFill>
        <p:spPr>
          <a:xfrm>
            <a:off x="0" y="596384"/>
            <a:ext cx="12181385" cy="62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99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408" t="26482" r="10248" b="13213"/>
          <a:stretch/>
        </p:blipFill>
        <p:spPr>
          <a:xfrm>
            <a:off x="119091" y="996351"/>
            <a:ext cx="11953818" cy="486529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</p:spTree>
    <p:extLst>
      <p:ext uri="{BB962C8B-B14F-4D97-AF65-F5344CB8AC3E}">
        <p14:creationId xmlns:p14="http://schemas.microsoft.com/office/powerpoint/2010/main" val="2579173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408" t="26482" r="10248" b="13213"/>
          <a:stretch/>
        </p:blipFill>
        <p:spPr>
          <a:xfrm>
            <a:off x="119091" y="996351"/>
            <a:ext cx="11953818" cy="486529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181510" y="2044460"/>
            <a:ext cx="3828980" cy="18115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8209425" y="2032958"/>
            <a:ext cx="3828980" cy="38286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</p:spTree>
    <p:extLst>
      <p:ext uri="{BB962C8B-B14F-4D97-AF65-F5344CB8AC3E}">
        <p14:creationId xmlns:p14="http://schemas.microsoft.com/office/powerpoint/2010/main" val="153200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7056" t="31255" r="11959" b="10038"/>
          <a:stretch/>
        </p:blipFill>
        <p:spPr>
          <a:xfrm>
            <a:off x="12000" y="948145"/>
            <a:ext cx="12168000" cy="496171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60988" y="146649"/>
            <a:ext cx="8130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oídio do trigo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Blumeria</a:t>
            </a:r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graminis</a:t>
            </a:r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sp.</a:t>
            </a:r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tritici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274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10866" r="2564"/>
          <a:stretch/>
        </p:blipFill>
        <p:spPr>
          <a:xfrm>
            <a:off x="0" y="0"/>
            <a:ext cx="9454091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624482" y="1922169"/>
            <a:ext cx="2360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https://ohioline.osu.edu/factsheet/plpath-cer-11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263948" y="207032"/>
            <a:ext cx="372101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dirty="0">
                <a:solidFill>
                  <a:srgbClr val="002060"/>
                </a:solidFill>
              </a:rPr>
              <a:t>oídio do trigo</a:t>
            </a:r>
          </a:p>
          <a:p>
            <a:pPr algn="r"/>
            <a:r>
              <a:rPr lang="pt-BR" sz="4400" dirty="0">
                <a:solidFill>
                  <a:schemeClr val="accent1">
                    <a:lumMod val="75000"/>
                  </a:schemeClr>
                </a:solidFill>
              </a:rPr>
              <a:t>ciclo da doença</a:t>
            </a:r>
          </a:p>
        </p:txBody>
      </p:sp>
    </p:spTree>
    <p:extLst>
      <p:ext uri="{BB962C8B-B14F-4D97-AF65-F5344CB8AC3E}">
        <p14:creationId xmlns:p14="http://schemas.microsoft.com/office/powerpoint/2010/main" val="403854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644126" y="224132"/>
            <a:ext cx="5221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oídios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00785" y="1088195"/>
            <a:ext cx="1148541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propagativo</a:t>
            </a:r>
            <a:r>
              <a:rPr lang="pt-B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sadio e tratado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variedades resistentes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e época de plantio </a:t>
            </a:r>
            <a:r>
              <a:rPr lang="pt-B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(condições ambientais)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densidade de plantio, manejo da irrigação e poda de ramos</a:t>
            </a:r>
            <a:endParaRPr lang="pt-BR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60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421439" y="241381"/>
            <a:ext cx="6611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fungicidas para manejo de </a:t>
            </a:r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oídios</a:t>
            </a:r>
            <a:endParaRPr lang="pt-BR" sz="3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33886" y="1061045"/>
            <a:ext cx="11168644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vários fungicidas 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(químicos e indutores de resistência)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misturas comerciais 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grupos químicos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imóveis, </a:t>
            </a:r>
            <a:r>
              <a:rPr lang="pt-BR" sz="4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mesostêmicos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sistêmicos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resistência 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necessário para alguns grupos</a:t>
            </a:r>
          </a:p>
        </p:txBody>
      </p:sp>
    </p:spTree>
    <p:extLst>
      <p:ext uri="{BB962C8B-B14F-4D97-AF65-F5344CB8AC3E}">
        <p14:creationId xmlns:p14="http://schemas.microsoft.com/office/powerpoint/2010/main" val="183899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297" t="21755" r="16635" b="11683"/>
          <a:stretch/>
        </p:blipFill>
        <p:spPr>
          <a:xfrm>
            <a:off x="0" y="0"/>
            <a:ext cx="12168000" cy="669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6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9163" y="826728"/>
            <a:ext cx="1148541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1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biotróficos</a:t>
            </a:r>
            <a:r>
              <a:rPr lang="pt-BR" sz="4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parasitas especializados </a:t>
            </a:r>
            <a:r>
              <a:rPr lang="pt-BR" sz="4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(raças)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míldios</a:t>
            </a:r>
            <a:r>
              <a:rPr lang="pt-BR" sz="4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41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oomicetos</a:t>
            </a:r>
            <a:r>
              <a:rPr lang="pt-BR" sz="4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livre</a:t>
            </a:r>
            <a:r>
              <a:rPr lang="pt-BR" sz="4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umidade </a:t>
            </a:r>
            <a:r>
              <a:rPr lang="pt-BR" sz="4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relativa ar, </a:t>
            </a:r>
            <a:r>
              <a:rPr lang="pt-BR" sz="4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temperaturas &lt;25</a:t>
            </a:r>
            <a:r>
              <a:rPr lang="pt-BR" sz="4100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oídios</a:t>
            </a:r>
            <a:r>
              <a:rPr lang="pt-BR" sz="4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ascomicetos, </a:t>
            </a:r>
            <a:r>
              <a:rPr lang="pt-BR" sz="4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umidade </a:t>
            </a:r>
            <a:r>
              <a:rPr lang="pt-BR" sz="4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relativa ar (sem ocorrências de chuvas ou molhamento foliar)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ferrugens e carvões</a:t>
            </a:r>
            <a:r>
              <a:rPr lang="pt-BR" sz="41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41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basidiomicetos</a:t>
            </a:r>
            <a:endParaRPr lang="pt-BR" sz="41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819368" y="181155"/>
            <a:ext cx="6165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míldios, oídios, ferrugens e carvões</a:t>
            </a:r>
          </a:p>
        </p:txBody>
      </p:sp>
    </p:spTree>
    <p:extLst>
      <p:ext uri="{BB962C8B-B14F-4D97-AF65-F5344CB8AC3E}">
        <p14:creationId xmlns:p14="http://schemas.microsoft.com/office/powerpoint/2010/main" val="2766608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692" t="27676" r="19723" b="20606"/>
          <a:stretch/>
        </p:blipFill>
        <p:spPr>
          <a:xfrm>
            <a:off x="158143" y="345058"/>
            <a:ext cx="11892966" cy="535700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383835" y="5805577"/>
            <a:ext cx="465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duas aplicações c/ 14 dias entre 1</a:t>
            </a:r>
            <a:r>
              <a:rPr lang="pt-BR" sz="2000" baseline="30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ª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2</a:t>
            </a:r>
            <a:r>
              <a:rPr lang="pt-BR" sz="2000" baseline="30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ª 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32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880" t="20940" r="19782" b="21391"/>
          <a:stretch/>
        </p:blipFill>
        <p:spPr>
          <a:xfrm>
            <a:off x="133963" y="388188"/>
            <a:ext cx="11924075" cy="60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61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692" t="20445" r="19610" b="20249"/>
          <a:stretch/>
        </p:blipFill>
        <p:spPr>
          <a:xfrm>
            <a:off x="115022" y="327805"/>
            <a:ext cx="11961957" cy="61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70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045" t="17702" r="16033" b="14884"/>
          <a:stretch/>
        </p:blipFill>
        <p:spPr>
          <a:xfrm>
            <a:off x="12000" y="0"/>
            <a:ext cx="12168000" cy="669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64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872" t="27687" r="19655" b="21592"/>
          <a:stretch/>
        </p:blipFill>
        <p:spPr>
          <a:xfrm>
            <a:off x="33263" y="340748"/>
            <a:ext cx="12125475" cy="53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73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526" t="20049" r="19416" b="13975"/>
          <a:stretch/>
        </p:blipFill>
        <p:spPr>
          <a:xfrm>
            <a:off x="220974" y="77638"/>
            <a:ext cx="11750053" cy="67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03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526" t="20049" r="19416" b="13975"/>
          <a:stretch/>
        </p:blipFill>
        <p:spPr>
          <a:xfrm>
            <a:off x="220974" y="77638"/>
            <a:ext cx="11750053" cy="6702725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220975" y="2958862"/>
            <a:ext cx="5912406" cy="2260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62309" y="3933647"/>
            <a:ext cx="5633049" cy="3364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de cantos arredondados 4"/>
          <p:cNvSpPr/>
          <p:nvPr/>
        </p:nvSpPr>
        <p:spPr>
          <a:xfrm>
            <a:off x="9207690" y="2958862"/>
            <a:ext cx="2432650" cy="2260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2191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4890" t="20324" r="16270" b="11430"/>
          <a:stretch/>
        </p:blipFill>
        <p:spPr>
          <a:xfrm>
            <a:off x="9115" y="34637"/>
            <a:ext cx="12173770" cy="67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02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006" t="17855" r="19916" b="11846"/>
          <a:stretch/>
        </p:blipFill>
        <p:spPr>
          <a:xfrm>
            <a:off x="962455" y="55416"/>
            <a:ext cx="10267090" cy="6336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430983" y="6391560"/>
            <a:ext cx="6540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pulverizações aos 50 DAP + 15 dias + 15 dias + 15 dias</a:t>
            </a:r>
          </a:p>
        </p:txBody>
      </p:sp>
    </p:spTree>
    <p:extLst>
      <p:ext uri="{BB962C8B-B14F-4D97-AF65-F5344CB8AC3E}">
        <p14:creationId xmlns:p14="http://schemas.microsoft.com/office/powerpoint/2010/main" val="3729160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604" t="18635" r="19333" b="10167"/>
          <a:stretch/>
        </p:blipFill>
        <p:spPr>
          <a:xfrm>
            <a:off x="623455" y="60501"/>
            <a:ext cx="10945091" cy="6736998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750497" y="2613802"/>
            <a:ext cx="7884545" cy="3191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de cantos arredondados 3"/>
          <p:cNvSpPr/>
          <p:nvPr/>
        </p:nvSpPr>
        <p:spPr>
          <a:xfrm>
            <a:off x="750497" y="3269411"/>
            <a:ext cx="7884545" cy="3191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de cantos arredondados 4"/>
          <p:cNvSpPr/>
          <p:nvPr/>
        </p:nvSpPr>
        <p:spPr>
          <a:xfrm>
            <a:off x="750497" y="3925020"/>
            <a:ext cx="7884545" cy="9402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750497" y="5201730"/>
            <a:ext cx="7884545" cy="3191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061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989320" y="301766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míldios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56416" y="990626"/>
            <a:ext cx="1148541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oomicetos</a:t>
            </a:r>
            <a:endParaRPr lang="pt-BR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biotróficos</a:t>
            </a:r>
            <a:endParaRPr lang="pt-BR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Plasmopara</a:t>
            </a:r>
            <a:r>
              <a:rPr lang="pt-BR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Peronospora</a:t>
            </a:r>
            <a:r>
              <a:rPr lang="pt-BR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Pseudoperonospora</a:t>
            </a:r>
            <a:r>
              <a:rPr lang="pt-BR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Sclerospora</a:t>
            </a:r>
            <a:r>
              <a:rPr lang="pt-BR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Bremia</a:t>
            </a:r>
            <a:endParaRPr lang="pt-BR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livre, alta umidade relativa </a:t>
            </a:r>
            <a:r>
              <a:rPr lang="pt-B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(&gt;95%)</a:t>
            </a:r>
            <a:r>
              <a:rPr lang="pt-BR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temperaturas </a:t>
            </a:r>
            <a:r>
              <a:rPr lang="pt-B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&lt;25</a:t>
            </a:r>
            <a:r>
              <a:rPr lang="pt-BR" sz="4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pt-BR" sz="4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13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5014" t="17802" r="18695" b="19082"/>
          <a:stretch/>
        </p:blipFill>
        <p:spPr>
          <a:xfrm>
            <a:off x="146054" y="242454"/>
            <a:ext cx="11899892" cy="6373092"/>
          </a:xfrm>
          <a:prstGeom prst="rect">
            <a:avLst/>
          </a:prstGeom>
        </p:spPr>
      </p:pic>
      <p:cxnSp>
        <p:nvCxnSpPr>
          <p:cNvPr id="4" name="Conector reto 3"/>
          <p:cNvCxnSpPr/>
          <p:nvPr/>
        </p:nvCxnSpPr>
        <p:spPr>
          <a:xfrm>
            <a:off x="345057" y="905772"/>
            <a:ext cx="2389517" cy="25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796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326" t="17247" r="19571" b="13195"/>
          <a:stretch/>
        </p:blipFill>
        <p:spPr>
          <a:xfrm>
            <a:off x="467211" y="46182"/>
            <a:ext cx="11257579" cy="6765637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637308" y="5024580"/>
            <a:ext cx="8451274" cy="32596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/>
          <p:cNvCxnSpPr/>
          <p:nvPr/>
        </p:nvCxnSpPr>
        <p:spPr>
          <a:xfrm>
            <a:off x="1630393" y="388187"/>
            <a:ext cx="4028535" cy="8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65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131713" y="301766"/>
            <a:ext cx="37337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6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ferrugens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56416" y="990626"/>
            <a:ext cx="1148541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basidiomicetos</a:t>
            </a:r>
            <a:endParaRPr lang="pt-BR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biotróficos</a:t>
            </a:r>
            <a:endParaRPr lang="pt-BR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livre </a:t>
            </a:r>
            <a:r>
              <a:rPr lang="pt-BR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(várias horas de molhamento foliar)</a:t>
            </a:r>
            <a:r>
              <a:rPr 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umidade relativa </a:t>
            </a:r>
            <a:r>
              <a:rPr lang="pt-B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(&gt;95%)</a:t>
            </a:r>
            <a:r>
              <a:rPr lang="pt-BR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temperatura ótima 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~25</a:t>
            </a:r>
            <a:r>
              <a:rPr lang="pt-BR" sz="48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pt-BR" sz="4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80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535626"/>
              </p:ext>
            </p:extLst>
          </p:nvPr>
        </p:nvGraphicFramePr>
        <p:xfrm>
          <a:off x="121697" y="110131"/>
          <a:ext cx="11948606" cy="5453907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822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8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9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patógeno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cultura</a:t>
                      </a: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sobrevivência</a:t>
                      </a: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disseminação</a:t>
                      </a: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infecção</a:t>
                      </a: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manejo</a:t>
                      </a:r>
                    </a:p>
                  </a:txBody>
                  <a:tcPr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Phakopsora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gossypii</a:t>
                      </a:r>
                      <a:endParaRPr lang="pt-BR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algodão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11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plantas doentes</a:t>
                      </a:r>
                    </a:p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outros hospedeiros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r>
                        <a:rPr lang="pt-BR" dirty="0" err="1">
                          <a:solidFill>
                            <a:schemeClr val="tx1"/>
                          </a:solidFill>
                        </a:rPr>
                        <a:t>urediniósporos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ventos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resistência</a:t>
                      </a:r>
                      <a:r>
                        <a:rPr lang="pt-BR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i="0" dirty="0" err="1">
                          <a:solidFill>
                            <a:schemeClr val="tx1"/>
                          </a:solidFill>
                        </a:rPr>
                        <a:t>varietal</a:t>
                      </a: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t-BR" i="0" dirty="0">
                          <a:solidFill>
                            <a:schemeClr val="tx1"/>
                          </a:solidFill>
                        </a:rPr>
                        <a:t>fungicidas</a:t>
                      </a:r>
                      <a:endParaRPr lang="pt-BR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Puccinia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arachidis</a:t>
                      </a:r>
                      <a:endParaRPr lang="pt-BR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amendoim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água (24h)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ótima 22</a:t>
                      </a:r>
                      <a:r>
                        <a:rPr lang="pt-BR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i="1" dirty="0" err="1">
                          <a:solidFill>
                            <a:schemeClr val="tx1"/>
                          </a:solidFill>
                        </a:rPr>
                        <a:t>Coffea</a:t>
                      </a:r>
                      <a:r>
                        <a:rPr lang="pt-BR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i="1" dirty="0" err="1">
                          <a:solidFill>
                            <a:schemeClr val="tx1"/>
                          </a:solidFill>
                        </a:rPr>
                        <a:t>canephora</a:t>
                      </a:r>
                      <a:r>
                        <a:rPr lang="pt-BR" i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pt-BR" i="0" baseline="0" dirty="0">
                          <a:solidFill>
                            <a:schemeClr val="tx1"/>
                          </a:solidFill>
                        </a:rPr>
                        <a:t>e </a:t>
                      </a:r>
                      <a:r>
                        <a:rPr lang="pt-BR" i="0" dirty="0">
                          <a:solidFill>
                            <a:schemeClr val="tx1"/>
                          </a:solidFill>
                        </a:rPr>
                        <a:t>híbridos, fungicidas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792">
                <a:tc>
                  <a:txBody>
                    <a:bodyPr/>
                    <a:lstStyle/>
                    <a:p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Hemileia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vastatrix</a:t>
                      </a: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i="0" dirty="0">
                          <a:solidFill>
                            <a:schemeClr val="tx1"/>
                          </a:solidFill>
                        </a:rPr>
                        <a:t>café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658">
                <a:tc>
                  <a:txBody>
                    <a:bodyPr/>
                    <a:lstStyle/>
                    <a:p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Puccinia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melanocephala</a:t>
                      </a:r>
                      <a:endParaRPr lang="pt-BR" sz="1800" i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t-BR" sz="1800" i="0" dirty="0">
                          <a:solidFill>
                            <a:schemeClr val="tx1"/>
                          </a:solidFill>
                        </a:rPr>
                        <a:t>(marrom)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cana-de-açúcar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água (8h)</a:t>
                      </a:r>
                    </a:p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20 a 25</a:t>
                      </a:r>
                      <a:r>
                        <a:rPr lang="pt-BR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i="0" dirty="0">
                          <a:solidFill>
                            <a:schemeClr val="tx1"/>
                          </a:solidFill>
                        </a:rPr>
                        <a:t>época e local de plantio</a:t>
                      </a:r>
                    </a:p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resistência</a:t>
                      </a:r>
                      <a:r>
                        <a:rPr lang="pt-BR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i="0" dirty="0" err="1">
                          <a:solidFill>
                            <a:schemeClr val="tx1"/>
                          </a:solidFill>
                        </a:rPr>
                        <a:t>varietal</a:t>
                      </a: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  <a:p>
                      <a:endParaRPr lang="pt-BR" i="0" dirty="0">
                        <a:solidFill>
                          <a:schemeClr val="tx1"/>
                        </a:solidFill>
                      </a:endParaRPr>
                    </a:p>
                    <a:p>
                      <a:endParaRPr lang="pt-BR" i="0" dirty="0">
                        <a:solidFill>
                          <a:schemeClr val="tx1"/>
                        </a:solidFill>
                      </a:endParaRPr>
                    </a:p>
                    <a:p>
                      <a:endParaRPr lang="pt-BR" i="0" dirty="0">
                        <a:solidFill>
                          <a:schemeClr val="tx1"/>
                        </a:solidFill>
                      </a:endParaRPr>
                    </a:p>
                    <a:p>
                      <a:endParaRPr lang="pt-BR" i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t-BR" i="0" dirty="0">
                          <a:solidFill>
                            <a:schemeClr val="tx1"/>
                          </a:solidFill>
                        </a:rPr>
                        <a:t>fungicidas</a:t>
                      </a:r>
                    </a:p>
                    <a:p>
                      <a:r>
                        <a:rPr lang="pt-BR" i="0" dirty="0">
                          <a:solidFill>
                            <a:schemeClr val="tx1"/>
                          </a:solidFill>
                        </a:rPr>
                        <a:t>vazio sanitário</a:t>
                      </a:r>
                    </a:p>
                    <a:p>
                      <a:r>
                        <a:rPr lang="pt-BR" i="0" dirty="0">
                          <a:solidFill>
                            <a:schemeClr val="tx1"/>
                          </a:solidFill>
                        </a:rPr>
                        <a:t>manejo</a:t>
                      </a:r>
                      <a:r>
                        <a:rPr lang="pt-BR" i="0" baseline="0" dirty="0">
                          <a:solidFill>
                            <a:schemeClr val="tx1"/>
                          </a:solidFill>
                        </a:rPr>
                        <a:t> resistência</a:t>
                      </a: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778">
                <a:tc>
                  <a:txBody>
                    <a:bodyPr/>
                    <a:lstStyle/>
                    <a:p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Puccinia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kuehnii</a:t>
                      </a:r>
                      <a:endParaRPr lang="pt-BR" sz="1800" i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t-BR" sz="1800" i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alaranjada)</a:t>
                      </a:r>
                      <a:endParaRPr lang="pt-BR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UR&gt;96%</a:t>
                      </a:r>
                    </a:p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15 a 26</a:t>
                      </a:r>
                      <a:r>
                        <a:rPr lang="pt-BR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Uromyces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appendiculatus</a:t>
                      </a: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feijoeiro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90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22 a 28</a:t>
                      </a:r>
                      <a:r>
                        <a:rPr lang="pt-BR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9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Puccinia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sorghi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0" dirty="0">
                          <a:solidFill>
                            <a:schemeClr val="tx1"/>
                          </a:solidFill>
                        </a:rPr>
                        <a:t>(comum)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milho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16 a 23</a:t>
                      </a:r>
                      <a:r>
                        <a:rPr lang="pt-BR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3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Puccinia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polysora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pt-BR" sz="1800" i="0" dirty="0" err="1">
                          <a:solidFill>
                            <a:schemeClr val="tx1"/>
                          </a:solidFill>
                        </a:rPr>
                        <a:t>polysora</a:t>
                      </a:r>
                      <a:r>
                        <a:rPr lang="pt-BR" sz="1800" i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Physopella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zeae</a:t>
                      </a:r>
                      <a:endParaRPr lang="pt-BR" sz="1800" i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i="0" dirty="0">
                          <a:solidFill>
                            <a:schemeClr val="tx1"/>
                          </a:solidFill>
                        </a:rPr>
                        <a:t>(branca ou tropical)</a:t>
                      </a: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&lt;650m</a:t>
                      </a:r>
                    </a:p>
                    <a:p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água (6h)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ótimo 27</a:t>
                      </a:r>
                      <a:r>
                        <a:rPr lang="pt-BR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7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Phakopsora</a:t>
                      </a:r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800" i="1" dirty="0" err="1">
                          <a:solidFill>
                            <a:schemeClr val="tx1"/>
                          </a:solidFill>
                        </a:rPr>
                        <a:t>pachyrhizi</a:t>
                      </a:r>
                      <a:endParaRPr lang="pt-BR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soja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água (&gt;6h)</a:t>
                      </a:r>
                    </a:p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15 a 25</a:t>
                      </a:r>
                      <a:r>
                        <a:rPr lang="pt-BR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461957" y="6216706"/>
            <a:ext cx="4789453" cy="52322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ciclo das ferrugens – 8 a 12 dias</a:t>
            </a:r>
          </a:p>
        </p:txBody>
      </p:sp>
    </p:spTree>
    <p:extLst>
      <p:ext uri="{BB962C8B-B14F-4D97-AF65-F5344CB8AC3E}">
        <p14:creationId xmlns:p14="http://schemas.microsoft.com/office/powerpoint/2010/main" val="2686526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8541101" cy="6264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7638" y="6402621"/>
            <a:ext cx="6607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Amorim et al. (2018). Manual de Fitopatologia (v. 1). ISBN 978-85-318-0056-6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652627" y="77638"/>
            <a:ext cx="33927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5400" b="1" dirty="0">
                <a:solidFill>
                  <a:schemeClr val="accent4">
                    <a:lumMod val="50000"/>
                  </a:schemeClr>
                </a:solidFill>
              </a:rPr>
              <a:t>ferrugem</a:t>
            </a:r>
          </a:p>
          <a:p>
            <a:pPr algn="r"/>
            <a:r>
              <a:rPr lang="pt-BR" sz="5400" b="1" dirty="0">
                <a:solidFill>
                  <a:schemeClr val="accent4">
                    <a:lumMod val="50000"/>
                  </a:schemeClr>
                </a:solidFill>
              </a:rPr>
              <a:t>do cafeeiro</a:t>
            </a:r>
          </a:p>
        </p:txBody>
      </p:sp>
    </p:spTree>
    <p:extLst>
      <p:ext uri="{BB962C8B-B14F-4D97-AF65-F5344CB8AC3E}">
        <p14:creationId xmlns:p14="http://schemas.microsoft.com/office/powerpoint/2010/main" val="3224117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221" t="22457" r="15208" b="10312"/>
          <a:stretch/>
        </p:blipFill>
        <p:spPr>
          <a:xfrm>
            <a:off x="0" y="596384"/>
            <a:ext cx="12181385" cy="62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9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174" t="24400" r="15142" b="11900"/>
          <a:stretch/>
        </p:blipFill>
        <p:spPr>
          <a:xfrm>
            <a:off x="206457" y="565030"/>
            <a:ext cx="11779086" cy="572794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</p:spTree>
    <p:extLst>
      <p:ext uri="{BB962C8B-B14F-4D97-AF65-F5344CB8AC3E}">
        <p14:creationId xmlns:p14="http://schemas.microsoft.com/office/powerpoint/2010/main" val="3056899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174" t="24400" r="15142" b="11900"/>
          <a:stretch/>
        </p:blipFill>
        <p:spPr>
          <a:xfrm>
            <a:off x="206457" y="565030"/>
            <a:ext cx="11779086" cy="572794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97831" y="1863306"/>
            <a:ext cx="3778947" cy="7332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202213" y="1863306"/>
            <a:ext cx="3778947" cy="14578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</p:spTree>
    <p:extLst>
      <p:ext uri="{BB962C8B-B14F-4D97-AF65-F5344CB8AC3E}">
        <p14:creationId xmlns:p14="http://schemas.microsoft.com/office/powerpoint/2010/main" val="3190543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237" t="23326" r="10307" b="9780"/>
          <a:stretch/>
        </p:blipFill>
        <p:spPr>
          <a:xfrm>
            <a:off x="123635" y="736212"/>
            <a:ext cx="11944730" cy="538557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</p:spTree>
    <p:extLst>
      <p:ext uri="{BB962C8B-B14F-4D97-AF65-F5344CB8AC3E}">
        <p14:creationId xmlns:p14="http://schemas.microsoft.com/office/powerpoint/2010/main" val="1229690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237" t="23326" r="10307" b="9780"/>
          <a:stretch/>
        </p:blipFill>
        <p:spPr>
          <a:xfrm>
            <a:off x="123635" y="736212"/>
            <a:ext cx="11944730" cy="538557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206526" y="3812875"/>
            <a:ext cx="3919557" cy="23089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</p:spTree>
    <p:extLst>
      <p:ext uri="{BB962C8B-B14F-4D97-AF65-F5344CB8AC3E}">
        <p14:creationId xmlns:p14="http://schemas.microsoft.com/office/powerpoint/2010/main" val="175691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05816" y="142292"/>
          <a:ext cx="11580368" cy="5351644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431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41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patógeno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doença</a:t>
                      </a:r>
                      <a:r>
                        <a:rPr lang="pt-BR" b="1" baseline="0" dirty="0"/>
                        <a:t> (cultura)</a:t>
                      </a:r>
                      <a:endParaRPr lang="pt-BR" b="1" dirty="0"/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sobrevivência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disseminação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infecção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manejo</a:t>
                      </a: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b="1" i="1" dirty="0" err="1"/>
                        <a:t>Bremia</a:t>
                      </a:r>
                      <a:r>
                        <a:rPr lang="pt-BR" b="1" i="1" dirty="0"/>
                        <a:t> </a:t>
                      </a:r>
                      <a:r>
                        <a:rPr lang="pt-BR" b="1" i="1" dirty="0" err="1"/>
                        <a:t>lactucae</a:t>
                      </a:r>
                      <a:endParaRPr lang="pt-BR" b="1" i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alface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 doentes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chemeClr val="bg1"/>
                          </a:solidFill>
                        </a:rPr>
                        <a:t>oósporos</a:t>
                      </a: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esporângios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água</a:t>
                      </a: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ventos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bulbos</a:t>
                      </a: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mudas</a:t>
                      </a: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sementes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≤22</a:t>
                      </a:r>
                      <a:r>
                        <a:rPr lang="pt-BR" b="1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  <a:p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UR&gt;95%</a:t>
                      </a:r>
                    </a:p>
                    <a:p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água livre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local e época plantio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rotação de culturas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manejo da irrigação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sementes e bulbos sadios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resistência genética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fungicidas</a:t>
                      </a:r>
                    </a:p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eliminação restos cultura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278">
                <a:tc>
                  <a:txBody>
                    <a:bodyPr/>
                    <a:lstStyle/>
                    <a:p>
                      <a:r>
                        <a:rPr lang="pt-BR" b="1" i="1" dirty="0" err="1"/>
                        <a:t>Peronospora</a:t>
                      </a:r>
                      <a:endParaRPr lang="pt-BR" b="1" i="1" dirty="0"/>
                    </a:p>
                    <a:p>
                      <a:r>
                        <a:rPr lang="pt-BR" b="1" i="1" dirty="0" err="1"/>
                        <a:t>destructor</a:t>
                      </a:r>
                      <a:endParaRPr lang="pt-BR" b="1" i="1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alho e cebola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 doentes</a:t>
                      </a: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bulbos e sementes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322">
                <a:tc>
                  <a:txBody>
                    <a:bodyPr/>
                    <a:lstStyle/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Peronospora</a:t>
                      </a:r>
                      <a:r>
                        <a:rPr lang="pt-BR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parasitica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bg1"/>
                          </a:solidFill>
                        </a:rPr>
                        <a:t>brássicas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322">
                <a:tc>
                  <a:txBody>
                    <a:bodyPr/>
                    <a:lstStyle/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Pseudoperonospora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cubensis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cucurbitáceas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 doentes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Peronosclerospora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sorgui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milho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</a:t>
                      </a:r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 doentes</a:t>
                      </a:r>
                    </a:p>
                    <a:p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sementes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outros hospedeiros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322">
                <a:tc>
                  <a:txBody>
                    <a:bodyPr/>
                    <a:lstStyle/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Plasmopara</a:t>
                      </a:r>
                      <a:r>
                        <a:rPr lang="pt-BR" b="1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b="1" i="1" baseline="0" dirty="0" err="1">
                          <a:solidFill>
                            <a:schemeClr val="bg1"/>
                          </a:solidFill>
                        </a:rPr>
                        <a:t>viticola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videira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 doentes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Peronospora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b="1" i="1" dirty="0" err="1">
                          <a:solidFill>
                            <a:schemeClr val="bg1"/>
                          </a:solidFill>
                        </a:rPr>
                        <a:t>manshurica</a:t>
                      </a:r>
                      <a:endParaRPr lang="pt-BR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soja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plantas</a:t>
                      </a:r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 doentes</a:t>
                      </a:r>
                    </a:p>
                    <a:p>
                      <a:r>
                        <a:rPr lang="pt-BR" b="1" baseline="0" dirty="0">
                          <a:solidFill>
                            <a:schemeClr val="bg1"/>
                          </a:solidFill>
                        </a:rPr>
                        <a:t>sementes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pouca importância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10109" y="5699536"/>
            <a:ext cx="2342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míldios</a:t>
            </a:r>
          </a:p>
        </p:txBody>
      </p:sp>
    </p:spTree>
    <p:extLst>
      <p:ext uri="{BB962C8B-B14F-4D97-AF65-F5344CB8AC3E}">
        <p14:creationId xmlns:p14="http://schemas.microsoft.com/office/powerpoint/2010/main" val="1912344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9294" t="19608" r="61322" b="7786"/>
          <a:stretch/>
        </p:blipFill>
        <p:spPr>
          <a:xfrm>
            <a:off x="-1" y="0"/>
            <a:ext cx="4934139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49639" t="34542" r="11160" b="11543"/>
          <a:stretch/>
        </p:blipFill>
        <p:spPr>
          <a:xfrm>
            <a:off x="4996418" y="957531"/>
            <a:ext cx="7169704" cy="554678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0439" y="4675521"/>
            <a:ext cx="33938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ferrugem da folha</a:t>
            </a:r>
          </a:p>
          <a:p>
            <a:r>
              <a:rPr lang="pt-BR" sz="2400" i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Puccinia</a:t>
            </a:r>
            <a:r>
              <a:rPr lang="pt-BR" sz="24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triticina</a:t>
            </a:r>
            <a:endParaRPr lang="pt-BR" sz="2400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888037" y="506355"/>
            <a:ext cx="42210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ferrugem amarela</a:t>
            </a:r>
          </a:p>
          <a:p>
            <a:pPr algn="r"/>
            <a:r>
              <a:rPr lang="pt-BR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Puccinia</a:t>
            </a:r>
            <a:r>
              <a:rPr lang="pt-BR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striiformis</a:t>
            </a:r>
            <a:r>
              <a:rPr lang="pt-BR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sp. </a:t>
            </a:r>
            <a:r>
              <a:rPr lang="pt-BR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tritici</a:t>
            </a:r>
            <a:endParaRPr lang="pt-BR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0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582" t="26574" r="10860" b="9926"/>
          <a:stretch/>
        </p:blipFill>
        <p:spPr>
          <a:xfrm>
            <a:off x="229853" y="891000"/>
            <a:ext cx="11732294" cy="5076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</p:spTree>
    <p:extLst>
      <p:ext uri="{BB962C8B-B14F-4D97-AF65-F5344CB8AC3E}">
        <p14:creationId xmlns:p14="http://schemas.microsoft.com/office/powerpoint/2010/main" val="3690132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582" t="26574" r="10860" b="9926"/>
          <a:stretch/>
        </p:blipFill>
        <p:spPr>
          <a:xfrm>
            <a:off x="229853" y="891000"/>
            <a:ext cx="11732294" cy="5076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159080" y="3200400"/>
            <a:ext cx="3828980" cy="15009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</p:spTree>
    <p:extLst>
      <p:ext uri="{BB962C8B-B14F-4D97-AF65-F5344CB8AC3E}">
        <p14:creationId xmlns:p14="http://schemas.microsoft.com/office/powerpoint/2010/main" val="35956576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5950" t="32273" r="52939" b="9219"/>
          <a:stretch/>
        </p:blipFill>
        <p:spPr>
          <a:xfrm>
            <a:off x="0" y="0"/>
            <a:ext cx="8566647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39526" y="6487866"/>
            <a:ext cx="4352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108. Embrapa. ISSN 1516-5582 (2012)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485074" y="69016"/>
            <a:ext cx="71260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ferrugem</a:t>
            </a:r>
            <a:r>
              <a:rPr lang="pt-BR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colmo</a:t>
            </a:r>
          </a:p>
          <a:p>
            <a:pPr algn="r"/>
            <a:r>
              <a:rPr lang="pt-BR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	</a:t>
            </a:r>
            <a:r>
              <a:rPr lang="pt-BR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Puccinia</a:t>
            </a:r>
            <a:r>
              <a:rPr lang="pt-B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graminis</a:t>
            </a:r>
            <a:r>
              <a:rPr lang="pt-B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f. sp. </a:t>
            </a:r>
            <a:r>
              <a:rPr lang="pt-B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tritici</a:t>
            </a:r>
            <a:endParaRPr lang="pt-BR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21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6587" t="16536" r="17919" b="7184"/>
          <a:stretch/>
        </p:blipFill>
        <p:spPr>
          <a:xfrm>
            <a:off x="1615284" y="0"/>
            <a:ext cx="5673111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516815" y="6114963"/>
            <a:ext cx="356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Cultivares de trigo e triticale. Embrapa e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Iapar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Catálogo 01/2018</a:t>
            </a:r>
          </a:p>
        </p:txBody>
      </p:sp>
    </p:spTree>
    <p:extLst>
      <p:ext uri="{BB962C8B-B14F-4D97-AF65-F5344CB8AC3E}">
        <p14:creationId xmlns:p14="http://schemas.microsoft.com/office/powerpoint/2010/main" val="13006350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589" t="14731" r="52804" b="13782"/>
          <a:stretch/>
        </p:blipFill>
        <p:spPr>
          <a:xfrm>
            <a:off x="0" y="102936"/>
            <a:ext cx="5805239" cy="65560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51785" t="16338" r="19501" b="28227"/>
          <a:stretch/>
        </p:blipFill>
        <p:spPr>
          <a:xfrm>
            <a:off x="5965353" y="0"/>
            <a:ext cx="6226647" cy="676194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15618" y="102936"/>
            <a:ext cx="356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Cultivares de trigo e triticale. Embrapa e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Iapar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Catálogo 01/2018</a:t>
            </a:r>
          </a:p>
        </p:txBody>
      </p:sp>
    </p:spTree>
    <p:extLst>
      <p:ext uri="{BB962C8B-B14F-4D97-AF65-F5344CB8AC3E}">
        <p14:creationId xmlns:p14="http://schemas.microsoft.com/office/powerpoint/2010/main" val="252822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51785" t="16338" r="19501" b="50865"/>
          <a:stretch/>
        </p:blipFill>
        <p:spPr>
          <a:xfrm>
            <a:off x="1038000" y="157891"/>
            <a:ext cx="10116000" cy="64993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069724" y="612890"/>
            <a:ext cx="605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Cultivares de trigo e triticale. Embrapa e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Iapar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Catálogo 01/2018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012703" y="6488668"/>
            <a:ext cx="117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dirty="0"/>
              <a:t>continua...</a:t>
            </a:r>
          </a:p>
        </p:txBody>
      </p:sp>
    </p:spTree>
    <p:extLst>
      <p:ext uri="{BB962C8B-B14F-4D97-AF65-F5344CB8AC3E}">
        <p14:creationId xmlns:p14="http://schemas.microsoft.com/office/powerpoint/2010/main" val="5517347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1038000" y="178718"/>
            <a:ext cx="10116000" cy="6500565"/>
            <a:chOff x="856925" y="63000"/>
            <a:chExt cx="10478151" cy="6733287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2"/>
            <a:srcRect l="51785" t="16338" r="19501" b="52443"/>
            <a:stretch/>
          </p:blipFill>
          <p:spPr>
            <a:xfrm>
              <a:off x="856925" y="63000"/>
              <a:ext cx="10478151" cy="6408138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/>
            <a:srcRect l="51961" t="49070" r="19739" b="27967"/>
            <a:stretch/>
          </p:blipFill>
          <p:spPr>
            <a:xfrm>
              <a:off x="917306" y="2080626"/>
              <a:ext cx="10332000" cy="4715661"/>
            </a:xfrm>
            <a:prstGeom prst="rect">
              <a:avLst/>
            </a:prstGeom>
          </p:spPr>
        </p:pic>
      </p:grpSp>
      <p:sp>
        <p:nvSpPr>
          <p:cNvPr id="5" name="CaixaDeTexto 4"/>
          <p:cNvSpPr txBox="1"/>
          <p:nvPr/>
        </p:nvSpPr>
        <p:spPr>
          <a:xfrm>
            <a:off x="5069724" y="612890"/>
            <a:ext cx="605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Cultivares de trigo e triticale. Embrapa e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Iapar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Catálogo 01/2018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012703" y="6488668"/>
            <a:ext cx="117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dirty="0"/>
              <a:t>continua...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-16740"/>
            <a:ext cx="133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dirty="0"/>
              <a:t>continuação</a:t>
            </a:r>
          </a:p>
        </p:txBody>
      </p:sp>
    </p:spTree>
    <p:extLst>
      <p:ext uri="{BB962C8B-B14F-4D97-AF65-F5344CB8AC3E}">
        <p14:creationId xmlns:p14="http://schemas.microsoft.com/office/powerpoint/2010/main" val="16411483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529061" y="65803"/>
            <a:ext cx="9133879" cy="6726394"/>
            <a:chOff x="839672" y="63020"/>
            <a:chExt cx="9133879" cy="672639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2"/>
            <a:srcRect l="51785" t="16338" r="19501" b="73346"/>
            <a:stretch/>
          </p:blipFill>
          <p:spPr>
            <a:xfrm>
              <a:off x="865551" y="63020"/>
              <a:ext cx="9108000" cy="1840607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/>
            <a:srcRect l="51692" t="62122" r="19668" b="9926"/>
            <a:stretch/>
          </p:blipFill>
          <p:spPr>
            <a:xfrm>
              <a:off x="839672" y="1808890"/>
              <a:ext cx="9072000" cy="4980524"/>
            </a:xfrm>
            <a:prstGeom prst="rect">
              <a:avLst/>
            </a:prstGeom>
          </p:spPr>
        </p:pic>
      </p:grpSp>
      <p:sp>
        <p:nvSpPr>
          <p:cNvPr id="5" name="CaixaDeTexto 4"/>
          <p:cNvSpPr txBox="1"/>
          <p:nvPr/>
        </p:nvSpPr>
        <p:spPr>
          <a:xfrm>
            <a:off x="8598876" y="5332485"/>
            <a:ext cx="3497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Cultivares de trigo e triticale. Embrapa e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Iapar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Catálogo 01/2018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-16740"/>
            <a:ext cx="133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dirty="0"/>
              <a:t>continuação</a:t>
            </a:r>
          </a:p>
        </p:txBody>
      </p:sp>
    </p:spTree>
    <p:extLst>
      <p:ext uri="{BB962C8B-B14F-4D97-AF65-F5344CB8AC3E}">
        <p14:creationId xmlns:p14="http://schemas.microsoft.com/office/powerpoint/2010/main" val="42235665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5335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753350" y="4688151"/>
            <a:ext cx="4438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https://crop-protection-network.s3.amazonaws.com/publications/southern-rust-filename-2019-08-28-140616.pdf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1304871"/>
            <a:ext cx="4416696" cy="338328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928012" y="47987"/>
            <a:ext cx="40893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ferrugem </a:t>
            </a:r>
            <a:r>
              <a:rPr lang="pt-BR" sz="4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polysora</a:t>
            </a:r>
            <a:endParaRPr lang="pt-BR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pt-BR" sz="4000" dirty="0">
                <a:solidFill>
                  <a:srgbClr val="FFC000"/>
                </a:solidFill>
              </a:rPr>
              <a:t>milho</a:t>
            </a:r>
          </a:p>
        </p:txBody>
      </p:sp>
    </p:spTree>
    <p:extLst>
      <p:ext uri="{BB962C8B-B14F-4D97-AF65-F5344CB8AC3E}">
        <p14:creationId xmlns:p14="http://schemas.microsoft.com/office/powerpoint/2010/main" val="346763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671090" y="1449234"/>
            <a:ext cx="3071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</a:rPr>
              <a:t>míldio</a:t>
            </a:r>
            <a:r>
              <a:rPr lang="pt-BR" sz="4000" dirty="0"/>
              <a:t> da soja</a:t>
            </a:r>
          </a:p>
        </p:txBody>
      </p:sp>
      <p:sp>
        <p:nvSpPr>
          <p:cNvPr id="4" name="Retângulo 3"/>
          <p:cNvSpPr/>
          <p:nvPr/>
        </p:nvSpPr>
        <p:spPr>
          <a:xfrm>
            <a:off x="448574" y="6488668"/>
            <a:ext cx="8695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</a:rPr>
              <a:t>https://cropprotectionnetwork.org/resources/articles/diseases/downy-mildew-of-soybean</a:t>
            </a:r>
          </a:p>
        </p:txBody>
      </p:sp>
    </p:spTree>
    <p:extLst>
      <p:ext uri="{BB962C8B-B14F-4D97-AF65-F5344CB8AC3E}">
        <p14:creationId xmlns:p14="http://schemas.microsoft.com/office/powerpoint/2010/main" val="2538342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5442" y="456325"/>
            <a:ext cx="1153562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ferrugem asiática </a:t>
            </a:r>
            <a:r>
              <a:rPr lang="pt-BR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Phakopsora</a:t>
            </a:r>
            <a:r>
              <a:rPr lang="pt-BR" sz="36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pachyrhizi</a:t>
            </a:r>
            <a:r>
              <a:rPr lang="pt-BR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temperaturas de </a:t>
            </a:r>
            <a:r>
              <a:rPr lang="pt-BR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pt-BR" sz="4400" b="1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a 25</a:t>
            </a:r>
            <a:r>
              <a:rPr lang="pt-BR" sz="4400" b="1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molhamento foliar</a:t>
            </a:r>
            <a:r>
              <a:rPr lang="pt-BR" sz="4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mínimo de </a:t>
            </a:r>
            <a:r>
              <a:rPr lang="pt-BR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horas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sobrevivência em </a:t>
            </a:r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 doentes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disseminação por </a:t>
            </a:r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ventos</a:t>
            </a:r>
          </a:p>
        </p:txBody>
      </p:sp>
    </p:spTree>
    <p:extLst>
      <p:ext uri="{BB962C8B-B14F-4D97-AF65-F5344CB8AC3E}">
        <p14:creationId xmlns:p14="http://schemas.microsoft.com/office/powerpoint/2010/main" val="15953110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18717" cy="682235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979434" y="111267"/>
            <a:ext cx="40910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pt-BR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ferrugem asiática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36457" y="6387157"/>
            <a:ext cx="572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Comunicado Técnico 92 (2017). Embrapa, Londrina. ISSN 2176-2899</a:t>
            </a:r>
          </a:p>
        </p:txBody>
      </p:sp>
    </p:spTree>
    <p:extLst>
      <p:ext uri="{BB962C8B-B14F-4D97-AF65-F5344CB8AC3E}">
        <p14:creationId xmlns:p14="http://schemas.microsoft.com/office/powerpoint/2010/main" val="35143011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8996" t="21319" r="23796" b="2143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85804" y="0"/>
            <a:ext cx="4901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ferrugem asiática</a:t>
            </a: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9771" y="122857"/>
            <a:ext cx="3208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Técnica 138 (2018)</a:t>
            </a:r>
          </a:p>
          <a:p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Embrapa, Londrina. ISSN 2176-2864</a:t>
            </a:r>
          </a:p>
        </p:txBody>
      </p:sp>
    </p:spTree>
    <p:extLst>
      <p:ext uri="{BB962C8B-B14F-4D97-AF65-F5344CB8AC3E}">
        <p14:creationId xmlns:p14="http://schemas.microsoft.com/office/powerpoint/2010/main" val="1288182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" b="7274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6260" y="6435306"/>
            <a:ext cx="550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Circular Técnica 160 (2020). Embrapa, Londrina. ISSN 2176-2864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185804" y="0"/>
            <a:ext cx="4901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ferrugem asiática</a:t>
            </a: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185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7"/>
            <a:ext cx="9609831" cy="684407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00663" y="172529"/>
            <a:ext cx="630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bg1"/>
                </a:solidFill>
              </a:rPr>
              <a:t>Comunicado Técnico 92 (2017). Embrapa, Londrina. ISSN 2176-2899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316528" y="0"/>
            <a:ext cx="2771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pt-BR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ferrugem asiática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849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37791" r="16832"/>
          <a:stretch/>
        </p:blipFill>
        <p:spPr>
          <a:xfrm>
            <a:off x="5125419" y="390608"/>
            <a:ext cx="4761839" cy="638975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12265" y="1071541"/>
            <a:ext cx="6759112" cy="481380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152937" y="6257142"/>
            <a:ext cx="382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Comunicado Técnico 92 (2017). Embrapa, Londrina. ISSN 2176-2899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82710" y="6192969"/>
            <a:ext cx="3726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Comunicado Técnico 92 (2017). Embrapa, Londrina. ISSN 2176-2899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185803" y="330226"/>
            <a:ext cx="4901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ferrugem</a:t>
            </a:r>
            <a:r>
              <a:rPr lang="pt-BR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asiática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265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2337" b="5244"/>
          <a:stretch/>
        </p:blipFill>
        <p:spPr>
          <a:xfrm>
            <a:off x="-12" y="301923"/>
            <a:ext cx="12192012" cy="565228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714027" y="6238883"/>
            <a:ext cx="5117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2000" dirty="0">
                <a:solidFill>
                  <a:schemeClr val="tx2"/>
                </a:solidFill>
                <a:hlinkClick r:id="rId3"/>
              </a:rPr>
              <a:t>http://www.consorcioantiferrugem.net/#/main</a:t>
            </a:r>
            <a:endParaRPr lang="pt-BR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071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17582" y="1467304"/>
            <a:ext cx="1116469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rgbClr val="04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vazio sanitário </a:t>
            </a:r>
            <a:r>
              <a:rPr lang="pt-BR" sz="4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 dias)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calendarização da semeadura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variedades</a:t>
            </a:r>
            <a:r>
              <a:rPr lang="pt-BR" sz="5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precoces</a:t>
            </a:r>
            <a:r>
              <a:rPr lang="pt-BR" sz="5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5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semeadura no</a:t>
            </a:r>
            <a:r>
              <a:rPr lang="pt-BR" sz="5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início da safra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22184" y="232038"/>
            <a:ext cx="9860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pt-BR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da ferrugem asiática</a:t>
            </a:r>
            <a:endParaRPr lang="pt-BR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274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9924" t="12869" r="10731" b="7097"/>
          <a:stretch/>
        </p:blipFill>
        <p:spPr>
          <a:xfrm>
            <a:off x="52474" y="0"/>
            <a:ext cx="11232316" cy="637303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54192" y="6444257"/>
            <a:ext cx="10377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50000"/>
                  </a:schemeClr>
                </a:solidFill>
                <a:hlinkClick r:id="rId3"/>
              </a:rPr>
              <a:t>https://www.gov.br/agricultura/pt-br/assuntos/sanidade-animal-e-vegetal/sanidade-vegetal/Ferrugem_Asiatica_da_Soja</a:t>
            </a: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447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0399" t="12525" r="10247" b="5739"/>
          <a:stretch/>
        </p:blipFill>
        <p:spPr>
          <a:xfrm>
            <a:off x="0" y="0"/>
            <a:ext cx="11306908" cy="655097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54192" y="6444257"/>
            <a:ext cx="10377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chemeClr val="bg2">
                    <a:lumMod val="50000"/>
                  </a:schemeClr>
                </a:solidFill>
                <a:hlinkClick r:id="rId3"/>
              </a:rPr>
              <a:t>https://www.gov.br/agricultura/pt-br/assuntos/sanidade-animal-e-vegetal/sanidade-vegetal/Ferrugem_Asiatica_da_Soja</a:t>
            </a: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6734908" y="2866293"/>
            <a:ext cx="2435469" cy="747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4152900" y="4812324"/>
            <a:ext cx="3065585" cy="747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33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449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2165"/>
          <a:stretch/>
        </p:blipFill>
        <p:spPr>
          <a:xfrm>
            <a:off x="0" y="49762"/>
            <a:ext cx="6424110" cy="34747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407012" y="114125"/>
            <a:ext cx="2625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200" dirty="0">
                <a:solidFill>
                  <a:srgbClr val="FF9933"/>
                </a:solidFill>
              </a:rPr>
              <a:t>cultura da soja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932" y="1394285"/>
            <a:ext cx="2743200" cy="78567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9433"/>
            <a:ext cx="6492240" cy="33485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932" y="4909396"/>
            <a:ext cx="2941757" cy="54864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675" y="2999658"/>
            <a:ext cx="11906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42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108853" y="114125"/>
            <a:ext cx="292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200" dirty="0">
                <a:solidFill>
                  <a:srgbClr val="FF9933"/>
                </a:solidFill>
              </a:rPr>
              <a:t>cultura do milho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3" y="114125"/>
            <a:ext cx="7315200" cy="278279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625" y="1253108"/>
            <a:ext cx="3800475" cy="5048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3" y="2991478"/>
            <a:ext cx="7315200" cy="278854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35560"/>
          <a:stretch/>
        </p:blipFill>
        <p:spPr>
          <a:xfrm>
            <a:off x="7786730" y="4128574"/>
            <a:ext cx="4106263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406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42" y="1227549"/>
            <a:ext cx="8971428" cy="282857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7766" y="642839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Crop Breeding and Applied Biotechnology 13: 75-82, 2013 </a:t>
            </a: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83742" y="4201426"/>
            <a:ext cx="2266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accent4">
                    <a:lumMod val="75000"/>
                  </a:schemeClr>
                </a:solidFill>
              </a:rPr>
              <a:t>suscetível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217904" y="4201426"/>
            <a:ext cx="3951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dirty="0">
                <a:solidFill>
                  <a:schemeClr val="accent6">
                    <a:lumMod val="75000"/>
                  </a:schemeClr>
                </a:solidFill>
              </a:rPr>
              <a:t>Rpp2</a:t>
            </a: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pt-BR" sz="4000" b="1" i="1" dirty="0">
                <a:solidFill>
                  <a:schemeClr val="accent6">
                    <a:lumMod val="75000"/>
                  </a:schemeClr>
                </a:solidFill>
              </a:rPr>
              <a:t>Rpp4</a:t>
            </a: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pt-BR" sz="4000" b="1" i="1" dirty="0">
                <a:solidFill>
                  <a:schemeClr val="accent6">
                    <a:lumMod val="75000"/>
                  </a:schemeClr>
                </a:solidFill>
              </a:rPr>
              <a:t>Rpp5</a:t>
            </a:r>
          </a:p>
        </p:txBody>
      </p:sp>
      <p:sp>
        <p:nvSpPr>
          <p:cNvPr id="7" name="Colchete direito 6"/>
          <p:cNvSpPr/>
          <p:nvPr/>
        </p:nvSpPr>
        <p:spPr>
          <a:xfrm rot="5400000">
            <a:off x="5921183" y="893679"/>
            <a:ext cx="277756" cy="6271407"/>
          </a:xfrm>
          <a:prstGeom prst="rightBracke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953847" y="106768"/>
            <a:ext cx="823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resistência genética à ferrugem da soja</a:t>
            </a:r>
          </a:p>
        </p:txBody>
      </p:sp>
    </p:spTree>
    <p:extLst>
      <p:ext uri="{BB962C8B-B14F-4D97-AF65-F5344CB8AC3E}">
        <p14:creationId xmlns:p14="http://schemas.microsoft.com/office/powerpoint/2010/main" val="42001395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247185" y="4912596"/>
            <a:ext cx="3824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Crop Breeding and Applied Biotechnology 13: 75-82, 2013 </a:t>
            </a: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44" y="1814982"/>
            <a:ext cx="7838095" cy="500952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074" y="17584"/>
            <a:ext cx="5937451" cy="1872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097715" y="160873"/>
            <a:ext cx="3821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resistência genética à ferrugem da soja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085991" y="2885212"/>
            <a:ext cx="3833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(número de </a:t>
            </a:r>
            <a:r>
              <a:rPr lang="pt-BR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urédias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/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(nível de esporulação)</a:t>
            </a:r>
          </a:p>
          <a:p>
            <a:pPr algn="r"/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%LU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 lesões com </a:t>
            </a:r>
            <a:r>
              <a:rPr lang="pt-BR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urédias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75222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8134" t="16164" r="12454" b="21934"/>
          <a:stretch/>
        </p:blipFill>
        <p:spPr>
          <a:xfrm>
            <a:off x="0" y="0"/>
            <a:ext cx="12178075" cy="53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03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2731" t="19596" r="29529" b="12311"/>
          <a:stretch/>
        </p:blipFill>
        <p:spPr>
          <a:xfrm>
            <a:off x="0" y="0"/>
            <a:ext cx="6757443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581954" y="200250"/>
            <a:ext cx="533112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T1 – sem pulverização</a:t>
            </a:r>
          </a:p>
          <a:p>
            <a:pPr algn="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T3 – </a:t>
            </a:r>
            <a:r>
              <a:rPr lang="pt-BR" sz="2400" b="1" dirty="0" err="1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pyraclostrobin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 + </a:t>
            </a:r>
            <a:r>
              <a:rPr lang="pt-BR" sz="2400" b="1" dirty="0" err="1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epoxiconazole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 </a:t>
            </a:r>
          </a:p>
          <a:p>
            <a:pPr algn="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        (66.5 g + 25.0 g </a:t>
            </a:r>
            <a:r>
              <a:rPr lang="pt-BR" sz="2400" b="1" dirty="0" err="1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i.a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/ha)</a:t>
            </a:r>
          </a:p>
          <a:p>
            <a:pPr algn="r"/>
            <a:endParaRPr lang="pt-BR" sz="2400" b="1" dirty="0">
              <a:solidFill>
                <a:schemeClr val="accent1">
                  <a:lumMod val="50000"/>
                </a:schemeClr>
              </a:solidFill>
              <a:latin typeface="TimesNewRomanPSMT"/>
            </a:endParaRPr>
          </a:p>
          <a:p>
            <a:pPr algn="r"/>
            <a:r>
              <a:rPr lang="pt-BR" sz="2400" b="1" dirty="0" err="1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Vn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imesNewRomanPSMT"/>
              </a:rPr>
              <a:t>, R1, R3, R5.1 (15 dias intervalo)</a:t>
            </a:r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endParaRPr lang="pt-BR" sz="2400" dirty="0"/>
          </a:p>
          <a:p>
            <a:pPr algn="r"/>
            <a:r>
              <a:rPr lang="pt-BR" sz="3200" b="1" dirty="0">
                <a:solidFill>
                  <a:schemeClr val="bg2">
                    <a:lumMod val="25000"/>
                  </a:schemeClr>
                </a:solidFill>
              </a:rPr>
              <a:t>res 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</a:rPr>
              <a:t>– CB06-953/963 (gene </a:t>
            </a:r>
            <a:r>
              <a:rPr lang="pt-BR" sz="2800" b="1" i="1" dirty="0">
                <a:solidFill>
                  <a:schemeClr val="bg2">
                    <a:lumMod val="25000"/>
                  </a:schemeClr>
                </a:solidFill>
              </a:rPr>
              <a:t>Rpp4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pPr algn="r"/>
            <a:r>
              <a:rPr lang="pt-BR" sz="3200" b="1" dirty="0">
                <a:solidFill>
                  <a:schemeClr val="bg2">
                    <a:lumMod val="25000"/>
                  </a:schemeClr>
                </a:solidFill>
              </a:rPr>
              <a:t>sus 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</a:rPr>
              <a:t>– BRS 133</a:t>
            </a:r>
            <a:endParaRPr lang="pt-BR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179860" y="6441923"/>
            <a:ext cx="484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Koga et al. (2011). Tropical </a:t>
            </a:r>
            <a:r>
              <a:rPr lang="pt-BR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Pathology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36(5): 294-302</a:t>
            </a:r>
          </a:p>
        </p:txBody>
      </p:sp>
    </p:spTree>
    <p:extLst>
      <p:ext uri="{BB962C8B-B14F-4D97-AF65-F5344CB8AC3E}">
        <p14:creationId xmlns:p14="http://schemas.microsoft.com/office/powerpoint/2010/main" val="30670484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47933" y="1360385"/>
            <a:ext cx="1141849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252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pulverizar </a:t>
            </a:r>
            <a:r>
              <a:rPr lang="pt-BR" sz="5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preventivamente</a:t>
            </a:r>
            <a:endParaRPr lang="pt-BR" sz="5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252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monitorar </a:t>
            </a:r>
            <a:r>
              <a:rPr lang="pt-BR" sz="5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sintomas</a:t>
            </a: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44000" indent="-252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monitorar </a:t>
            </a:r>
            <a:r>
              <a:rPr lang="pt-BR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condições meteorológicas</a:t>
            </a:r>
          </a:p>
          <a:p>
            <a:pPr marL="144000" indent="-252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respeitar </a:t>
            </a:r>
            <a:r>
              <a:rPr lang="pt-BR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5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pulverizações </a:t>
            </a: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controle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43158" y="204004"/>
            <a:ext cx="11453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 </a:t>
            </a:r>
            <a: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ferrugem da soja</a:t>
            </a:r>
            <a:endParaRPr lang="pt-BR" sz="4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879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3272" t="20879" r="27780" b="17545"/>
          <a:stretch/>
        </p:blipFill>
        <p:spPr>
          <a:xfrm>
            <a:off x="1250159" y="0"/>
            <a:ext cx="9691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339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101" t="37071" r="15200" b="20681"/>
          <a:stretch/>
        </p:blipFill>
        <p:spPr>
          <a:xfrm>
            <a:off x="66449" y="120071"/>
            <a:ext cx="12059102" cy="388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085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048" t="20211" r="15062" b="37199"/>
          <a:stretch/>
        </p:blipFill>
        <p:spPr>
          <a:xfrm>
            <a:off x="44532" y="586460"/>
            <a:ext cx="12102936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27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015913" y="0"/>
            <a:ext cx="3071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</a:rPr>
              <a:t>míldio da soja</a:t>
            </a:r>
            <a:endParaRPr lang="pt-BR" sz="4000" dirty="0"/>
          </a:p>
        </p:txBody>
      </p:sp>
      <p:sp>
        <p:nvSpPr>
          <p:cNvPr id="6" name="Retângulo 5"/>
          <p:cNvSpPr/>
          <p:nvPr/>
        </p:nvSpPr>
        <p:spPr>
          <a:xfrm>
            <a:off x="345056" y="6488668"/>
            <a:ext cx="8798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</a:rPr>
              <a:t>https://cropprotectionnetwork.org/resources/articles/diseases/downy-mildew-of-soybean</a:t>
            </a:r>
          </a:p>
        </p:txBody>
      </p:sp>
    </p:spTree>
    <p:extLst>
      <p:ext uri="{BB962C8B-B14F-4D97-AF65-F5344CB8AC3E}">
        <p14:creationId xmlns:p14="http://schemas.microsoft.com/office/powerpoint/2010/main" val="21699792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311" t="22064" r="14605" b="34534"/>
          <a:stretch/>
        </p:blipFill>
        <p:spPr>
          <a:xfrm>
            <a:off x="87719" y="1449000"/>
            <a:ext cx="1201656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225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70936" y="1290139"/>
            <a:ext cx="1124021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aplicar </a:t>
            </a:r>
            <a:r>
              <a:rPr lang="pt-BR" sz="4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fungicidas </a:t>
            </a:r>
            <a:r>
              <a:rPr lang="pt-BR" sz="4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sítio-específicos </a:t>
            </a:r>
            <a:r>
              <a:rPr lang="pt-BR" sz="4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sozinhos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usar </a:t>
            </a:r>
            <a:r>
              <a:rPr lang="pt-BR" sz="4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misturas </a:t>
            </a:r>
            <a:r>
              <a:rPr lang="pt-BR" sz="4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fungicidas com </a:t>
            </a:r>
            <a:r>
              <a:rPr lang="pt-BR" sz="4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modos de ação distintos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rotacionar</a:t>
            </a:r>
            <a:r>
              <a:rPr lang="pt-BR" sz="4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modos de ação </a:t>
            </a:r>
            <a:r>
              <a:rPr lang="pt-BR" sz="4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mesma área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usar fungicidas </a:t>
            </a:r>
            <a:r>
              <a:rPr lang="pt-BR" sz="4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multissítios</a:t>
            </a:r>
            <a:endParaRPr lang="pt-BR" sz="4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55910" y="6038816"/>
            <a:ext cx="11383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3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manejo da </a:t>
            </a:r>
            <a:r>
              <a:rPr lang="pt-BR" sz="3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resistência patógeno </a:t>
            </a:r>
            <a:r>
              <a:rPr lang="pt-BR" sz="3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fungicidas é necessária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3158" y="204004"/>
            <a:ext cx="11453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 </a:t>
            </a:r>
            <a: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ferrugem da soja</a:t>
            </a:r>
            <a:endParaRPr lang="pt-BR" sz="4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270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47933" y="1360385"/>
            <a:ext cx="1141849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252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pulverizar </a:t>
            </a:r>
            <a:r>
              <a:rPr lang="pt-BR" sz="5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preventivamente</a:t>
            </a:r>
            <a:endParaRPr lang="pt-BR" sz="5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252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monitorar </a:t>
            </a:r>
            <a:r>
              <a:rPr lang="pt-BR" sz="5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sintomas</a:t>
            </a: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44000" indent="-252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monitorar </a:t>
            </a:r>
            <a:r>
              <a:rPr lang="pt-BR" sz="5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condições meteorológicas</a:t>
            </a:r>
          </a:p>
          <a:p>
            <a:pPr marL="144000" indent="-252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respeitar </a:t>
            </a:r>
            <a:r>
              <a:rPr lang="pt-BR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pulverizações </a:t>
            </a:r>
            <a:r>
              <a:rPr lang="pt-BR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controle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43158" y="204004"/>
            <a:ext cx="11453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químico </a:t>
            </a:r>
            <a: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ferrugem da soja</a:t>
            </a:r>
            <a:endParaRPr lang="pt-BR" sz="4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892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04038" y="212639"/>
            <a:ext cx="114536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fungicidas </a:t>
            </a: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sítio-específicos </a:t>
            </a:r>
          </a:p>
          <a:p>
            <a:pPr algn="r"/>
            <a:r>
              <a:rPr lang="pt-BR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controle da ferrugem da soja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37868" y="1630199"/>
            <a:ext cx="11516265" cy="3170099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000">
              <a:spcBef>
                <a:spcPts val="1200"/>
              </a:spcBef>
              <a:spcAft>
                <a:spcPts val="1200"/>
              </a:spcAft>
            </a:pP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inibidores da </a:t>
            </a:r>
            <a:r>
              <a:rPr lang="pt-BR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desmetilação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(IDM, </a:t>
            </a:r>
            <a:r>
              <a:rPr lang="pt-BR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triazóis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G1)</a:t>
            </a:r>
          </a:p>
          <a:p>
            <a:pPr marL="36000">
              <a:spcBef>
                <a:spcPts val="1200"/>
              </a:spcBef>
              <a:spcAft>
                <a:spcPts val="1200"/>
              </a:spcAft>
            </a:pP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inibidores de </a:t>
            </a:r>
            <a:r>
              <a:rPr lang="pt-BR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quinona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externa (</a:t>
            </a:r>
            <a:r>
              <a:rPr lang="pt-BR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IQe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estrobilurinas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C3) </a:t>
            </a:r>
          </a:p>
          <a:p>
            <a:pPr marL="36000">
              <a:spcBef>
                <a:spcPts val="1200"/>
              </a:spcBef>
              <a:spcAft>
                <a:spcPts val="1200"/>
              </a:spcAft>
            </a:pP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inibidores da </a:t>
            </a:r>
            <a:r>
              <a:rPr lang="pt-BR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succinato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desidrogenase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(ISDH, </a:t>
            </a:r>
            <a:r>
              <a:rPr lang="pt-BR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carboxamidas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C2)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19366" y="5194914"/>
            <a:ext cx="10876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accent2"/>
                </a:solidFill>
                <a:cs typeface="Arial" panose="020B0604020202020204" pitchFamily="34" charset="0"/>
              </a:rPr>
              <a:t>populações de </a:t>
            </a:r>
            <a:r>
              <a:rPr lang="pt-BR" sz="3600" i="1" dirty="0" err="1">
                <a:solidFill>
                  <a:schemeClr val="accent2"/>
                </a:solidFill>
                <a:cs typeface="Arial" panose="020B0604020202020204" pitchFamily="34" charset="0"/>
              </a:rPr>
              <a:t>Phakopsora</a:t>
            </a:r>
            <a:r>
              <a:rPr lang="pt-BR" sz="3600" i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accent2"/>
                </a:solidFill>
                <a:cs typeface="Arial" panose="020B0604020202020204" pitchFamily="34" charset="0"/>
              </a:rPr>
              <a:t>pachyrhizi</a:t>
            </a:r>
            <a:r>
              <a:rPr lang="pt-BR" sz="3600" i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pt-BR" sz="3600" dirty="0">
                <a:solidFill>
                  <a:schemeClr val="accent2"/>
                </a:solidFill>
                <a:cs typeface="Arial" panose="020B0604020202020204" pitchFamily="34" charset="0"/>
              </a:rPr>
              <a:t>resistentes a esses fungicidas </a:t>
            </a:r>
            <a:r>
              <a:rPr lang="pt-BR" sz="3600" b="1" dirty="0">
                <a:solidFill>
                  <a:schemeClr val="accent2"/>
                </a:solidFill>
                <a:cs typeface="Arial" panose="020B0604020202020204" pitchFamily="34" charset="0"/>
              </a:rPr>
              <a:t>já foram encontradas no Brasil</a:t>
            </a:r>
          </a:p>
        </p:txBody>
      </p:sp>
    </p:spTree>
    <p:extLst>
      <p:ext uri="{BB962C8B-B14F-4D97-AF65-F5344CB8AC3E}">
        <p14:creationId xmlns:p14="http://schemas.microsoft.com/office/powerpoint/2010/main" val="15824256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5609" t="17188" r="19534" b="8459"/>
          <a:stretch/>
        </p:blipFill>
        <p:spPr>
          <a:xfrm>
            <a:off x="778566" y="0"/>
            <a:ext cx="10634868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263323" y="215992"/>
            <a:ext cx="4254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chemeClr val="tx2"/>
                </a:solidFill>
              </a:rPr>
              <a:t>controle da ferrugem da soja (%)</a:t>
            </a:r>
          </a:p>
        </p:txBody>
      </p:sp>
      <p:sp>
        <p:nvSpPr>
          <p:cNvPr id="4" name="Retângulo 3"/>
          <p:cNvSpPr/>
          <p:nvPr/>
        </p:nvSpPr>
        <p:spPr>
          <a:xfrm>
            <a:off x="7965831" y="5398477"/>
            <a:ext cx="3270738" cy="2461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882162" y="5644662"/>
            <a:ext cx="8859715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505416" y="3785029"/>
            <a:ext cx="6946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chemeClr val="accent2"/>
                </a:solidFill>
              </a:rPr>
              <a:t>resistência a fungicidas nas populações dos patógenos</a:t>
            </a:r>
          </a:p>
        </p:txBody>
      </p:sp>
    </p:spTree>
    <p:extLst>
      <p:ext uri="{BB962C8B-B14F-4D97-AF65-F5344CB8AC3E}">
        <p14:creationId xmlns:p14="http://schemas.microsoft.com/office/powerpoint/2010/main" val="30948247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3532" t="21497" r="16513" b="11408"/>
          <a:stretch/>
        </p:blipFill>
        <p:spPr>
          <a:xfrm>
            <a:off x="0" y="-1"/>
            <a:ext cx="12200127" cy="658195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436854" y="6273225"/>
            <a:ext cx="7755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experimentos em rede desde </a:t>
            </a:r>
            <a:r>
              <a:rPr lang="pt-BR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2003/2004</a:t>
            </a:r>
          </a:p>
        </p:txBody>
      </p:sp>
    </p:spTree>
    <p:extLst>
      <p:ext uri="{BB962C8B-B14F-4D97-AF65-F5344CB8AC3E}">
        <p14:creationId xmlns:p14="http://schemas.microsoft.com/office/powerpoint/2010/main" val="21351068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5787" t="15296" r="19875" b="7866"/>
          <a:stretch/>
        </p:blipFill>
        <p:spPr>
          <a:xfrm>
            <a:off x="991708" y="0"/>
            <a:ext cx="10208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379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15787" t="15296" r="19875" b="7866"/>
          <a:stretch/>
        </p:blipFill>
        <p:spPr>
          <a:xfrm>
            <a:off x="991708" y="0"/>
            <a:ext cx="10208584" cy="6858000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991704" y="3962823"/>
            <a:ext cx="5020906" cy="2168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6443272" y="3890516"/>
            <a:ext cx="1181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 &amp; C2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991704" y="4183813"/>
            <a:ext cx="5020906" cy="8798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456097" y="4457384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 &amp; C2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991704" y="1889181"/>
            <a:ext cx="5020906" cy="14664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6443273" y="2439626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 &amp; G1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991704" y="3355675"/>
            <a:ext cx="5020906" cy="6071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6416022" y="3309867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 &amp; M5</a:t>
            </a:r>
            <a:endParaRPr lang="pt-BR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428846" y="3593301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 &amp; C2</a:t>
            </a:r>
            <a:endParaRPr lang="pt-BR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991704" y="5060833"/>
            <a:ext cx="5020906" cy="5808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6175009" y="501770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 &amp; G1 &amp; C2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175008" y="5319093"/>
            <a:ext cx="16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&amp; G1 &amp; C3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991704" y="5641674"/>
            <a:ext cx="5020906" cy="2990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6162184" y="5603231"/>
            <a:ext cx="16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M3 &amp; C3 &amp; G1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991704" y="5940726"/>
            <a:ext cx="1458197" cy="2789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5576016" y="5895995"/>
            <a:ext cx="29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T7, T9, T11 + M3, T2 + M5</a:t>
            </a:r>
          </a:p>
        </p:txBody>
      </p:sp>
    </p:spTree>
    <p:extLst>
      <p:ext uri="{BB962C8B-B14F-4D97-AF65-F5344CB8AC3E}">
        <p14:creationId xmlns:p14="http://schemas.microsoft.com/office/powerpoint/2010/main" val="11710255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2182" t="14966" r="26345" b="12340"/>
          <a:stretch/>
        </p:blipFill>
        <p:spPr>
          <a:xfrm>
            <a:off x="0" y="13612"/>
            <a:ext cx="8615879" cy="6844388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0" y="2825717"/>
            <a:ext cx="6622473" cy="14857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9033163" y="180311"/>
            <a:ext cx="29816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pt-B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pt-BR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r>
              <a:rPr lang="pt-B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pt-BR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pt-BR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0" y="5735782"/>
            <a:ext cx="6622473" cy="10760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541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5446" t="22534" r="17250" b="12448"/>
          <a:stretch/>
        </p:blipFill>
        <p:spPr>
          <a:xfrm>
            <a:off x="31697" y="133710"/>
            <a:ext cx="12128607" cy="65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03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42479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913292" y="138020"/>
            <a:ext cx="3071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/>
              <a:t>míldio da soja</a:t>
            </a:r>
          </a:p>
        </p:txBody>
      </p:sp>
      <p:sp>
        <p:nvSpPr>
          <p:cNvPr id="5" name="Retângulo 4"/>
          <p:cNvSpPr/>
          <p:nvPr/>
        </p:nvSpPr>
        <p:spPr>
          <a:xfrm>
            <a:off x="8544715" y="4555474"/>
            <a:ext cx="3562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https://cropprotectionnetwork.org/resources/articles/diseases/downy-mildew-of-soybean</a:t>
            </a:r>
          </a:p>
        </p:txBody>
      </p:sp>
    </p:spTree>
    <p:extLst>
      <p:ext uri="{BB962C8B-B14F-4D97-AF65-F5344CB8AC3E}">
        <p14:creationId xmlns:p14="http://schemas.microsoft.com/office/powerpoint/2010/main" val="32752649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801" t="15708" r="19591" b="15253"/>
          <a:stretch/>
        </p:blipFill>
        <p:spPr>
          <a:xfrm>
            <a:off x="0" y="477805"/>
            <a:ext cx="9936000" cy="597227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524763" y="1185170"/>
            <a:ext cx="2411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 4 aplicações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910606" y="2354200"/>
            <a:ext cx="228139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pt-BR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multissítios</a:t>
            </a:r>
            <a:endParaRPr lang="pt-BR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32% a 64%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809617" y="5372857"/>
            <a:ext cx="2382383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sítios únicos</a:t>
            </a:r>
          </a:p>
          <a:p>
            <a:pPr algn="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e 73%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290517" y="3863528"/>
            <a:ext cx="1901483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pt-BR" sz="28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pt-BR" sz="2800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subtilis</a:t>
            </a:r>
            <a:endParaRPr lang="pt-BR" sz="28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4890" y="2574023"/>
            <a:ext cx="7151299" cy="293298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4890" y="5852061"/>
            <a:ext cx="7151299" cy="54486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4890" y="5515631"/>
            <a:ext cx="7151299" cy="33643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150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2242" t="17032" r="26359" b="11720"/>
          <a:stretch/>
        </p:blipFill>
        <p:spPr>
          <a:xfrm>
            <a:off x="-1" y="247139"/>
            <a:ext cx="8286541" cy="646118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0384" y="6166035"/>
            <a:ext cx="6297284" cy="45818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362074" y="396482"/>
            <a:ext cx="369524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57% </a:t>
            </a:r>
            <a:r>
              <a:rPr lang="pt-BR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estrobilurina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</a:p>
          <a:p>
            <a:pPr algn="r"/>
            <a:r>
              <a:rPr lang="pt-BR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carboxamida</a:t>
            </a:r>
            <a:endParaRPr lang="pt-BR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0384" y="2050062"/>
            <a:ext cx="6297284" cy="3817188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296624" y="1550225"/>
            <a:ext cx="2760692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 a 76% </a:t>
            </a:r>
          </a:p>
          <a:p>
            <a:pPr algn="r"/>
            <a:r>
              <a:rPr lang="pt-B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estrobilurina</a:t>
            </a:r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pt-B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carboxamida</a:t>
            </a:r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pt-B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multissítios</a:t>
            </a:r>
            <a:endParaRPr lang="pt-BR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025904" y="5150372"/>
            <a:ext cx="403141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73% </a:t>
            </a:r>
            <a:r>
              <a:rPr lang="pt-BR" sz="2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estrobilurina</a:t>
            </a:r>
            <a:r>
              <a:rPr lang="pt-B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/>
            <a:r>
              <a:rPr lang="pt-BR" sz="2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carboxamida</a:t>
            </a:r>
            <a:r>
              <a:rPr lang="pt-B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triazol</a:t>
            </a:r>
            <a:endParaRPr lang="pt-BR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461395" y="3565742"/>
            <a:ext cx="3595921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57% </a:t>
            </a:r>
            <a:r>
              <a:rPr lang="pt-B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estrobilurina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</a:p>
          <a:p>
            <a:pPr algn="r"/>
            <a:r>
              <a:rPr lang="pt-B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carboxamida</a:t>
            </a:r>
            <a:endParaRPr lang="pt-B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</a:t>
            </a:r>
            <a:r>
              <a:rPr lang="pt-BR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pt-BR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subtilis</a:t>
            </a:r>
            <a:endParaRPr lang="pt-B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0384" y="1817148"/>
            <a:ext cx="6297284" cy="24154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0385" y="5867250"/>
            <a:ext cx="6297283" cy="2772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894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4808" t="17030" r="18998" b="23104"/>
          <a:stretch/>
        </p:blipFill>
        <p:spPr>
          <a:xfrm>
            <a:off x="13721" y="334818"/>
            <a:ext cx="12164558" cy="61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085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664" t="27282" r="25659" b="10403"/>
          <a:stretch/>
        </p:blipFill>
        <p:spPr>
          <a:xfrm>
            <a:off x="942970" y="0"/>
            <a:ext cx="10306061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52073" y="212431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531360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8496" t="16542" r="12702" b="12975"/>
          <a:stretch/>
        </p:blipFill>
        <p:spPr>
          <a:xfrm>
            <a:off x="0" y="377073"/>
            <a:ext cx="12192000" cy="61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5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2337" t="18961" r="26093" b="21516"/>
          <a:stretch/>
        </p:blipFill>
        <p:spPr>
          <a:xfrm>
            <a:off x="1076037" y="169770"/>
            <a:ext cx="10039927" cy="65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201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9812" t="23704" r="13939" b="17501"/>
          <a:stretch/>
        </p:blipFill>
        <p:spPr>
          <a:xfrm>
            <a:off x="133675" y="547264"/>
            <a:ext cx="11924651" cy="51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136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424873"/>
            <a:ext cx="12192000" cy="6012236"/>
            <a:chOff x="1" y="0"/>
            <a:chExt cx="12192000" cy="601223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2"/>
            <a:srcRect l="16912" t="20834" r="20877" b="44278"/>
            <a:stretch/>
          </p:blipFill>
          <p:spPr>
            <a:xfrm>
              <a:off x="1" y="0"/>
              <a:ext cx="12192000" cy="3846136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/>
            <a:srcRect l="18352" t="38611" r="21053" b="42334"/>
            <a:stretch/>
          </p:blipFill>
          <p:spPr>
            <a:xfrm>
              <a:off x="258667" y="3910788"/>
              <a:ext cx="11880000" cy="2101448"/>
            </a:xfrm>
            <a:prstGeom prst="rect">
              <a:avLst/>
            </a:prstGeom>
          </p:spPr>
        </p:pic>
      </p:grpSp>
      <p:sp>
        <p:nvSpPr>
          <p:cNvPr id="6" name="CaixaDeTexto 5"/>
          <p:cNvSpPr txBox="1"/>
          <p:nvPr/>
        </p:nvSpPr>
        <p:spPr>
          <a:xfrm>
            <a:off x="73892" y="55541"/>
            <a:ext cx="3845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a legenda dessa figura está no próximo slide</a:t>
            </a:r>
          </a:p>
        </p:txBody>
      </p:sp>
    </p:spTree>
    <p:extLst>
      <p:ext uri="{BB962C8B-B14F-4D97-AF65-F5344CB8AC3E}">
        <p14:creationId xmlns:p14="http://schemas.microsoft.com/office/powerpoint/2010/main" val="31875919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346" t="58607" r="20395" b="23220"/>
          <a:stretch/>
        </p:blipFill>
        <p:spPr>
          <a:xfrm>
            <a:off x="180282" y="2473037"/>
            <a:ext cx="11831437" cy="19119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3892" y="55541"/>
            <a:ext cx="3731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essa é a legenda da figura do slide anterior</a:t>
            </a:r>
          </a:p>
        </p:txBody>
      </p:sp>
    </p:spTree>
    <p:extLst>
      <p:ext uri="{BB962C8B-B14F-4D97-AF65-F5344CB8AC3E}">
        <p14:creationId xmlns:p14="http://schemas.microsoft.com/office/powerpoint/2010/main" val="37928684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704" t="22506" r="19714" b="30884"/>
          <a:stretch/>
        </p:blipFill>
        <p:spPr>
          <a:xfrm>
            <a:off x="55355" y="348673"/>
            <a:ext cx="12081291" cy="49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612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4991</TotalTime>
  <Words>2436</Words>
  <Application>Microsoft Office PowerPoint</Application>
  <PresentationFormat>Widescreen</PresentationFormat>
  <Paragraphs>626</Paragraphs>
  <Slides>136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136</vt:i4>
      </vt:variant>
    </vt:vector>
  </HeadingPairs>
  <TitlesOfParts>
    <vt:vector size="141" baseType="lpstr">
      <vt:lpstr>Arial</vt:lpstr>
      <vt:lpstr>Calibri</vt:lpstr>
      <vt:lpstr>Calibri Light</vt:lpstr>
      <vt:lpstr>TimesNewRomanPSMT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enfezamentos do milho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 Belasque</dc:creator>
  <cp:lastModifiedBy>Secretaria_LFN</cp:lastModifiedBy>
  <cp:revision>68</cp:revision>
  <dcterms:created xsi:type="dcterms:W3CDTF">2022-06-18T15:45:48Z</dcterms:created>
  <dcterms:modified xsi:type="dcterms:W3CDTF">2024-06-03T14:45:30Z</dcterms:modified>
</cp:coreProperties>
</file>