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64"/>
  </p:notesMasterIdLst>
  <p:handoutMasterIdLst>
    <p:handoutMasterId r:id="rId65"/>
  </p:handoutMasterIdLst>
  <p:sldIdLst>
    <p:sldId id="320" r:id="rId2"/>
    <p:sldId id="518" r:id="rId3"/>
    <p:sldId id="543" r:id="rId4"/>
    <p:sldId id="521" r:id="rId5"/>
    <p:sldId id="520" r:id="rId6"/>
    <p:sldId id="532" r:id="rId7"/>
    <p:sldId id="533" r:id="rId8"/>
    <p:sldId id="528" r:id="rId9"/>
    <p:sldId id="535" r:id="rId10"/>
    <p:sldId id="541" r:id="rId11"/>
    <p:sldId id="542" r:id="rId12"/>
    <p:sldId id="549" r:id="rId13"/>
    <p:sldId id="551" r:id="rId14"/>
    <p:sldId id="545" r:id="rId15"/>
    <p:sldId id="544" r:id="rId16"/>
    <p:sldId id="546" r:id="rId17"/>
    <p:sldId id="536" r:id="rId18"/>
    <p:sldId id="534" r:id="rId19"/>
    <p:sldId id="547" r:id="rId20"/>
    <p:sldId id="537" r:id="rId21"/>
    <p:sldId id="548" r:id="rId22"/>
    <p:sldId id="522" r:id="rId23"/>
    <p:sldId id="527" r:id="rId24"/>
    <p:sldId id="370" r:id="rId25"/>
    <p:sldId id="415" r:id="rId26"/>
    <p:sldId id="540" r:id="rId27"/>
    <p:sldId id="552" r:id="rId28"/>
    <p:sldId id="482" r:id="rId29"/>
    <p:sldId id="441" r:id="rId30"/>
    <p:sldId id="562" r:id="rId31"/>
    <p:sldId id="307" r:id="rId32"/>
    <p:sldId id="322" r:id="rId33"/>
    <p:sldId id="417" r:id="rId34"/>
    <p:sldId id="458" r:id="rId35"/>
    <p:sldId id="517" r:id="rId36"/>
    <p:sldId id="309" r:id="rId37"/>
    <p:sldId id="474" r:id="rId38"/>
    <p:sldId id="411" r:id="rId39"/>
    <p:sldId id="475" r:id="rId40"/>
    <p:sldId id="419" r:id="rId41"/>
    <p:sldId id="403" r:id="rId42"/>
    <p:sldId id="263" r:id="rId43"/>
    <p:sldId id="362" r:id="rId44"/>
    <p:sldId id="424" r:id="rId45"/>
    <p:sldId id="467" r:id="rId46"/>
    <p:sldId id="481" r:id="rId47"/>
    <p:sldId id="556" r:id="rId48"/>
    <p:sldId id="416" r:id="rId49"/>
    <p:sldId id="425" r:id="rId50"/>
    <p:sldId id="465" r:id="rId51"/>
    <p:sldId id="427" r:id="rId52"/>
    <p:sldId id="375" r:id="rId53"/>
    <p:sldId id="550" r:id="rId54"/>
    <p:sldId id="558" r:id="rId55"/>
    <p:sldId id="554" r:id="rId56"/>
    <p:sldId id="553" r:id="rId57"/>
    <p:sldId id="559" r:id="rId58"/>
    <p:sldId id="560" r:id="rId59"/>
    <p:sldId id="561" r:id="rId60"/>
    <p:sldId id="538" r:id="rId61"/>
    <p:sldId id="555" r:id="rId62"/>
    <p:sldId id="557" r:id="rId63"/>
  </p:sldIdLst>
  <p:sldSz cx="9144000" cy="6858000" type="screen4x3"/>
  <p:notesSz cx="6667500" cy="9904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/>
    <p:restoredTop sz="94590"/>
  </p:normalViewPr>
  <p:slideViewPr>
    <p:cSldViewPr>
      <p:cViewPr varScale="1">
        <p:scale>
          <a:sx n="99" d="100"/>
          <a:sy n="99" d="100"/>
        </p:scale>
        <p:origin x="5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ED6B545-E046-47CC-1A89-C45BBC6719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57279F4-343F-4D4B-C790-CD4230E9F7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CD3E9390-2FD2-0C48-3279-09681E8EA6B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7972CC8E-252A-6F38-2ABF-B7D7ABC2E50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09113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1A170F85-0F55-E341-AF80-65880D4EC384}" type="slidenum">
              <a:rPr lang="pt-BR" altLang="en-BR"/>
              <a:pPr>
                <a:defRPr/>
              </a:pPr>
              <a:t>‹nº›</a:t>
            </a:fld>
            <a:endParaRPr lang="pt-BR" altLang="en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1C16AC1A-F0B3-857A-3B2F-E84C00C348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625CCA1F-C381-BDFA-E02A-1B711B3627A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E192A7B-900C-F2DB-7C5C-0C5ACDF3B36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8838" y="742950"/>
            <a:ext cx="4949825" cy="3713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05868218-51D6-B761-A9EA-3A6B1B8E56D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03763"/>
            <a:ext cx="53340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BR" noProof="0"/>
              <a:t>Clique para editar os estilos do texto mestre</a:t>
            </a:r>
          </a:p>
          <a:p>
            <a:pPr lvl="1"/>
            <a:r>
              <a:rPr lang="en-US" altLang="en-BR" noProof="0"/>
              <a:t>Segundo nível</a:t>
            </a:r>
          </a:p>
          <a:p>
            <a:pPr lvl="2"/>
            <a:r>
              <a:rPr lang="en-US" altLang="en-BR" noProof="0"/>
              <a:t>Terceiro nível</a:t>
            </a:r>
          </a:p>
          <a:p>
            <a:pPr lvl="3"/>
            <a:r>
              <a:rPr lang="en-US" altLang="en-BR" noProof="0"/>
              <a:t>Quarto nível</a:t>
            </a:r>
          </a:p>
          <a:p>
            <a:pPr lvl="4"/>
            <a:r>
              <a:rPr lang="en-US" altLang="en-BR" noProof="0"/>
              <a:t>Quinto nível</a:t>
            </a:r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E786D599-69BA-03CE-D00E-75E7528CA9B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752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A936E3E9-1F29-46B0-2F14-B724F0B831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0752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7D8BAB69-E566-E342-BB60-96EF07CF662E}" type="slidenum">
              <a:rPr lang="en-US" altLang="en-BR"/>
              <a:pPr>
                <a:defRPr/>
              </a:pPr>
              <a:t>‹nº›</a:t>
            </a:fld>
            <a:endParaRPr lang="en-US" altLang="en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E5532369-A64C-2678-18D7-AC51267A1D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ADDFDD-8383-0E41-8222-8533C8136F55}" type="slidenum">
              <a:rPr lang="en-US" altLang="en-BR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B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F6E1C438-9006-AF90-873C-F35B5BE168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DF9D3EE-99C9-1135-17BC-2E527FC0CA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019E0C1E-AE2C-1A13-8504-C936A09429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20DE2F-6E03-FD45-9EC7-B981280F9CA8}" type="slidenum">
              <a:rPr lang="en-US" altLang="en-BR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en-B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3B186E5E-051E-756B-8BFC-4242665F9E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064A348-BF10-3C99-C43E-4C8AD5130D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5521F1D9-69A3-8F24-4402-44E204D54B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395E3342-BC49-52B2-91CD-26A73AB039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BR" altLang="en-BR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5367C179-155E-1B5A-AA5D-4812206A45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A60362-25B6-D045-B09E-E8E484BE7E04}" type="slidenum">
              <a:rPr lang="en-US" altLang="en-BR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en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B8ECD323-55E6-CB2A-EA5D-22DAD3AFAF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A6516D-4B2F-3047-B340-6C6DF6E22026}" type="slidenum">
              <a:rPr lang="en-US" altLang="en-BR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en-B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9763DD36-F682-C977-5340-DF7A7A5810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09EA922-EA5C-8C03-AE4E-6BEADAA230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>
            <a:extLst>
              <a:ext uri="{FF2B5EF4-FFF2-40B4-BE49-F238E27FC236}">
                <a16:creationId xmlns:a16="http://schemas.microsoft.com/office/drawing/2014/main" id="{1DA69C8B-F13E-036A-E85E-193B107D3C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>
            <a:extLst>
              <a:ext uri="{FF2B5EF4-FFF2-40B4-BE49-F238E27FC236}">
                <a16:creationId xmlns:a16="http://schemas.microsoft.com/office/drawing/2014/main" id="{B44EF88D-2A17-D62E-9C5C-1D1DC446BD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en-BR"/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4DBB3C18-CE73-18AC-8BEC-A5D10F1123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80E3DC-AC86-0046-AB2C-2E08DB9EE5DB}" type="slidenum">
              <a:rPr lang="en-US" altLang="en-BR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en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C407A275-4975-EFAD-E363-A594B97F4E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6F5CC9-A64B-904A-A785-8FBD7031B848}" type="slidenum">
              <a:rPr lang="en-US" altLang="en-BR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en-B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78BB3E50-7898-3673-E326-4C9AE81EB2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345FFB7F-0740-934A-AFB0-35376FA7F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BA9341C1-DD15-A271-5000-8245B4D820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178875-893D-6A48-AD78-C6107320F7C6}" type="slidenum">
              <a:rPr lang="en-US" altLang="en-BR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en-B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EEE9508A-78BF-713F-035A-E904A3B4C2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36AAE696-F0AF-8F26-1F55-261E62F62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Espaço Reservado para Imagem de Slide 1">
            <a:extLst>
              <a:ext uri="{FF2B5EF4-FFF2-40B4-BE49-F238E27FC236}">
                <a16:creationId xmlns:a16="http://schemas.microsoft.com/office/drawing/2014/main" id="{08D3EC97-A5CB-243E-E41C-B0B390AA0A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Espaço Reservado para Anotações 2">
            <a:extLst>
              <a:ext uri="{FF2B5EF4-FFF2-40B4-BE49-F238E27FC236}">
                <a16:creationId xmlns:a16="http://schemas.microsoft.com/office/drawing/2014/main" id="{5624F973-F7E5-E156-533F-131816D00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BR"/>
          </a:p>
        </p:txBody>
      </p:sp>
      <p:sp>
        <p:nvSpPr>
          <p:cNvPr id="83971" name="Espaço Reservado para Número de Slide 3">
            <a:extLst>
              <a:ext uri="{FF2B5EF4-FFF2-40B4-BE49-F238E27FC236}">
                <a16:creationId xmlns:a16="http://schemas.microsoft.com/office/drawing/2014/main" id="{7E95CF6E-5BDE-C484-C7CC-B657005A57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F9DC44-C4E5-A64E-9E7C-6958609A3137}" type="slidenum">
              <a:rPr lang="en-US" altLang="en-BR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altLang="en-B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Espaço Reservado para Imagem de Slide 1">
            <a:extLst>
              <a:ext uri="{FF2B5EF4-FFF2-40B4-BE49-F238E27FC236}">
                <a16:creationId xmlns:a16="http://schemas.microsoft.com/office/drawing/2014/main" id="{24F40544-B80E-6736-6F2E-F71262E0D3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Espaço Reservado para Anotações 2">
            <a:extLst>
              <a:ext uri="{FF2B5EF4-FFF2-40B4-BE49-F238E27FC236}">
                <a16:creationId xmlns:a16="http://schemas.microsoft.com/office/drawing/2014/main" id="{84705D2E-1330-EB20-29FE-AF291D5AD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76803" name="Espaço Reservado para Número de Slide 3">
            <a:extLst>
              <a:ext uri="{FF2B5EF4-FFF2-40B4-BE49-F238E27FC236}">
                <a16:creationId xmlns:a16="http://schemas.microsoft.com/office/drawing/2014/main" id="{E407E435-C1CA-6663-5D7B-5E2A1E5793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FAF52B0-59DB-3E4E-B773-9341F7AD8979}" type="slidenum">
              <a:rPr lang="en-US" altLang="pt-BR"/>
              <a:pPr>
                <a:spcBef>
                  <a:spcPct val="0"/>
                </a:spcBef>
              </a:pPr>
              <a:t>8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Espaço Reservado para Imagem de Slide 1">
            <a:extLst>
              <a:ext uri="{FF2B5EF4-FFF2-40B4-BE49-F238E27FC236}">
                <a16:creationId xmlns:a16="http://schemas.microsoft.com/office/drawing/2014/main" id="{C10AFE18-E410-BCD5-62ED-66A425F556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6" name="Espaço Reservado para Anotações 2">
            <a:extLst>
              <a:ext uri="{FF2B5EF4-FFF2-40B4-BE49-F238E27FC236}">
                <a16:creationId xmlns:a16="http://schemas.microsoft.com/office/drawing/2014/main" id="{3B7ADE6B-FBA9-AC6D-E20F-D5FFF5C09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72707" name="Espaço Reservado para Número de Slide 3">
            <a:extLst>
              <a:ext uri="{FF2B5EF4-FFF2-40B4-BE49-F238E27FC236}">
                <a16:creationId xmlns:a16="http://schemas.microsoft.com/office/drawing/2014/main" id="{46A00EAF-3FD4-FA8E-3DD7-1A5046AD27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FC348D-9E9C-3F4A-B75C-BCEFD2E3DC6C}" type="slidenum">
              <a:rPr lang="en-US" altLang="pt-BR"/>
              <a:pPr>
                <a:spcBef>
                  <a:spcPct val="0"/>
                </a:spcBef>
              </a:pPr>
              <a:t>23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Espaço Reservado para Imagem de Slide 1">
            <a:extLst>
              <a:ext uri="{FF2B5EF4-FFF2-40B4-BE49-F238E27FC236}">
                <a16:creationId xmlns:a16="http://schemas.microsoft.com/office/drawing/2014/main" id="{AB465109-298D-0F88-1355-B47DEF8B49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4" name="Espaço Reservado para Anotações 2">
            <a:extLst>
              <a:ext uri="{FF2B5EF4-FFF2-40B4-BE49-F238E27FC236}">
                <a16:creationId xmlns:a16="http://schemas.microsoft.com/office/drawing/2014/main" id="{01F8268A-7CBD-4557-7A52-054F6F0FE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74755" name="Espaço Reservado para Número de Slide 3">
            <a:extLst>
              <a:ext uri="{FF2B5EF4-FFF2-40B4-BE49-F238E27FC236}">
                <a16:creationId xmlns:a16="http://schemas.microsoft.com/office/drawing/2014/main" id="{38209772-0C29-6797-0963-CBF012C70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D79EA72-B5FB-BA46-A618-61F52775C275}" type="slidenum">
              <a:rPr lang="en-US" altLang="pt-BR"/>
              <a:pPr>
                <a:spcBef>
                  <a:spcPct val="0"/>
                </a:spcBef>
              </a:pPr>
              <a:t>24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CB2641D6-B648-2E14-9E85-8227F29B9A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8BF142-1758-7F46-A29A-30514158360A}" type="slidenum">
              <a:rPr lang="en-US" altLang="en-BR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B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36502CB-0817-624F-59C0-868C52090A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010BD90-A24B-D19D-792B-C43D67F4DA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7108B968-B3FC-80A9-F9D2-557830754F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299F55-C4EF-FF4A-A12D-F9C212B032F6}" type="slidenum">
              <a:rPr lang="en-US" altLang="en-BR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en-B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D0E9AF7C-E70E-837B-83D5-A007003449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3E424E0-D689-D368-4043-9D21AACC3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223FFD03-84E1-31C7-DEF3-89C8870997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984E43-48F6-D54B-A399-970D87E4F6E0}" type="slidenum">
              <a:rPr lang="en-US" altLang="en-BR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en-B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4E2C6CDB-BDA4-21EC-D104-FDC2ED206B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C4A4998-DE52-362B-78E9-B6B2A79AA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3ECE4009-ABBD-A31A-B235-050A53DDA9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FFC80E-0C62-E948-89EC-FF53BA0FF51D}" type="slidenum">
              <a:rPr lang="en-US" altLang="en-BR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en-B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BC7520D-6599-2E96-E301-D6AE08A0F8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B5D7D5A-23BC-E871-3C13-3D26FC6447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1EE00275-D2F4-4B14-F825-CB905B4FD2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350A8B-8D68-A64A-BFF2-1465B35DDD0F}" type="slidenum">
              <a:rPr lang="en-US" altLang="en-BR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en-B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3A3AFDC6-49B0-E415-72F5-6D186D5A63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A44356F-FC15-9B63-99D4-72F3FF5D02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8D908-A96B-994E-8BC1-A91114FC5493}" type="slidenum">
              <a:rPr lang="pt-BR" altLang="en-BR" smtClean="0"/>
              <a:pPr>
                <a:defRPr/>
              </a:pPr>
              <a:t>‹nº›</a:t>
            </a:fld>
            <a:endParaRPr lang="pt-BR" altLang="en-BR"/>
          </a:p>
        </p:txBody>
      </p:sp>
    </p:spTree>
    <p:extLst>
      <p:ext uri="{BB962C8B-B14F-4D97-AF65-F5344CB8AC3E}">
        <p14:creationId xmlns:p14="http://schemas.microsoft.com/office/powerpoint/2010/main" val="1768233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5A447-909F-4C44-82CA-A868AA8B6976}" type="slidenum">
              <a:rPr lang="pt-BR" altLang="en-BR" smtClean="0"/>
              <a:pPr>
                <a:defRPr/>
              </a:pPr>
              <a:t>‹nº›</a:t>
            </a:fld>
            <a:endParaRPr lang="pt-BR" altLang="en-BR"/>
          </a:p>
        </p:txBody>
      </p:sp>
    </p:spTree>
    <p:extLst>
      <p:ext uri="{BB962C8B-B14F-4D97-AF65-F5344CB8AC3E}">
        <p14:creationId xmlns:p14="http://schemas.microsoft.com/office/powerpoint/2010/main" val="258855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08797-FA39-F542-83EB-B1B8E607F95D}" type="slidenum">
              <a:rPr lang="pt-BR" altLang="en-BR" smtClean="0"/>
              <a:pPr>
                <a:defRPr/>
              </a:pPr>
              <a:t>‹nº›</a:t>
            </a:fld>
            <a:endParaRPr lang="pt-BR" altLang="en-BR"/>
          </a:p>
        </p:txBody>
      </p:sp>
    </p:spTree>
    <p:extLst>
      <p:ext uri="{BB962C8B-B14F-4D97-AF65-F5344CB8AC3E}">
        <p14:creationId xmlns:p14="http://schemas.microsoft.com/office/powerpoint/2010/main" val="3377651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DE8F403-1851-320E-BBC8-851CA872A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E7AB971-A7F8-911B-55EE-89928F01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D8C9C8-02D3-15DB-B8A0-5677759B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C3FD4-E1FD-6841-AF44-9BB10754D9B0}" type="slidenum">
              <a:rPr lang="pt-BR" altLang="en-BR"/>
              <a:pPr>
                <a:defRPr/>
              </a:pPr>
              <a:t>‹nº›</a:t>
            </a:fld>
            <a:endParaRPr lang="pt-BR" altLang="en-BR"/>
          </a:p>
        </p:txBody>
      </p:sp>
    </p:spTree>
    <p:extLst>
      <p:ext uri="{BB962C8B-B14F-4D97-AF65-F5344CB8AC3E}">
        <p14:creationId xmlns:p14="http://schemas.microsoft.com/office/powerpoint/2010/main" val="3400667368"/>
      </p:ext>
    </p:extLst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40540-2853-604F-BBAE-A86B0D1F21A0}" type="slidenum">
              <a:rPr lang="pt-BR" altLang="en-BR" smtClean="0"/>
              <a:pPr>
                <a:defRPr/>
              </a:pPr>
              <a:t>‹nº›</a:t>
            </a:fld>
            <a:endParaRPr lang="pt-BR" altLang="en-BR"/>
          </a:p>
        </p:txBody>
      </p:sp>
    </p:spTree>
    <p:extLst>
      <p:ext uri="{BB962C8B-B14F-4D97-AF65-F5344CB8AC3E}">
        <p14:creationId xmlns:p14="http://schemas.microsoft.com/office/powerpoint/2010/main" val="95352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287C2-4D4E-C745-9379-6A390B36F515}" type="slidenum">
              <a:rPr lang="pt-BR" altLang="en-BR" smtClean="0"/>
              <a:pPr>
                <a:defRPr/>
              </a:pPr>
              <a:t>‹nº›</a:t>
            </a:fld>
            <a:endParaRPr lang="pt-BR" altLang="en-BR"/>
          </a:p>
        </p:txBody>
      </p:sp>
    </p:spTree>
    <p:extLst>
      <p:ext uri="{BB962C8B-B14F-4D97-AF65-F5344CB8AC3E}">
        <p14:creationId xmlns:p14="http://schemas.microsoft.com/office/powerpoint/2010/main" val="3824002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09F9D-F3D4-E84C-82ED-36627CE3F0E6}" type="slidenum">
              <a:rPr lang="pt-BR" altLang="en-BR" smtClean="0"/>
              <a:pPr>
                <a:defRPr/>
              </a:pPr>
              <a:t>‹nº›</a:t>
            </a:fld>
            <a:endParaRPr lang="pt-BR" altLang="en-BR"/>
          </a:p>
        </p:txBody>
      </p:sp>
    </p:spTree>
    <p:extLst>
      <p:ext uri="{BB962C8B-B14F-4D97-AF65-F5344CB8AC3E}">
        <p14:creationId xmlns:p14="http://schemas.microsoft.com/office/powerpoint/2010/main" val="356974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4C659-A7AE-F243-91B8-D92EA4B3109C}" type="slidenum">
              <a:rPr lang="pt-BR" altLang="en-BR" smtClean="0"/>
              <a:pPr>
                <a:defRPr/>
              </a:pPr>
              <a:t>‹nº›</a:t>
            </a:fld>
            <a:endParaRPr lang="pt-BR" altLang="en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0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7C92C-C3F3-0D47-BF0B-638DCF156DE9}" type="slidenum">
              <a:rPr lang="pt-BR" altLang="en-BR" smtClean="0"/>
              <a:pPr>
                <a:defRPr/>
              </a:pPr>
              <a:t>‹nº›</a:t>
            </a:fld>
            <a:endParaRPr lang="pt-BR" altLang="en-BR"/>
          </a:p>
        </p:txBody>
      </p:sp>
    </p:spTree>
    <p:extLst>
      <p:ext uri="{BB962C8B-B14F-4D97-AF65-F5344CB8AC3E}">
        <p14:creationId xmlns:p14="http://schemas.microsoft.com/office/powerpoint/2010/main" val="319429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6BC08-6957-584C-AADF-E15A49ED4CFB}" type="slidenum">
              <a:rPr lang="pt-BR" altLang="en-BR" smtClean="0"/>
              <a:pPr>
                <a:defRPr/>
              </a:pPr>
              <a:t>‹nº›</a:t>
            </a:fld>
            <a:endParaRPr lang="pt-BR" altLang="en-BR"/>
          </a:p>
        </p:txBody>
      </p:sp>
    </p:spTree>
    <p:extLst>
      <p:ext uri="{BB962C8B-B14F-4D97-AF65-F5344CB8AC3E}">
        <p14:creationId xmlns:p14="http://schemas.microsoft.com/office/powerpoint/2010/main" val="317253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49A71-2F03-BB40-930D-F2524B5EBFA3}" type="slidenum">
              <a:rPr lang="pt-BR" altLang="en-BR" smtClean="0"/>
              <a:pPr>
                <a:defRPr/>
              </a:pPr>
              <a:t>‹nº›</a:t>
            </a:fld>
            <a:endParaRPr lang="pt-BR" altLang="en-BR"/>
          </a:p>
        </p:txBody>
      </p:sp>
    </p:spTree>
    <p:extLst>
      <p:ext uri="{BB962C8B-B14F-4D97-AF65-F5344CB8AC3E}">
        <p14:creationId xmlns:p14="http://schemas.microsoft.com/office/powerpoint/2010/main" val="100323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AFDAB-1F9E-054A-8D10-D1E25E5B5E53}" type="slidenum">
              <a:rPr lang="pt-BR" altLang="en-BR" smtClean="0"/>
              <a:pPr>
                <a:defRPr/>
              </a:pPr>
              <a:t>‹nº›</a:t>
            </a:fld>
            <a:endParaRPr lang="pt-BR" altLang="en-BR"/>
          </a:p>
        </p:txBody>
      </p:sp>
    </p:spTree>
    <p:extLst>
      <p:ext uri="{BB962C8B-B14F-4D97-AF65-F5344CB8AC3E}">
        <p14:creationId xmlns:p14="http://schemas.microsoft.com/office/powerpoint/2010/main" val="418908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F54E15-15E3-E249-8407-0E85E9C7C99E}" type="slidenum">
              <a:rPr lang="pt-BR" altLang="en-BR" smtClean="0"/>
              <a:pPr>
                <a:defRPr/>
              </a:pPr>
              <a:t>‹nº›</a:t>
            </a:fld>
            <a:endParaRPr lang="pt-BR" altLang="en-BR"/>
          </a:p>
        </p:txBody>
      </p:sp>
    </p:spTree>
    <p:extLst>
      <p:ext uri="{BB962C8B-B14F-4D97-AF65-F5344CB8AC3E}">
        <p14:creationId xmlns:p14="http://schemas.microsoft.com/office/powerpoint/2010/main" val="424780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transition>
    <p:pull dir="u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ouro.gov.br/" TargetMode="External"/><Relationship Id="rId2" Type="http://schemas.openxmlformats.org/officeDocument/2006/relationships/hyperlink" Target="https://portaldatransparencia.gov.b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br/fazenda/pt-br/assuntos/noticias/2024/janeiro/estoque-da-divida-publica-federal-encerra-2023-em-r-6-520-trilho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folha.uol.com.br/folha-topicos/japao/" TargetMode="External"/><Relationship Id="rId2" Type="http://schemas.openxmlformats.org/officeDocument/2006/relationships/hyperlink" Target="https://www1.folha.uol.com.br/folha-topicos/lul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1.folha.uol.com.br/folha-topicos/italia/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1.folha.uol.com.br/colunas/samuelpessoa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1.folha.uol.com.br/folha-topicos/estados-unido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DC12C0BE-1AA6-904A-23C0-93808DF296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07904" y="692696"/>
            <a:ext cx="5049786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altLang="en-BR" sz="3900" dirty="0">
                <a:solidFill>
                  <a:schemeClr val="tx1"/>
                </a:solidFill>
                <a:latin typeface="Arial" panose="020B0604020202020204" pitchFamily="34" charset="0"/>
              </a:rPr>
              <a:t>Dívida Pública e financiamento orçamentário</a:t>
            </a:r>
            <a:endParaRPr lang="en-US" altLang="en-BR" sz="3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Rectangle 16390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899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393" name="Rectangle 16392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8992" y="0"/>
            <a:ext cx="241173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7E7D1B33-151C-7F71-98D2-CF36F798717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0775" y="2007220"/>
            <a:ext cx="1768164" cy="2843560"/>
          </a:xfrm>
        </p:spPr>
        <p:txBody>
          <a:bodyPr rtlCol="0" anchor="ctr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altLang="en-BR">
                <a:solidFill>
                  <a:srgbClr val="FFFFFF"/>
                </a:solidFill>
                <a:latin typeface="Arial" panose="020B0604020202020204" pitchFamily="34" charset="0"/>
              </a:rPr>
              <a:t>Definições e discussão de aplicações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endParaRPr lang="pt-BR" altLang="en-BR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altLang="en-BR">
                <a:solidFill>
                  <a:srgbClr val="FFFFFF"/>
                </a:solidFill>
                <a:latin typeface="Arial" panose="020B0604020202020204" pitchFamily="34" charset="0"/>
              </a:rPr>
              <a:t>Referência: Capítulo 2 Giambiagi e Além</a:t>
            </a:r>
            <a:endParaRPr lang="en-US" altLang="en-BR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128431-EACE-2BF4-CBD6-EA2A7FCF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215" y="91608"/>
            <a:ext cx="5797296" cy="781644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pt-BR" dirty="0"/>
              <a:t> como o governo paga   dívidas elevadas?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2C2DF9-97A2-32DD-6AC5-ADC02C42D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708" y="1484784"/>
            <a:ext cx="7444310" cy="4042750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Geralmente através de refinanciamento ou rolagem da dívida.</a:t>
            </a:r>
          </a:p>
          <a:p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Paga os juros e resgates com o dinheiro captado assumindo nova dívida  com novos prazos e condições.</a:t>
            </a:r>
          </a:p>
          <a:p>
            <a:endParaRPr lang="pt-BR" sz="20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“Estoque” da dívida = somatório dos títulos em aberto ou não resgatados.</a:t>
            </a:r>
          </a:p>
          <a:p>
            <a:endParaRPr lang="pt-BR" sz="20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estoque não se concentra em um período específico – geralmente é reescalonado.</a:t>
            </a:r>
            <a:endParaRPr lang="pt-BR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7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128431-EACE-2BF4-CBD6-EA2A7FCF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215" y="123444"/>
            <a:ext cx="5797296" cy="93726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pt-BR" dirty="0"/>
              <a:t> como o governo paga   dívidas elevadas?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2C2DF9-97A2-32DD-6AC5-ADC02C42D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413658"/>
            <a:ext cx="7163132" cy="4196186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Negociação do reescalonamento: </a:t>
            </a:r>
            <a:endParaRPr lang="pt-BR" sz="2000" b="0" i="0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maneira geral, o reescalonamento de dívidas é uma negociação da dívida para reduzir o valor da parcela mensal.</a:t>
            </a:r>
          </a:p>
          <a:p>
            <a:r>
              <a:rPr lang="pt-BR" sz="2000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Você passa a desembolsar menos dinheiro por mês, mas não significa que o total do valor devido diminuiu. </a:t>
            </a:r>
          </a:p>
          <a:p>
            <a:r>
              <a:rPr lang="pt-BR" sz="2000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Pelo contrário, para reduzir o valor a ser pago por mês, você vai aumentar o número de parcelas e pagar juros em cima do valor devido.</a:t>
            </a:r>
          </a:p>
          <a:p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Juros se elevam para compensar o risco mais elevado.</a:t>
            </a:r>
          </a:p>
        </p:txBody>
      </p:sp>
    </p:spTree>
    <p:extLst>
      <p:ext uri="{BB962C8B-B14F-4D97-AF65-F5344CB8AC3E}">
        <p14:creationId xmlns:p14="http://schemas.microsoft.com/office/powerpoint/2010/main" val="68342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682978-E56D-68A1-9B74-D4A5780D8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55294"/>
            <a:ext cx="5797296" cy="817958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pt-BR" dirty="0"/>
              <a:t>Indicador da capacidade do país em pagar sua dívida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0B3133-5A8C-4468-82CD-4AE739EEF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260" y="1274710"/>
            <a:ext cx="7269480" cy="4361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dívida/PIB representa a proporção da dívida total do governo em relação ao tamanho da economia. </a:t>
            </a:r>
          </a:p>
          <a:p>
            <a:pPr marL="0" indent="0">
              <a:buNone/>
            </a:pPr>
            <a:endParaRPr lang="pt-BR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Um valor alto indica que o governo possui uma dívida grande em relação à sua capacidade de gerar renda, o que pode gerar preocupações entre os investidores sobre a capacidade do governo de pagar seus compromissos.</a:t>
            </a:r>
          </a:p>
        </p:txBody>
      </p:sp>
    </p:spTree>
    <p:extLst>
      <p:ext uri="{BB962C8B-B14F-4D97-AF65-F5344CB8AC3E}">
        <p14:creationId xmlns:p14="http://schemas.microsoft.com/office/powerpoint/2010/main" val="3086641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682978-E56D-68A1-9B74-D4A5780D8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215" y="119132"/>
            <a:ext cx="5797296" cy="84312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pt-BR" dirty="0"/>
              <a:t>Indicador da capacidade do país em pagar sua dívida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0B3133-5A8C-4468-82CD-4AE739EEF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260" y="1294462"/>
            <a:ext cx="7269480" cy="426907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pt-BR" sz="2400" b="0" i="0" u="none" strike="noStrike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sz="2400" b="1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Influência na classificação de risco:</a:t>
            </a:r>
            <a:r>
              <a:rPr lang="pt-BR" sz="24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4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Agências de rating de crédito, como Moody's e S&amp;P, utilizam a relação dívida/PIB como um dos principais indicadores para determinar a classificação de risco de um país.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4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Essa classificação influencia o custo de empréstimos para o governo e as empresas, além de afetar a atratividade do país para investimentos estrangeiros</a:t>
            </a:r>
            <a:endParaRPr lang="pt-BR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93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61D494-ED11-B5ED-4CA1-62D137C52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61" y="-64008"/>
            <a:ext cx="741006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Qual o valor da dívida pública no brasil?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F46540-F049-7735-6138-A9049D534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384686"/>
            <a:ext cx="6912768" cy="413254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credores ficam preocupados com a capacidade do país em pagar a dívida. </a:t>
            </a:r>
          </a:p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 indicador dessa capacidade é expressar a dívida como um percentual do PIB. </a:t>
            </a:r>
          </a:p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2023 a Dívida Bruta/PIB = 74,3% (2,7% superior à do ano anterior)</a:t>
            </a:r>
          </a:p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 a 8,1 trilhões de reais</a:t>
            </a:r>
          </a:p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maior que a de outros países em desenvolvimento, mas menor que a de países desenvolvidos:</a:t>
            </a:r>
          </a:p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EUA: 124% do PIB </a:t>
            </a:r>
          </a:p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México: 58,6% do PIB</a:t>
            </a:r>
          </a:p>
          <a:p>
            <a:pPr marL="0" indent="0">
              <a:lnSpc>
                <a:spcPct val="90000"/>
              </a:lnSpc>
              <a:buNone/>
            </a:pPr>
            <a:endParaRPr lang="pt-BR" sz="20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61D494-ED11-B5ED-4CA1-62D137C52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215" y="172046"/>
            <a:ext cx="5797296" cy="794932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pt-BR" dirty="0"/>
              <a:t>Qual o valor da dívida pública no brasil?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F46540-F049-7735-6138-A9049D534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260" y="1248156"/>
            <a:ext cx="7269480" cy="4455414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Exemplo: Déficit primário acumulado no ano de 2023 foi de 249 bilhões de reais.</a:t>
            </a:r>
          </a:p>
          <a:p>
            <a:endParaRPr lang="pt-BR" sz="20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Fator importante que aumentou foi o pagamento no final do ano a Precatórios que aumentou o déficit.</a:t>
            </a:r>
          </a:p>
          <a:p>
            <a:pPr marL="0" indent="0">
              <a:buNone/>
            </a:pPr>
            <a:endParaRPr lang="pt-BR" sz="20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b="1" i="0" dirty="0">
                <a:solidFill>
                  <a:srgbClr val="5F6368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Precatórios</a:t>
            </a:r>
            <a:r>
              <a:rPr lang="pt-BR" sz="2000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são requisições de pagamento expedidas pelo Judiciário para cobrar de municípios, estados ou da União, assim como de autarquias e fundações, </a:t>
            </a:r>
            <a:endParaRPr lang="pt-BR" sz="20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66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61D494-ED11-B5ED-4CA1-62D137C52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215" y="121470"/>
            <a:ext cx="5797296" cy="751782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Fatores que afetaram o valor da dívida pública no brasil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F46540-F049-7735-6138-A9049D534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158" y="1268877"/>
            <a:ext cx="7269480" cy="4361688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aumento real do salário mínimo aumentou o déficit da Previdência que já vem sendo é bastante elevado no país</a:t>
            </a:r>
          </a:p>
          <a:p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Taxas de juros elevadas – quando a dívida pública aumenta, os juros também aumentam. </a:t>
            </a:r>
          </a:p>
          <a:p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Crescimento econômico lento leva o governo a perder dinheiro.</a:t>
            </a:r>
          </a:p>
          <a:p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Desemprego aumenta, reduz a arrecadação e a receita do governo é afetada.</a:t>
            </a:r>
          </a:p>
          <a:p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Gastos governamentais excessivos combinados com baixa capacidade de arrecadação podem levar a um déficit orçamentário</a:t>
            </a:r>
          </a:p>
          <a:p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Déficit também pode resultar quando o governo o cria deliberadamente, para impulsionar emprego, demanda agregada.</a:t>
            </a:r>
          </a:p>
        </p:txBody>
      </p:sp>
    </p:spTree>
    <p:extLst>
      <p:ext uri="{BB962C8B-B14F-4D97-AF65-F5344CB8AC3E}">
        <p14:creationId xmlns:p14="http://schemas.microsoft.com/office/powerpoint/2010/main" val="86477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AA3A11-C62B-0A7F-10A5-7B9D2C40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340768"/>
            <a:ext cx="7163132" cy="4269076"/>
          </a:xfrm>
        </p:spPr>
        <p:txBody>
          <a:bodyPr>
            <a:normAutofit/>
          </a:bodyPr>
          <a:lstStyle/>
          <a:p>
            <a:r>
              <a:rPr lang="pt-BR" sz="2000" b="1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Lembre-se:</a:t>
            </a:r>
            <a:r>
              <a:rPr lang="pt-BR" sz="20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pt-BR" sz="20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governo precisa da dívida para funcionar, mas é importante que ela seja administrada de forma responsável para garantir o bem-estar do país.</a:t>
            </a:r>
          </a:p>
          <a:p>
            <a:endParaRPr lang="pt-BR" b="0" i="0" u="none" strike="noStrike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b="1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 saber mais:</a:t>
            </a:r>
            <a:endParaRPr lang="pt-BR" b="0" i="0" u="none" strike="noStrike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b="1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Portal da Transparência:</a:t>
            </a:r>
            <a:r>
              <a:rPr lang="pt-BR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t-BR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https://portaldatransparencia.gov.br/</a:t>
            </a:r>
            <a:endParaRPr lang="pt-BR" b="0" i="0" u="none" strike="noStrike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pt-BR" b="0" i="0" u="none" strike="noStrike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portaldatransparencia.gov.br</a:t>
            </a:r>
            <a:r>
              <a:rPr lang="pt-BR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/despesas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Tesouro Nacional:</a:t>
            </a:r>
            <a:r>
              <a:rPr lang="pt-BR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t-BR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https://www.tesouro.gov.br/</a:t>
            </a:r>
            <a:endParaRPr lang="pt-BR" b="0" i="0" u="none" strike="noStrike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b="0" i="0" dirty="0">
              <a:solidFill>
                <a:srgbClr val="040C28"/>
              </a:solidFill>
              <a:effectLst/>
              <a:latin typeface="Google Sans"/>
            </a:endParaRPr>
          </a:p>
          <a:p>
            <a:endParaRPr lang="pt-BR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404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038FF1-0309-64C0-06AE-DE1E28BE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215" y="123444"/>
            <a:ext cx="5797296" cy="93726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pt-BR" dirty="0"/>
              <a:t>Qual o valor da dívida pública no brasil?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5FD0EE-485E-2E71-F0E5-176DA03CD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260" y="1111125"/>
            <a:ext cx="7269480" cy="4361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pt-B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interessante de prestação de contas da Dívida Pública Federal no fechamento de 2023</a:t>
            </a:r>
          </a:p>
          <a:p>
            <a:pPr marL="0" indent="0">
              <a:buNone/>
            </a:pPr>
            <a:endParaRPr lang="pt-B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t-B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https://www.gov.br/fazenda/pt-br/assuntos/noticias/2024/janeiro/estoque-da-divida-publica-federal-encerra-2023-em-r-6-520-trilhoes</a:t>
            </a:r>
            <a:endParaRPr lang="pt-BR" dirty="0">
              <a:solidFill>
                <a:srgbClr val="555555"/>
              </a:solidFill>
              <a:highlight>
                <a:srgbClr val="FFFFFF"/>
              </a:highlight>
              <a:latin typeface="rawline"/>
              <a:cs typeface="Calibri" panose="020F0502020204030204" pitchFamily="34" charset="0"/>
            </a:endParaRPr>
          </a:p>
          <a:p>
            <a:endParaRPr lang="pt-BR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8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1" y="640080"/>
            <a:ext cx="8183898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7" y="804672"/>
            <a:ext cx="7934706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BDCFAC-EDF2-8750-C94C-F9A7A8C42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46" y="1289303"/>
            <a:ext cx="7228833" cy="3339303"/>
          </a:xfrm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600" kern="1200" cap="all" spc="200" baseline="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Outros </a:t>
            </a:r>
            <a:r>
              <a:rPr lang="en-US" sz="3600" kern="1200" cap="all" spc="200" baseline="0" dirty="0" err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conceitos</a:t>
            </a:r>
            <a:r>
              <a:rPr lang="en-US" sz="3600" kern="1200" cap="all" spc="200" baseline="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kern="1200" cap="all" spc="200" baseline="0" dirty="0" err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importantes</a:t>
            </a:r>
            <a:r>
              <a:rPr lang="en-US" sz="3600" kern="1200" cap="all" spc="200" baseline="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3600" kern="1200" cap="all" spc="200" baseline="0" dirty="0" err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entender</a:t>
            </a:r>
            <a:r>
              <a:rPr lang="en-US" sz="3600" kern="1200" cap="all" spc="200" baseline="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kern="1200" cap="all" spc="200" baseline="0" dirty="0" err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dívida</a:t>
            </a:r>
            <a:r>
              <a:rPr lang="en-US" sz="3600" kern="1200" cap="all" spc="200" baseline="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3600" kern="1200" cap="all" spc="200" baseline="0" dirty="0" err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déficit</a:t>
            </a:r>
            <a:r>
              <a:rPr lang="en-US" sz="3600" kern="1200" cap="all" spc="200" baseline="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kern="1200" cap="all" spc="200" baseline="0" dirty="0" err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orçamentário</a:t>
            </a:r>
            <a:endParaRPr lang="en-US" sz="3600" kern="1200" cap="all" spc="200" baseline="0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56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6147" descr="Lupa mostrando declínio de desempenho">
            <a:extLst>
              <a:ext uri="{FF2B5EF4-FFF2-40B4-BE49-F238E27FC236}">
                <a16:creationId xmlns:a16="http://schemas.microsoft.com/office/drawing/2014/main" id="{41C67BC0-634D-496D-A03C-0B0E735AF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2" r="43066" b="-1"/>
          <a:stretch/>
        </p:blipFill>
        <p:spPr>
          <a:xfrm>
            <a:off x="20" y="10"/>
            <a:ext cx="4564960" cy="6857990"/>
          </a:xfrm>
          <a:prstGeom prst="rect">
            <a:avLst/>
          </a:prstGeom>
        </p:spPr>
      </p:pic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396AD7BF-6DC5-B0AA-1ED1-09DA46CAB7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0" y="692696"/>
            <a:ext cx="4572000" cy="5256584"/>
          </a:xfrm>
        </p:spPr>
        <p:txBody>
          <a:bodyPr>
            <a:noAutofit/>
          </a:bodyPr>
          <a:lstStyle/>
          <a:p>
            <a:pPr marL="228600" lvl="1" indent="0" algn="ctr">
              <a:buNone/>
              <a:defRPr/>
            </a:pPr>
            <a:br>
              <a:rPr lang="pt-BR" altLang="en-B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en-BR" sz="2800" dirty="0">
                <a:latin typeface="Calibri" panose="020F0502020204030204" pitchFamily="34" charset="0"/>
                <a:cs typeface="Calibri" panose="020F0502020204030204" pitchFamily="34" charset="0"/>
              </a:rPr>
              <a:t>Definições Básicas e Indicadores Financeiros</a:t>
            </a:r>
          </a:p>
          <a:p>
            <a:pPr marL="228600" lvl="1" indent="0" algn="ctr">
              <a:buNone/>
              <a:defRPr/>
            </a:pPr>
            <a:r>
              <a:rPr lang="pt-BR" altLang="en-BR" sz="2800" dirty="0">
                <a:latin typeface="Calibri" panose="020F0502020204030204" pitchFamily="34" charset="0"/>
                <a:cs typeface="Calibri" panose="020F0502020204030204" pitchFamily="34" charset="0"/>
              </a:rPr>
              <a:t>Dívida Pública,</a:t>
            </a:r>
          </a:p>
          <a:p>
            <a:pPr marL="228600" lvl="1" indent="0" algn="ctr">
              <a:buNone/>
              <a:defRPr/>
            </a:pPr>
            <a:r>
              <a:rPr lang="pt-BR" altLang="en-BR" sz="2800" dirty="0">
                <a:latin typeface="Calibri" panose="020F0502020204030204" pitchFamily="34" charset="0"/>
                <a:cs typeface="Calibri" panose="020F0502020204030204" pitchFamily="34" charset="0"/>
              </a:rPr>
              <a:t>Déficit Público,      </a:t>
            </a:r>
          </a:p>
          <a:p>
            <a:pPr marL="228600" lvl="1" indent="0" algn="ctr">
              <a:buNone/>
              <a:defRPr/>
            </a:pPr>
            <a:r>
              <a:rPr lang="pt-BR" altLang="en-BR" sz="2800" dirty="0">
                <a:latin typeface="Calibri" panose="020F0502020204030204" pitchFamily="34" charset="0"/>
                <a:cs typeface="Calibri" panose="020F0502020204030204" pitchFamily="34" charset="0"/>
              </a:rPr>
              <a:t>Financiamento Orçamentário</a:t>
            </a:r>
            <a:br>
              <a:rPr lang="pt-BR" altLang="en-B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altLang="en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61297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147F4A-1C1E-256A-E4F3-B6B09DCCE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95094"/>
            <a:ext cx="5797296" cy="678158"/>
          </a:xfrm>
          <a:solidFill>
            <a:srgbClr val="FFFFFF"/>
          </a:solidFill>
        </p:spPr>
        <p:txBody>
          <a:bodyPr>
            <a:noAutofit/>
          </a:bodyPr>
          <a:lstStyle/>
          <a:p>
            <a:br>
              <a:rPr lang="pt-BR" sz="2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Quais são os 3 tipos de déficit público?</a:t>
            </a:r>
            <a:br>
              <a:rPr lang="pt-B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E3E49D-541A-92C3-C595-0B6BFA697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260" y="1484784"/>
            <a:ext cx="6945385" cy="374441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pt-BR" sz="2600" i="0" dirty="0">
              <a:solidFill>
                <a:srgbClr val="40404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60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1.1 Déficit Primário.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600" i="0" dirty="0">
              <a:solidFill>
                <a:srgbClr val="40404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60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1.2 Déficit Operacional.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600" i="0" dirty="0">
              <a:solidFill>
                <a:srgbClr val="40404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60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1.3 Déficit Nominal.</a:t>
            </a:r>
          </a:p>
          <a:p>
            <a:pPr marL="0" indent="0">
              <a:buNone/>
            </a:pPr>
            <a:br>
              <a:rPr lang="pt-BR" sz="24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2400" b="0" i="0" dirty="0">
              <a:solidFill>
                <a:srgbClr val="40404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81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11E40-E16B-73DF-97C9-A025BF928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235496"/>
            <a:ext cx="5937755" cy="626368"/>
          </a:xfrm>
        </p:spPr>
        <p:txBody>
          <a:bodyPr>
            <a:normAutofit fontScale="90000"/>
          </a:bodyPr>
          <a:lstStyle/>
          <a:p>
            <a:r>
              <a:rPr lang="pt-BR" dirty="0"/>
              <a:t>De forma esquemática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FE9F05D-5CE8-81C0-8E0A-23B359C7A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957" y="692696"/>
            <a:ext cx="788208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8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1D0C8-3D93-4041-5208-9B091F92D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32" y="362390"/>
            <a:ext cx="4421124" cy="1188720"/>
          </a:xfrm>
        </p:spPr>
        <p:txBody>
          <a:bodyPr>
            <a:normAutofit/>
          </a:bodyPr>
          <a:lstStyle/>
          <a:p>
            <a:r>
              <a:rPr lang="pt-BR"/>
              <a:t>Superávit e déficit primário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719845-F7E5-D9F1-2F15-3785259FC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5" y="1797396"/>
            <a:ext cx="5021049" cy="386385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sz="2000" dirty="0">
                <a:effectLst/>
                <a:latin typeface="Calibri" panose="020F0502020204030204" pitchFamily="34" charset="0"/>
              </a:rPr>
              <a:t>Calculados a partir de </a:t>
            </a:r>
            <a:r>
              <a:rPr lang="pt-BR" sz="2000" dirty="0">
                <a:latin typeface="Calibri" panose="020F0502020204030204" pitchFamily="34" charset="0"/>
              </a:rPr>
              <a:t>Receitas e Despesas </a:t>
            </a:r>
            <a:r>
              <a:rPr lang="pt-BR" sz="2000" i="1" dirty="0">
                <a:latin typeface="Calibri" panose="020F0502020204030204" pitchFamily="34" charset="0"/>
              </a:rPr>
              <a:t>não financeiras. </a:t>
            </a:r>
          </a:p>
          <a:p>
            <a:pPr>
              <a:lnSpc>
                <a:spcPct val="90000"/>
              </a:lnSpc>
            </a:pPr>
            <a:r>
              <a:rPr lang="pt-BR" sz="2000" dirty="0">
                <a:latin typeface="Calibri" panose="020F0502020204030204" pitchFamily="34" charset="0"/>
              </a:rPr>
              <a:t>Isso significa que não incluem juros, correções e amortizações de empréstimos ou dívidas do passado.</a:t>
            </a:r>
          </a:p>
          <a:p>
            <a:pPr>
              <a:lnSpc>
                <a:spcPct val="90000"/>
              </a:lnSpc>
              <a:buNone/>
            </a:pPr>
            <a:r>
              <a:rPr lang="pt-BR" alt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-  </a:t>
            </a:r>
            <a:r>
              <a:rPr lang="pt-BR" sz="2000" dirty="0">
                <a:latin typeface="Calibri" panose="020F0502020204030204" pitchFamily="34" charset="0"/>
              </a:rPr>
              <a:t>Esse indicador é conhecido como “esforço fiscal”.</a:t>
            </a:r>
          </a:p>
          <a:p>
            <a:pPr>
              <a:lnSpc>
                <a:spcPct val="90000"/>
              </a:lnSpc>
              <a:buNone/>
            </a:pPr>
            <a:r>
              <a:rPr lang="pt-BR" sz="2000" dirty="0">
                <a:latin typeface="Calibri" panose="020F0502020204030204" pitchFamily="34" charset="0"/>
              </a:rPr>
              <a:t>	</a:t>
            </a: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Facilita a identificação de focos de desequilíbrio.</a:t>
            </a:r>
            <a:endParaRPr lang="pt-BR" sz="20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000" dirty="0">
                <a:effectLst/>
                <a:latin typeface="Calibri" panose="020F0502020204030204" pitchFamily="34" charset="0"/>
              </a:rPr>
              <a:t>Facilita a avaliação das finanças públicas, ou seja, se o governo está gastando (ou não) de acordo com suas receitas. </a:t>
            </a:r>
          </a:p>
          <a:p>
            <a:pPr>
              <a:lnSpc>
                <a:spcPct val="90000"/>
              </a:lnSpc>
            </a:pPr>
            <a:endParaRPr lang="pt-BR" sz="20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pt-BR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029" y="964692"/>
            <a:ext cx="2990088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3473" y="1128683"/>
            <a:ext cx="27432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A4159C-F646-E71F-58D1-3EEA562CC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917" y="2640076"/>
            <a:ext cx="2496312" cy="20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4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Rectangle 7168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89" name="Rectangle 7168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91" name="Rectangle 7169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81" name="Título 1">
            <a:extLst>
              <a:ext uri="{FF2B5EF4-FFF2-40B4-BE49-F238E27FC236}">
                <a16:creationId xmlns:a16="http://schemas.microsoft.com/office/drawing/2014/main" id="{232502A5-68C6-E1AD-D867-3D4A2DC7E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184740"/>
            <a:ext cx="4410953" cy="782238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BR" altLang="pt-BR" dirty="0"/>
              <a:t>Déficit Operacional</a:t>
            </a:r>
          </a:p>
        </p:txBody>
      </p:sp>
      <p:sp>
        <p:nvSpPr>
          <p:cNvPr id="71682" name="Espaço Reservado para Conteúdo 2">
            <a:extLst>
              <a:ext uri="{FF2B5EF4-FFF2-40B4-BE49-F238E27FC236}">
                <a16:creationId xmlns:a16="http://schemas.microsoft.com/office/drawing/2014/main" id="{A674D6B3-7B5E-BF0A-9C9F-8D6D90905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384686"/>
            <a:ext cx="6912768" cy="3988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pt-BR" altLang="pt-BR" sz="20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alt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= Déficit primário + despesas com juros reais (sobre a dívida)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pt-BR" altLang="pt-BR" sz="20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t-BR" alt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Déficit orçamentário operacional no período </a:t>
            </a:r>
            <a:r>
              <a:rPr lang="pt-BR" altLang="pt-BR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pt-BR" alt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t-BR" alt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= r.B</a:t>
            </a:r>
            <a:r>
              <a:rPr lang="pt-BR" altLang="pt-BR" sz="2000" baseline="-25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t-1</a:t>
            </a:r>
            <a:r>
              <a:rPr lang="pt-BR" alt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(</a:t>
            </a:r>
            <a:r>
              <a:rPr lang="pt-BR" altLang="pt-BR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pt-BR" altLang="pt-BR" sz="2000" baseline="-25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pt-BR" altLang="pt-BR" sz="2000" baseline="-25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t-BR" altLang="pt-BR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pt-BR" altLang="pt-BR" sz="2000" baseline="-25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pt-BR" alt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t-BR" alt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pt-BR" altLang="pt-BR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t-BR" alt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taxa de juros reais;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t-BR" alt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B</a:t>
            </a:r>
            <a:r>
              <a:rPr lang="pt-BR" altLang="pt-BR" sz="2000" baseline="-25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t-1</a:t>
            </a:r>
            <a:r>
              <a:rPr lang="pt-BR" alt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dívida pública ao final do período t-1;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t-BR" alt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pt-BR" altLang="pt-BR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pt-BR" altLang="pt-BR" sz="2000" baseline="-25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pt-BR" alt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Gasto no período </a:t>
            </a:r>
            <a:r>
              <a:rPr lang="pt-BR" altLang="pt-BR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pt-BR" alt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t-BR" alt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pt-BR" altLang="pt-BR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pt-BR" altLang="pt-BR" sz="2000" baseline="-25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pt-BR" alt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receita no período </a:t>
            </a:r>
            <a:r>
              <a:rPr lang="pt-BR" altLang="pt-BR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pt-BR" altLang="pt-BR" sz="20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73733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36" name="Rectangle 73735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38" name="Rectangle 73737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29" name="Título 1">
            <a:extLst>
              <a:ext uri="{FF2B5EF4-FFF2-40B4-BE49-F238E27FC236}">
                <a16:creationId xmlns:a16="http://schemas.microsoft.com/office/drawing/2014/main" id="{A60696BA-E85B-2FA2-F8E3-64C67B959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215" y="187452"/>
            <a:ext cx="5797296" cy="873252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BR" altLang="pt-BR" dirty="0"/>
              <a:t>Déficit Nominal (DN)</a:t>
            </a:r>
          </a:p>
        </p:txBody>
      </p:sp>
      <p:sp>
        <p:nvSpPr>
          <p:cNvPr id="71682" name="Espaço Reservado para Conteúdo 2">
            <a:extLst>
              <a:ext uri="{FF2B5EF4-FFF2-40B4-BE49-F238E27FC236}">
                <a16:creationId xmlns:a16="http://schemas.microsoft.com/office/drawing/2014/main" id="{8E586CD3-660E-675E-49EC-102D2FA1E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260" y="1366470"/>
            <a:ext cx="7269480" cy="4243374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pt-BR" altLang="pt-BR" sz="20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pt-BR" alt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 </a:t>
            </a:r>
          </a:p>
          <a:p>
            <a:pPr marL="0" indent="0">
              <a:buFontTx/>
              <a:buNone/>
            </a:pPr>
            <a:r>
              <a:rPr lang="pt-BR" alt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Déficit Operacional + Atualização monetária da dívida (correção monetária e cambial)</a:t>
            </a:r>
          </a:p>
          <a:p>
            <a:pPr marL="0" indent="0">
              <a:buFontTx/>
              <a:buNone/>
            </a:pPr>
            <a:r>
              <a:rPr lang="pt-BR" alt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Visão mais ampla: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 Indica a 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saúde geral das finanças públicas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, pois considera todas as receitas e despesas do governo</a:t>
            </a:r>
          </a:p>
          <a:p>
            <a:pPr marL="0" indent="0">
              <a:buFontTx/>
              <a:buNone/>
            </a:pPr>
            <a:endParaRPr lang="pt-BR" altLang="pt-BR" sz="20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pull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Content Placeholder 3">
            <a:extLst>
              <a:ext uri="{FF2B5EF4-FFF2-40B4-BE49-F238E27FC236}">
                <a16:creationId xmlns:a16="http://schemas.microsoft.com/office/drawing/2014/main" id="{66018E2D-63B4-1F8D-9BC0-B22EAA4C8E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04813"/>
            <a:ext cx="8391525" cy="5903912"/>
          </a:xfrm>
        </p:spPr>
      </p:pic>
      <p:sp>
        <p:nvSpPr>
          <p:cNvPr id="75778" name="Rectangle 6">
            <a:extLst>
              <a:ext uri="{FF2B5EF4-FFF2-40B4-BE49-F238E27FC236}">
                <a16:creationId xmlns:a16="http://schemas.microsoft.com/office/drawing/2014/main" id="{DE72DD66-9110-E05F-7002-1B09E36FA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4554538"/>
            <a:ext cx="2159000" cy="61595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77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BR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RESULTADO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BR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NOMINAL</a:t>
            </a:r>
          </a:p>
        </p:txBody>
      </p:sp>
      <p:sp>
        <p:nvSpPr>
          <p:cNvPr id="8" name="Equal 7">
            <a:extLst>
              <a:ext uri="{FF2B5EF4-FFF2-40B4-BE49-F238E27FC236}">
                <a16:creationId xmlns:a16="http://schemas.microsoft.com/office/drawing/2014/main" id="{833A09E8-B83B-C7B6-F357-245559D8AA1A}"/>
              </a:ext>
            </a:extLst>
          </p:cNvPr>
          <p:cNvSpPr/>
          <p:nvPr/>
        </p:nvSpPr>
        <p:spPr bwMode="auto">
          <a:xfrm>
            <a:off x="2987675" y="4581525"/>
            <a:ext cx="288925" cy="323850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5780" name="Rectangle 8">
            <a:extLst>
              <a:ext uri="{FF2B5EF4-FFF2-40B4-BE49-F238E27FC236}">
                <a16:creationId xmlns:a16="http://schemas.microsoft.com/office/drawing/2014/main" id="{8DDB345A-6A74-8FF7-8581-C0AE7FC5E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4527550"/>
            <a:ext cx="2232025" cy="6699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77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BR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RESULTADO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BR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OPERACIONAL</a:t>
            </a:r>
          </a:p>
        </p:txBody>
      </p:sp>
      <p:sp>
        <p:nvSpPr>
          <p:cNvPr id="10" name="Plus 9">
            <a:extLst>
              <a:ext uri="{FF2B5EF4-FFF2-40B4-BE49-F238E27FC236}">
                <a16:creationId xmlns:a16="http://schemas.microsoft.com/office/drawing/2014/main" id="{EA3478C1-0384-6935-C906-096CBA45A9F9}"/>
              </a:ext>
            </a:extLst>
          </p:cNvPr>
          <p:cNvSpPr/>
          <p:nvPr/>
        </p:nvSpPr>
        <p:spPr bwMode="auto">
          <a:xfrm>
            <a:off x="5795963" y="4646613"/>
            <a:ext cx="288925" cy="258762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6C0711-EDCC-6246-3D00-7F55B7814AB3}"/>
              </a:ext>
            </a:extLst>
          </p:cNvPr>
          <p:cNvSpPr/>
          <p:nvPr/>
        </p:nvSpPr>
        <p:spPr bwMode="auto">
          <a:xfrm>
            <a:off x="6265863" y="4516438"/>
            <a:ext cx="2232025" cy="100012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BR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ATUALIZA</a:t>
            </a:r>
            <a:r>
              <a:rPr lang="pt-BR" altLang="en-BR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ÇÃO CAMBIAL E </a:t>
            </a:r>
            <a:endParaRPr lang="en-US" altLang="en-BR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BR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MONET</a:t>
            </a:r>
            <a:r>
              <a:rPr lang="pt-BR" altLang="en-BR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ÁRIA</a:t>
            </a:r>
            <a:endParaRPr lang="en-US" altLang="en-BR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45929"/>
      </p:ext>
    </p:extLst>
  </p:cSld>
  <p:clrMapOvr>
    <a:masterClrMapping/>
  </p:clrMapOvr>
  <p:transition>
    <p:pull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701E43-314A-27DE-A7DA-20F43F651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87452"/>
            <a:ext cx="5797296" cy="873252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pt-BR" dirty="0"/>
              <a:t>Dívida pública BRUTA E LÍQUIDA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1888A6-B964-A835-DD79-830DD00A2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260" y="1232095"/>
            <a:ext cx="7406136" cy="43616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sz="2000" b="0" i="0" dirty="0">
              <a:solidFill>
                <a:srgbClr val="40404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24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Dívida Pública Bruta: </a:t>
            </a:r>
          </a:p>
          <a:p>
            <a:r>
              <a:rPr lang="pt-BR" sz="2400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Dívida do setor público não-financeiro e do Banco Central com o sistema financeiro (público e privado), o setor privado não-financeiro e o resto do mundo</a:t>
            </a:r>
            <a:r>
              <a:rPr lang="pt-BR" sz="24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pt-BR" sz="2400" dirty="0">
              <a:solidFill>
                <a:srgbClr val="40404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24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Dívida Pública Líquida: </a:t>
            </a:r>
          </a:p>
          <a:p>
            <a:r>
              <a:rPr lang="pt-BR" sz="24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Dívida Pública Bruta </a:t>
            </a:r>
            <a:r>
              <a:rPr lang="pt-BR" sz="2400" b="1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menos a soma dos créditos </a:t>
            </a:r>
            <a:r>
              <a:rPr lang="pt-BR" sz="24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 setor público não-financeiro e do Banco Central, representados por títulos públicos</a:t>
            </a:r>
            <a:r>
              <a:rPr lang="pt-BR" sz="20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pt-BR" sz="20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Qual desses dois conceitos é mais adequado para analisar a sustentabilidade da dívida pública?</a:t>
            </a:r>
          </a:p>
          <a:p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pt-BR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portalantigo.ipea.gov.br</a:t>
            </a:r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/agencia/</a:t>
            </a:r>
            <a:r>
              <a:rPr lang="pt-BR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images</a:t>
            </a:r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/stories/</a:t>
            </a:r>
            <a:r>
              <a:rPr lang="pt-BR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PDFs</a:t>
            </a:r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t-BR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TDs</a:t>
            </a:r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/td_1514.pdf</a:t>
            </a:r>
            <a:endParaRPr lang="pt-BR" sz="2000" dirty="0">
              <a:solidFill>
                <a:srgbClr val="40404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49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3AAA66-C770-548C-0735-10EE17323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415" y="38400"/>
            <a:ext cx="6355169" cy="895443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pt-BR" dirty="0"/>
              <a:t>Créditos </a:t>
            </a:r>
            <a:r>
              <a:rPr lang="pt-BR" sz="28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 setor público não-financeiro e do Banco Central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89C454-88BE-FA4C-F6BF-4D16035FE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682" y="1248156"/>
            <a:ext cx="7267057" cy="42348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 soma dos créditos </a:t>
            </a:r>
            <a:r>
              <a:rPr lang="pt-BR" sz="24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 setor público não-financeiro e do Banco Central, representados por títulos públicos:</a:t>
            </a:r>
          </a:p>
          <a:p>
            <a:pPr>
              <a:lnSpc>
                <a:spcPct val="150000"/>
              </a:lnSpc>
            </a:pPr>
            <a:endParaRPr lang="pt-BR" sz="2400" b="0" i="0" dirty="0">
              <a:solidFill>
                <a:srgbClr val="40404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Aplicações da previdência social em títulos públicos, aplicações do FAT e outros fundos em títulos públicos e aplicações dos estados em títulos públicos federais.</a:t>
            </a:r>
            <a:endParaRPr lang="pt-BR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90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6" name="Rectangle 20495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8" name="Rectangle 20497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0" name="Rectangle 20499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1" name="Rectangle 2">
            <a:extLst>
              <a:ext uri="{FF2B5EF4-FFF2-40B4-BE49-F238E27FC236}">
                <a16:creationId xmlns:a16="http://schemas.microsoft.com/office/drawing/2014/main" id="{082C0197-04BA-3E58-9C71-DDFF65E4E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688" y="128379"/>
            <a:ext cx="5797296" cy="945358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en-BR">
                <a:latin typeface="Calibri" panose="020F0502020204030204" pitchFamily="34" charset="0"/>
              </a:rPr>
              <a:t>CONCEITOS BÁSICOS: Capítulo 2 Giambiagi &amp; Além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6C7FC457-6A6C-BC36-911A-1E9F32EC49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3739" y="1435608"/>
            <a:ext cx="7269479" cy="436168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altLang="ja-JP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altLang="ja-JP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ESTE MÊS, </a:t>
            </a:r>
            <a:r>
              <a:rPr lang="pt-BR" altLang="ja-JP" sz="2000" u="sng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GOVERNO (GERAL) </a:t>
            </a:r>
            <a:r>
              <a:rPr lang="pt-BR" altLang="ja-JP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DIVULGOU UM NOVO RESULTADO NEGATIVO DAS CONTAS PÚBLICAS, MEDIDO PELO </a:t>
            </a:r>
            <a:r>
              <a:rPr lang="pt-BR" altLang="ja-JP" sz="2000" u="sng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DÉFICIT NOMINAL</a:t>
            </a:r>
            <a:r>
              <a:rPr lang="pt-BR" altLang="ja-JP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O SEU </a:t>
            </a:r>
            <a:r>
              <a:rPr lang="pt-BR" altLang="ja-JP" sz="2000" u="sng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RESULTADO PRIMÁRIO</a:t>
            </a:r>
            <a:r>
              <a:rPr lang="pt-BR" altLang="ja-JP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PORÉM, FOI MAIS UMA VEZ SUPERAVITÁRIO.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pt-BR" altLang="en-BR" sz="2000" dirty="0">
              <a:solidFill>
                <a:srgbClr val="40404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AS CONTAS DO </a:t>
            </a:r>
            <a:r>
              <a:rPr lang="pt-BR" altLang="en-BR" sz="2000" u="sng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GOVERNO CENTRAL</a:t>
            </a:r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POR SUA VEZ, REVELARAM UM SURPREENDENTE SUPERÁVIT, MESMO NO </a:t>
            </a:r>
            <a:r>
              <a:rPr lang="pt-BR" altLang="en-BR" sz="2000" u="sng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CONCEITO NOMINAL</a:t>
            </a:r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PELO </a:t>
            </a:r>
            <a:r>
              <a:rPr lang="pt-BR" altLang="en-BR" sz="2000" u="sng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CRITÉRIO DE COMPETÊNCIA</a:t>
            </a:r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PORÉM, O RESULTADO TERIA SIDO DEFICITÁRIO, JÁ QUE A </a:t>
            </a:r>
            <a:r>
              <a:rPr lang="pt-BR" altLang="en-BR" sz="2000" u="sng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DESPESA DE CAIXA</a:t>
            </a:r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 MÊS FOI ARTIFICIALMENTE CONTIDA PELA TRANSFERÊNCIA DO PAGAMENTO DE PARTE DA FOLHA DO FUNCIONALISMO PARA O PRÓXIMO MÊS.</a:t>
            </a:r>
          </a:p>
        </p:txBody>
      </p:sp>
    </p:spTree>
  </p:cSld>
  <p:clrMapOvr>
    <a:masterClrMapping/>
  </p:clrMapOvr>
  <p:transition>
    <p:pull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22533">
            <a:extLst>
              <a:ext uri="{FF2B5EF4-FFF2-40B4-BE49-F238E27FC236}">
                <a16:creationId xmlns:a16="http://schemas.microsoft.com/office/drawing/2014/main" id="{E560C344-B70C-4892-A50B-18A14E39E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0108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6" name="Rectangle 22535">
            <a:extLst>
              <a:ext uri="{FF2B5EF4-FFF2-40B4-BE49-F238E27FC236}">
                <a16:creationId xmlns:a16="http://schemas.microsoft.com/office/drawing/2014/main" id="{D353CA6F-E2A3-48F3-AD20-D80C44380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107" y="0"/>
            <a:ext cx="50072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" name="Content Placeholder 2">
            <a:extLst>
              <a:ext uri="{FF2B5EF4-FFF2-40B4-BE49-F238E27FC236}">
                <a16:creationId xmlns:a16="http://schemas.microsoft.com/office/drawing/2014/main" id="{BD5B38CC-D95A-B9DC-5B7E-BEE149E593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0106" y="1628800"/>
            <a:ext cx="5475345" cy="2160240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en-US" altLang="en-BR" sz="2400" dirty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n-US" altLang="en-BR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Abrangência</a:t>
            </a:r>
            <a:r>
              <a:rPr lang="en-US" altLang="en-BR" sz="2400" dirty="0">
                <a:solidFill>
                  <a:schemeClr val="bg1"/>
                </a:solidFill>
                <a:latin typeface="Calibri" panose="020F0502020204030204" pitchFamily="34" charset="0"/>
              </a:rPr>
              <a:t> do </a:t>
            </a:r>
            <a:r>
              <a:rPr lang="en-US" altLang="en-BR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Setor</a:t>
            </a:r>
            <a:r>
              <a:rPr lang="en-US" altLang="en-BR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en-BR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Público</a:t>
            </a:r>
            <a:r>
              <a:rPr lang="en-US" altLang="en-BR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en-US" altLang="en-BR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Aspectos</a:t>
            </a:r>
            <a:r>
              <a:rPr lang="en-US" altLang="en-BR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en-BR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importantes</a:t>
            </a:r>
            <a:r>
              <a:rPr lang="en-US" altLang="en-BR" sz="2400" dirty="0">
                <a:solidFill>
                  <a:schemeClr val="bg1"/>
                </a:solidFill>
                <a:latin typeface="Calibri" panose="020F0502020204030204" pitchFamily="34" charset="0"/>
              </a:rPr>
              <a:t> para </a:t>
            </a:r>
            <a:r>
              <a:rPr lang="en-US" altLang="en-BR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calcular</a:t>
            </a:r>
            <a:r>
              <a:rPr lang="en-US" altLang="en-BR" sz="2400" dirty="0">
                <a:solidFill>
                  <a:schemeClr val="bg1"/>
                </a:solidFill>
                <a:latin typeface="Calibri" panose="020F0502020204030204" pitchFamily="34" charset="0"/>
              </a:rPr>
              <a:t> e </a:t>
            </a:r>
            <a:r>
              <a:rPr lang="en-US" altLang="en-BR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interpretar</a:t>
            </a:r>
            <a:r>
              <a:rPr lang="en-US" altLang="en-BR" sz="2400" dirty="0">
                <a:solidFill>
                  <a:schemeClr val="bg1"/>
                </a:solidFill>
                <a:latin typeface="Calibri" panose="020F0502020204030204" pitchFamily="34" charset="0"/>
              </a:rPr>
              <a:t> as  </a:t>
            </a:r>
            <a:r>
              <a:rPr lang="en-US" altLang="en-BR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Contas</a:t>
            </a:r>
            <a:r>
              <a:rPr lang="en-US" altLang="en-BR" sz="2400" dirty="0">
                <a:solidFill>
                  <a:schemeClr val="bg1"/>
                </a:solidFill>
                <a:latin typeface="Calibri" panose="020F0502020204030204" pitchFamily="34" charset="0"/>
              </a:rPr>
              <a:t> e o </a:t>
            </a:r>
            <a:r>
              <a:rPr lang="en-US" altLang="en-BR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Resultado</a:t>
            </a:r>
            <a:r>
              <a:rPr lang="en-US" altLang="en-BR" sz="2400" dirty="0">
                <a:solidFill>
                  <a:schemeClr val="bg1"/>
                </a:solidFill>
                <a:latin typeface="Calibri" panose="020F0502020204030204" pitchFamily="34" charset="0"/>
              </a:rPr>
              <a:t> Fiscal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537920-E2B7-FC52-4CC4-285EBF96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35" y="2708804"/>
            <a:ext cx="27741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100">
                <a:solidFill>
                  <a:schemeClr val="tx1"/>
                </a:solidFill>
              </a:rPr>
              <a:t>Orçamento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CFC2F0-B50C-9D49-0C92-CFB8FD04E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886" y="802638"/>
            <a:ext cx="4056522" cy="5252722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</a:rPr>
              <a:t>De maneira geral, define-se como orçamento, um plano que ajuda a estimar despesas, receitas e oportunidades de investimento em um período determinado de tempo. </a:t>
            </a:r>
            <a:endParaRPr lang="pt-BR" sz="2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48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7F002E-4EA2-F115-0BB6-B35030A73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215" y="21620"/>
            <a:ext cx="5797296" cy="945358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pt-BR" dirty="0"/>
              <a:t>Níveis do governo nas contas públicas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5C63D5-3CFC-D804-875A-8C2129E90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210" y="1407754"/>
            <a:ext cx="7034166" cy="4109477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rgbClr val="404040"/>
                </a:solidFill>
              </a:rPr>
              <a:t>Como o governo é agregado para fins de níveis de governo considerados?</a:t>
            </a:r>
          </a:p>
          <a:p>
            <a:endParaRPr lang="pt-BR" sz="2000" dirty="0">
              <a:solidFill>
                <a:srgbClr val="404040"/>
              </a:solidFill>
            </a:endParaRPr>
          </a:p>
          <a:p>
            <a:r>
              <a:rPr lang="pt-BR" sz="2000" dirty="0">
                <a:solidFill>
                  <a:srgbClr val="404040"/>
                </a:solidFill>
              </a:rPr>
              <a:t>Existe diferença entre Governo Central e Governo Federal?</a:t>
            </a:r>
          </a:p>
          <a:p>
            <a:endParaRPr lang="pt-BR" sz="2000" dirty="0">
              <a:solidFill>
                <a:srgbClr val="404040"/>
              </a:solidFill>
            </a:endParaRPr>
          </a:p>
          <a:p>
            <a:r>
              <a:rPr lang="pt-BR" sz="2000" dirty="0">
                <a:solidFill>
                  <a:srgbClr val="404040"/>
                </a:solidFill>
              </a:rPr>
              <a:t>O Bacen independente ainda faz parte das Contas Públicas? </a:t>
            </a:r>
          </a:p>
          <a:p>
            <a:endParaRPr lang="pt-BR" sz="2000" dirty="0">
              <a:solidFill>
                <a:srgbClr val="404040"/>
              </a:solidFill>
            </a:endParaRPr>
          </a:p>
          <a:p>
            <a:r>
              <a:rPr lang="pt-BR" sz="2000" dirty="0">
                <a:solidFill>
                  <a:srgbClr val="404040"/>
                </a:solidFill>
              </a:rPr>
              <a:t>E a Petrobrás?</a:t>
            </a:r>
          </a:p>
        </p:txBody>
      </p:sp>
    </p:spTree>
    <p:extLst>
      <p:ext uri="{BB962C8B-B14F-4D97-AF65-F5344CB8AC3E}">
        <p14:creationId xmlns:p14="http://schemas.microsoft.com/office/powerpoint/2010/main" val="476020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99F7B914-D8D0-0005-7663-69E9416DC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772400" cy="650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en-BR" sz="3600" dirty="0">
                <a:latin typeface="Calibri" panose="020F0502020204030204" pitchFamily="34" charset="0"/>
              </a:rPr>
              <a:t>Abrangência das Contas </a:t>
            </a:r>
            <a:endParaRPr lang="en-US" altLang="en-BR" sz="3600" dirty="0">
              <a:latin typeface="Calibri" panose="020F0502020204030204" pitchFamily="34" charset="0"/>
            </a:endParaRPr>
          </a:p>
        </p:txBody>
      </p:sp>
      <p:sp>
        <p:nvSpPr>
          <p:cNvPr id="23554" name="Retângulo 6">
            <a:extLst>
              <a:ext uri="{FF2B5EF4-FFF2-40B4-BE49-F238E27FC236}">
                <a16:creationId xmlns:a16="http://schemas.microsoft.com/office/drawing/2014/main" id="{EC47B28C-DDC1-0916-E68E-9548F83D1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857250"/>
            <a:ext cx="8001000" cy="43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77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BR" sz="2400" dirty="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6FA8FF7-C12F-E14D-287A-8B3A78150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220788"/>
            <a:ext cx="8247063" cy="707886"/>
          </a:xfrm>
          <a:prstGeom prst="rect">
            <a:avLst/>
          </a:prstGeom>
          <a:solidFill>
            <a:schemeClr val="bg1"/>
          </a:solidFill>
          <a:ln w="28575" cmpd="tri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BR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CONTA DO GOVERNO CENTRAL</a:t>
            </a:r>
            <a:r>
              <a:rPr lang="en-US" altLang="en-BR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= GOVERNO FEDERAL  (TESOURO NACIONAL e INSS)  + BANCO CENTRAL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AEDE7356-969A-D637-FC15-D2D3CE44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281" y="2511433"/>
            <a:ext cx="6913563" cy="1083374"/>
          </a:xfrm>
          <a:prstGeom prst="rect">
            <a:avLst/>
          </a:prstGeom>
          <a:solidFill>
            <a:schemeClr val="bg1"/>
          </a:solidFill>
          <a:ln w="38100" cmpd="thickThin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en-BR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en-BR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 DO GOVERNO (GERAL) </a:t>
            </a:r>
            <a:r>
              <a:rPr lang="pt-BR" altLang="en-BR" sz="20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altLang="en-BR" sz="20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BR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GOVERNO CENTRAL</a:t>
            </a:r>
            <a:r>
              <a:rPr lang="en-US" altLang="en-BR" sz="2000" b="0" dirty="0">
                <a:latin typeface="Calibri" panose="020F0502020204030204" pitchFamily="34" charset="0"/>
                <a:cs typeface="Calibri" panose="020F0502020204030204" pitchFamily="34" charset="0"/>
              </a:rPr>
              <a:t>+ ESTADOS + MUNICÍPIOS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BR" sz="20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en-BR" sz="2000" b="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endParaRPr lang="en-US" altLang="en-BR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CDAABECA-6BA4-9002-A87F-E9D937585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885" y="4251810"/>
            <a:ext cx="8453752" cy="707886"/>
          </a:xfrm>
          <a:prstGeom prst="rect">
            <a:avLst/>
          </a:prstGeom>
          <a:solidFill>
            <a:schemeClr val="bg1"/>
          </a:solidFill>
          <a:ln w="38100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en-BR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CONTA DO SETOR PÚBLICO </a:t>
            </a:r>
            <a:r>
              <a:rPr lang="pt-BR" altLang="en-BR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altLang="en-BR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GOVERNO GERAL + EMPRESAS ESTATAIS  (FEDERAIS, ESTADUAIS E MUNICIPAIS)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0B4590B-7FD9-7CB5-6E94-256B6DCA5540}"/>
              </a:ext>
            </a:extLst>
          </p:cNvPr>
          <p:cNvSpPr txBox="1"/>
          <p:nvPr/>
        </p:nvSpPr>
        <p:spPr>
          <a:xfrm>
            <a:off x="268349" y="5700801"/>
            <a:ext cx="8607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Observação: </a:t>
            </a:r>
            <a:r>
              <a:rPr lang="pt-BR" b="0" i="0" dirty="0">
                <a:solidFill>
                  <a:srgbClr val="161616"/>
                </a:solidFill>
                <a:effectLst/>
                <a:latin typeface="__IBM_Plex_Serif_42205b"/>
              </a:rPr>
              <a:t>Petrobras, Eletrobras, Caixa Econômica Federal e Banco do Brasil </a:t>
            </a:r>
            <a:r>
              <a:rPr lang="pt-BR" dirty="0"/>
              <a:t>não são  consideradas nestas contas devido às suas peculiaridades.</a:t>
            </a:r>
          </a:p>
          <a:p>
            <a:r>
              <a:rPr lang="pt-BR" dirty="0" err="1"/>
              <a:t>Ex</a:t>
            </a:r>
            <a:r>
              <a:rPr lang="pt-BR" dirty="0"/>
              <a:t> :</a:t>
            </a:r>
            <a:r>
              <a:rPr lang="pt-BR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Google Sans"/>
              </a:rPr>
              <a:t>O governo federal é o controlador da Petrobras (PETR4), com 50,26% das ações com direito a voto.</a:t>
            </a:r>
            <a:endParaRPr lang="pt-BR" dirty="0"/>
          </a:p>
        </p:txBody>
      </p:sp>
    </p:spTree>
  </p:cSld>
  <p:clrMapOvr>
    <a:masterClrMapping/>
  </p:clrMapOvr>
  <p:transition>
    <p:pull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>
            <a:extLst>
              <a:ext uri="{FF2B5EF4-FFF2-40B4-BE49-F238E27FC236}">
                <a16:creationId xmlns:a16="http://schemas.microsoft.com/office/drawing/2014/main" id="{2A8B5A41-7CD4-5ABC-CE74-4432B0F261D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7488" y="714375"/>
            <a:ext cx="6840537" cy="4205288"/>
          </a:xfrm>
          <a:noFill/>
        </p:spPr>
      </p:pic>
      <p:sp>
        <p:nvSpPr>
          <p:cNvPr id="27651" name="Line 4">
            <a:extLst>
              <a:ext uri="{FF2B5EF4-FFF2-40B4-BE49-F238E27FC236}">
                <a16:creationId xmlns:a16="http://schemas.microsoft.com/office/drawing/2014/main" id="{2380F3CF-5D1C-D0B8-8A03-94832B3565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4500" y="2636838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  <p:sp>
        <p:nvSpPr>
          <p:cNvPr id="133125" name="Line 5">
            <a:extLst>
              <a:ext uri="{FF2B5EF4-FFF2-40B4-BE49-F238E27FC236}">
                <a16:creationId xmlns:a16="http://schemas.microsoft.com/office/drawing/2014/main" id="{A2CA3EB9-F1A4-A7E5-E654-E6B363822B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7450" y="2420938"/>
            <a:ext cx="3603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  <p:sp>
        <p:nvSpPr>
          <p:cNvPr id="27653" name="Line 6">
            <a:extLst>
              <a:ext uri="{FF2B5EF4-FFF2-40B4-BE49-F238E27FC236}">
                <a16:creationId xmlns:a16="http://schemas.microsoft.com/office/drawing/2014/main" id="{A261C02C-BCAE-97D0-49C3-9F19A8676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3284538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  <p:sp>
        <p:nvSpPr>
          <p:cNvPr id="133130" name="Line 10">
            <a:extLst>
              <a:ext uri="{FF2B5EF4-FFF2-40B4-BE49-F238E27FC236}">
                <a16:creationId xmlns:a16="http://schemas.microsoft.com/office/drawing/2014/main" id="{F68DF6E1-DFF1-DE19-3D60-AAA78779D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088" y="2852738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  <p:sp>
        <p:nvSpPr>
          <p:cNvPr id="133131" name="Line 11">
            <a:extLst>
              <a:ext uri="{FF2B5EF4-FFF2-40B4-BE49-F238E27FC236}">
                <a16:creationId xmlns:a16="http://schemas.microsoft.com/office/drawing/2014/main" id="{D1F8BAD0-5066-0F97-09B3-670FAD918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2708275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  <p:sp>
        <p:nvSpPr>
          <p:cNvPr id="27656" name="Line 16">
            <a:extLst>
              <a:ext uri="{FF2B5EF4-FFF2-40B4-BE49-F238E27FC236}">
                <a16:creationId xmlns:a16="http://schemas.microsoft.com/office/drawing/2014/main" id="{0315AF1C-18BB-F546-F87A-04A6E9F8E1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4005263"/>
            <a:ext cx="6840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  <p:sp>
        <p:nvSpPr>
          <p:cNvPr id="133137" name="Line 17">
            <a:extLst>
              <a:ext uri="{FF2B5EF4-FFF2-40B4-BE49-F238E27FC236}">
                <a16:creationId xmlns:a16="http://schemas.microsoft.com/office/drawing/2014/main" id="{E868F979-F7D0-868B-F9FF-33F7FCF4C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1013" y="2349500"/>
            <a:ext cx="503237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  <p:sp>
        <p:nvSpPr>
          <p:cNvPr id="133138" name="Line 18">
            <a:extLst>
              <a:ext uri="{FF2B5EF4-FFF2-40B4-BE49-F238E27FC236}">
                <a16:creationId xmlns:a16="http://schemas.microsoft.com/office/drawing/2014/main" id="{4A978667-597F-33A8-3198-E8DDF64D65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01013" y="3284538"/>
            <a:ext cx="5032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  <p:sp>
        <p:nvSpPr>
          <p:cNvPr id="133139" name="Line 19">
            <a:extLst>
              <a:ext uri="{FF2B5EF4-FFF2-40B4-BE49-F238E27FC236}">
                <a16:creationId xmlns:a16="http://schemas.microsoft.com/office/drawing/2014/main" id="{0A2B2859-AC88-6DFC-162C-CFADA8EE85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01013" y="3284538"/>
            <a:ext cx="5032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  <p:sp>
        <p:nvSpPr>
          <p:cNvPr id="133140" name="Line 20">
            <a:extLst>
              <a:ext uri="{FF2B5EF4-FFF2-40B4-BE49-F238E27FC236}">
                <a16:creationId xmlns:a16="http://schemas.microsoft.com/office/drawing/2014/main" id="{294B772C-13BD-DE4F-D6D3-7005C16FE4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72450" y="3284538"/>
            <a:ext cx="4318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  <p:sp>
        <p:nvSpPr>
          <p:cNvPr id="133141" name="Line 21">
            <a:extLst>
              <a:ext uri="{FF2B5EF4-FFF2-40B4-BE49-F238E27FC236}">
                <a16:creationId xmlns:a16="http://schemas.microsoft.com/office/drawing/2014/main" id="{011C2897-8BB2-0A86-604D-DA1F2698C23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87450" y="2852738"/>
            <a:ext cx="52705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  <p:sp>
        <p:nvSpPr>
          <p:cNvPr id="133142" name="Line 22">
            <a:extLst>
              <a:ext uri="{FF2B5EF4-FFF2-40B4-BE49-F238E27FC236}">
                <a16:creationId xmlns:a16="http://schemas.microsoft.com/office/drawing/2014/main" id="{14F90BF1-9E99-90E4-A63B-327C52BE37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87450" y="2781300"/>
            <a:ext cx="5762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  <p:sp>
        <p:nvSpPr>
          <p:cNvPr id="133143" name="Line 23">
            <a:extLst>
              <a:ext uri="{FF2B5EF4-FFF2-40B4-BE49-F238E27FC236}">
                <a16:creationId xmlns:a16="http://schemas.microsoft.com/office/drawing/2014/main" id="{783B829B-B3B7-1614-6F04-1CFE42A528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5688" y="3286125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  <p:sp>
        <p:nvSpPr>
          <p:cNvPr id="133144" name="Line 24">
            <a:extLst>
              <a:ext uri="{FF2B5EF4-FFF2-40B4-BE49-F238E27FC236}">
                <a16:creationId xmlns:a16="http://schemas.microsoft.com/office/drawing/2014/main" id="{D4594277-2DE3-684F-5726-F0F425540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0150" y="31416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R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28677">
            <a:extLst>
              <a:ext uri="{FF2B5EF4-FFF2-40B4-BE49-F238E27FC236}">
                <a16:creationId xmlns:a16="http://schemas.microsoft.com/office/drawing/2014/main" id="{87D3A4E0-C908-4EA9-ABDF-E82AD6BDE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3" name="Title 1">
            <a:extLst>
              <a:ext uri="{FF2B5EF4-FFF2-40B4-BE49-F238E27FC236}">
                <a16:creationId xmlns:a16="http://schemas.microsoft.com/office/drawing/2014/main" id="{3591171D-4DAA-FC2F-2D5F-A2831ED27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0150" y="2363323"/>
            <a:ext cx="6743700" cy="1692771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altLang="en-BR" sz="2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en-US" altLang="en-BR" sz="2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Indicadores Fiscais no Brasil </a:t>
            </a:r>
            <a:br>
              <a:rPr lang="en-US" altLang="en-BR" sz="2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endParaRPr lang="en-US" altLang="en-BR" sz="27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Rectangle 32774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7" name="Rectangle 32776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9" name="Rectangle 32778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Rectangle 2">
            <a:extLst>
              <a:ext uri="{FF2B5EF4-FFF2-40B4-BE49-F238E27FC236}">
                <a16:creationId xmlns:a16="http://schemas.microsoft.com/office/drawing/2014/main" id="{002E9CE0-55AC-3096-68DA-284162B044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0407" y="918291"/>
            <a:ext cx="7306627" cy="4661056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endParaRPr lang="pt-BR" altLang="en-BR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pt-BR" altLang="en-BR" sz="2000" dirty="0">
                <a:solidFill>
                  <a:srgbClr val="404040"/>
                </a:solidFill>
                <a:latin typeface="Calibri" panose="020F0502020204030204" pitchFamily="34" charset="0"/>
              </a:rPr>
              <a:t>AS FONTES DE DADOS SOBRE A SITUAÇÃO FISCAL:</a:t>
            </a:r>
            <a:endParaRPr lang="pt-BR" altLang="en-BR" sz="2000" b="1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altLang="en-BR" sz="2400" b="1" dirty="0">
                <a:solidFill>
                  <a:srgbClr val="404040"/>
                </a:solidFill>
                <a:latin typeface="Calibri" panose="020F0502020204030204" pitchFamily="34" charset="0"/>
              </a:rPr>
              <a:t>Secretaria do Tesouro Nacional (STN</a:t>
            </a:r>
            <a:r>
              <a:rPr lang="pt-BR" altLang="en-B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): </a:t>
            </a:r>
            <a:r>
              <a:rPr lang="pt-BR" altLang="en-BR" sz="2000" dirty="0">
                <a:solidFill>
                  <a:srgbClr val="404040"/>
                </a:solidFill>
                <a:latin typeface="Calibri" panose="020F0502020204030204" pitchFamily="34" charset="0"/>
              </a:rPr>
              <a:t>APURA O RESULTADO DO </a:t>
            </a:r>
            <a:r>
              <a:rPr lang="pt-BR" altLang="en-B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GOVERNO CENTRAL </a:t>
            </a:r>
            <a:r>
              <a:rPr lang="pt-BR" altLang="en-BR" sz="2000" dirty="0">
                <a:solidFill>
                  <a:srgbClr val="404040"/>
                </a:solidFill>
                <a:latin typeface="Calibri" panose="020F0502020204030204" pitchFamily="34" charset="0"/>
              </a:rPr>
              <a:t>(SEGUINDO METODOLOGIA </a:t>
            </a:r>
            <a:r>
              <a:rPr lang="pt-BR" altLang="pt-B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“</a:t>
            </a:r>
            <a:r>
              <a:rPr lang="pt-BR" altLang="en-B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ACIMA DA LINHA</a:t>
            </a:r>
            <a:r>
              <a:rPr lang="pt-BR" altLang="pt-BR" sz="2000" dirty="0">
                <a:solidFill>
                  <a:srgbClr val="404040"/>
                </a:solidFill>
                <a:latin typeface="Calibri" panose="020F0502020204030204" pitchFamily="34" charset="0"/>
              </a:rPr>
              <a:t>”)</a:t>
            </a:r>
            <a:r>
              <a:rPr lang="pt-BR" altLang="en-BR" sz="2000" dirty="0">
                <a:solidFill>
                  <a:srgbClr val="404040"/>
                </a:solidFill>
                <a:latin typeface="Calibri" panose="020F0502020204030204" pitchFamily="34" charset="0"/>
              </a:rPr>
              <a:t>, ALÉM DE </a:t>
            </a:r>
            <a:r>
              <a:rPr lang="pt-BR" altLang="en-B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CONSOLIDAR E DIVULGAR INFORMAÇÕES FISCAIS DOS GOVERNOS REGIONAIS.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pt-BR" altLang="en-BR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altLang="en-BR" sz="2400" b="1" dirty="0">
                <a:solidFill>
                  <a:srgbClr val="404040"/>
                </a:solidFill>
                <a:latin typeface="Calibri" panose="020F0502020204030204" pitchFamily="34" charset="0"/>
              </a:rPr>
              <a:t>Bacen: </a:t>
            </a:r>
            <a:r>
              <a:rPr lang="pt-BR" altLang="en-BR" sz="2000" dirty="0">
                <a:solidFill>
                  <a:srgbClr val="404040"/>
                </a:solidFill>
                <a:latin typeface="Calibri" panose="020F0502020204030204" pitchFamily="34" charset="0"/>
              </a:rPr>
              <a:t>CALCULA </a:t>
            </a:r>
            <a:r>
              <a:rPr lang="pt-BR" altLang="en-B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AS ESTATÍSTICAS FISCAIS PARA O SETOR PÚBLICO CONSOLIDADO,</a:t>
            </a:r>
            <a:r>
              <a:rPr lang="pt-BR" altLang="en-BR" sz="2000" dirty="0">
                <a:solidFill>
                  <a:srgbClr val="404040"/>
                </a:solidFill>
                <a:latin typeface="Calibri" panose="020F0502020204030204" pitchFamily="34" charset="0"/>
              </a:rPr>
              <a:t> INCLUINDO </a:t>
            </a:r>
            <a:r>
              <a:rPr lang="pt-BR" altLang="en-BR" sz="2000" b="1" i="1" dirty="0">
                <a:solidFill>
                  <a:srgbClr val="404040"/>
                </a:solidFill>
                <a:latin typeface="Calibri" panose="020F0502020204030204" pitchFamily="34" charset="0"/>
              </a:rPr>
              <a:t>DÍVIDA LÍQUIDA E NECESSIDADE DE FINANCIAMENTO DO SETOR PÚBLICO (NFSP), </a:t>
            </a:r>
            <a:r>
              <a:rPr lang="pt-BR" altLang="en-BR" sz="2000" dirty="0">
                <a:solidFill>
                  <a:srgbClr val="404040"/>
                </a:solidFill>
                <a:latin typeface="Calibri" panose="020F0502020204030204" pitchFamily="34" charset="0"/>
              </a:rPr>
              <a:t>AMBAS SEGUNDO METODOLOGIA </a:t>
            </a:r>
            <a:r>
              <a:rPr lang="pt-BR" altLang="pt-B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“</a:t>
            </a:r>
            <a:r>
              <a:rPr lang="pt-BR" altLang="en-B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ABAIXO DA LINHA</a:t>
            </a:r>
            <a:r>
              <a:rPr lang="pt-BR" altLang="pt-B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”</a:t>
            </a:r>
            <a:r>
              <a:rPr lang="pt-BR" altLang="en-B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altLang="en-BR" sz="2000" b="1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endParaRPr lang="pt-BR" altLang="en-BR" sz="20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109BD405-3F13-EACE-CA82-7C0739681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565400"/>
            <a:ext cx="781526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77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BR" sz="240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6147" descr="Lupa mostrando declínio de desempenho">
            <a:extLst>
              <a:ext uri="{FF2B5EF4-FFF2-40B4-BE49-F238E27FC236}">
                <a16:creationId xmlns:a16="http://schemas.microsoft.com/office/drawing/2014/main" id="{41C67BC0-634D-496D-A03C-0B0E735AF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2" r="43066" b="-1"/>
          <a:stretch/>
        </p:blipFill>
        <p:spPr>
          <a:xfrm>
            <a:off x="20" y="10"/>
            <a:ext cx="4564960" cy="6857990"/>
          </a:xfrm>
          <a:prstGeom prst="rect">
            <a:avLst/>
          </a:prstGeom>
        </p:spPr>
      </p:pic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396AD7BF-6DC5-B0AA-1ED1-09DA46CAB7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16016" y="548680"/>
            <a:ext cx="4320480" cy="597666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endParaRPr lang="pt-BR" altLang="en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en-BR" sz="2800" dirty="0">
                <a:latin typeface="Calibri" panose="020F0502020204030204" pitchFamily="34" charset="0"/>
                <a:cs typeface="Calibri" panose="020F0502020204030204" pitchFamily="34" charset="0"/>
              </a:rPr>
              <a:t>Critérios para a apuração do Resultado Fiscal</a:t>
            </a:r>
          </a:p>
          <a:p>
            <a:pPr eaLnBrk="1" hangingPunct="1">
              <a:lnSpc>
                <a:spcPct val="90000"/>
              </a:lnSpc>
            </a:pPr>
            <a:endParaRPr lang="pt-BR" altLang="en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pt-BR" altLang="en-BR" sz="2800" dirty="0">
                <a:latin typeface="Calibri" panose="020F0502020204030204" pitchFamily="34" charset="0"/>
                <a:cs typeface="Calibri" panose="020F0502020204030204" pitchFamily="34" charset="0"/>
              </a:rPr>
              <a:t>Critérios de apuração do resultado fiscal: comparação.</a:t>
            </a:r>
          </a:p>
          <a:p>
            <a:pPr lvl="1" eaLnBrk="1" hangingPunct="1">
              <a:lnSpc>
                <a:spcPct val="90000"/>
              </a:lnSpc>
            </a:pPr>
            <a:endParaRPr lang="pt-BR" altLang="en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pt-BR" altLang="en-BR" sz="2800" dirty="0">
                <a:latin typeface="Calibri" panose="020F0502020204030204" pitchFamily="34" charset="0"/>
                <a:cs typeface="Calibri" panose="020F0502020204030204" pitchFamily="34" charset="0"/>
              </a:rPr>
              <a:t>Principais indicadores “acima da linha” e “abaixo da linha”.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altLang="en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2154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Rectangle 37895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8" name="Rectangle 37897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00" name="Rectangle 37899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89" name="Rectangle 2">
            <a:extLst>
              <a:ext uri="{FF2B5EF4-FFF2-40B4-BE49-F238E27FC236}">
                <a16:creationId xmlns:a16="http://schemas.microsoft.com/office/drawing/2014/main" id="{DE3E8A1B-4867-F301-8044-81D3FF937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215" y="178352"/>
            <a:ext cx="5797296" cy="630478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pt-BR" altLang="en-BR" sz="2000">
                <a:latin typeface="Calibri" panose="020F0502020204030204" pitchFamily="34" charset="0"/>
              </a:rPr>
            </a:br>
            <a:r>
              <a:rPr lang="pt-BR" altLang="en-BR" sz="2000">
                <a:latin typeface="Calibri" panose="020F0502020204030204" pitchFamily="34" charset="0"/>
              </a:rPr>
              <a:t>DEFINIÇÃO</a:t>
            </a:r>
            <a:r>
              <a:rPr lang="pt-BR" altLang="en-BR" sz="2000">
                <a:latin typeface="Calibri" panose="020F0502020204030204" pitchFamily="34" charset="0"/>
                <a:cs typeface="Calibri" panose="020F0502020204030204" pitchFamily="34" charset="0"/>
              </a:rPr>
              <a:t>: “</a:t>
            </a:r>
            <a:r>
              <a:rPr lang="pt-BR" altLang="ja-JP" sz="2000" b="1" i="1">
                <a:latin typeface="Calibri" panose="020F0502020204030204" pitchFamily="34" charset="0"/>
                <a:cs typeface="Calibri" panose="020F0502020204030204" pitchFamily="34" charset="0"/>
              </a:rPr>
              <a:t>ACIMA DA LINHA</a:t>
            </a:r>
            <a:r>
              <a:rPr lang="ja-JP" altLang="pt-BR" sz="2000" b="1" i="1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pt-BR" altLang="ja-JP" sz="2000" b="1" i="1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pt-BR" altLang="ja-JP" sz="2000" b="1" i="1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altLang="en-BR" sz="2000" b="1">
              <a:latin typeface="Calibri" panose="020F0502020204030204" pitchFamily="34" charset="0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80D9F1B-C734-9596-A487-CC4F2043C8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5616" y="1572138"/>
            <a:ext cx="6840760" cy="3945094"/>
          </a:xfrm>
        </p:spPr>
        <p:txBody>
          <a:bodyPr rtlCol="0">
            <a:normAutofit/>
          </a:bodyPr>
          <a:lstStyle/>
          <a:p>
            <a:pPr marL="4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ja-JP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INCLUI AS ESTATÍSTICAS FISCAIS </a:t>
            </a:r>
            <a:r>
              <a:rPr lang="pt-BR" altLang="ja-JP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DESAGREGADAS</a:t>
            </a:r>
            <a:r>
              <a:rPr lang="pt-BR" altLang="ja-JP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QUE APRESENTAM AS </a:t>
            </a:r>
            <a:r>
              <a:rPr lang="pt-BR" altLang="ja-JP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VARIÁVEIS DE RECEITA E DE DESPESA.</a:t>
            </a:r>
          </a:p>
          <a:p>
            <a:pPr marL="4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pt-BR" altLang="ja-JP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t-BR" altLang="en-BR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  Quando se mede o </a:t>
            </a:r>
            <a:r>
              <a:rPr lang="pt-BR" altLang="en-BR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déficit público </a:t>
            </a:r>
            <a:r>
              <a:rPr lang="pt-BR" altLang="en-BR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base na execução orçamentária das entidades que o geram, isto é, diretamente das receitas e despesas, usa-se o critério “acima da linha”.</a:t>
            </a:r>
          </a:p>
          <a:p>
            <a:pPr marL="4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t-BR" altLang="en-BR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Nesse critério de cálculo, são explicitados </a:t>
            </a:r>
            <a:r>
              <a:rPr lang="pt-BR" altLang="en-BR" b="1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principais fluxos de receita e despesas. </a:t>
            </a:r>
          </a:p>
          <a:p>
            <a:pPr marL="4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pt-BR" altLang="en-BR" b="1" i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t-BR" altLang="en-BR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As estatísticas fiscais desagregadas, que apresentam as variáveis de receita e despesa, são chamadas “acima da linha”. </a:t>
            </a:r>
          </a:p>
          <a:p>
            <a:pPr marL="4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en-BR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altLang="en-BR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pt-BR" altLang="en-BR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41990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93" name="Rectangle 41992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95" name="Rectangle 41994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89" name="Rectangle 2">
            <a:extLst>
              <a:ext uri="{FF2B5EF4-FFF2-40B4-BE49-F238E27FC236}">
                <a16:creationId xmlns:a16="http://schemas.microsoft.com/office/drawing/2014/main" id="{CE945A17-CFC6-8E08-5E1D-B303F7FCB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215" y="89773"/>
            <a:ext cx="5797296" cy="76314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en-BR" dirty="0">
                <a:latin typeface="Calibri" panose="020F0502020204030204" pitchFamily="34" charset="0"/>
              </a:rPr>
              <a:t>DEFINIÇÃO</a:t>
            </a:r>
            <a:endParaRPr lang="pt-BR" altLang="en-BR" b="1" dirty="0">
              <a:latin typeface="Calibri" panose="020F0502020204030204" pitchFamily="34" charset="0"/>
            </a:endParaRP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DD5CE4DB-9851-0DCF-3FEB-4B51F3557D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7260" y="1248156"/>
            <a:ext cx="7269480" cy="454914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ja-JP" sz="1400" b="1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pt-BR" altLang="ja-JP" sz="2000" b="1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ABAIXO DA LINHA”: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ja-JP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MEDE APENAS </a:t>
            </a:r>
            <a:r>
              <a:rPr lang="pt-BR" altLang="ja-JP" sz="20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DIMENSÃO DO DESEQUILÍBRIO </a:t>
            </a:r>
            <a:r>
              <a:rPr lang="pt-BR" altLang="ja-JP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RECEITA E DESPESA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ja-JP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(EX</a:t>
            </a:r>
            <a:r>
              <a:rPr lang="pt-BR" altLang="ja-JP" sz="20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BR" altLang="ja-JP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ATRAVÉS, POR EXEMPLO,  DA VARIAÇÃO DO ENDIVIDAMENTO PÚBLICO)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en-BR" sz="2000" dirty="0">
                <a:solidFill>
                  <a:srgbClr val="404040"/>
                </a:solidFill>
                <a:latin typeface="Calibri" panose="020F0502020204030204" pitchFamily="34" charset="0"/>
                <a:ea typeface="HGｺﾞｼｯｸE" panose="020B0909000000000000" pitchFamily="49" charset="-128"/>
                <a:cs typeface="Calibri" panose="020F0502020204030204" pitchFamily="34" charset="0"/>
              </a:rPr>
              <a:t>   O critério “abaixo da linha” mede o tamanho do Déficit Público </a:t>
            </a:r>
            <a:r>
              <a:rPr lang="pt-BR" altLang="en-BR" sz="2000" b="1" dirty="0">
                <a:solidFill>
                  <a:srgbClr val="404040"/>
                </a:solidFill>
                <a:latin typeface="Calibri" panose="020F0502020204030204" pitchFamily="34" charset="0"/>
                <a:ea typeface="HGｺﾞｼｯｸE" panose="020B0909000000000000" pitchFamily="49" charset="-128"/>
                <a:cs typeface="Calibri" panose="020F0502020204030204" pitchFamily="34" charset="0"/>
              </a:rPr>
              <a:t>pelo lado do financiamento</a:t>
            </a:r>
            <a:r>
              <a:rPr lang="pt-BR" altLang="en-BR" sz="2000" dirty="0">
                <a:solidFill>
                  <a:srgbClr val="404040"/>
                </a:solidFill>
                <a:latin typeface="Calibri" panose="020F0502020204030204" pitchFamily="34" charset="0"/>
                <a:ea typeface="HGｺﾞｼｯｸE" panose="020B0909000000000000" pitchFamily="49" charset="-128"/>
                <a:cs typeface="Calibri" panose="020F0502020204030204" pitchFamily="34" charset="0"/>
              </a:rPr>
              <a:t>, isto é, pela forma como foi financiado, e não pela forma como foi gerado.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en-BR" sz="2000" dirty="0">
                <a:solidFill>
                  <a:srgbClr val="404040"/>
                </a:solidFill>
                <a:latin typeface="Calibri" panose="020F0502020204030204" pitchFamily="34" charset="0"/>
                <a:ea typeface="HGｺﾞｼｯｸE" panose="020B0909000000000000" pitchFamily="49" charset="-128"/>
                <a:cs typeface="Calibri" panose="020F0502020204030204" pitchFamily="34" charset="0"/>
              </a:rPr>
              <a:t>    A variável que mede a dimensão do desequilíbrio através da variação do endividamento público – </a:t>
            </a:r>
            <a:r>
              <a:rPr lang="pt-BR" altLang="en-BR" sz="2000" b="1" i="1" dirty="0">
                <a:solidFill>
                  <a:srgbClr val="404040"/>
                </a:solidFill>
                <a:latin typeface="Calibri" panose="020F0502020204030204" pitchFamily="34" charset="0"/>
                <a:ea typeface="HGｺﾞｼｯｸE" panose="020B0909000000000000" pitchFamily="49" charset="-128"/>
                <a:cs typeface="Calibri" panose="020F0502020204030204" pitchFamily="34" charset="0"/>
              </a:rPr>
              <a:t>sem que se saiba ao certo se este mudou por motivos ligados à Receita ou à Despesa</a:t>
            </a:r>
            <a:r>
              <a:rPr lang="pt-BR" altLang="en-BR" sz="2000" dirty="0">
                <a:solidFill>
                  <a:srgbClr val="404040"/>
                </a:solidFill>
                <a:latin typeface="Calibri" panose="020F0502020204030204" pitchFamily="34" charset="0"/>
                <a:ea typeface="HGｺﾞｼｯｸE" panose="020B0909000000000000" pitchFamily="49" charset="-128"/>
                <a:cs typeface="Calibri" panose="020F0502020204030204" pitchFamily="34" charset="0"/>
              </a:rPr>
              <a:t> – é denominada de estatística “abaixo da linha”.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en-BR" sz="2000" dirty="0">
                <a:solidFill>
                  <a:srgbClr val="404040"/>
                </a:solidFill>
                <a:latin typeface="Calibri" panose="020F0502020204030204" pitchFamily="34" charset="0"/>
                <a:ea typeface="HGｺﾞｼｯｸE" panose="020B0909000000000000" pitchFamily="49" charset="-128"/>
                <a:cs typeface="Calibri" panose="020F0502020204030204" pitchFamily="34" charset="0"/>
              </a:rPr>
              <a:t>   Trata-se de uma forma de superar problemas de controle dos gastos e de contabilização.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altLang="en-BR" sz="2000" b="1" dirty="0">
              <a:solidFill>
                <a:srgbClr val="404040"/>
              </a:solidFill>
              <a:latin typeface="Calibri" panose="020F0502020204030204" pitchFamily="34" charset="0"/>
              <a:ea typeface="HGｺﾞｼｯｸE" panose="020B0909000000000000" pitchFamily="49" charset="-128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pt-BR" altLang="en-BR" sz="1400" dirty="0">
              <a:solidFill>
                <a:srgbClr val="404040"/>
              </a:solidFill>
              <a:latin typeface="Calibri" panose="020F0502020204030204" pitchFamily="34" charset="0"/>
              <a:ea typeface="HGｺﾞｼｯｸE" panose="020B0909000000000000" pitchFamily="49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Content Placeholder 3">
            <a:extLst>
              <a:ext uri="{FF2B5EF4-FFF2-40B4-BE49-F238E27FC236}">
                <a16:creationId xmlns:a16="http://schemas.microsoft.com/office/drawing/2014/main" id="{F9DE02CA-53A4-D168-921E-6B5A2C3DB9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549275"/>
            <a:ext cx="7907337" cy="5570538"/>
          </a:xfrm>
        </p:spPr>
      </p:pic>
    </p:spTree>
  </p:cSld>
  <p:clrMapOvr>
    <a:masterClrMapping/>
  </p:clrMapOvr>
  <p:transition>
    <p:pull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44038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41" name="Rectangle 44040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43" name="Rectangle 44042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89" name="Rectangle 2">
            <a:extLst>
              <a:ext uri="{FF2B5EF4-FFF2-40B4-BE49-F238E27FC236}">
                <a16:creationId xmlns:a16="http://schemas.microsoft.com/office/drawing/2014/main" id="{5A568CF0-CF3A-3621-5F13-EFF4B5337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215" y="279966"/>
            <a:ext cx="5797296" cy="593286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en-BR" dirty="0">
                <a:latin typeface="Calibri" panose="020F0502020204030204" pitchFamily="34" charset="0"/>
              </a:rPr>
              <a:t>Continuação</a:t>
            </a:r>
            <a:endParaRPr lang="pt-BR" altLang="en-BR" b="1" dirty="0">
              <a:latin typeface="Calibri" panose="020F0502020204030204" pitchFamily="34" charset="0"/>
            </a:endParaRP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D42BFDC4-9B3D-EADB-CC14-F59DA07790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7260" y="1340768"/>
            <a:ext cx="7269480" cy="4269076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en-BR" sz="20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altLang="en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Pelo critério “abaixo da linha”, observa-se </a:t>
            </a:r>
            <a:r>
              <a:rPr lang="pt-BR" altLang="en-BR" sz="2000" b="1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déficit </a:t>
            </a:r>
            <a:r>
              <a:rPr lang="pt-BR" altLang="en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base na</a:t>
            </a:r>
            <a:r>
              <a:rPr lang="pt-BR" altLang="en-BR" sz="20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en-BR" sz="2000" b="1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variação da dívida pública</a:t>
            </a:r>
            <a:r>
              <a:rPr lang="pt-BR" altLang="en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pela ótica de seu financiamento, conhecido como </a:t>
            </a:r>
            <a:r>
              <a:rPr lang="pt-BR" altLang="en-BR" sz="2000" b="1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Necessidade de Financiamento do Setor Público (NFSP)</a:t>
            </a:r>
            <a:r>
              <a:rPr lang="pt-BR" altLang="en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importante indicador a ser definido.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en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altLang="en-BR" sz="2000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en-BR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537920-E2B7-FC52-4CC4-285EBF96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59436"/>
            <a:ext cx="5797296" cy="1001268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pt-BR" dirty="0"/>
              <a:t>Orçamento e dívida pública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CFC2F0-B50C-9D49-0C92-CFB8FD04E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248156"/>
            <a:ext cx="7163132" cy="42396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400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O Orçamento do governo é composto por Receitas e Despesas Públicas. </a:t>
            </a:r>
          </a:p>
          <a:p>
            <a:pPr>
              <a:lnSpc>
                <a:spcPct val="90000"/>
              </a:lnSpc>
            </a:pPr>
            <a:endParaRPr lang="pt-BR" sz="24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400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As </a:t>
            </a:r>
            <a:r>
              <a:rPr lang="pt-BR" sz="2400" b="1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Receitas Públicas </a:t>
            </a:r>
            <a:r>
              <a:rPr lang="pt-BR" sz="2400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são provenientes de tributos (impostos, taxas e contribuições de melhorias)</a:t>
            </a:r>
          </a:p>
          <a:p>
            <a:pPr>
              <a:lnSpc>
                <a:spcPct val="90000"/>
              </a:lnSpc>
            </a:pPr>
            <a:endParaRPr lang="pt-BR" sz="24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400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Já as </a:t>
            </a:r>
            <a:r>
              <a:rPr lang="pt-BR" sz="2400" b="1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Despesas Públicas </a:t>
            </a:r>
            <a:r>
              <a:rPr lang="pt-BR" sz="2400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estão relacionadas aos gastos com a manutenção da máquina pública e com gastos sociais (escolas, hospitais, saneamento básico, etc.), entre outros exemplos. </a:t>
            </a:r>
          </a:p>
          <a:p>
            <a:pPr>
              <a:lnSpc>
                <a:spcPct val="90000"/>
              </a:lnSpc>
            </a:pPr>
            <a:endParaRPr lang="pt-BR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6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41989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1" y="640080"/>
            <a:ext cx="8183898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992" name="Rectangle 41991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7" y="804672"/>
            <a:ext cx="7934706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5" name="Title 1">
            <a:extLst>
              <a:ext uri="{FF2B5EF4-FFF2-40B4-BE49-F238E27FC236}">
                <a16:creationId xmlns:a16="http://schemas.microsoft.com/office/drawing/2014/main" id="{3D19F8F0-9297-4869-B751-875EF47A4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7046" y="1289303"/>
            <a:ext cx="7228833" cy="3339303"/>
          </a:xfrm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BR" sz="2800" kern="1200" cap="none" spc="200" baseline="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 a </a:t>
            </a:r>
            <a:r>
              <a:rPr lang="en-US" altLang="en-BR" sz="2800" kern="1200" cap="none" spc="200" baseline="0" dirty="0" err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diferença</a:t>
            </a:r>
            <a:r>
              <a:rPr lang="en-US" altLang="en-BR" sz="2800" kern="1200" cap="none" spc="200" baseline="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entre </a:t>
            </a:r>
            <a:r>
              <a:rPr lang="en-US" altLang="en-BR" sz="2800" kern="1200" cap="none" spc="200" baseline="0" dirty="0" err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estatísticas</a:t>
            </a:r>
            <a:r>
              <a:rPr lang="en-US" altLang="en-BR" sz="2800" kern="1200" cap="none" spc="200" baseline="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BR" sz="2800" kern="1200" cap="none" spc="200" baseline="0" dirty="0" err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apuradas</a:t>
            </a:r>
            <a:r>
              <a:rPr lang="en-US" altLang="en-BR" sz="2800" kern="1200" cap="none" spc="200" baseline="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BR" sz="2800" kern="1200" cap="none" spc="200" baseline="0" dirty="0" err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segundo</a:t>
            </a:r>
            <a:r>
              <a:rPr lang="en-US" altLang="en-BR" sz="2800" kern="1200" cap="none" spc="200" baseline="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BR" sz="2800" kern="1200" cap="none" spc="200" baseline="0" dirty="0" err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altLang="en-BR" sz="2800" kern="1200" cap="none" spc="200" baseline="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en-BR" sz="2800" kern="1200" cap="none" spc="200" baseline="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BR" sz="2800" b="1" kern="1200" cap="none" spc="200" baseline="0" dirty="0" err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Registro</a:t>
            </a:r>
            <a:r>
              <a:rPr lang="en-US" altLang="en-BR" sz="2800" b="1" kern="1200" cap="none" spc="200" baseline="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BR" sz="2800" b="1" i="1" u="sng" kern="1200" cap="none" spc="200" baseline="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Caixa</a:t>
            </a:r>
            <a:r>
              <a:rPr lang="en-US" altLang="en-BR" sz="2800" b="1" i="1" kern="1200" cap="none" spc="200" baseline="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altLang="en-BR" sz="2800" b="1" i="1" u="sng" kern="1200" cap="none" spc="200" baseline="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altLang="en-BR" sz="2800" b="1" i="1" u="sng" kern="1200" cap="none" spc="200" baseline="0" dirty="0" err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Competência</a:t>
            </a:r>
            <a:r>
              <a:rPr lang="en-US" altLang="en-BR" sz="2800" b="1" kern="1200" cap="none" spc="200" baseline="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>
            <a:extLst>
              <a:ext uri="{FF2B5EF4-FFF2-40B4-BE49-F238E27FC236}">
                <a16:creationId xmlns:a16="http://schemas.microsoft.com/office/drawing/2014/main" id="{C8B9E47B-4363-B47E-41E6-FC1E6245A309}"/>
              </a:ext>
            </a:extLst>
          </p:cNvPr>
          <p:cNvSpPr/>
          <p:nvPr/>
        </p:nvSpPr>
        <p:spPr>
          <a:xfrm>
            <a:off x="661988" y="2503488"/>
            <a:ext cx="3416300" cy="98901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323" dirty="0">
                <a:latin typeface="Calibri" panose="020F0502020204030204" pitchFamily="34" charset="0"/>
                <a:cs typeface="Calibri" panose="020F0502020204030204" pitchFamily="34" charset="0"/>
              </a:rPr>
              <a:t>CAIXA</a:t>
            </a:r>
          </a:p>
        </p:txBody>
      </p:sp>
      <p:sp>
        <p:nvSpPr>
          <p:cNvPr id="11" name="Retângulo de cantos arredondados 10">
            <a:extLst>
              <a:ext uri="{FF2B5EF4-FFF2-40B4-BE49-F238E27FC236}">
                <a16:creationId xmlns:a16="http://schemas.microsoft.com/office/drawing/2014/main" id="{3D40EB8B-9984-E3F9-EEBF-78EF32676D4F}"/>
              </a:ext>
            </a:extLst>
          </p:cNvPr>
          <p:cNvSpPr/>
          <p:nvPr/>
        </p:nvSpPr>
        <p:spPr>
          <a:xfrm>
            <a:off x="4932363" y="2497139"/>
            <a:ext cx="3311525" cy="87947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323" dirty="0">
                <a:latin typeface="Calibri" panose="020F0502020204030204" pitchFamily="34" charset="0"/>
                <a:cs typeface="Calibri" panose="020F0502020204030204" pitchFamily="34" charset="0"/>
              </a:rPr>
              <a:t>COMPETÊNCIA</a:t>
            </a:r>
          </a:p>
        </p:txBody>
      </p:sp>
      <p:sp>
        <p:nvSpPr>
          <p:cNvPr id="51204" name="CaixaDeTexto 11">
            <a:extLst>
              <a:ext uri="{FF2B5EF4-FFF2-40B4-BE49-F238E27FC236}">
                <a16:creationId xmlns:a16="http://schemas.microsoft.com/office/drawing/2014/main" id="{E2436A26-EF42-53AD-4A50-ADB0C2848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3492500"/>
            <a:ext cx="3398837" cy="17067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92163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77"/>
              </a:defRPr>
            </a:lvl1pPr>
            <a:lvl2pPr marL="742950" indent="-285750" defTabSz="792163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2pPr>
            <a:lvl3pPr marL="1143000" indent="-228600" defTabSz="792163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3pPr>
            <a:lvl4pPr marL="1600200" indent="-228600" defTabSz="792163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4pPr>
            <a:lvl5pPr marL="2057400" indent="-228600" defTabSz="792163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5pPr>
            <a:lvl6pPr marL="2514600" indent="-228600" defTabSz="79216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6pPr>
            <a:lvl7pPr marL="2971800" indent="-228600" defTabSz="79216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7pPr>
            <a:lvl8pPr marL="3429000" indent="-228600" defTabSz="79216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8pPr>
            <a:lvl9pPr marL="3886200" indent="-228600" defTabSz="79216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>
              <a:lnSpc>
                <a:spcPts val="2213"/>
              </a:lnSpc>
              <a:spcBef>
                <a:spcPts val="550"/>
              </a:spcBef>
              <a:spcAft>
                <a:spcPts val="550"/>
              </a:spcAft>
              <a:buClr>
                <a:schemeClr val="accent1"/>
              </a:buClr>
              <a:buFontTx/>
              <a:buNone/>
            </a:pPr>
            <a:endParaRPr lang="pt-BR" altLang="en-BR" sz="2800" i="1" dirty="0">
              <a:solidFill>
                <a:srgbClr val="00206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algn="ctr" eaLnBrk="1" hangingPunct="1">
              <a:lnSpc>
                <a:spcPts val="2213"/>
              </a:lnSpc>
              <a:spcBef>
                <a:spcPts val="550"/>
              </a:spcBef>
              <a:spcAft>
                <a:spcPts val="550"/>
              </a:spcAft>
              <a:buClr>
                <a:schemeClr val="accent1"/>
              </a:buClr>
              <a:buFontTx/>
              <a:buNone/>
            </a:pPr>
            <a:r>
              <a:rPr lang="pt-BR" altLang="en-BR" sz="2800" i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Saída de Caixa:</a:t>
            </a:r>
          </a:p>
          <a:p>
            <a:pPr algn="ctr" eaLnBrk="1" hangingPunct="1">
              <a:lnSpc>
                <a:spcPts val="2213"/>
              </a:lnSpc>
              <a:spcBef>
                <a:spcPts val="550"/>
              </a:spcBef>
              <a:spcAft>
                <a:spcPts val="550"/>
              </a:spcAft>
              <a:buClr>
                <a:schemeClr val="accent1"/>
              </a:buClr>
              <a:buFontTx/>
              <a:buNone/>
            </a:pPr>
            <a:r>
              <a:rPr lang="pt-BR" altLang="en-BR" sz="2800" i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Pagamento da fatura</a:t>
            </a:r>
          </a:p>
          <a:p>
            <a:pPr algn="ctr" eaLnBrk="1" hangingPunct="1">
              <a:lnSpc>
                <a:spcPts val="2213"/>
              </a:lnSpc>
              <a:spcBef>
                <a:spcPts val="550"/>
              </a:spcBef>
              <a:spcAft>
                <a:spcPts val="550"/>
              </a:spcAft>
              <a:buClr>
                <a:schemeClr val="accent1"/>
              </a:buClr>
              <a:buFontTx/>
              <a:buNone/>
            </a:pPr>
            <a:r>
              <a:rPr lang="pt-BR" altLang="en-BR" sz="2800" i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Janeiro de 2024</a:t>
            </a:r>
          </a:p>
        </p:txBody>
      </p:sp>
      <p:sp>
        <p:nvSpPr>
          <p:cNvPr id="51205" name="CaixaDeTexto 12">
            <a:extLst>
              <a:ext uri="{FF2B5EF4-FFF2-40B4-BE49-F238E27FC236}">
                <a16:creationId xmlns:a16="http://schemas.microsoft.com/office/drawing/2014/main" id="{8030A9D1-7F13-8504-0118-BE0EFD500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3376613"/>
            <a:ext cx="3311525" cy="17067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92163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 defTabSz="792163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 defTabSz="792163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 defTabSz="792163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 defTabSz="792163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>
              <a:lnSpc>
                <a:spcPts val="2213"/>
              </a:lnSpc>
              <a:spcBef>
                <a:spcPts val="550"/>
              </a:spcBef>
              <a:spcAft>
                <a:spcPts val="550"/>
              </a:spcAft>
              <a:buClr>
                <a:schemeClr val="accent1"/>
              </a:buClr>
            </a:pPr>
            <a:endParaRPr lang="pt-BR" altLang="en-BR" sz="28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ts val="2213"/>
              </a:lnSpc>
              <a:spcBef>
                <a:spcPts val="550"/>
              </a:spcBef>
              <a:spcAft>
                <a:spcPts val="550"/>
              </a:spcAft>
              <a:buClr>
                <a:schemeClr val="accent1"/>
              </a:buClr>
            </a:pPr>
            <a:r>
              <a:rPr lang="pt-BR" altLang="en-BR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Fato Gerador:</a:t>
            </a:r>
          </a:p>
          <a:p>
            <a:pPr algn="ctr" eaLnBrk="1" hangingPunct="1">
              <a:lnSpc>
                <a:spcPts val="2213"/>
              </a:lnSpc>
              <a:spcBef>
                <a:spcPts val="550"/>
              </a:spcBef>
              <a:spcAft>
                <a:spcPts val="550"/>
              </a:spcAft>
              <a:buClr>
                <a:schemeClr val="accent1"/>
              </a:buClr>
            </a:pPr>
            <a:r>
              <a:rPr lang="pt-BR" altLang="en-BR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Compra do presente</a:t>
            </a:r>
          </a:p>
          <a:p>
            <a:pPr algn="ctr" eaLnBrk="1" hangingPunct="1">
              <a:lnSpc>
                <a:spcPts val="2213"/>
              </a:lnSpc>
              <a:spcBef>
                <a:spcPts val="550"/>
              </a:spcBef>
              <a:spcAft>
                <a:spcPts val="550"/>
              </a:spcAft>
              <a:buClr>
                <a:schemeClr val="accent1"/>
              </a:buClr>
            </a:pPr>
            <a:r>
              <a:rPr lang="pt-BR" altLang="en-BR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Dezembro de 2023</a:t>
            </a:r>
          </a:p>
        </p:txBody>
      </p:sp>
      <p:sp>
        <p:nvSpPr>
          <p:cNvPr id="51206" name="CaixaDeTexto 13">
            <a:extLst>
              <a:ext uri="{FF2B5EF4-FFF2-40B4-BE49-F238E27FC236}">
                <a16:creationId xmlns:a16="http://schemas.microsoft.com/office/drawing/2014/main" id="{7D9B0DFD-CE9C-5313-6DDD-688890CD1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1027113"/>
            <a:ext cx="87074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92163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77"/>
              </a:defRPr>
            </a:lvl1pPr>
            <a:lvl2pPr marL="742950" indent="-285750" defTabSz="792163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2pPr>
            <a:lvl3pPr marL="1143000" indent="-228600" defTabSz="792163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3pPr>
            <a:lvl4pPr marL="1600200" indent="-228600" defTabSz="792163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4pPr>
            <a:lvl5pPr marL="2057400" indent="-228600" defTabSz="792163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5pPr>
            <a:lvl6pPr marL="2514600" indent="-228600" defTabSz="79216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6pPr>
            <a:lvl7pPr marL="2971800" indent="-228600" defTabSz="79216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7pPr>
            <a:lvl8pPr marL="3429000" indent="-228600" defTabSz="79216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8pPr>
            <a:lvl9pPr marL="3886200" indent="-228600" defTabSz="79216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>
              <a:spcBef>
                <a:spcPts val="550"/>
              </a:spcBef>
              <a:spcAft>
                <a:spcPts val="550"/>
              </a:spcAft>
              <a:buClr>
                <a:schemeClr val="accent1"/>
              </a:buClr>
              <a:buFontTx/>
              <a:buNone/>
            </a:pPr>
            <a:r>
              <a:rPr lang="pt-BR" altLang="en-BR" sz="3200" 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Exemplo: Compra de um presente de natal com cartão de crédito</a:t>
            </a:r>
          </a:p>
        </p:txBody>
      </p:sp>
      <p:sp>
        <p:nvSpPr>
          <p:cNvPr id="51207" name="CaixaDeTexto 2">
            <a:extLst>
              <a:ext uri="{FF2B5EF4-FFF2-40B4-BE49-F238E27FC236}">
                <a16:creationId xmlns:a16="http://schemas.microsoft.com/office/drawing/2014/main" id="{7F35A99A-5A19-E812-53B1-E7EFF73A0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7" y="247650"/>
            <a:ext cx="6120681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77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BR" sz="3200" i="1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Registro Caixa e Competência</a:t>
            </a:r>
          </a:p>
        </p:txBody>
      </p:sp>
    </p:spTree>
  </p:cSld>
  <p:clrMapOvr>
    <a:masterClrMapping/>
  </p:clrMapOvr>
  <p:transition>
    <p:pull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53254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7" name="Rectangle 53256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9" name="Rectangle 53258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76998B25-385E-AFA7-208F-B12021EB5F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6671" y="1248156"/>
            <a:ext cx="7410069" cy="43616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BR" sz="2000" dirty="0">
                <a:solidFill>
                  <a:srgbClr val="404040"/>
                </a:solidFill>
                <a:latin typeface="Calibri" panose="020F0502020204030204" pitchFamily="34" charset="0"/>
              </a:rPr>
              <a:t>EXEMPLO ILUSTRATIVO: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pt-BR" sz="2000">
                <a:solidFill>
                  <a:srgbClr val="404040"/>
                </a:solidFill>
                <a:latin typeface="Calibri" panose="020F0502020204030204" pitchFamily="34" charset="0"/>
              </a:rPr>
              <a:t>“</a:t>
            </a:r>
            <a:r>
              <a:rPr lang="pt-BR" altLang="ja-JP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INÍCIO DE 1995 – SITUAÇÃO ECONÔMICA CONJUNTURAL DIFÍCIL – GOVERNO DECIDIU ADIAR O PAGAMENTO DE 70% DO FUNCIONALISMO PARA O MÊS SEGUINTE.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LIA-SE NA IMPRENSA: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...</a:t>
            </a:r>
            <a:r>
              <a:rPr lang="ja-JP" altLang="pt-BR"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pt-BR" altLang="ja-JP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GOVERNO CENTRAL ESTÁ APENAS </a:t>
            </a:r>
            <a:r>
              <a:rPr lang="pt-BR" altLang="ja-JP" sz="20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MELHORANDO O SEU DESEMPENHO </a:t>
            </a:r>
            <a:r>
              <a:rPr lang="pt-BR" altLang="ja-JP" sz="2000" b="1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CAIXA (pagou apenas 30%)</a:t>
            </a:r>
            <a:r>
              <a:rPr lang="pt-BR" altLang="ja-JP" sz="20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MAS ISSO </a:t>
            </a:r>
            <a:r>
              <a:rPr lang="pt-BR" altLang="ja-JP" sz="2000" b="1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ALTERA O DÉFICIT PELO CRITÉRIO DE COMPETÊNCIA</a:t>
            </a:r>
            <a:r>
              <a:rPr lang="ja-JP" altLang="pt-BR" sz="2000" i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pt-BR" altLang="ja-JP" sz="20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CRITÉRIO DE COMPETÊNCIA : CONSIDERA O MOMENTO DE </a:t>
            </a:r>
            <a:r>
              <a:rPr lang="ja-JP" altLang="pt-BR"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pt-BR" altLang="ja-JP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GERAÇÃO</a:t>
            </a:r>
            <a:r>
              <a:rPr lang="en-US" altLang="ja-JP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pt-BR" altLang="ja-JP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DESPESA, MESMO QUE NÃO TENHA SIDO PAGA.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altLang="en-BR" sz="2000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48134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37" name="Rectangle 48136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39" name="Rectangle 48138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29" name="Rectangle 2">
            <a:extLst>
              <a:ext uri="{FF2B5EF4-FFF2-40B4-BE49-F238E27FC236}">
                <a16:creationId xmlns:a16="http://schemas.microsoft.com/office/drawing/2014/main" id="{8D894B12-69F0-159C-F1DE-F7BEEC5E1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215" y="40286"/>
            <a:ext cx="5797296" cy="1020418"/>
          </a:xfrm>
          <a:solidFill>
            <a:srgbClr val="FFFFFF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en-BR">
                <a:latin typeface="Calibri" panose="020F0502020204030204" pitchFamily="34" charset="0"/>
              </a:rPr>
              <a:t>CONCEITOS BÁSICOS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466C1BD2-0376-3C9A-970B-754533BB3D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5479" y="1474482"/>
            <a:ext cx="6912768" cy="3909036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pt-BR" altLang="ja-JP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ESTE MÊS, </a:t>
            </a:r>
            <a:r>
              <a:rPr lang="pt-BR" altLang="ja-JP" sz="2000" u="sng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GOVERNO </a:t>
            </a:r>
            <a:r>
              <a:rPr lang="pt-BR" altLang="ja-JP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DIVULGOU UM NOVO RESULTADO NEGATIVO DAS CONTAS PÚBLICAS, MEDIDO PELO </a:t>
            </a:r>
            <a:r>
              <a:rPr lang="pt-BR" altLang="ja-JP" sz="2000" u="sng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DÉFICIT NOMINAL</a:t>
            </a:r>
            <a:r>
              <a:rPr lang="pt-BR" altLang="ja-JP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O SEU </a:t>
            </a:r>
            <a:r>
              <a:rPr lang="pt-BR" altLang="ja-JP" sz="2000" u="sng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RESULTADO PRIMÁRIO</a:t>
            </a:r>
            <a:r>
              <a:rPr lang="pt-BR" altLang="ja-JP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PORÉM, FOI MAIS UMA VEZ SUPERAVITÁRIO.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pt-BR" altLang="en-BR" sz="2000" dirty="0">
              <a:solidFill>
                <a:srgbClr val="40404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AS CONTAS DO </a:t>
            </a:r>
            <a:r>
              <a:rPr lang="pt-BR" altLang="en-BR" sz="2000" u="sng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GOVERNO CENTRAL</a:t>
            </a:r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POR SUA VEZ, REVELARAM UM SURPREENDENTE SUPERÁVIT, MESMO NO </a:t>
            </a:r>
            <a:r>
              <a:rPr lang="pt-BR" altLang="en-BR" sz="2000" u="sng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CONCEITO NOMINAL</a:t>
            </a:r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 PELO </a:t>
            </a:r>
            <a:r>
              <a:rPr lang="pt-BR" altLang="en-BR" sz="2000" u="sng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CRITÉRIO DE COMPETÊNCIA</a:t>
            </a:r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PORÉM, O RESULTADO TERIA SIDO DEFICITÁRIO, JÁ QUE A </a:t>
            </a:r>
            <a:r>
              <a:rPr lang="pt-BR" altLang="en-BR" sz="2000" u="sng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DESPESA DE CAIXA</a:t>
            </a:r>
            <a:r>
              <a:rPr lang="pt-BR" altLang="en-BR" sz="20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 MÊS FOI ARTIFICIALMENTE CONTIDA PELA TRANSFERÊNCIA DO PAGAMENTO DE PARTE DA FOLHA DO FUNCIONALISMO PARA O PRÓXIMO MÊS.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Content Placeholder 3">
            <a:extLst>
              <a:ext uri="{FF2B5EF4-FFF2-40B4-BE49-F238E27FC236}">
                <a16:creationId xmlns:a16="http://schemas.microsoft.com/office/drawing/2014/main" id="{9387593D-9280-3755-0072-D4EA664631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7795364" cy="4248472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3">
            <a:extLst>
              <a:ext uri="{FF2B5EF4-FFF2-40B4-BE49-F238E27FC236}">
                <a16:creationId xmlns:a16="http://schemas.microsoft.com/office/drawing/2014/main" id="{CD0B9887-2E30-7C6D-EFBE-89E32F799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188640"/>
            <a:ext cx="6250174" cy="13865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0" tIns="182880" rIns="182880" bIns="18288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BR" sz="2400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PROJEÇÃO FMI 2016</a:t>
            </a:r>
          </a:p>
        </p:txBody>
      </p:sp>
      <p:pic>
        <p:nvPicPr>
          <p:cNvPr id="65537" name="Picture 2">
            <a:extLst>
              <a:ext uri="{FF2B5EF4-FFF2-40B4-BE49-F238E27FC236}">
                <a16:creationId xmlns:a16="http://schemas.microsoft.com/office/drawing/2014/main" id="{8CEC092C-594B-C166-95F6-68561EC7A3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6" y="1594626"/>
            <a:ext cx="7910947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9AE2-17F6-93A6-C3F2-DF409AC68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305" y="260648"/>
            <a:ext cx="5938838" cy="7842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BR" sz="2800" dirty="0" err="1">
                <a:latin typeface="Calibri" panose="020F0502020204030204" pitchFamily="34" charset="0"/>
              </a:rPr>
              <a:t>Resultado</a:t>
            </a:r>
            <a:r>
              <a:rPr lang="en-US" altLang="en-BR" sz="2800" dirty="0">
                <a:latin typeface="Calibri" panose="020F0502020204030204" pitchFamily="34" charset="0"/>
              </a:rPr>
              <a:t> </a:t>
            </a:r>
            <a:r>
              <a:rPr lang="en-US" altLang="en-BR" sz="2800" dirty="0" err="1">
                <a:latin typeface="Calibri" panose="020F0502020204030204" pitchFamily="34" charset="0"/>
              </a:rPr>
              <a:t>Primário</a:t>
            </a:r>
            <a:br>
              <a:rPr lang="en-US" altLang="en-BR" sz="2800" dirty="0">
                <a:latin typeface="Calibri" panose="020F0502020204030204" pitchFamily="34" charset="0"/>
              </a:rPr>
            </a:br>
            <a:r>
              <a:rPr lang="en-US" altLang="en-BR" sz="2800" dirty="0">
                <a:latin typeface="Calibri" panose="020F0502020204030204" pitchFamily="34" charset="0"/>
              </a:rPr>
              <a:t>(</a:t>
            </a:r>
            <a:r>
              <a:rPr lang="en-US" altLang="en-BR" sz="2800" dirty="0" err="1">
                <a:latin typeface="Calibri" panose="020F0502020204030204" pitchFamily="34" charset="0"/>
              </a:rPr>
              <a:t>Fevereiro</a:t>
            </a:r>
            <a:r>
              <a:rPr lang="en-US" altLang="en-BR" sz="2800" dirty="0">
                <a:latin typeface="Calibri" panose="020F0502020204030204" pitchFamily="34" charset="0"/>
              </a:rPr>
              <a:t> 2022)</a:t>
            </a:r>
            <a:endParaRPr lang="en-BR" dirty="0"/>
          </a:p>
        </p:txBody>
      </p:sp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A612C2AC-2603-09A7-2822-6C5BFE226C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BR"/>
              <a:t> </a:t>
            </a:r>
          </a:p>
          <a:p>
            <a:pPr eaLnBrk="1" hangingPunct="1"/>
            <a:endParaRPr lang="en-US" altLang="en-BR"/>
          </a:p>
          <a:p>
            <a:pPr eaLnBrk="1" hangingPunct="1"/>
            <a:endParaRPr lang="en-BR" altLang="en-BR"/>
          </a:p>
        </p:txBody>
      </p:sp>
      <p:pic>
        <p:nvPicPr>
          <p:cNvPr id="68611" name="Picture 5">
            <a:extLst>
              <a:ext uri="{FF2B5EF4-FFF2-40B4-BE49-F238E27FC236}">
                <a16:creationId xmlns:a16="http://schemas.microsoft.com/office/drawing/2014/main" id="{0945E0F3-FAEF-A13A-40A5-EE9D308B1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1103"/>
            <a:ext cx="7091362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EADA9-0464-2E78-54BD-268A821AD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63171"/>
            <a:ext cx="5937755" cy="1188720"/>
          </a:xfrm>
        </p:spPr>
        <p:txBody>
          <a:bodyPr/>
          <a:lstStyle/>
          <a:p>
            <a:r>
              <a:rPr lang="pt-BR" dirty="0"/>
              <a:t>Resultado primário março de 2024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DA7BAB-19CB-40B9-3ACE-95A5DFDFBB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628800"/>
            <a:ext cx="766977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6451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Content Placeholder 2">
            <a:extLst>
              <a:ext uri="{FF2B5EF4-FFF2-40B4-BE49-F238E27FC236}">
                <a16:creationId xmlns:a16="http://schemas.microsoft.com/office/drawing/2014/main" id="{E81FD83E-4D2A-EB31-27CD-B218A47E1C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BR"/>
          </a:p>
        </p:txBody>
      </p:sp>
      <p:pic>
        <p:nvPicPr>
          <p:cNvPr id="76802" name="Picture 3">
            <a:extLst>
              <a:ext uri="{FF2B5EF4-FFF2-40B4-BE49-F238E27FC236}">
                <a16:creationId xmlns:a16="http://schemas.microsoft.com/office/drawing/2014/main" id="{A997247F-DDD7-C6D1-5742-011C2F9F4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605838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B702D644-75E6-CB3F-5E7E-E754E654A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BR"/>
          </a:p>
        </p:txBody>
      </p:sp>
      <p:pic>
        <p:nvPicPr>
          <p:cNvPr id="77826" name="Picture 3">
            <a:extLst>
              <a:ext uri="{FF2B5EF4-FFF2-40B4-BE49-F238E27FC236}">
                <a16:creationId xmlns:a16="http://schemas.microsoft.com/office/drawing/2014/main" id="{CA87452A-F683-5BDD-96DE-B99048D34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90550"/>
            <a:ext cx="8348663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BE1E8-32B0-35DD-790E-12C24F37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888" y="0"/>
            <a:ext cx="4341112" cy="964692"/>
          </a:xfrm>
        </p:spPr>
        <p:txBody>
          <a:bodyPr>
            <a:normAutofit/>
          </a:bodyPr>
          <a:lstStyle/>
          <a:p>
            <a:r>
              <a:rPr lang="pt-BR" sz="2000" dirty="0"/>
              <a:t>DÉFICIT PÚBLICO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6656AB-B8B3-4895-AD32-B928A43C4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70" y="964692"/>
            <a:ext cx="408051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8BDAE2-5EE0-4B2F-9C9B-7E86A0B4C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889" y="1128683"/>
            <a:ext cx="382987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C31AA98-DA9A-DE9F-1CFA-A3FE8ED8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19" y="1700808"/>
            <a:ext cx="3486050" cy="314698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A7A06E-6EEB-2E94-281F-66A1A3351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110" y="1128683"/>
            <a:ext cx="4341112" cy="4583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effectLst/>
                <a:latin typeface="Calibri" panose="020F0502020204030204" pitchFamily="34" charset="0"/>
              </a:rPr>
              <a:t>Quando ao longo de um dado período de tempo, o governo gasta mais do que arrecada,</a:t>
            </a:r>
            <a:r>
              <a:rPr lang="pt-BR" sz="2400" dirty="0">
                <a:latin typeface="Calibri" panose="020F0502020204030204" pitchFamily="34" charset="0"/>
              </a:rPr>
              <a:t> resulta em Déficit Público.</a:t>
            </a:r>
          </a:p>
          <a:p>
            <a:endParaRPr lang="pt-BR" sz="24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t-BR" sz="2400" dirty="0">
                <a:latin typeface="Calibri" panose="020F0502020204030204" pitchFamily="34" charset="0"/>
              </a:rPr>
              <a:t>Gastos do governo &gt; Receitas do governo</a:t>
            </a:r>
          </a:p>
          <a:p>
            <a:pPr marL="0" indent="0" algn="ctr">
              <a:buNone/>
            </a:pPr>
            <a:endParaRPr lang="pt-BR" sz="24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t-BR" sz="2400" dirty="0">
                <a:latin typeface="Calibri" panose="020F0502020204030204" pitchFamily="34" charset="0"/>
              </a:rPr>
              <a:t>Indica o nível de saúde financeira de um país</a:t>
            </a:r>
          </a:p>
          <a:p>
            <a:pPr>
              <a:lnSpc>
                <a:spcPct val="90000"/>
              </a:lnSpc>
            </a:pP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64456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BD2-2719-6C98-6565-33297D868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375" y="260648"/>
            <a:ext cx="5937250" cy="792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BR" dirty="0"/>
              <a:t>Juros nominais</a:t>
            </a:r>
          </a:p>
        </p:txBody>
      </p:sp>
      <p:pic>
        <p:nvPicPr>
          <p:cNvPr id="78850" name="Content Placeholder 3">
            <a:extLst>
              <a:ext uri="{FF2B5EF4-FFF2-40B4-BE49-F238E27FC236}">
                <a16:creationId xmlns:a16="http://schemas.microsoft.com/office/drawing/2014/main" id="{1F1C9CAF-6E4C-5144-AD60-149A10922E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065" y="1340768"/>
            <a:ext cx="7755870" cy="4545930"/>
          </a:xfrm>
        </p:spPr>
      </p:pic>
    </p:spTree>
  </p:cSld>
  <p:clrMapOvr>
    <a:masterClrMapping/>
  </p:clrMapOvr>
  <p:transition>
    <p:pull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Content Placeholder 3">
            <a:extLst>
              <a:ext uri="{FF2B5EF4-FFF2-40B4-BE49-F238E27FC236}">
                <a16:creationId xmlns:a16="http://schemas.microsoft.com/office/drawing/2014/main" id="{B6BED9EE-252A-D42D-508A-51678DB24D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692150"/>
            <a:ext cx="8177212" cy="4794250"/>
          </a:xfrm>
        </p:spPr>
      </p:pic>
    </p:spTree>
  </p:cSld>
  <p:clrMapOvr>
    <a:masterClrMapping/>
  </p:clrMapOvr>
  <p:transition>
    <p:pull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1" name="Rectangle 82950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53" name="Rectangle 82952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55" name="Rectangle 82954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33" name="Título 1">
            <a:extLst>
              <a:ext uri="{FF2B5EF4-FFF2-40B4-BE49-F238E27FC236}">
                <a16:creationId xmlns:a16="http://schemas.microsoft.com/office/drawing/2014/main" id="{8E93FBAD-5835-FC4C-9D98-C1D7D1E86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5729" y="275745"/>
            <a:ext cx="6674114" cy="602764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en-BR" sz="2200" dirty="0">
                <a:latin typeface="Calibri" panose="020F0502020204030204" pitchFamily="34" charset="0"/>
              </a:rPr>
              <a:t>Déficit Público</a:t>
            </a:r>
            <a:r>
              <a:rPr lang="pt-BR" altLang="en-BR" sz="2200" i="1" dirty="0">
                <a:latin typeface="Calibri" panose="020F0502020204030204" pitchFamily="34" charset="0"/>
              </a:rPr>
              <a:t> e </a:t>
            </a:r>
            <a:r>
              <a:rPr lang="pt-BR" altLang="en-BR" sz="2200" dirty="0">
                <a:latin typeface="Calibri" panose="020F0502020204030204" pitchFamily="34" charset="0"/>
              </a:rPr>
              <a:t>Dívida do Setor Público</a:t>
            </a:r>
          </a:p>
        </p:txBody>
      </p:sp>
      <p:sp>
        <p:nvSpPr>
          <p:cNvPr id="82946" name="Espaço Reservado para Conteúdo 2">
            <a:extLst>
              <a:ext uri="{FF2B5EF4-FFF2-40B4-BE49-F238E27FC236}">
                <a16:creationId xmlns:a16="http://schemas.microsoft.com/office/drawing/2014/main" id="{46E2496D-08BE-3F0E-818E-62C08E570F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5616" y="1384686"/>
            <a:ext cx="7091124" cy="384451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en-BR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pt-BR" altLang="en-BR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Dívida é um estoque</a:t>
            </a:r>
            <a:r>
              <a:rPr lang="pt-BR" altLang="en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representando o quanto o governo deve, em consequência de déficits passados.</a:t>
            </a:r>
          </a:p>
          <a:p>
            <a:pPr marL="0" indent="0" eaLnBrk="1" hangingPunct="1">
              <a:lnSpc>
                <a:spcPct val="90000"/>
              </a:lnSpc>
            </a:pPr>
            <a:endParaRPr lang="pt-BR" altLang="en-BR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pt-BR" altLang="en-BR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Déficit é um fluxo</a:t>
            </a:r>
            <a:r>
              <a:rPr lang="pt-BR" altLang="en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representando o </a:t>
            </a:r>
            <a:r>
              <a:rPr lang="pt-BR" altLang="en-BR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 Nominal </a:t>
            </a:r>
            <a:r>
              <a:rPr lang="pt-BR" altLang="en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Governo, a cada período de tempo.</a:t>
            </a:r>
          </a:p>
          <a:p>
            <a:pPr marL="0" indent="0" eaLnBrk="1" hangingPunct="1">
              <a:lnSpc>
                <a:spcPct val="90000"/>
              </a:lnSpc>
            </a:pPr>
            <a:endParaRPr lang="pt-BR" altLang="en-BR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pt-BR" altLang="en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Resultado Nominal ou Déficit altera a Dívida. </a:t>
            </a:r>
          </a:p>
        </p:txBody>
      </p:sp>
    </p:spTree>
  </p:cSld>
  <p:clrMapOvr>
    <a:masterClrMapping/>
  </p:clrMapOvr>
  <p:transition>
    <p:pull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DCAB4-DCD6-7968-0D8A-CCED6D5F5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215" y="35549"/>
            <a:ext cx="5797296" cy="857284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pt-BR" sz="2200"/>
              <a:t>O que representa a autonomia do banco central no Brasil?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35D143-8B9C-C79C-39C9-5E02C83CC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71" y="980728"/>
            <a:ext cx="7550658" cy="5040560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objetivo fundamental do BC é assegurar a estabilidade de preços, além de, acessoriamente, zelar pela estabilidade e pela eficiência do sistema financeiro, suavizar as flutuações do nível de atividade econômica e fomentar o pleno emprego.</a:t>
            </a:r>
          </a:p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atribuição legal de autonomia centraliza os </a:t>
            </a:r>
            <a:r>
              <a:rPr lang="pt-BR" sz="20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conhecimentos técnicos e profissionais para questões monetárias e financeiras</a:t>
            </a:r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Banco Central, aumentando a probabilidade de decisões apropriadas.</a:t>
            </a:r>
          </a:p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autonomia do Banco Central do Brasil (BC) dispõe sobre os mandatos do presidente e diretores e sobre os objetivos da instituição, definida pela Lei Complementar nº 179/2021, alterando trechos da Lei nº 4.595/1964, que ordena o sistema financeiro nacional.</a:t>
            </a:r>
          </a:p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pt-BR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oglobo.globo.com</a:t>
            </a:r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/economia/noticia/2023/02/autonomia-do-banco-central-o-que-e-e-por-que-ela-e-importante-entenda.ghtml</a:t>
            </a:r>
          </a:p>
          <a:p>
            <a:pPr>
              <a:lnSpc>
                <a:spcPct val="90000"/>
              </a:lnSpc>
            </a:pPr>
            <a:endParaRPr lang="pt-BR" sz="20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3539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8C67B8-2797-AD72-3039-ED38DC199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215" y="199986"/>
            <a:ext cx="5797296" cy="766992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BR" dirty="0"/>
              <a:t>Dívida pública no brasil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6D85C4-F487-D230-DAB9-167229439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260" y="1272362"/>
            <a:ext cx="7217370" cy="397354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430"/>
              </a:spcAft>
            </a:pPr>
            <a:r>
              <a:rPr lang="pt-BR" sz="2000" i="1" kern="180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 que Lula erra ao falar de dívida pública</a:t>
            </a:r>
            <a:endParaRPr lang="pt-BR" sz="2000" kern="100" dirty="0">
              <a:solidFill>
                <a:srgbClr val="40404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pt-BR" sz="2000" b="1" kern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Juro elevado e poupança baixa tornam dívida alta proibitiva para o Brasil</a:t>
            </a:r>
            <a:endParaRPr lang="pt-BR" sz="2000" b="1" kern="100" dirty="0">
              <a:solidFill>
                <a:srgbClr val="40404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1080"/>
              </a:spcAft>
            </a:pPr>
            <a:r>
              <a:rPr lang="pt-BR" sz="2000" kern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Há duas semanas o presidente </a:t>
            </a:r>
            <a:r>
              <a:rPr lang="pt-BR" sz="2000" kern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Lula</a:t>
            </a:r>
            <a:r>
              <a:rPr lang="pt-BR" sz="2000" kern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em uma em entrevista ao programa Bom Dia, Presidente, da EBC, afirmou: </a:t>
            </a:r>
          </a:p>
          <a:p>
            <a:pPr>
              <a:lnSpc>
                <a:spcPct val="90000"/>
              </a:lnSpc>
              <a:spcAft>
                <a:spcPts val="1080"/>
              </a:spcAft>
            </a:pPr>
            <a:r>
              <a:rPr lang="pt-BR" sz="2000" kern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"Eu às vezes fico um pouco irritado com esse negócio de déficit fiscal, se vai ser zero, se não vai ser zero. Essa é uma discussão que nenhum país do mundo faz. Em nenhum país do mundo. A dívida pública bruta dos EUA é 112% do PIB. A do </a:t>
            </a:r>
            <a:r>
              <a:rPr lang="pt-BR" sz="2000" kern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Japão</a:t>
            </a:r>
            <a:r>
              <a:rPr lang="pt-BR" sz="2000" kern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135% do PIB. A da </a:t>
            </a:r>
            <a:r>
              <a:rPr lang="pt-BR" sz="2000" kern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Itália</a:t>
            </a:r>
            <a:r>
              <a:rPr lang="pt-BR" sz="2000" kern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é quase 200%. Esse não é o problema".</a:t>
            </a:r>
            <a:endParaRPr lang="pt-BR" sz="2000" kern="100" dirty="0">
              <a:solidFill>
                <a:srgbClr val="40404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pt-BR" sz="20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5356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682978-E56D-68A1-9B74-D4A5780D8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215" y="214470"/>
            <a:ext cx="5797296" cy="813816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pt-BR" dirty="0"/>
              <a:t>Indicador da capacidade do país em GERAR RENDA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0B3133-5A8C-4468-82CD-4AE739EEF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543692"/>
            <a:ext cx="6984776" cy="382952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Dívida/PIB </a:t>
            </a:r>
            <a:r>
              <a:rPr lang="pt-BR" b="1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Influencia a classificação de risco:</a:t>
            </a:r>
            <a:r>
              <a:rPr lang="pt-BR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t-BR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pt-BR" b="0" i="0" u="none" strike="noStrike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Agências de rating de crédito, como Moody's e S&amp;P, utilizam a relação dívida/PIB como um dos principais indicadores para determinar a classificação de risco de um país. </a:t>
            </a:r>
          </a:p>
          <a:p>
            <a:pPr marL="0" indent="0">
              <a:lnSpc>
                <a:spcPct val="90000"/>
              </a:lnSpc>
              <a:buNone/>
            </a:pPr>
            <a:endParaRPr lang="pt-BR" b="0" i="0" u="none" strike="noStrike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Essa classificação influencia o custo de empréstimos para o governo e as empresas, além de afetar a atratividade do país para investimentos estrangeiros.</a:t>
            </a:r>
            <a:endParaRPr lang="pt-BR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567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682978-E56D-68A1-9B74-D4A5780D8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215" y="59436"/>
            <a:ext cx="5797296" cy="1001268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pt-BR" dirty="0"/>
              <a:t>Indicador da capacidade do país em GERAR RENDA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0B3133-5A8C-4468-82CD-4AE739EEF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700808"/>
            <a:ext cx="6552728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dívida/PIB representa a proporção da dívida total do governo em relação ao tamanho da economia. </a:t>
            </a:r>
            <a:endParaRPr lang="pt-BR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t-BR" b="0" i="0" u="none" strike="noStrike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Um valor alto indica que o governo possui uma dívida grande em relação à sua capacidade de gerar renda, o que pode gerar preocupações entre os investidores sobre a capacidade do governo de pagar seus compromissos.</a:t>
            </a:r>
            <a:endParaRPr lang="pt-BR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289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4B19D-CFC2-3306-DB55-8BFD7916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65356"/>
            <a:ext cx="8712967" cy="803404"/>
          </a:xfrm>
        </p:spPr>
        <p:txBody>
          <a:bodyPr>
            <a:noAutofit/>
          </a:bodyPr>
          <a:lstStyle/>
          <a:p>
            <a:pPr algn="l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Problemas na </a:t>
            </a:r>
            <a:r>
              <a:rPr lang="pt-B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interpretação</a:t>
            </a:r>
            <a:r>
              <a:rPr lang="pt-BR" sz="2000" b="1" i="0" u="none" strike="noStrike" dirty="0" err="1">
                <a:solidFill>
                  <a:srgbClr val="0078A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Samuel</a:t>
            </a:r>
            <a:r>
              <a:rPr lang="pt-BR" sz="2000" b="1" i="0" u="none" strike="noStrike" dirty="0">
                <a:solidFill>
                  <a:srgbClr val="0078A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Pessôa</a:t>
            </a:r>
            <a:br>
              <a:rPr lang="pt-BR" sz="2000" b="1" i="0" dirty="0">
                <a:solidFill>
                  <a:srgbClr val="0078A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Pesquisador do Instituto Brasileiro de Economia (FGV) e da Julius </a:t>
            </a:r>
            <a:r>
              <a:rPr lang="pt-BR" sz="2000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Baer</a:t>
            </a:r>
            <a:r>
              <a:rPr lang="pt-BR" sz="2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Family Office (JBFO). É doutor em economia pela USP.</a:t>
            </a:r>
            <a:br>
              <a:rPr lang="pt-BR" sz="2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872952-0106-E79F-FB79-E40BD33E5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484784"/>
            <a:ext cx="7560839" cy="4615285"/>
          </a:xfrm>
        </p:spPr>
        <p:txBody>
          <a:bodyPr/>
          <a:lstStyle/>
          <a:p>
            <a:r>
              <a:rPr lang="pt-BR" sz="160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FolhaGrafico"/>
              </a:rPr>
              <a:t>Juro elevado e poupança baixa tornam dívida alta proibitiva para o Brasil</a:t>
            </a:r>
          </a:p>
          <a:p>
            <a:r>
              <a:rPr lang="pt-BR" sz="16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olhaTexto"/>
              </a:rPr>
              <a:t>Brasil tem dívida menor, mas juros maiores e menos poupança</a:t>
            </a:r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4CC1CCE-5C6A-40D6-B060-B49976EEA210}"/>
              </a:ext>
            </a:extLst>
          </p:cNvPr>
          <p:cNvSpPr txBox="1"/>
          <p:nvPr/>
        </p:nvSpPr>
        <p:spPr>
          <a:xfrm>
            <a:off x="326445" y="2453104"/>
            <a:ext cx="813690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prstClr val="black"/>
                </a:solidFill>
                <a:latin typeface="HelveticaNeue-Bold" panose="02000503000000020004" pitchFamily="2" charset="0"/>
              </a:rPr>
              <a:t>										Brasil	Itália	Japão	EUA		</a:t>
            </a:r>
            <a:endParaRPr lang="pt-BR" b="1" dirty="0">
              <a:solidFill>
                <a:prstClr val="black"/>
              </a:solidFill>
              <a:latin typeface="HelveticaNeue-Bold" panose="02000503000000020004" pitchFamily="2" charset="0"/>
            </a:endParaRPr>
          </a:p>
          <a:p>
            <a:r>
              <a:rPr lang="pt-BR" b="0" dirty="0">
                <a:solidFill>
                  <a:prstClr val="black"/>
                </a:solidFill>
                <a:latin typeface="HelveticaNeue" panose="02000503000000020004" pitchFamily="2" charset="0"/>
              </a:rPr>
              <a:t>Dívida pública bruta, em % do PIB			  85		 137		 252	        122	</a:t>
            </a:r>
          </a:p>
          <a:p>
            <a:r>
              <a:rPr lang="pt-BR" b="0" dirty="0">
                <a:solidFill>
                  <a:prstClr val="black"/>
                </a:solidFill>
                <a:latin typeface="HelveticaNeue" panose="02000503000000020004" pitchFamily="2" charset="0"/>
              </a:rPr>
              <a:t>Juros reais, em %						 5,10	-0,70	-0,30	-0,8	</a:t>
            </a:r>
          </a:p>
          <a:p>
            <a:r>
              <a:rPr lang="pt-BR" b="0" dirty="0">
                <a:solidFill>
                  <a:prstClr val="black"/>
                </a:solidFill>
                <a:latin typeface="HelveticaNeue" panose="02000503000000020004" pitchFamily="2" charset="0"/>
              </a:rPr>
              <a:t>PII (posição internacional de investimento), em % do PIB	</a:t>
            </a:r>
            <a:r>
              <a:rPr lang="pt-BR" dirty="0">
                <a:solidFill>
                  <a:prstClr val="black"/>
                </a:solidFill>
                <a:latin typeface="HelveticaNeue" panose="02000503000000020004" pitchFamily="2" charset="0"/>
              </a:rPr>
              <a:t>														  </a:t>
            </a:r>
            <a:r>
              <a:rPr lang="pt-BR" b="0" dirty="0">
                <a:solidFill>
                  <a:prstClr val="black"/>
                </a:solidFill>
                <a:latin typeface="HelveticaNeue" panose="02000503000000020004" pitchFamily="2" charset="0"/>
              </a:rPr>
              <a:t>-39	</a:t>
            </a:r>
            <a:r>
              <a:rPr lang="pt-BR" dirty="0">
                <a:solidFill>
                  <a:prstClr val="black"/>
                </a:solidFill>
                <a:latin typeface="HelveticaNeue" panose="02000503000000020004" pitchFamily="2" charset="0"/>
              </a:rPr>
              <a:t>  </a:t>
            </a:r>
            <a:r>
              <a:rPr lang="pt-BR" b="0" dirty="0">
                <a:solidFill>
                  <a:prstClr val="black"/>
                </a:solidFill>
                <a:latin typeface="HelveticaNeue" panose="02000503000000020004" pitchFamily="2" charset="0"/>
              </a:rPr>
              <a:t>6	         78        	-66	</a:t>
            </a:r>
          </a:p>
          <a:p>
            <a:r>
              <a:rPr lang="pt-BR" b="0" dirty="0">
                <a:solidFill>
                  <a:prstClr val="black"/>
                </a:solidFill>
                <a:latin typeface="HelveticaNeue" panose="02000503000000020004" pitchFamily="2" charset="0"/>
              </a:rPr>
              <a:t>TC (transações correntes), em % do PIB	              0,2		2,90	</a:t>
            </a:r>
            <a:r>
              <a:rPr lang="pt-BR" dirty="0">
                <a:solidFill>
                  <a:prstClr val="black"/>
                </a:solidFill>
                <a:latin typeface="HelveticaNeue" panose="02000503000000020004" pitchFamily="2" charset="0"/>
              </a:rPr>
              <a:t>	</a:t>
            </a:r>
            <a:r>
              <a:rPr lang="pt-BR" b="0" dirty="0">
                <a:solidFill>
                  <a:prstClr val="black"/>
                </a:solidFill>
                <a:latin typeface="HelveticaNeue" panose="02000503000000020004" pitchFamily="2" charset="0"/>
              </a:rPr>
              <a:t>-3,40</a:t>
            </a:r>
            <a:endParaRPr lang="pt-BR" dirty="0">
              <a:solidFill>
                <a:prstClr val="black"/>
              </a:solidFill>
              <a:latin typeface="HelveticaNeue" panose="02000503000000020004" pitchFamily="2" charset="0"/>
            </a:endParaRPr>
          </a:p>
          <a:p>
            <a:r>
              <a:rPr lang="pt-BR" b="0" dirty="0">
                <a:solidFill>
                  <a:prstClr val="black"/>
                </a:solidFill>
                <a:latin typeface="HelveticaNeue" panose="02000503000000020004" pitchFamily="2" charset="0"/>
              </a:rPr>
              <a:t>Taxa de poupança, em % do PIB		 	 16,2	 20,1     28,3	 </a:t>
            </a:r>
            <a:r>
              <a:rPr lang="pt-BR" dirty="0">
                <a:solidFill>
                  <a:prstClr val="black"/>
                </a:solidFill>
                <a:latin typeface="HelveticaNeue" panose="02000503000000020004" pitchFamily="2" charset="0"/>
              </a:rPr>
              <a:t>	</a:t>
            </a:r>
            <a:r>
              <a:rPr lang="pt-BR" b="0" dirty="0">
                <a:solidFill>
                  <a:prstClr val="black"/>
                </a:solidFill>
                <a:latin typeface="HelveticaNeue" panose="02000503000000020004" pitchFamily="2" charset="0"/>
              </a:rPr>
              <a:t>18	</a:t>
            </a:r>
          </a:p>
          <a:p>
            <a:endParaRPr lang="pt-BR" sz="2000" b="0" dirty="0">
              <a:solidFill>
                <a:prstClr val="black"/>
              </a:solidFill>
              <a:latin typeface="HelveticaNeue" panose="02000503000000020004" pitchFamily="2" charset="0"/>
            </a:endParaRPr>
          </a:p>
          <a:p>
            <a:endParaRPr lang="pt-BR" sz="2000" b="0" dirty="0">
              <a:solidFill>
                <a:prstClr val="black"/>
              </a:solidFill>
              <a:latin typeface="HelveticaNeue" panose="02000503000000020004" pitchFamily="2" charset="0"/>
            </a:endParaRPr>
          </a:p>
          <a:p>
            <a:r>
              <a:rPr lang="pt-BR" sz="12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Dívida pública bruta, inflação, saldo de transações correntes e taxa de poupança do FMI; posição internacional de investimento (PII), da OCDE, e taxa básica nominal de juros, da Bloomberg; cálculos próprios. Dívida pública bruta e PII para 2023; juros reais, saldo de transações correntes e taxa de poupança média para 2000 até 2023</a:t>
            </a:r>
            <a:endParaRPr lang="pt-B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5416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417C4E-A79D-7C69-227F-BA90EDD14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260" y="1282892"/>
            <a:ext cx="7269480" cy="4514403"/>
          </a:xfrm>
        </p:spPr>
        <p:txBody>
          <a:bodyPr>
            <a:normAutofit lnSpcReduction="10000"/>
          </a:bodyPr>
          <a:lstStyle/>
          <a:p>
            <a:r>
              <a:rPr lang="pt-BR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FolhaTexto"/>
              </a:rPr>
              <a:t>A segunda linha da tabela apresenta um primeiro motivo para evitar uma dívida elevada: a taxa de juros é muito maior por aqui do que nos três países. Em particular, nos últimos 23 anos e nos três países, os juros reais têm sido negativos.</a:t>
            </a:r>
          </a:p>
          <a:p>
            <a:r>
              <a:rPr lang="pt-B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FolhaTexto"/>
              </a:rPr>
              <a:t>O caso da Itália e do Japão é bem fácil de entender. A terceira linha da tabela apresenta os ativos líquidos que cada país tem contra o mundo. Tanto a Itália quanto o Japão são credores do resto do mundo. A posição internacional de investimento é, para a Itália e o Japão, respectivamente, credora em 6% e 78% do PIB.</a:t>
            </a:r>
          </a:p>
          <a:p>
            <a:r>
              <a:rPr lang="pt-B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FolhaTexto"/>
              </a:rPr>
              <a:t>Ou seja, a dívida pública é elevada, mas o setor privado poupa muito e compensa, portanto, a despoupança do setor público. Esse fato fica muito claro na quarta linha da tabela, que apresenta o superávit de transações externas. Tanto a Itália quanto, principalmente, o Japão exportam poupança (isto é, têm superávits em transações correntes). Em particular o Japão, nos últimos 23 anos, exportou em média 2,9% do PIB em poupança.</a:t>
            </a:r>
            <a:endParaRPr lang="pt-BR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870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417C4E-A79D-7C69-227F-BA90EDD14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6328"/>
            <a:ext cx="8712968" cy="6525344"/>
          </a:xfrm>
        </p:spPr>
        <p:txBody>
          <a:bodyPr>
            <a:normAutofit fontScale="77500" lnSpcReduction="20000"/>
          </a:bodyPr>
          <a:lstStyle/>
          <a:p>
            <a:r>
              <a:rPr lang="pt-BR" sz="20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FolhaTexto"/>
              </a:rPr>
              <a:t> </a:t>
            </a:r>
            <a:r>
              <a:rPr lang="pt-BR" sz="2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FolhaTexto"/>
              </a:rPr>
              <a:t>A última linha da tabela documenta que as taxas de poupança da Itália e do Japão são bem mais elevadas do que a brasileira. O Japão, apesar de ter uma população bem envelhecida, poupa incríveis 28% do PIB, ante 16% para o Brasil.</a:t>
            </a:r>
          </a:p>
          <a:p>
            <a:endParaRPr lang="pt-BR" sz="2000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FolhaTexto"/>
            </a:endParaRPr>
          </a:p>
          <a:p>
            <a:pPr algn="l"/>
            <a:r>
              <a:rPr lang="pt-BR" sz="2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FolhaTexto"/>
              </a:rPr>
              <a:t>Resta analisar o caso americano. Como vimos, a taxa de juros por lá é incrivelmente baixa, de -0,8% ao ano, ante 5,1% para o Brasil. Esse fato pode parecer estranho, dado que os EUA têm um passivo líquido em relação ao resto do mundo de 66% do PIB, bem maior do que o brasileiro, de 39%.</a:t>
            </a:r>
          </a:p>
          <a:p>
            <a:pPr algn="l"/>
            <a:endParaRPr lang="pt-BR" sz="2000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FolhaTexto"/>
            </a:endParaRPr>
          </a:p>
          <a:p>
            <a:pPr algn="l"/>
            <a:r>
              <a:rPr lang="pt-BR" sz="2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FolhaTexto"/>
              </a:rPr>
              <a:t>A particularidade americana está associada a ser o emissor da moeda que é a unidade de conta, meio de pagamento e unidade de valor de uso global. Adicionalmente, os EUA funcionam como a grande praça financeira do mundo. Os EUA captam poupança do mundo todo a custo relativamente baixo e investem no mundo todo com uma taxa de retorno maior. Assim, a remuneração dos seus ativos é muito maior do que o custo de carregamento de seus passivos.</a:t>
            </a:r>
          </a:p>
          <a:p>
            <a:pPr algn="l"/>
            <a:endParaRPr lang="pt-BR" sz="2000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FolhaTexto"/>
            </a:endParaRPr>
          </a:p>
          <a:p>
            <a:pPr algn="l"/>
            <a:r>
              <a:rPr lang="pt-BR" sz="2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FolhaTexto"/>
              </a:rPr>
              <a:t>A diferença de rentabilidade entre os passivos dos EUA contra o resto do mundo, relativamente aos ativos, é expressa no saldo da balança de rendas do balanço de pagamentos. Essa conta apresenta o resultado de quanto os </a:t>
            </a:r>
            <a:r>
              <a:rPr lang="pt-BR" sz="2000" b="0" i="0" dirty="0">
                <a:solidFill>
                  <a:srgbClr val="0078A4"/>
                </a:solidFill>
                <a:effectLst/>
                <a:highlight>
                  <a:srgbClr val="FFFFFF"/>
                </a:highlight>
                <a:latin typeface="unset"/>
                <a:hlinkClick r:id="rId2"/>
              </a:rPr>
              <a:t>Estados Unidos</a:t>
            </a:r>
            <a:r>
              <a:rPr lang="pt-BR" sz="2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FolhaTexto"/>
              </a:rPr>
              <a:t> recebem de lucros e dividendos subtraído de quanto pagam de lucros e dividendos.</a:t>
            </a:r>
          </a:p>
          <a:p>
            <a:pPr algn="l"/>
            <a:endParaRPr lang="pt-BR" sz="2000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FolhaTexto"/>
            </a:endParaRPr>
          </a:p>
          <a:p>
            <a:pPr algn="l"/>
            <a:r>
              <a:rPr lang="pt-BR" sz="2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FolhaTexto"/>
              </a:rPr>
              <a:t>A economia americana, apesar de ter um passivo líquido contra o mundo, liquidamente recebe recursos na forma de juros e dividendos. Desde que a economia passou a ter um passivo contra o resto do mundo, em meados da década de 1980, em nenhum ano pagou mais do que recebeu na forma de juros e dividendos. Ou seja, na prática, a economia americana é credora do resto do mundo. Em linguagem da Faria Lima, diz-se que, na "marcação a mercado", os EUA são liquidamente credores do resto do mundo.</a:t>
            </a:r>
          </a:p>
          <a:p>
            <a:br>
              <a:rPr lang="pt-BR" dirty="0"/>
            </a:br>
            <a:endParaRPr lang="pt-BR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7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BE1E8-32B0-35DD-790E-12C24F37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888" y="0"/>
            <a:ext cx="4341112" cy="1188720"/>
          </a:xfrm>
        </p:spPr>
        <p:txBody>
          <a:bodyPr>
            <a:normAutofit/>
          </a:bodyPr>
          <a:lstStyle/>
          <a:p>
            <a:r>
              <a:rPr lang="pt-BR" sz="2000" dirty="0"/>
              <a:t>Dívida pública: </a:t>
            </a:r>
            <a:br>
              <a:rPr lang="pt-BR" sz="2000" dirty="0"/>
            </a:br>
            <a:r>
              <a:rPr lang="pt-BR" sz="2000" dirty="0"/>
              <a:t>conceito introdutório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C31AA98-DA9A-DE9F-1CFA-A3FE8ED8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3721811" cy="314698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A7A06E-6EEB-2E94-281F-66A1A3351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188720"/>
            <a:ext cx="4534515" cy="518457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Na situação de Déficit Orçamentário, o governo precisa obter recursos, geralmente na forma de empréstimos para cobrir essa diferença. 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Se o déficit não é pago, o governo vai passar a financiar e passa a acumular uma dívida resultante da necessidade de financiamento. 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O valor acumulado do conjunto desses empréstimos constitui a Dívida Pública.</a:t>
            </a:r>
          </a:p>
        </p:txBody>
      </p:sp>
    </p:spTree>
    <p:extLst>
      <p:ext uri="{BB962C8B-B14F-4D97-AF65-F5344CB8AC3E}">
        <p14:creationId xmlns:p14="http://schemas.microsoft.com/office/powerpoint/2010/main" val="286729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9D0BFC-6650-A425-C417-F389822A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68" y="1700808"/>
            <a:ext cx="3490722" cy="2456743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2400" dirty="0" err="1"/>
              <a:t>Déficit</a:t>
            </a:r>
            <a:r>
              <a:rPr lang="en-US" sz="2400" dirty="0"/>
              <a:t> nominal</a:t>
            </a:r>
            <a:br>
              <a:rPr lang="en-US" sz="2400" dirty="0"/>
            </a:br>
            <a:r>
              <a:rPr lang="en-US" sz="2400" dirty="0"/>
              <a:t>(% PIB)</a:t>
            </a:r>
            <a:br>
              <a:rPr lang="en-US" sz="2400" dirty="0"/>
            </a:br>
            <a:r>
              <a:rPr lang="en-US" sz="2400" dirty="0"/>
              <a:t>PREVISÃO DA ECONOMIST INTELLIGENCE UNIT (EIU)</a:t>
            </a:r>
            <a:br>
              <a:rPr lang="en-US" sz="2400" dirty="0"/>
            </a:br>
            <a:r>
              <a:rPr lang="en-US" sz="2400" dirty="0"/>
              <a:t> 2020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F47F8B-E0E5-47C2-288B-78B7C50E3D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4477" y="640080"/>
            <a:ext cx="4565768" cy="526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8259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432F40-BF1A-B87C-90A3-536525022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215" y="59436"/>
            <a:ext cx="5797296" cy="749394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pt-BR" dirty="0"/>
              <a:t>Resultado primário do setor público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8341D9-7BDE-FA71-9B23-03CFA53F2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412776"/>
            <a:ext cx="7163132" cy="419706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sz="20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 resultado primário do setor público consolidado foi superavitário em R$1,2 bilhão em março, ante déficit de </a:t>
            </a:r>
            <a:r>
              <a:rPr lang="pt-BR" sz="2000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R$14,2 bilhões</a:t>
            </a:r>
            <a:r>
              <a:rPr lang="pt-BR" sz="20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no mesmo mês de 2023. (6 de maio de 2024)</a:t>
            </a:r>
          </a:p>
          <a:p>
            <a:pPr>
              <a:lnSpc>
                <a:spcPct val="90000"/>
              </a:lnSpc>
            </a:pPr>
            <a:endParaRPr lang="pt-BR" sz="2000" b="0" i="0" dirty="0">
              <a:solidFill>
                <a:srgbClr val="40404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resultado primário do setor público consolidado foi superavitário em R$1,2 bilhão em março, ante déficit de R$14,2 bilhões no mesmo mês de 2023. </a:t>
            </a:r>
          </a:p>
          <a:p>
            <a:pPr>
              <a:lnSpc>
                <a:spcPct val="90000"/>
              </a:lnSpc>
            </a:pPr>
            <a:endParaRPr lang="pt-BR" sz="20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Governo Central e as empresas estatais registraram déficits respectivos de R$1,9 bilhão e de R$343 milhões, e os governos regionais, superávit de R$3,4 bilhões. Em doze meses, o setor público consolidado acumula déficit de R$252,9 bilhões, equivalente a 2,29% do PIB e 0,15 </a:t>
            </a:r>
            <a:r>
              <a:rPr lang="pt-BR" sz="2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p.p</a:t>
            </a:r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inferior ao déficit acumulado até fevereiro.</a:t>
            </a:r>
          </a:p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55311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432F40-BF1A-B87C-90A3-536525022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215" y="20521"/>
            <a:ext cx="5797296" cy="960207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Resultado primário do setor público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8341D9-7BDE-FA71-9B23-03CFA53F2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654" y="1043925"/>
            <a:ext cx="7067789" cy="430513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pt-BR" sz="20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juros nominais do setor público não financeiro consolidado, apropriados por competência, somaram R$64,2 bilhões em março de 2024, comparativamente a R$65,3 bilhões em março de 2023. No acumulado em doze meses, até março deste ano, os juros nominais alcançaram R$745,7 bilhões (6,76% do PIB), comparativamente a R$693,6 bilhões (6,71% do PIB) nos doze meses até março de 2023.</a:t>
            </a:r>
          </a:p>
          <a:p>
            <a:pPr marL="0" indent="0">
              <a:lnSpc>
                <a:spcPct val="90000"/>
              </a:lnSpc>
              <a:buNone/>
            </a:pPr>
            <a:endParaRPr lang="pt-BR" sz="20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resultado nominal do setor público consolidado, que inclui o resultado primário e os juros nominais apropriados, foi deficitário em R$63,0 bilhões em março. No acumulado em doze meses, o déficit nominal alcançou R$998,6 bilhões (9,06% do PIB), ante déficit nominal de R$1.015,1 bilhões (9,24% do PIB) em fevereiro de 2024.</a:t>
            </a:r>
          </a:p>
        </p:txBody>
      </p:sp>
    </p:spTree>
    <p:extLst>
      <p:ext uri="{BB962C8B-B14F-4D97-AF65-F5344CB8AC3E}">
        <p14:creationId xmlns:p14="http://schemas.microsoft.com/office/powerpoint/2010/main" val="357445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BE1E8-32B0-35DD-790E-12C24F37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488" y="0"/>
            <a:ext cx="4608512" cy="1188720"/>
          </a:xfrm>
        </p:spPr>
        <p:txBody>
          <a:bodyPr>
            <a:normAutofit/>
          </a:bodyPr>
          <a:lstStyle/>
          <a:p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por que o governo se endivida?</a:t>
            </a: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C31AA98-DA9A-DE9F-1CFA-A3FE8ED8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9"/>
            <a:ext cx="3406439" cy="288032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A7A06E-6EEB-2E94-281F-66A1A3351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412776"/>
            <a:ext cx="4608512" cy="5279119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Para desempenhar as Funções do Governo:</a:t>
            </a: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Devido à existência de falhas de mercado, tendo em vista a necessidade de aumentar o bem-estar da sociedade, o setor público intervém na economia desempenhando três funções clássicas: </a:t>
            </a: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Função Alocativa, </a:t>
            </a: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Função Estabilizadora, e </a:t>
            </a: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Função Distributiva.</a:t>
            </a: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4" name="Rectangle 75793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96" name="Rectangle 75795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98" name="Rectangle 75797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77" name="Título 1">
            <a:extLst>
              <a:ext uri="{FF2B5EF4-FFF2-40B4-BE49-F238E27FC236}">
                <a16:creationId xmlns:a16="http://schemas.microsoft.com/office/drawing/2014/main" id="{EEB852FF-B6AC-3172-CA28-10094AC6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164454"/>
            <a:ext cx="5797296" cy="749394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Déficit vs Dívida</a:t>
            </a:r>
          </a:p>
        </p:txBody>
      </p:sp>
      <p:sp>
        <p:nvSpPr>
          <p:cNvPr id="75789" name="Espaço Reservado para Conteúdo 2">
            <a:extLst>
              <a:ext uri="{FF2B5EF4-FFF2-40B4-BE49-F238E27FC236}">
                <a16:creationId xmlns:a16="http://schemas.microsoft.com/office/drawing/2014/main" id="{F1618106-00D8-5ED8-6689-70D18B9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229" y="1213233"/>
            <a:ext cx="7269479" cy="4361688"/>
          </a:xfrm>
        </p:spPr>
        <p:txBody>
          <a:bodyPr>
            <a:normAutofit fontScale="92500"/>
          </a:bodyPr>
          <a:lstStyle/>
          <a:p>
            <a: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muito importante não confundir o conceito de </a:t>
            </a:r>
            <a:r>
              <a:rPr lang="pt-BR" altLang="pt-BR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Déficit </a:t>
            </a:r>
            <a: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</a:t>
            </a:r>
            <a:r>
              <a:rPr lang="pt-BR" altLang="pt-BR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Dívida</a:t>
            </a:r>
            <a: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Déficit </a:t>
            </a:r>
            <a:r>
              <a:rPr lang="pt-BR" altLang="pt-BR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um fluxo </a:t>
            </a:r>
            <a: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representa quanto o governo toma emprestado em um dado ano.</a:t>
            </a:r>
          </a:p>
          <a:p>
            <a: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Dívida </a:t>
            </a:r>
            <a:r>
              <a:rPr lang="pt-BR" altLang="pt-BR" sz="24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um estoque</a:t>
            </a:r>
            <a: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 que o governo deve em consequência de déficits passados.</a:t>
            </a:r>
          </a:p>
          <a:p>
            <a:r>
              <a:rPr lang="pt-BR" b="1" dirty="0"/>
              <a:t>Analogia:</a:t>
            </a:r>
            <a:endParaRPr lang="pt-BR" dirty="0"/>
          </a:p>
          <a:p>
            <a:r>
              <a:rPr lang="pt-BR" b="1" dirty="0"/>
              <a:t>Déficit:</a:t>
            </a:r>
            <a:r>
              <a:rPr lang="pt-BR" dirty="0"/>
              <a:t> Imagine que haja um vazamento em uma represa que controla o fluxo de água de um rio. A quantidade de água que vaza por hora (fluxo) contribui para o nível da água no rio (estoque).</a:t>
            </a:r>
          </a:p>
          <a:p>
            <a:r>
              <a:rPr lang="pt-BR" b="1" dirty="0"/>
              <a:t>Dívida:</a:t>
            </a:r>
            <a:r>
              <a:rPr lang="pt-BR" dirty="0"/>
              <a:t> O nível da água no rio representa a dívida pública (estoque). Quanto mais água vazar (déficit) do dique, maior será o nível da água (dívida) no rio.</a:t>
            </a:r>
          </a:p>
          <a:p>
            <a:endParaRPr lang="pt-BR" altLang="pt-BR" sz="2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BFBB82-E8BC-98E7-6037-069948664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215" y="72664"/>
            <a:ext cx="5797296" cy="800588"/>
          </a:xfrm>
          <a:solidFill>
            <a:srgbClr val="FFFFFF"/>
          </a:solidFill>
        </p:spPr>
        <p:txBody>
          <a:bodyPr>
            <a:noAutofit/>
          </a:bodyPr>
          <a:lstStyle/>
          <a:p>
            <a:br>
              <a:rPr lang="pt-BR" sz="24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4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Como o governo financia a dívida?</a:t>
            </a:r>
            <a:br>
              <a:rPr lang="pt-BR" sz="2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692147-8F1E-3918-BBE9-6AF1F50FA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260" y="1249521"/>
            <a:ext cx="7269480" cy="464398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t-BR" sz="2000" b="1" i="0" u="none" strike="noStrike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1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Dívida mobiliária: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1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Emissão de títulos:</a:t>
            </a:r>
            <a:r>
              <a:rPr lang="pt-BR" sz="20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O governo pode vender títulos públicos para investidores, que recebem juros em troca do dinheiro emprestado. Através de leilões do Tesouro Nacional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000" b="0" i="0" u="none" strike="noStrike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1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Dívidas contratuais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1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Empréstimos de bancos,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 casos especiais, o governo pode tomar empréstimo de credores privados (bancos nacionais ou internacionais, fundos de investimento), agências governamentais.</a:t>
            </a:r>
          </a:p>
          <a:p>
            <a:endParaRPr lang="pt-BR" sz="20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57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{4DE4630C-A0A6-F240-A24D-0F4FB63DB851}tf10001120</Template>
  <TotalTime>33879</TotalTime>
  <Words>4068</Words>
  <Application>Microsoft Macintosh PowerPoint</Application>
  <PresentationFormat>Apresentação na tela (4:3)</PresentationFormat>
  <Paragraphs>315</Paragraphs>
  <Slides>62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76" baseType="lpstr">
      <vt:lpstr>__IBM_Plex_Serif_42205b</vt:lpstr>
      <vt:lpstr>Arial</vt:lpstr>
      <vt:lpstr>Calibri</vt:lpstr>
      <vt:lpstr>Calibri Light</vt:lpstr>
      <vt:lpstr>FolhaGrafico</vt:lpstr>
      <vt:lpstr>FolhaTexto</vt:lpstr>
      <vt:lpstr>Gill Sans MT</vt:lpstr>
      <vt:lpstr>Google Sans</vt:lpstr>
      <vt:lpstr>HelveticaNeue</vt:lpstr>
      <vt:lpstr>HelveticaNeue-Bold</vt:lpstr>
      <vt:lpstr>rawline</vt:lpstr>
      <vt:lpstr>Times New Roman</vt:lpstr>
      <vt:lpstr>unset</vt:lpstr>
      <vt:lpstr>Parcel</vt:lpstr>
      <vt:lpstr>Dívida Pública e financiamento orçamentário</vt:lpstr>
      <vt:lpstr>Apresentação do PowerPoint</vt:lpstr>
      <vt:lpstr>Orçamento  </vt:lpstr>
      <vt:lpstr>Orçamento e dívida pública</vt:lpstr>
      <vt:lpstr>DÉFICIT PÚBLICO</vt:lpstr>
      <vt:lpstr>Dívida pública:  conceito introdutório</vt:lpstr>
      <vt:lpstr>por que o governo se endivida?</vt:lpstr>
      <vt:lpstr>Déficit vs Dívida</vt:lpstr>
      <vt:lpstr> Como o governo financia a dívida? </vt:lpstr>
      <vt:lpstr> como o governo paga   dívidas elevadas?</vt:lpstr>
      <vt:lpstr> como o governo paga   dívidas elevadas?</vt:lpstr>
      <vt:lpstr>Indicador da capacidade do país em pagar sua dívida</vt:lpstr>
      <vt:lpstr>Indicador da capacidade do país em pagar sua dívida</vt:lpstr>
      <vt:lpstr>Qual o valor da dívida pública no brasil?</vt:lpstr>
      <vt:lpstr>Qual o valor da dívida pública no brasil?</vt:lpstr>
      <vt:lpstr>Fatores que afetaram o valor da dívida pública no brasil </vt:lpstr>
      <vt:lpstr>Apresentação do PowerPoint</vt:lpstr>
      <vt:lpstr>Qual o valor da dívida pública no brasil?</vt:lpstr>
      <vt:lpstr>Outros conceitos importantes para entender dívida e déficit orçamentário</vt:lpstr>
      <vt:lpstr> Quais são os 3 tipos de déficit público? </vt:lpstr>
      <vt:lpstr>De forma esquemática</vt:lpstr>
      <vt:lpstr>Superávit e déficit primário</vt:lpstr>
      <vt:lpstr>Déficit Operacional</vt:lpstr>
      <vt:lpstr>Déficit Nominal (DN)</vt:lpstr>
      <vt:lpstr>Apresentação do PowerPoint</vt:lpstr>
      <vt:lpstr>Dívida pública BRUTA E LÍQUIDA</vt:lpstr>
      <vt:lpstr>Créditos do setor público não-financeiro e do Banco Central</vt:lpstr>
      <vt:lpstr>CONCEITOS BÁSICOS: Capítulo 2 Giambiagi &amp; Além</vt:lpstr>
      <vt:lpstr>Apresentação do PowerPoint</vt:lpstr>
      <vt:lpstr>Níveis do governo nas contas públicas</vt:lpstr>
      <vt:lpstr>Abrangência das Contas </vt:lpstr>
      <vt:lpstr>Apresentação do PowerPoint</vt:lpstr>
      <vt:lpstr> Indicadores Fiscais no Brasil  </vt:lpstr>
      <vt:lpstr>Apresentação do PowerPoint</vt:lpstr>
      <vt:lpstr>Apresentação do PowerPoint</vt:lpstr>
      <vt:lpstr> DEFINIÇÃO: “ACIMA DA LINHA”   </vt:lpstr>
      <vt:lpstr>DEFINIÇÃO</vt:lpstr>
      <vt:lpstr>Apresentação do PowerPoint</vt:lpstr>
      <vt:lpstr>Continuação</vt:lpstr>
      <vt:lpstr>Qual a diferença entre estatísticas apuradas segundo os  Registro de Caixa e de Competência?</vt:lpstr>
      <vt:lpstr>Apresentação do PowerPoint</vt:lpstr>
      <vt:lpstr>Apresentação do PowerPoint</vt:lpstr>
      <vt:lpstr>CONCEITOS BÁSICOS</vt:lpstr>
      <vt:lpstr>Apresentação do PowerPoint</vt:lpstr>
      <vt:lpstr>Apresentação do PowerPoint</vt:lpstr>
      <vt:lpstr>Resultado Primário (Fevereiro 2022)</vt:lpstr>
      <vt:lpstr>Resultado primário março de 2024</vt:lpstr>
      <vt:lpstr>Apresentação do PowerPoint</vt:lpstr>
      <vt:lpstr>Apresentação do PowerPoint</vt:lpstr>
      <vt:lpstr>Juros nominais</vt:lpstr>
      <vt:lpstr>Apresentação do PowerPoint</vt:lpstr>
      <vt:lpstr>Déficit Público e Dívida do Setor Público</vt:lpstr>
      <vt:lpstr>O que representa a autonomia do banco central no Brasil?</vt:lpstr>
      <vt:lpstr>Dívida pública no brasil</vt:lpstr>
      <vt:lpstr>Indicador da capacidade do país em GERAR RENDA</vt:lpstr>
      <vt:lpstr>Indicador da capacidade do país em GERAR RENDA</vt:lpstr>
      <vt:lpstr>Problemas na interpretaçãoSamuel Pessôa Pesquisador do Instituto Brasileiro de Economia (FGV) e da Julius Baer Family Office (JBFO). É doutor em economia pela USP. </vt:lpstr>
      <vt:lpstr>Apresentação do PowerPoint</vt:lpstr>
      <vt:lpstr>Apresentação do PowerPoint</vt:lpstr>
      <vt:lpstr>Déficit nominal (% PIB) PREVISÃO DA ECONOMIST INTELLIGENCE UNIT (EIU)  2020</vt:lpstr>
      <vt:lpstr>Resultado primário do setor público</vt:lpstr>
      <vt:lpstr>Resultado primário do setor público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Particular</dc:creator>
  <cp:lastModifiedBy>Heloisa Burnquist</cp:lastModifiedBy>
  <cp:revision>652</cp:revision>
  <dcterms:created xsi:type="dcterms:W3CDTF">2003-03-30T12:56:55Z</dcterms:created>
  <dcterms:modified xsi:type="dcterms:W3CDTF">2024-05-21T19:23:04Z</dcterms:modified>
</cp:coreProperties>
</file>