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7" r:id="rId2"/>
    <p:sldId id="259" r:id="rId3"/>
    <p:sldId id="302" r:id="rId4"/>
    <p:sldId id="305" r:id="rId5"/>
    <p:sldId id="258" r:id="rId6"/>
    <p:sldId id="260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267" r:id="rId15"/>
    <p:sldId id="261" r:id="rId16"/>
    <p:sldId id="325" r:id="rId17"/>
    <p:sldId id="262" r:id="rId18"/>
    <p:sldId id="326" r:id="rId19"/>
    <p:sldId id="269" r:id="rId20"/>
    <p:sldId id="270" r:id="rId21"/>
    <p:sldId id="271" r:id="rId22"/>
    <p:sldId id="274" r:id="rId23"/>
    <p:sldId id="275" r:id="rId24"/>
    <p:sldId id="276" r:id="rId25"/>
    <p:sldId id="279" r:id="rId26"/>
    <p:sldId id="278" r:id="rId27"/>
    <p:sldId id="263" r:id="rId28"/>
    <p:sldId id="264" r:id="rId29"/>
    <p:sldId id="265" r:id="rId30"/>
    <p:sldId id="303" r:id="rId31"/>
    <p:sldId id="256" r:id="rId32"/>
    <p:sldId id="273" r:id="rId33"/>
    <p:sldId id="284" r:id="rId34"/>
    <p:sldId id="285" r:id="rId35"/>
    <p:sldId id="286" r:id="rId36"/>
    <p:sldId id="287" r:id="rId37"/>
    <p:sldId id="288" r:id="rId38"/>
    <p:sldId id="290" r:id="rId39"/>
    <p:sldId id="324" r:id="rId40"/>
    <p:sldId id="292" r:id="rId41"/>
    <p:sldId id="293" r:id="rId42"/>
    <p:sldId id="294" r:id="rId43"/>
    <p:sldId id="295" r:id="rId44"/>
    <p:sldId id="296" r:id="rId45"/>
    <p:sldId id="297" r:id="rId46"/>
    <p:sldId id="277" r:id="rId47"/>
    <p:sldId id="298" r:id="rId48"/>
    <p:sldId id="299" r:id="rId49"/>
    <p:sldId id="304" r:id="rId50"/>
    <p:sldId id="281" r:id="rId51"/>
    <p:sldId id="268" r:id="rId52"/>
    <p:sldId id="300" r:id="rId53"/>
    <p:sldId id="272" r:id="rId54"/>
    <p:sldId id="282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44" y="6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2E477-4457-4456-8586-26D44EB007B2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F700680-EC20-4796-ABA3-15871315F0E7}">
      <dgm:prSet phldrT="[Texto]" custT="1"/>
      <dgm:spPr/>
      <dgm:t>
        <a:bodyPr/>
        <a:lstStyle/>
        <a:p>
          <a:r>
            <a:rPr lang="pt-BR" sz="1500" dirty="0"/>
            <a:t>Pressão</a:t>
          </a:r>
        </a:p>
      </dgm:t>
    </dgm:pt>
    <dgm:pt modelId="{2EE35636-0D45-4FFA-A441-4D88C03BBCD6}" type="parTrans" cxnId="{3FB17258-B8D1-431E-8226-A1FACC8D10CE}">
      <dgm:prSet/>
      <dgm:spPr/>
      <dgm:t>
        <a:bodyPr/>
        <a:lstStyle/>
        <a:p>
          <a:endParaRPr lang="pt-BR"/>
        </a:p>
      </dgm:t>
    </dgm:pt>
    <dgm:pt modelId="{03CA5CF1-CA4F-4CAC-8544-CEEDA0A399C8}" type="sibTrans" cxnId="{3FB17258-B8D1-431E-8226-A1FACC8D10CE}">
      <dgm:prSet/>
      <dgm:spPr/>
      <dgm:t>
        <a:bodyPr/>
        <a:lstStyle/>
        <a:p>
          <a:endParaRPr lang="pt-BR"/>
        </a:p>
      </dgm:t>
    </dgm:pt>
    <dgm:pt modelId="{C6350C1E-1317-4C82-ABB3-5AE5E366B3C8}">
      <dgm:prSet phldrT="[Texto]" custT="1"/>
      <dgm:spPr/>
      <dgm:t>
        <a:bodyPr/>
        <a:lstStyle/>
        <a:p>
          <a:r>
            <a:rPr lang="pt-BR" sz="1500" dirty="0"/>
            <a:t>Oportunidade</a:t>
          </a:r>
        </a:p>
      </dgm:t>
    </dgm:pt>
    <dgm:pt modelId="{FCA884F5-38B8-471D-A588-0AC394376D70}" type="parTrans" cxnId="{5DA4D0E7-5DDF-46AD-8850-CBB48F6C77CF}">
      <dgm:prSet/>
      <dgm:spPr/>
      <dgm:t>
        <a:bodyPr/>
        <a:lstStyle/>
        <a:p>
          <a:endParaRPr lang="pt-BR"/>
        </a:p>
      </dgm:t>
    </dgm:pt>
    <dgm:pt modelId="{3193ED7F-018F-4005-A404-886762DE9EAA}" type="sibTrans" cxnId="{5DA4D0E7-5DDF-46AD-8850-CBB48F6C77CF}">
      <dgm:prSet/>
      <dgm:spPr/>
      <dgm:t>
        <a:bodyPr/>
        <a:lstStyle/>
        <a:p>
          <a:endParaRPr lang="pt-BR"/>
        </a:p>
      </dgm:t>
    </dgm:pt>
    <dgm:pt modelId="{15F51127-20A2-4CFB-83BB-41CE4C445B38}">
      <dgm:prSet phldrT="[Texto]" custT="1"/>
      <dgm:spPr/>
      <dgm:t>
        <a:bodyPr/>
        <a:lstStyle/>
        <a:p>
          <a:r>
            <a:rPr lang="pt-BR" sz="1500" dirty="0"/>
            <a:t>Racionalização</a:t>
          </a:r>
        </a:p>
      </dgm:t>
    </dgm:pt>
    <dgm:pt modelId="{156FB57F-F6E3-4336-BC3D-17D22707398D}" type="parTrans" cxnId="{D64ACC50-8A7B-4613-B146-2768BA94BBED}">
      <dgm:prSet/>
      <dgm:spPr/>
      <dgm:t>
        <a:bodyPr/>
        <a:lstStyle/>
        <a:p>
          <a:endParaRPr lang="pt-BR"/>
        </a:p>
      </dgm:t>
    </dgm:pt>
    <dgm:pt modelId="{6F00BFBD-659D-42C7-9317-476CA8BBA034}" type="sibTrans" cxnId="{D64ACC50-8A7B-4613-B146-2768BA94BBED}">
      <dgm:prSet/>
      <dgm:spPr/>
      <dgm:t>
        <a:bodyPr/>
        <a:lstStyle/>
        <a:p>
          <a:endParaRPr lang="pt-BR"/>
        </a:p>
      </dgm:t>
    </dgm:pt>
    <dgm:pt modelId="{BAD9EBBB-7F7F-4ECC-AD47-1BC82DB3A54D}">
      <dgm:prSet phldrT="[Texto]"/>
      <dgm:spPr/>
      <dgm:t>
        <a:bodyPr/>
        <a:lstStyle/>
        <a:p>
          <a:r>
            <a:rPr lang="pt-BR" dirty="0"/>
            <a:t>Transgressão do CEO</a:t>
          </a:r>
        </a:p>
      </dgm:t>
    </dgm:pt>
    <dgm:pt modelId="{16758667-5300-406C-BF7F-9B9C498EA66B}" type="parTrans" cxnId="{F8A45242-19A2-495A-AA6E-3B07650E74DB}">
      <dgm:prSet/>
      <dgm:spPr/>
      <dgm:t>
        <a:bodyPr/>
        <a:lstStyle/>
        <a:p>
          <a:endParaRPr lang="pt-BR"/>
        </a:p>
      </dgm:t>
    </dgm:pt>
    <dgm:pt modelId="{91795B9F-F0DE-4F4B-9393-5B599D60BD5A}" type="sibTrans" cxnId="{F8A45242-19A2-495A-AA6E-3B07650E74DB}">
      <dgm:prSet/>
      <dgm:spPr/>
      <dgm:t>
        <a:bodyPr/>
        <a:lstStyle/>
        <a:p>
          <a:endParaRPr lang="pt-BR"/>
        </a:p>
      </dgm:t>
    </dgm:pt>
    <dgm:pt modelId="{8D66327C-FFCD-4213-9AE4-60756AE854B2}" type="pres">
      <dgm:prSet presAssocID="{3292E477-4457-4456-8586-26D44EB007B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844CA6D-8FEB-4C84-A3E0-8819662326D7}" type="pres">
      <dgm:prSet presAssocID="{3292E477-4457-4456-8586-26D44EB007B2}" presName="ellipse" presStyleLbl="trBgShp" presStyleIdx="0" presStyleCnt="1"/>
      <dgm:spPr/>
    </dgm:pt>
    <dgm:pt modelId="{2F752627-78CF-444B-97F8-D7FD444FC06E}" type="pres">
      <dgm:prSet presAssocID="{3292E477-4457-4456-8586-26D44EB007B2}" presName="arrow1" presStyleLbl="fgShp" presStyleIdx="0" presStyleCnt="1"/>
      <dgm:spPr/>
    </dgm:pt>
    <dgm:pt modelId="{D7EDA974-8D56-4013-BD32-12FC596AC018}" type="pres">
      <dgm:prSet presAssocID="{3292E477-4457-4456-8586-26D44EB007B2}" presName="rectangle" presStyleLbl="revTx" presStyleIdx="0" presStyleCnt="1" custScaleX="6285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5C874E-73ED-4DC3-9325-6CB2FDD5D5D3}" type="pres">
      <dgm:prSet presAssocID="{C6350C1E-1317-4C82-ABB3-5AE5E366B3C8}" presName="item1" presStyleLbl="node1" presStyleIdx="0" presStyleCnt="3" custLinFactNeighborX="-2445" custLinFactNeighborY="112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CE3C654-FEAA-4B26-B424-6AA0E4835174}" type="pres">
      <dgm:prSet presAssocID="{15F51127-20A2-4CFB-83BB-41CE4C445B38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86E84F6-C263-4667-9178-6F29C019E14C}" type="pres">
      <dgm:prSet presAssocID="{BAD9EBBB-7F7F-4ECC-AD47-1BC82DB3A54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68B39A-5EB4-4769-B119-55CF6A05E989}" type="pres">
      <dgm:prSet presAssocID="{3292E477-4457-4456-8586-26D44EB007B2}" presName="funnel" presStyleLbl="trAlignAcc1" presStyleIdx="0" presStyleCnt="1" custLinFactNeighborX="-482" custLinFactNeighborY="-773"/>
      <dgm:spPr/>
    </dgm:pt>
  </dgm:ptLst>
  <dgm:cxnLst>
    <dgm:cxn modelId="{F05B102D-41A0-40C8-A9F7-2DF348991FBB}" type="presOf" srcId="{15F51127-20A2-4CFB-83BB-41CE4C445B38}" destId="{E35C874E-73ED-4DC3-9325-6CB2FDD5D5D3}" srcOrd="0" destOrd="0" presId="urn:microsoft.com/office/officeart/2005/8/layout/funnel1"/>
    <dgm:cxn modelId="{AEF63506-5BCA-42D6-92E9-5B3003E423E8}" type="presOf" srcId="{EF700680-EC20-4796-ABA3-15871315F0E7}" destId="{486E84F6-C263-4667-9178-6F29C019E14C}" srcOrd="0" destOrd="0" presId="urn:microsoft.com/office/officeart/2005/8/layout/funnel1"/>
    <dgm:cxn modelId="{76AC3AD7-B82E-4746-9965-4129D5067175}" type="presOf" srcId="{3292E477-4457-4456-8586-26D44EB007B2}" destId="{8D66327C-FFCD-4213-9AE4-60756AE854B2}" srcOrd="0" destOrd="0" presId="urn:microsoft.com/office/officeart/2005/8/layout/funnel1"/>
    <dgm:cxn modelId="{D64ACC50-8A7B-4613-B146-2768BA94BBED}" srcId="{3292E477-4457-4456-8586-26D44EB007B2}" destId="{15F51127-20A2-4CFB-83BB-41CE4C445B38}" srcOrd="2" destOrd="0" parTransId="{156FB57F-F6E3-4336-BC3D-17D22707398D}" sibTransId="{6F00BFBD-659D-42C7-9317-476CA8BBA034}"/>
    <dgm:cxn modelId="{3FB17258-B8D1-431E-8226-A1FACC8D10CE}" srcId="{3292E477-4457-4456-8586-26D44EB007B2}" destId="{EF700680-EC20-4796-ABA3-15871315F0E7}" srcOrd="0" destOrd="0" parTransId="{2EE35636-0D45-4FFA-A441-4D88C03BBCD6}" sibTransId="{03CA5CF1-CA4F-4CAC-8544-CEEDA0A399C8}"/>
    <dgm:cxn modelId="{A9100C5C-50B0-44AC-BA01-5762CBC505BC}" type="presOf" srcId="{BAD9EBBB-7F7F-4ECC-AD47-1BC82DB3A54D}" destId="{D7EDA974-8D56-4013-BD32-12FC596AC018}" srcOrd="0" destOrd="0" presId="urn:microsoft.com/office/officeart/2005/8/layout/funnel1"/>
    <dgm:cxn modelId="{5DA4D0E7-5DDF-46AD-8850-CBB48F6C77CF}" srcId="{3292E477-4457-4456-8586-26D44EB007B2}" destId="{C6350C1E-1317-4C82-ABB3-5AE5E366B3C8}" srcOrd="1" destOrd="0" parTransId="{FCA884F5-38B8-471D-A588-0AC394376D70}" sibTransId="{3193ED7F-018F-4005-A404-886762DE9EAA}"/>
    <dgm:cxn modelId="{310714B2-CABF-4161-8D70-96385ECFD1B4}" type="presOf" srcId="{C6350C1E-1317-4C82-ABB3-5AE5E366B3C8}" destId="{ECE3C654-FEAA-4B26-B424-6AA0E4835174}" srcOrd="0" destOrd="0" presId="urn:microsoft.com/office/officeart/2005/8/layout/funnel1"/>
    <dgm:cxn modelId="{F8A45242-19A2-495A-AA6E-3B07650E74DB}" srcId="{3292E477-4457-4456-8586-26D44EB007B2}" destId="{BAD9EBBB-7F7F-4ECC-AD47-1BC82DB3A54D}" srcOrd="3" destOrd="0" parTransId="{16758667-5300-406C-BF7F-9B9C498EA66B}" sibTransId="{91795B9F-F0DE-4F4B-9393-5B599D60BD5A}"/>
    <dgm:cxn modelId="{E22A9CA2-2368-42C7-ADAA-7698DE056A91}" type="presParOf" srcId="{8D66327C-FFCD-4213-9AE4-60756AE854B2}" destId="{3844CA6D-8FEB-4C84-A3E0-8819662326D7}" srcOrd="0" destOrd="0" presId="urn:microsoft.com/office/officeart/2005/8/layout/funnel1"/>
    <dgm:cxn modelId="{A0F60A81-8DD5-4E3C-8AFD-42448C8B9B53}" type="presParOf" srcId="{8D66327C-FFCD-4213-9AE4-60756AE854B2}" destId="{2F752627-78CF-444B-97F8-D7FD444FC06E}" srcOrd="1" destOrd="0" presId="urn:microsoft.com/office/officeart/2005/8/layout/funnel1"/>
    <dgm:cxn modelId="{DEEB54B4-94BD-4628-A054-7EDBB7BB55AB}" type="presParOf" srcId="{8D66327C-FFCD-4213-9AE4-60756AE854B2}" destId="{D7EDA974-8D56-4013-BD32-12FC596AC018}" srcOrd="2" destOrd="0" presId="urn:microsoft.com/office/officeart/2005/8/layout/funnel1"/>
    <dgm:cxn modelId="{DB9657EB-4D98-486B-BC44-21DF21226C0B}" type="presParOf" srcId="{8D66327C-FFCD-4213-9AE4-60756AE854B2}" destId="{E35C874E-73ED-4DC3-9325-6CB2FDD5D5D3}" srcOrd="3" destOrd="0" presId="urn:microsoft.com/office/officeart/2005/8/layout/funnel1"/>
    <dgm:cxn modelId="{B8276985-2B34-4DEE-9B17-29300B91D582}" type="presParOf" srcId="{8D66327C-FFCD-4213-9AE4-60756AE854B2}" destId="{ECE3C654-FEAA-4B26-B424-6AA0E4835174}" srcOrd="4" destOrd="0" presId="urn:microsoft.com/office/officeart/2005/8/layout/funnel1"/>
    <dgm:cxn modelId="{01F901BB-B823-45AC-A139-0DC73D71DF58}" type="presParOf" srcId="{8D66327C-FFCD-4213-9AE4-60756AE854B2}" destId="{486E84F6-C263-4667-9178-6F29C019E14C}" srcOrd="5" destOrd="0" presId="urn:microsoft.com/office/officeart/2005/8/layout/funnel1"/>
    <dgm:cxn modelId="{6CA5AF31-4AE3-4F4B-8D66-26DA26D617AC}" type="presParOf" srcId="{8D66327C-FFCD-4213-9AE4-60756AE854B2}" destId="{3468B39A-5EB4-4769-B119-55CF6A05E98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0A95F4-EFE0-413F-88DB-ECA4FFA57348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4BB7802-C43D-4F2E-BBCF-D12C7B5BD6E6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Perspectiva</a:t>
          </a:r>
        </a:p>
      </dgm:t>
    </dgm:pt>
    <dgm:pt modelId="{5F866BC3-09F6-4088-A660-C67BEC60A3EA}" type="parTrans" cxnId="{8F17F1D7-72C2-4C29-AFEB-0A7918744A16}">
      <dgm:prSet/>
      <dgm:spPr/>
      <dgm:t>
        <a:bodyPr/>
        <a:lstStyle/>
        <a:p>
          <a:endParaRPr lang="pt-BR" sz="2000"/>
        </a:p>
      </dgm:t>
    </dgm:pt>
    <dgm:pt modelId="{202592AC-9938-440F-808A-129472960216}" type="sibTrans" cxnId="{8F17F1D7-72C2-4C29-AFEB-0A7918744A16}">
      <dgm:prSet/>
      <dgm:spPr/>
      <dgm:t>
        <a:bodyPr/>
        <a:lstStyle/>
        <a:p>
          <a:endParaRPr lang="pt-BR" sz="2000"/>
        </a:p>
      </dgm:t>
    </dgm:pt>
    <dgm:pt modelId="{228201F8-3A58-4247-8499-F893D0C79D93}">
      <dgm:prSet phldrT="[Texto]" custT="1"/>
      <dgm:spPr/>
      <dgm:t>
        <a:bodyPr/>
        <a:lstStyle/>
        <a:p>
          <a:r>
            <a:rPr lang="pt-BR" sz="180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Relação pública privada</a:t>
          </a:r>
        </a:p>
      </dgm:t>
    </dgm:pt>
    <dgm:pt modelId="{79E4F078-4731-4D2A-8597-17643E685E36}" type="parTrans" cxnId="{B1DCC0DE-AE42-453A-B46D-7889877B5FC0}">
      <dgm:prSet/>
      <dgm:spPr/>
      <dgm:t>
        <a:bodyPr/>
        <a:lstStyle/>
        <a:p>
          <a:endParaRPr lang="pt-BR" sz="2000"/>
        </a:p>
      </dgm:t>
    </dgm:pt>
    <dgm:pt modelId="{1105B968-372C-4387-9FD8-409946E8E893}" type="sibTrans" cxnId="{B1DCC0DE-AE42-453A-B46D-7889877B5FC0}">
      <dgm:prSet/>
      <dgm:spPr/>
      <dgm:t>
        <a:bodyPr/>
        <a:lstStyle/>
        <a:p>
          <a:endParaRPr lang="pt-BR" sz="2000"/>
        </a:p>
      </dgm:t>
    </dgm:pt>
    <dgm:pt modelId="{A8A066A2-0FDE-4BCC-80FA-07B55FAB6776}">
      <dgm:prSet phldrT="[Texto]" custT="1"/>
      <dgm:spPr/>
      <dgm:t>
        <a:bodyPr/>
        <a:lstStyle/>
        <a:p>
          <a:r>
            <a:rPr lang="pt-BR" sz="1800">
              <a:latin typeface="Times New Roman" panose="02020603050405020304" pitchFamily="18" charset="0"/>
              <a:cs typeface="Times New Roman" panose="02020603050405020304" pitchFamily="18" charset="0"/>
            </a:rPr>
            <a:t>Ator público</a:t>
          </a:r>
        </a:p>
      </dgm:t>
    </dgm:pt>
    <dgm:pt modelId="{4965D776-76DD-4CA0-9DC6-E668E1457163}" type="parTrans" cxnId="{71FF7D20-93C5-49A6-AFD9-7AAD3C3F3FBF}">
      <dgm:prSet/>
      <dgm:spPr/>
      <dgm:t>
        <a:bodyPr/>
        <a:lstStyle/>
        <a:p>
          <a:endParaRPr lang="pt-BR" sz="2000"/>
        </a:p>
      </dgm:t>
    </dgm:pt>
    <dgm:pt modelId="{4318EFA9-5251-42E2-B779-C82CA2D4FA71}" type="sibTrans" cxnId="{71FF7D20-93C5-49A6-AFD9-7AAD3C3F3FBF}">
      <dgm:prSet/>
      <dgm:spPr/>
      <dgm:t>
        <a:bodyPr/>
        <a:lstStyle/>
        <a:p>
          <a:endParaRPr lang="pt-BR" sz="2000"/>
        </a:p>
      </dgm:t>
    </dgm:pt>
    <dgm:pt modelId="{C50249C6-90B4-4123-8A90-D1D12832F3AC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Pressuposto</a:t>
          </a:r>
        </a:p>
      </dgm:t>
    </dgm:pt>
    <dgm:pt modelId="{6D90E7B2-305B-485D-8BA9-3141E6FDEF59}" type="parTrans" cxnId="{FBFDB51E-9B91-4BA6-A424-4AB26E53C6B0}">
      <dgm:prSet/>
      <dgm:spPr/>
      <dgm:t>
        <a:bodyPr/>
        <a:lstStyle/>
        <a:p>
          <a:endParaRPr lang="pt-BR" sz="2000"/>
        </a:p>
      </dgm:t>
    </dgm:pt>
    <dgm:pt modelId="{B180B982-5AC2-4ACB-9D1D-9CEC724642BD}" type="sibTrans" cxnId="{FBFDB51E-9B91-4BA6-A424-4AB26E53C6B0}">
      <dgm:prSet/>
      <dgm:spPr/>
      <dgm:t>
        <a:bodyPr/>
        <a:lstStyle/>
        <a:p>
          <a:endParaRPr lang="pt-BR" sz="2000"/>
        </a:p>
      </dgm:t>
    </dgm:pt>
    <dgm:pt modelId="{998FC2F7-BB71-4B56-B1A6-E36907608F17}">
      <dgm:prSet phldrT="[Texto]" custT="1"/>
      <dgm:spPr/>
      <dgm:t>
        <a:bodyPr/>
        <a:lstStyle/>
        <a:p>
          <a:r>
            <a:rPr lang="pt-BR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Estrutural</a:t>
          </a:r>
        </a:p>
      </dgm:t>
    </dgm:pt>
    <dgm:pt modelId="{33B0D8FA-3311-4259-B292-2F53883C00F6}" type="parTrans" cxnId="{05664DC1-6BDE-4990-AB7C-08645384BE30}">
      <dgm:prSet/>
      <dgm:spPr/>
      <dgm:t>
        <a:bodyPr/>
        <a:lstStyle/>
        <a:p>
          <a:endParaRPr lang="pt-BR" sz="2000"/>
        </a:p>
      </dgm:t>
    </dgm:pt>
    <dgm:pt modelId="{451C5298-5331-4555-B6D8-09A768E4D35F}" type="sibTrans" cxnId="{05664DC1-6BDE-4990-AB7C-08645384BE30}">
      <dgm:prSet/>
      <dgm:spPr/>
      <dgm:t>
        <a:bodyPr/>
        <a:lstStyle/>
        <a:p>
          <a:endParaRPr lang="pt-BR" sz="2000"/>
        </a:p>
      </dgm:t>
    </dgm:pt>
    <dgm:pt modelId="{EE7AF459-71C9-49EC-9F7E-9A7BC45F7C61}">
      <dgm:prSet phldrT="[Texto]" custT="1"/>
      <dgm:spPr/>
      <dgm:t>
        <a:bodyPr/>
        <a:lstStyle/>
        <a:p>
          <a:r>
            <a:rPr lang="pt-BR" sz="1800">
              <a:latin typeface="Times New Roman" panose="02020603050405020304" pitchFamily="18" charset="0"/>
              <a:cs typeface="Times New Roman" panose="02020603050405020304" pitchFamily="18" charset="0"/>
            </a:rPr>
            <a:t>Individual</a:t>
          </a:r>
        </a:p>
      </dgm:t>
    </dgm:pt>
    <dgm:pt modelId="{8F3CB779-A3D0-4318-9D89-E63AD3E09621}" type="parTrans" cxnId="{E5023E10-CF89-47DA-AA92-AE488D84602F}">
      <dgm:prSet/>
      <dgm:spPr/>
      <dgm:t>
        <a:bodyPr/>
        <a:lstStyle/>
        <a:p>
          <a:endParaRPr lang="pt-BR" sz="2000"/>
        </a:p>
      </dgm:t>
    </dgm:pt>
    <dgm:pt modelId="{57670050-23EE-40BA-AAD0-053A10B2BD5C}" type="sibTrans" cxnId="{E5023E10-CF89-47DA-AA92-AE488D84602F}">
      <dgm:prSet/>
      <dgm:spPr/>
      <dgm:t>
        <a:bodyPr/>
        <a:lstStyle/>
        <a:p>
          <a:endParaRPr lang="pt-BR" sz="2000"/>
        </a:p>
      </dgm:t>
    </dgm:pt>
    <dgm:pt modelId="{AC84C128-93CE-419E-9CD8-F2CE8DACD2DA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Objeto</a:t>
          </a:r>
        </a:p>
      </dgm:t>
    </dgm:pt>
    <dgm:pt modelId="{D5BC2621-F143-438D-9C96-9206017F8183}" type="parTrans" cxnId="{362D4612-6220-42C5-8FC3-DCBFCA268BCF}">
      <dgm:prSet/>
      <dgm:spPr/>
      <dgm:t>
        <a:bodyPr/>
        <a:lstStyle/>
        <a:p>
          <a:endParaRPr lang="pt-BR" sz="2000"/>
        </a:p>
      </dgm:t>
    </dgm:pt>
    <dgm:pt modelId="{B8C8F539-C95F-4237-A478-46394FA3AD85}" type="sibTrans" cxnId="{362D4612-6220-42C5-8FC3-DCBFCA268BCF}">
      <dgm:prSet/>
      <dgm:spPr/>
      <dgm:t>
        <a:bodyPr/>
        <a:lstStyle/>
        <a:p>
          <a:endParaRPr lang="pt-BR" sz="2000"/>
        </a:p>
      </dgm:t>
    </dgm:pt>
    <dgm:pt modelId="{5A866977-018D-4879-A2BB-6F9463EC2891}">
      <dgm:prSet phldrT="[Texto]"/>
      <dgm:spPr/>
      <dgm:t>
        <a:bodyPr/>
        <a:lstStyle/>
        <a:p>
          <a:r>
            <a:rPr lang="pt-BR" dirty="0"/>
            <a:t>Conceito</a:t>
          </a:r>
        </a:p>
      </dgm:t>
    </dgm:pt>
    <dgm:pt modelId="{F8393714-2C18-4165-BD80-553BA24809F5}" type="parTrans" cxnId="{E9080C37-D570-4E52-A83D-65DE47A30341}">
      <dgm:prSet/>
      <dgm:spPr/>
      <dgm:t>
        <a:bodyPr/>
        <a:lstStyle/>
        <a:p>
          <a:endParaRPr lang="pt-BR" sz="2000"/>
        </a:p>
      </dgm:t>
    </dgm:pt>
    <dgm:pt modelId="{10074319-5C96-4363-8C53-641480CAB046}" type="sibTrans" cxnId="{E9080C37-D570-4E52-A83D-65DE47A30341}">
      <dgm:prSet/>
      <dgm:spPr/>
      <dgm:t>
        <a:bodyPr/>
        <a:lstStyle/>
        <a:p>
          <a:endParaRPr lang="pt-BR" sz="2000"/>
        </a:p>
      </dgm:t>
    </dgm:pt>
    <dgm:pt modelId="{265F4D76-E8F2-46EB-9158-2B7EDF391444}">
      <dgm:prSet phldrT="[Texto]"/>
      <dgm:spPr/>
      <dgm:t>
        <a:bodyPr/>
        <a:lstStyle/>
        <a:p>
          <a:r>
            <a:rPr lang="pt-BR" dirty="0"/>
            <a:t>Mecanismos de controle</a:t>
          </a:r>
        </a:p>
      </dgm:t>
    </dgm:pt>
    <dgm:pt modelId="{04F46FAE-5DB6-457C-A133-E699D3FF6AE4}" type="parTrans" cxnId="{06B050C5-AB6F-4D27-92CE-44A10A470B4E}">
      <dgm:prSet/>
      <dgm:spPr/>
      <dgm:t>
        <a:bodyPr/>
        <a:lstStyle/>
        <a:p>
          <a:endParaRPr lang="pt-BR" sz="2000"/>
        </a:p>
      </dgm:t>
    </dgm:pt>
    <dgm:pt modelId="{98CF4B2A-8C11-4C08-BE7E-0263A02E94CF}" type="sibTrans" cxnId="{06B050C5-AB6F-4D27-92CE-44A10A470B4E}">
      <dgm:prSet/>
      <dgm:spPr/>
      <dgm:t>
        <a:bodyPr/>
        <a:lstStyle/>
        <a:p>
          <a:endParaRPr lang="pt-BR" sz="2000"/>
        </a:p>
      </dgm:t>
    </dgm:pt>
    <dgm:pt modelId="{EEA3CD80-D84F-4968-A524-D987BE5A2F49}">
      <dgm:prSet/>
      <dgm:spPr/>
      <dgm:t>
        <a:bodyPr/>
        <a:lstStyle/>
        <a:p>
          <a:r>
            <a:rPr lang="pt-BR" dirty="0"/>
            <a:t>Causas</a:t>
          </a:r>
        </a:p>
      </dgm:t>
    </dgm:pt>
    <dgm:pt modelId="{8C61137F-C5D7-43BA-8854-30005031B833}" type="parTrans" cxnId="{CF35BA24-9D21-41C7-A2F2-69DE94FC007D}">
      <dgm:prSet/>
      <dgm:spPr/>
      <dgm:t>
        <a:bodyPr/>
        <a:lstStyle/>
        <a:p>
          <a:endParaRPr lang="pt-BR" sz="2000"/>
        </a:p>
      </dgm:t>
    </dgm:pt>
    <dgm:pt modelId="{C58364A0-7E83-4E9E-9F7E-F5A59639A59F}" type="sibTrans" cxnId="{CF35BA24-9D21-41C7-A2F2-69DE94FC007D}">
      <dgm:prSet/>
      <dgm:spPr/>
      <dgm:t>
        <a:bodyPr/>
        <a:lstStyle/>
        <a:p>
          <a:endParaRPr lang="pt-BR" sz="2000"/>
        </a:p>
      </dgm:t>
    </dgm:pt>
    <dgm:pt modelId="{5017591A-2094-4E46-98FB-C4EA4E68051A}">
      <dgm:prSet/>
      <dgm:spPr/>
      <dgm:t>
        <a:bodyPr/>
        <a:lstStyle/>
        <a:p>
          <a:r>
            <a:rPr lang="pt-BR" dirty="0"/>
            <a:t>Consequências</a:t>
          </a:r>
        </a:p>
      </dgm:t>
    </dgm:pt>
    <dgm:pt modelId="{3E196CC5-018C-46F5-AE01-2DA8AA46B7DC}" type="parTrans" cxnId="{3D7EE998-49A9-4F3F-9034-4538297AE9B0}">
      <dgm:prSet/>
      <dgm:spPr/>
      <dgm:t>
        <a:bodyPr/>
        <a:lstStyle/>
        <a:p>
          <a:endParaRPr lang="pt-BR" sz="2000"/>
        </a:p>
      </dgm:t>
    </dgm:pt>
    <dgm:pt modelId="{C596453A-8825-422E-9B4A-1EA2D0A8ED55}" type="sibTrans" cxnId="{3D7EE998-49A9-4F3F-9034-4538297AE9B0}">
      <dgm:prSet/>
      <dgm:spPr/>
      <dgm:t>
        <a:bodyPr/>
        <a:lstStyle/>
        <a:p>
          <a:endParaRPr lang="pt-BR" sz="2000"/>
        </a:p>
      </dgm:t>
    </dgm:pt>
    <dgm:pt modelId="{6CD4F45F-C295-4BF5-9231-FEE010142C2C}" type="pres">
      <dgm:prSet presAssocID="{550A95F4-EFE0-413F-88DB-ECA4FFA5734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D4AEF68-FF82-42DA-8EB2-401E4233136F}" type="pres">
      <dgm:prSet presAssocID="{AC84C128-93CE-419E-9CD8-F2CE8DACD2DA}" presName="boxAndChildren" presStyleCnt="0"/>
      <dgm:spPr/>
    </dgm:pt>
    <dgm:pt modelId="{2EF4C1E4-ED4D-4A1B-904A-E66677EDC69D}" type="pres">
      <dgm:prSet presAssocID="{AC84C128-93CE-419E-9CD8-F2CE8DACD2DA}" presName="parentTextBox" presStyleLbl="node1" presStyleIdx="0" presStyleCnt="3"/>
      <dgm:spPr/>
      <dgm:t>
        <a:bodyPr/>
        <a:lstStyle/>
        <a:p>
          <a:endParaRPr lang="pt-BR"/>
        </a:p>
      </dgm:t>
    </dgm:pt>
    <dgm:pt modelId="{5A9C69C3-020F-48FB-83F8-7C4F95D86063}" type="pres">
      <dgm:prSet presAssocID="{AC84C128-93CE-419E-9CD8-F2CE8DACD2DA}" presName="entireBox" presStyleLbl="node1" presStyleIdx="0" presStyleCnt="3"/>
      <dgm:spPr/>
      <dgm:t>
        <a:bodyPr/>
        <a:lstStyle/>
        <a:p>
          <a:endParaRPr lang="pt-BR"/>
        </a:p>
      </dgm:t>
    </dgm:pt>
    <dgm:pt modelId="{52F88A99-6F3C-4F4A-9A39-C48EF37192DD}" type="pres">
      <dgm:prSet presAssocID="{AC84C128-93CE-419E-9CD8-F2CE8DACD2DA}" presName="descendantBox" presStyleCnt="0"/>
      <dgm:spPr/>
    </dgm:pt>
    <dgm:pt modelId="{60DB8CA4-4025-4F3D-A0E4-74802EC59650}" type="pres">
      <dgm:prSet presAssocID="{5A866977-018D-4879-A2BB-6F9463EC2891}" presName="childTextBox" presStyleLbl="f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75E9A9-52B9-4B5B-A77F-85114026D133}" type="pres">
      <dgm:prSet presAssocID="{EEA3CD80-D84F-4968-A524-D987BE5A2F49}" presName="childTextBox" presStyleLbl="fgAccFollowNode1" presStyleIdx="1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06145CD-724B-4A50-A3A7-7D0AF1444EEF}" type="pres">
      <dgm:prSet presAssocID="{5017591A-2094-4E46-98FB-C4EA4E68051A}" presName="childTextBox" presStyleLbl="f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C6616C-AC55-4259-BA29-9C0882369D2C}" type="pres">
      <dgm:prSet presAssocID="{265F4D76-E8F2-46EB-9158-2B7EDF391444}" presName="childTextBox" presStyleLbl="f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157CC7-CE8A-4428-AADA-C8D5A692AD91}" type="pres">
      <dgm:prSet presAssocID="{B180B982-5AC2-4ACB-9D1D-9CEC724642BD}" presName="sp" presStyleCnt="0"/>
      <dgm:spPr/>
    </dgm:pt>
    <dgm:pt modelId="{86166D8F-B0EA-41F4-8329-B1BFDF2555B2}" type="pres">
      <dgm:prSet presAssocID="{C50249C6-90B4-4123-8A90-D1D12832F3AC}" presName="arrowAndChildren" presStyleCnt="0"/>
      <dgm:spPr/>
    </dgm:pt>
    <dgm:pt modelId="{4AE0F3EE-A2D0-4374-802B-1133EE1C95DB}" type="pres">
      <dgm:prSet presAssocID="{C50249C6-90B4-4123-8A90-D1D12832F3AC}" presName="parentTextArrow" presStyleLbl="node1" presStyleIdx="0" presStyleCnt="3"/>
      <dgm:spPr/>
      <dgm:t>
        <a:bodyPr/>
        <a:lstStyle/>
        <a:p>
          <a:endParaRPr lang="pt-BR"/>
        </a:p>
      </dgm:t>
    </dgm:pt>
    <dgm:pt modelId="{5E6362C0-658F-4D52-8ADA-8F4D3D84239B}" type="pres">
      <dgm:prSet presAssocID="{C50249C6-90B4-4123-8A90-D1D12832F3AC}" presName="arrow" presStyleLbl="node1" presStyleIdx="1" presStyleCnt="3"/>
      <dgm:spPr/>
      <dgm:t>
        <a:bodyPr/>
        <a:lstStyle/>
        <a:p>
          <a:endParaRPr lang="pt-BR"/>
        </a:p>
      </dgm:t>
    </dgm:pt>
    <dgm:pt modelId="{F7B495D8-EEE3-47D7-B2B7-217B680E2173}" type="pres">
      <dgm:prSet presAssocID="{C50249C6-90B4-4123-8A90-D1D12832F3AC}" presName="descendantArrow" presStyleCnt="0"/>
      <dgm:spPr/>
    </dgm:pt>
    <dgm:pt modelId="{8CADB886-4EAD-4C85-84BA-2F3AB62E7CEA}" type="pres">
      <dgm:prSet presAssocID="{998FC2F7-BB71-4B56-B1A6-E36907608F17}" presName="childTextArrow" presStyleLbl="f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202352-20AE-40E0-85C3-0B709995A172}" type="pres">
      <dgm:prSet presAssocID="{EE7AF459-71C9-49EC-9F7E-9A7BC45F7C61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14326E-649D-4CD7-8C24-D7152489974B}" type="pres">
      <dgm:prSet presAssocID="{202592AC-9938-440F-808A-129472960216}" presName="sp" presStyleCnt="0"/>
      <dgm:spPr/>
    </dgm:pt>
    <dgm:pt modelId="{473F2A75-6DFD-4945-860D-3FDF3A6487D7}" type="pres">
      <dgm:prSet presAssocID="{A4BB7802-C43D-4F2E-BBCF-D12C7B5BD6E6}" presName="arrowAndChildren" presStyleCnt="0"/>
      <dgm:spPr/>
    </dgm:pt>
    <dgm:pt modelId="{DA5E814D-FF9C-44E0-B9A9-ECBC3AA0693F}" type="pres">
      <dgm:prSet presAssocID="{A4BB7802-C43D-4F2E-BBCF-D12C7B5BD6E6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5910AEB5-48AD-4ACF-BBBD-8275767A8485}" type="pres">
      <dgm:prSet presAssocID="{A4BB7802-C43D-4F2E-BBCF-D12C7B5BD6E6}" presName="arrow" presStyleLbl="node1" presStyleIdx="2" presStyleCnt="3"/>
      <dgm:spPr/>
      <dgm:t>
        <a:bodyPr/>
        <a:lstStyle/>
        <a:p>
          <a:endParaRPr lang="pt-BR"/>
        </a:p>
      </dgm:t>
    </dgm:pt>
    <dgm:pt modelId="{BB8A6780-D1A7-4709-BA8E-A6B644FC1640}" type="pres">
      <dgm:prSet presAssocID="{A4BB7802-C43D-4F2E-BBCF-D12C7B5BD6E6}" presName="descendantArrow" presStyleCnt="0"/>
      <dgm:spPr/>
    </dgm:pt>
    <dgm:pt modelId="{1D6F48DF-B447-40DB-9A03-6E7C0E63E921}" type="pres">
      <dgm:prSet presAssocID="{228201F8-3A58-4247-8499-F893D0C79D93}" presName="childTextArrow" presStyleLbl="fgAccFollowNode1" presStyleIdx="6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72CFE0-FA53-41F2-BA0A-A469E61822F2}" type="pres">
      <dgm:prSet presAssocID="{A8A066A2-0FDE-4BCC-80FA-07B55FAB6776}" presName="childTextArrow" presStyleLbl="fgAccFollowNode1" presStyleIdx="7" presStyleCnt="8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6177BEE-C927-432D-AA0F-851D5608A79E}" type="presOf" srcId="{A8A066A2-0FDE-4BCC-80FA-07B55FAB6776}" destId="{AF72CFE0-FA53-41F2-BA0A-A469E61822F2}" srcOrd="0" destOrd="0" presId="urn:microsoft.com/office/officeart/2005/8/layout/process4"/>
    <dgm:cxn modelId="{FC01984E-53C7-4285-BB3B-D69369A6DD8A}" type="presOf" srcId="{228201F8-3A58-4247-8499-F893D0C79D93}" destId="{1D6F48DF-B447-40DB-9A03-6E7C0E63E921}" srcOrd="0" destOrd="0" presId="urn:microsoft.com/office/officeart/2005/8/layout/process4"/>
    <dgm:cxn modelId="{8A7E8A71-36B2-43B8-904F-3CEC5A3956EF}" type="presOf" srcId="{5A866977-018D-4879-A2BB-6F9463EC2891}" destId="{60DB8CA4-4025-4F3D-A0E4-74802EC59650}" srcOrd="0" destOrd="0" presId="urn:microsoft.com/office/officeart/2005/8/layout/process4"/>
    <dgm:cxn modelId="{8521238E-C7BF-48C6-B54E-1951361E5D97}" type="presOf" srcId="{AC84C128-93CE-419E-9CD8-F2CE8DACD2DA}" destId="{5A9C69C3-020F-48FB-83F8-7C4F95D86063}" srcOrd="1" destOrd="0" presId="urn:microsoft.com/office/officeart/2005/8/layout/process4"/>
    <dgm:cxn modelId="{88CA87CA-1168-49C1-AAA0-63D9B1842471}" type="presOf" srcId="{265F4D76-E8F2-46EB-9158-2B7EDF391444}" destId="{A7C6616C-AC55-4259-BA29-9C0882369D2C}" srcOrd="0" destOrd="0" presId="urn:microsoft.com/office/officeart/2005/8/layout/process4"/>
    <dgm:cxn modelId="{71FF7D20-93C5-49A6-AFD9-7AAD3C3F3FBF}" srcId="{A4BB7802-C43D-4F2E-BBCF-D12C7B5BD6E6}" destId="{A8A066A2-0FDE-4BCC-80FA-07B55FAB6776}" srcOrd="1" destOrd="0" parTransId="{4965D776-76DD-4CA0-9DC6-E668E1457163}" sibTransId="{4318EFA9-5251-42E2-B779-C82CA2D4FA71}"/>
    <dgm:cxn modelId="{67682F12-9870-41FC-A51D-A547DD07814E}" type="presOf" srcId="{550A95F4-EFE0-413F-88DB-ECA4FFA57348}" destId="{6CD4F45F-C295-4BF5-9231-FEE010142C2C}" srcOrd="0" destOrd="0" presId="urn:microsoft.com/office/officeart/2005/8/layout/process4"/>
    <dgm:cxn modelId="{B1DCC0DE-AE42-453A-B46D-7889877B5FC0}" srcId="{A4BB7802-C43D-4F2E-BBCF-D12C7B5BD6E6}" destId="{228201F8-3A58-4247-8499-F893D0C79D93}" srcOrd="0" destOrd="0" parTransId="{79E4F078-4731-4D2A-8597-17643E685E36}" sibTransId="{1105B968-372C-4387-9FD8-409946E8E893}"/>
    <dgm:cxn modelId="{3D7EE998-49A9-4F3F-9034-4538297AE9B0}" srcId="{AC84C128-93CE-419E-9CD8-F2CE8DACD2DA}" destId="{5017591A-2094-4E46-98FB-C4EA4E68051A}" srcOrd="2" destOrd="0" parTransId="{3E196CC5-018C-46F5-AE01-2DA8AA46B7DC}" sibTransId="{C596453A-8825-422E-9B4A-1EA2D0A8ED55}"/>
    <dgm:cxn modelId="{CF35BA24-9D21-41C7-A2F2-69DE94FC007D}" srcId="{AC84C128-93CE-419E-9CD8-F2CE8DACD2DA}" destId="{EEA3CD80-D84F-4968-A524-D987BE5A2F49}" srcOrd="1" destOrd="0" parTransId="{8C61137F-C5D7-43BA-8854-30005031B833}" sibTransId="{C58364A0-7E83-4E9E-9F7E-F5A59639A59F}"/>
    <dgm:cxn modelId="{81A1AD28-6343-49D9-BC7C-2D1C043C35A5}" type="presOf" srcId="{EEA3CD80-D84F-4968-A524-D987BE5A2F49}" destId="{7675E9A9-52B9-4B5B-A77F-85114026D133}" srcOrd="0" destOrd="0" presId="urn:microsoft.com/office/officeart/2005/8/layout/process4"/>
    <dgm:cxn modelId="{98C48EDB-DD7A-47A9-BF39-FE0A3BCB4F92}" type="presOf" srcId="{5017591A-2094-4E46-98FB-C4EA4E68051A}" destId="{106145CD-724B-4A50-A3A7-7D0AF1444EEF}" srcOrd="0" destOrd="0" presId="urn:microsoft.com/office/officeart/2005/8/layout/process4"/>
    <dgm:cxn modelId="{06B050C5-AB6F-4D27-92CE-44A10A470B4E}" srcId="{AC84C128-93CE-419E-9CD8-F2CE8DACD2DA}" destId="{265F4D76-E8F2-46EB-9158-2B7EDF391444}" srcOrd="3" destOrd="0" parTransId="{04F46FAE-5DB6-457C-A133-E699D3FF6AE4}" sibTransId="{98CF4B2A-8C11-4C08-BE7E-0263A02E94CF}"/>
    <dgm:cxn modelId="{DD370722-F554-4EEF-A4FC-EF3217959CDA}" type="presOf" srcId="{EE7AF459-71C9-49EC-9F7E-9A7BC45F7C61}" destId="{0A202352-20AE-40E0-85C3-0B709995A172}" srcOrd="0" destOrd="0" presId="urn:microsoft.com/office/officeart/2005/8/layout/process4"/>
    <dgm:cxn modelId="{362D4612-6220-42C5-8FC3-DCBFCA268BCF}" srcId="{550A95F4-EFE0-413F-88DB-ECA4FFA57348}" destId="{AC84C128-93CE-419E-9CD8-F2CE8DACD2DA}" srcOrd="2" destOrd="0" parTransId="{D5BC2621-F143-438D-9C96-9206017F8183}" sibTransId="{B8C8F539-C95F-4237-A478-46394FA3AD85}"/>
    <dgm:cxn modelId="{A558C2BE-7507-456A-A719-00AD29816D81}" type="presOf" srcId="{C50249C6-90B4-4123-8A90-D1D12832F3AC}" destId="{4AE0F3EE-A2D0-4374-802B-1133EE1C95DB}" srcOrd="0" destOrd="0" presId="urn:microsoft.com/office/officeart/2005/8/layout/process4"/>
    <dgm:cxn modelId="{E9080C37-D570-4E52-A83D-65DE47A30341}" srcId="{AC84C128-93CE-419E-9CD8-F2CE8DACD2DA}" destId="{5A866977-018D-4879-A2BB-6F9463EC2891}" srcOrd="0" destOrd="0" parTransId="{F8393714-2C18-4165-BD80-553BA24809F5}" sibTransId="{10074319-5C96-4363-8C53-641480CAB046}"/>
    <dgm:cxn modelId="{05664DC1-6BDE-4990-AB7C-08645384BE30}" srcId="{C50249C6-90B4-4123-8A90-D1D12832F3AC}" destId="{998FC2F7-BB71-4B56-B1A6-E36907608F17}" srcOrd="0" destOrd="0" parTransId="{33B0D8FA-3311-4259-B292-2F53883C00F6}" sibTransId="{451C5298-5331-4555-B6D8-09A768E4D35F}"/>
    <dgm:cxn modelId="{A7D4FEB6-90EC-42DF-AB20-D06413634CB1}" type="presOf" srcId="{998FC2F7-BB71-4B56-B1A6-E36907608F17}" destId="{8CADB886-4EAD-4C85-84BA-2F3AB62E7CEA}" srcOrd="0" destOrd="0" presId="urn:microsoft.com/office/officeart/2005/8/layout/process4"/>
    <dgm:cxn modelId="{B07B6A72-F2BE-41E4-AED9-1DF908050929}" type="presOf" srcId="{A4BB7802-C43D-4F2E-BBCF-D12C7B5BD6E6}" destId="{5910AEB5-48AD-4ACF-BBBD-8275767A8485}" srcOrd="1" destOrd="0" presId="urn:microsoft.com/office/officeart/2005/8/layout/process4"/>
    <dgm:cxn modelId="{5D24F778-EA99-49B0-A1A8-D80CEB98270A}" type="presOf" srcId="{C50249C6-90B4-4123-8A90-D1D12832F3AC}" destId="{5E6362C0-658F-4D52-8ADA-8F4D3D84239B}" srcOrd="1" destOrd="0" presId="urn:microsoft.com/office/officeart/2005/8/layout/process4"/>
    <dgm:cxn modelId="{8F17F1D7-72C2-4C29-AFEB-0A7918744A16}" srcId="{550A95F4-EFE0-413F-88DB-ECA4FFA57348}" destId="{A4BB7802-C43D-4F2E-BBCF-D12C7B5BD6E6}" srcOrd="0" destOrd="0" parTransId="{5F866BC3-09F6-4088-A660-C67BEC60A3EA}" sibTransId="{202592AC-9938-440F-808A-129472960216}"/>
    <dgm:cxn modelId="{FBFDB51E-9B91-4BA6-A424-4AB26E53C6B0}" srcId="{550A95F4-EFE0-413F-88DB-ECA4FFA57348}" destId="{C50249C6-90B4-4123-8A90-D1D12832F3AC}" srcOrd="1" destOrd="0" parTransId="{6D90E7B2-305B-485D-8BA9-3141E6FDEF59}" sibTransId="{B180B982-5AC2-4ACB-9D1D-9CEC724642BD}"/>
    <dgm:cxn modelId="{2B85C8D1-571F-44FC-AC7B-2F6F2EE3CC20}" type="presOf" srcId="{A4BB7802-C43D-4F2E-BBCF-D12C7B5BD6E6}" destId="{DA5E814D-FF9C-44E0-B9A9-ECBC3AA0693F}" srcOrd="0" destOrd="0" presId="urn:microsoft.com/office/officeart/2005/8/layout/process4"/>
    <dgm:cxn modelId="{775F500E-6EAF-4405-AEA0-AFCEE03D77C3}" type="presOf" srcId="{AC84C128-93CE-419E-9CD8-F2CE8DACD2DA}" destId="{2EF4C1E4-ED4D-4A1B-904A-E66677EDC69D}" srcOrd="0" destOrd="0" presId="urn:microsoft.com/office/officeart/2005/8/layout/process4"/>
    <dgm:cxn modelId="{E5023E10-CF89-47DA-AA92-AE488D84602F}" srcId="{C50249C6-90B4-4123-8A90-D1D12832F3AC}" destId="{EE7AF459-71C9-49EC-9F7E-9A7BC45F7C61}" srcOrd="1" destOrd="0" parTransId="{8F3CB779-A3D0-4318-9D89-E63AD3E09621}" sibTransId="{57670050-23EE-40BA-AAD0-053A10B2BD5C}"/>
    <dgm:cxn modelId="{91670466-3D43-48AD-8B6C-AFD452DA0430}" type="presParOf" srcId="{6CD4F45F-C295-4BF5-9231-FEE010142C2C}" destId="{DD4AEF68-FF82-42DA-8EB2-401E4233136F}" srcOrd="0" destOrd="0" presId="urn:microsoft.com/office/officeart/2005/8/layout/process4"/>
    <dgm:cxn modelId="{43A932B9-78D8-43E9-9810-31BFC86CDC60}" type="presParOf" srcId="{DD4AEF68-FF82-42DA-8EB2-401E4233136F}" destId="{2EF4C1E4-ED4D-4A1B-904A-E66677EDC69D}" srcOrd="0" destOrd="0" presId="urn:microsoft.com/office/officeart/2005/8/layout/process4"/>
    <dgm:cxn modelId="{390462FF-60D2-4BBA-BF9C-BBBF46302599}" type="presParOf" srcId="{DD4AEF68-FF82-42DA-8EB2-401E4233136F}" destId="{5A9C69C3-020F-48FB-83F8-7C4F95D86063}" srcOrd="1" destOrd="0" presId="urn:microsoft.com/office/officeart/2005/8/layout/process4"/>
    <dgm:cxn modelId="{684C49DB-D03E-4A5D-B707-FB1D0E3EE73F}" type="presParOf" srcId="{DD4AEF68-FF82-42DA-8EB2-401E4233136F}" destId="{52F88A99-6F3C-4F4A-9A39-C48EF37192DD}" srcOrd="2" destOrd="0" presId="urn:microsoft.com/office/officeart/2005/8/layout/process4"/>
    <dgm:cxn modelId="{51477F67-B879-45F0-8CDD-B2AAD82429E2}" type="presParOf" srcId="{52F88A99-6F3C-4F4A-9A39-C48EF37192DD}" destId="{60DB8CA4-4025-4F3D-A0E4-74802EC59650}" srcOrd="0" destOrd="0" presId="urn:microsoft.com/office/officeart/2005/8/layout/process4"/>
    <dgm:cxn modelId="{EB4268BD-38E0-480C-A081-4BC640ED1DA6}" type="presParOf" srcId="{52F88A99-6F3C-4F4A-9A39-C48EF37192DD}" destId="{7675E9A9-52B9-4B5B-A77F-85114026D133}" srcOrd="1" destOrd="0" presId="urn:microsoft.com/office/officeart/2005/8/layout/process4"/>
    <dgm:cxn modelId="{B5A2FD14-27CD-4037-9296-F3B23DC823C8}" type="presParOf" srcId="{52F88A99-6F3C-4F4A-9A39-C48EF37192DD}" destId="{106145CD-724B-4A50-A3A7-7D0AF1444EEF}" srcOrd="2" destOrd="0" presId="urn:microsoft.com/office/officeart/2005/8/layout/process4"/>
    <dgm:cxn modelId="{66A872E5-B30F-4E49-A700-0C96B2DBB6D5}" type="presParOf" srcId="{52F88A99-6F3C-4F4A-9A39-C48EF37192DD}" destId="{A7C6616C-AC55-4259-BA29-9C0882369D2C}" srcOrd="3" destOrd="0" presId="urn:microsoft.com/office/officeart/2005/8/layout/process4"/>
    <dgm:cxn modelId="{AD2A8947-03F2-4A38-A878-F567B03861BB}" type="presParOf" srcId="{6CD4F45F-C295-4BF5-9231-FEE010142C2C}" destId="{B0157CC7-CE8A-4428-AADA-C8D5A692AD91}" srcOrd="1" destOrd="0" presId="urn:microsoft.com/office/officeart/2005/8/layout/process4"/>
    <dgm:cxn modelId="{A2741157-BC98-4FA3-BF67-E1DF29BEC62E}" type="presParOf" srcId="{6CD4F45F-C295-4BF5-9231-FEE010142C2C}" destId="{86166D8F-B0EA-41F4-8329-B1BFDF2555B2}" srcOrd="2" destOrd="0" presId="urn:microsoft.com/office/officeart/2005/8/layout/process4"/>
    <dgm:cxn modelId="{EF41FD19-74EC-4A21-9945-7E9E19964189}" type="presParOf" srcId="{86166D8F-B0EA-41F4-8329-B1BFDF2555B2}" destId="{4AE0F3EE-A2D0-4374-802B-1133EE1C95DB}" srcOrd="0" destOrd="0" presId="urn:microsoft.com/office/officeart/2005/8/layout/process4"/>
    <dgm:cxn modelId="{596A364C-0BB6-4586-A93E-12DBE181105E}" type="presParOf" srcId="{86166D8F-B0EA-41F4-8329-B1BFDF2555B2}" destId="{5E6362C0-658F-4D52-8ADA-8F4D3D84239B}" srcOrd="1" destOrd="0" presId="urn:microsoft.com/office/officeart/2005/8/layout/process4"/>
    <dgm:cxn modelId="{19A0EC1D-0DB5-4D37-9C91-412FD900937C}" type="presParOf" srcId="{86166D8F-B0EA-41F4-8329-B1BFDF2555B2}" destId="{F7B495D8-EEE3-47D7-B2B7-217B680E2173}" srcOrd="2" destOrd="0" presId="urn:microsoft.com/office/officeart/2005/8/layout/process4"/>
    <dgm:cxn modelId="{D6CB3DEA-DDBD-4F76-B84C-05C8BAD9971C}" type="presParOf" srcId="{F7B495D8-EEE3-47D7-B2B7-217B680E2173}" destId="{8CADB886-4EAD-4C85-84BA-2F3AB62E7CEA}" srcOrd="0" destOrd="0" presId="urn:microsoft.com/office/officeart/2005/8/layout/process4"/>
    <dgm:cxn modelId="{95BCF2EC-10E2-4EA6-91A6-76C62B9C1A83}" type="presParOf" srcId="{F7B495D8-EEE3-47D7-B2B7-217B680E2173}" destId="{0A202352-20AE-40E0-85C3-0B709995A172}" srcOrd="1" destOrd="0" presId="urn:microsoft.com/office/officeart/2005/8/layout/process4"/>
    <dgm:cxn modelId="{E64B2216-C932-478F-9877-C9991076F13E}" type="presParOf" srcId="{6CD4F45F-C295-4BF5-9231-FEE010142C2C}" destId="{0414326E-649D-4CD7-8C24-D7152489974B}" srcOrd="3" destOrd="0" presId="urn:microsoft.com/office/officeart/2005/8/layout/process4"/>
    <dgm:cxn modelId="{4ADC677F-B07A-4DCF-938F-E1124123072D}" type="presParOf" srcId="{6CD4F45F-C295-4BF5-9231-FEE010142C2C}" destId="{473F2A75-6DFD-4945-860D-3FDF3A6487D7}" srcOrd="4" destOrd="0" presId="urn:microsoft.com/office/officeart/2005/8/layout/process4"/>
    <dgm:cxn modelId="{79969F96-BE65-4D1F-A3C9-964C3A00161D}" type="presParOf" srcId="{473F2A75-6DFD-4945-860D-3FDF3A6487D7}" destId="{DA5E814D-FF9C-44E0-B9A9-ECBC3AA0693F}" srcOrd="0" destOrd="0" presId="urn:microsoft.com/office/officeart/2005/8/layout/process4"/>
    <dgm:cxn modelId="{54DB1EF6-241F-4FD1-9D89-548845B96623}" type="presParOf" srcId="{473F2A75-6DFD-4945-860D-3FDF3A6487D7}" destId="{5910AEB5-48AD-4ACF-BBBD-8275767A8485}" srcOrd="1" destOrd="0" presId="urn:microsoft.com/office/officeart/2005/8/layout/process4"/>
    <dgm:cxn modelId="{60225DE0-FD5C-4D9B-9147-602F04A8EF27}" type="presParOf" srcId="{473F2A75-6DFD-4945-860D-3FDF3A6487D7}" destId="{BB8A6780-D1A7-4709-BA8E-A6B644FC1640}" srcOrd="2" destOrd="0" presId="urn:microsoft.com/office/officeart/2005/8/layout/process4"/>
    <dgm:cxn modelId="{35A14596-62DB-4697-8F70-69A61136377C}" type="presParOf" srcId="{BB8A6780-D1A7-4709-BA8E-A6B644FC1640}" destId="{1D6F48DF-B447-40DB-9A03-6E7C0E63E921}" srcOrd="0" destOrd="0" presId="urn:microsoft.com/office/officeart/2005/8/layout/process4"/>
    <dgm:cxn modelId="{9E48706A-F14C-479F-A820-BD303FCB4741}" type="presParOf" srcId="{BB8A6780-D1A7-4709-BA8E-A6B644FC1640}" destId="{AF72CFE0-FA53-41F2-BA0A-A469E61822F2}" srcOrd="1" destOrd="0" presId="urn:microsoft.com/office/officeart/2005/8/layout/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B2FBDA-2417-4EFA-8F18-56733A86532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1B946E5-E2AB-4652-B95C-EE300568A492}">
      <dgm:prSet phldrT="[Texto]" custT="1"/>
      <dgm:spPr/>
      <dgm:t>
        <a:bodyPr/>
        <a:lstStyle/>
        <a:p>
          <a:r>
            <a:rPr lang="pt-BR" sz="2500" dirty="0"/>
            <a:t>Fontes de dados - Base</a:t>
          </a:r>
        </a:p>
      </dgm:t>
    </dgm:pt>
    <dgm:pt modelId="{BB0B8991-820B-490C-9218-8951A2BA0A30}" type="parTrans" cxnId="{A53631C9-2968-49E5-B2A0-59E42A27C97C}">
      <dgm:prSet/>
      <dgm:spPr/>
      <dgm:t>
        <a:bodyPr/>
        <a:lstStyle/>
        <a:p>
          <a:endParaRPr lang="pt-BR"/>
        </a:p>
      </dgm:t>
    </dgm:pt>
    <dgm:pt modelId="{8BEFD65F-BC3C-4BC2-B0F3-E94A32761E23}" type="sibTrans" cxnId="{A53631C9-2968-49E5-B2A0-59E42A27C97C}">
      <dgm:prSet/>
      <dgm:spPr/>
      <dgm:t>
        <a:bodyPr/>
        <a:lstStyle/>
        <a:p>
          <a:endParaRPr lang="pt-BR"/>
        </a:p>
      </dgm:t>
    </dgm:pt>
    <dgm:pt modelId="{42F7B265-A9EC-48DE-B11A-FB8A10911119}">
      <dgm:prSet phldrT="[Texto]" custT="1"/>
      <dgm:spPr/>
      <dgm:t>
        <a:bodyPr/>
        <a:lstStyle/>
        <a:p>
          <a:r>
            <a:rPr lang="pt-BR" sz="2000" dirty="0"/>
            <a:t>Inquéritos (4382-4464) e petições (6631-6867) da Lava Jato</a:t>
          </a:r>
        </a:p>
      </dgm:t>
    </dgm:pt>
    <dgm:pt modelId="{1356D0BE-8987-4EF4-B768-D8ECE3DFD7BB}" type="parTrans" cxnId="{544B8607-C7ED-47AC-BF42-E835E169B8D3}">
      <dgm:prSet/>
      <dgm:spPr/>
      <dgm:t>
        <a:bodyPr/>
        <a:lstStyle/>
        <a:p>
          <a:endParaRPr lang="pt-BR"/>
        </a:p>
      </dgm:t>
    </dgm:pt>
    <dgm:pt modelId="{BEBDDCEB-6AE9-483E-AC7C-93BBDB9CA113}" type="sibTrans" cxnId="{544B8607-C7ED-47AC-BF42-E835E169B8D3}">
      <dgm:prSet/>
      <dgm:spPr/>
      <dgm:t>
        <a:bodyPr/>
        <a:lstStyle/>
        <a:p>
          <a:endParaRPr lang="pt-BR"/>
        </a:p>
      </dgm:t>
    </dgm:pt>
    <dgm:pt modelId="{CC4C6185-5343-4558-BAAA-2D296775995B}">
      <dgm:prSet phldrT="[Texto]" custT="1"/>
      <dgm:spPr/>
      <dgm:t>
        <a:bodyPr/>
        <a:lstStyle/>
        <a:p>
          <a:r>
            <a:rPr lang="pt-BR" sz="2500" dirty="0"/>
            <a:t>Fontes de dados - Suporte</a:t>
          </a:r>
        </a:p>
      </dgm:t>
    </dgm:pt>
    <dgm:pt modelId="{10F93EE2-A9D8-44FC-B7D9-64F093DC41EA}" type="parTrans" cxnId="{4F945C94-4F47-4B17-9896-C63C6EE91528}">
      <dgm:prSet/>
      <dgm:spPr/>
      <dgm:t>
        <a:bodyPr/>
        <a:lstStyle/>
        <a:p>
          <a:endParaRPr lang="pt-BR"/>
        </a:p>
      </dgm:t>
    </dgm:pt>
    <dgm:pt modelId="{37FA172D-9AB9-4FB0-8C80-D17E30838455}" type="sibTrans" cxnId="{4F945C94-4F47-4B17-9896-C63C6EE91528}">
      <dgm:prSet/>
      <dgm:spPr/>
      <dgm:t>
        <a:bodyPr/>
        <a:lstStyle/>
        <a:p>
          <a:endParaRPr lang="pt-BR"/>
        </a:p>
      </dgm:t>
    </dgm:pt>
    <dgm:pt modelId="{1982E41E-78BE-442D-B2D9-65EFFE036D92}">
      <dgm:prSet phldrT="[Texto]" custT="1"/>
      <dgm:spPr/>
      <dgm:t>
        <a:bodyPr/>
        <a:lstStyle/>
        <a:p>
          <a:r>
            <a:rPr lang="pt-BR" sz="2000" dirty="0"/>
            <a:t>Notícias, MPF, Legislação e Processos</a:t>
          </a:r>
        </a:p>
      </dgm:t>
    </dgm:pt>
    <dgm:pt modelId="{FF30CA42-658F-4679-8896-D9BCDAD229CE}" type="parTrans" cxnId="{E874625C-0A9A-4A1C-85BA-899793DD3B0D}">
      <dgm:prSet/>
      <dgm:spPr/>
      <dgm:t>
        <a:bodyPr/>
        <a:lstStyle/>
        <a:p>
          <a:endParaRPr lang="pt-BR"/>
        </a:p>
      </dgm:t>
    </dgm:pt>
    <dgm:pt modelId="{3504607D-8E7B-4619-8F32-0E176654D9E5}" type="sibTrans" cxnId="{E874625C-0A9A-4A1C-85BA-899793DD3B0D}">
      <dgm:prSet/>
      <dgm:spPr/>
      <dgm:t>
        <a:bodyPr/>
        <a:lstStyle/>
        <a:p>
          <a:endParaRPr lang="pt-BR"/>
        </a:p>
      </dgm:t>
    </dgm:pt>
    <dgm:pt modelId="{AAC33C38-9B20-47DE-AC85-57D9C9B5A4D5}" type="pres">
      <dgm:prSet presAssocID="{CCB2FBDA-2417-4EFA-8F18-56733A86532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16F795F-6198-4E17-9533-0F53E542E1E8}" type="pres">
      <dgm:prSet presAssocID="{01B946E5-E2AB-4652-B95C-EE300568A492}" presName="linNode" presStyleCnt="0"/>
      <dgm:spPr/>
    </dgm:pt>
    <dgm:pt modelId="{CAC657F3-153C-4F7D-92E1-4D39C94AF924}" type="pres">
      <dgm:prSet presAssocID="{01B946E5-E2AB-4652-B95C-EE300568A492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AA6956-2606-4718-A928-6CB73B52BBDE}" type="pres">
      <dgm:prSet presAssocID="{01B946E5-E2AB-4652-B95C-EE300568A492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1B6519-601B-4441-B179-93046A64F5C5}" type="pres">
      <dgm:prSet presAssocID="{8BEFD65F-BC3C-4BC2-B0F3-E94A32761E23}" presName="sp" presStyleCnt="0"/>
      <dgm:spPr/>
    </dgm:pt>
    <dgm:pt modelId="{83ECF5E8-90A3-4E30-BE92-A410C5ACCE2C}" type="pres">
      <dgm:prSet presAssocID="{CC4C6185-5343-4558-BAAA-2D296775995B}" presName="linNode" presStyleCnt="0"/>
      <dgm:spPr/>
    </dgm:pt>
    <dgm:pt modelId="{0B048548-ADEE-4A7D-B541-679C6206E65C}" type="pres">
      <dgm:prSet presAssocID="{CC4C6185-5343-4558-BAAA-2D296775995B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D31F3E-F993-4FFE-B9FC-AF6AEF0B189C}" type="pres">
      <dgm:prSet presAssocID="{CC4C6185-5343-4558-BAAA-2D296775995B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9DA7C04-73BF-4CE3-A605-1CB395F613D7}" type="presOf" srcId="{01B946E5-E2AB-4652-B95C-EE300568A492}" destId="{CAC657F3-153C-4F7D-92E1-4D39C94AF924}" srcOrd="0" destOrd="0" presId="urn:microsoft.com/office/officeart/2005/8/layout/vList5"/>
    <dgm:cxn modelId="{E874625C-0A9A-4A1C-85BA-899793DD3B0D}" srcId="{CC4C6185-5343-4558-BAAA-2D296775995B}" destId="{1982E41E-78BE-442D-B2D9-65EFFE036D92}" srcOrd="0" destOrd="0" parTransId="{FF30CA42-658F-4679-8896-D9BCDAD229CE}" sibTransId="{3504607D-8E7B-4619-8F32-0E176654D9E5}"/>
    <dgm:cxn modelId="{63B2BD04-A70E-4218-A948-36B6E78C1991}" type="presOf" srcId="{CCB2FBDA-2417-4EFA-8F18-56733A86532C}" destId="{AAC33C38-9B20-47DE-AC85-57D9C9B5A4D5}" srcOrd="0" destOrd="0" presId="urn:microsoft.com/office/officeart/2005/8/layout/vList5"/>
    <dgm:cxn modelId="{4F945C94-4F47-4B17-9896-C63C6EE91528}" srcId="{CCB2FBDA-2417-4EFA-8F18-56733A86532C}" destId="{CC4C6185-5343-4558-BAAA-2D296775995B}" srcOrd="1" destOrd="0" parTransId="{10F93EE2-A9D8-44FC-B7D9-64F093DC41EA}" sibTransId="{37FA172D-9AB9-4FB0-8C80-D17E30838455}"/>
    <dgm:cxn modelId="{1A2F8E65-71D3-4841-91D1-16B7F02B2E6B}" type="presOf" srcId="{1982E41E-78BE-442D-B2D9-65EFFE036D92}" destId="{7ED31F3E-F993-4FFE-B9FC-AF6AEF0B189C}" srcOrd="0" destOrd="0" presId="urn:microsoft.com/office/officeart/2005/8/layout/vList5"/>
    <dgm:cxn modelId="{C952DBAF-725A-4629-8CCF-05F4025B3BEC}" type="presOf" srcId="{CC4C6185-5343-4558-BAAA-2D296775995B}" destId="{0B048548-ADEE-4A7D-B541-679C6206E65C}" srcOrd="0" destOrd="0" presId="urn:microsoft.com/office/officeart/2005/8/layout/vList5"/>
    <dgm:cxn modelId="{544B8607-C7ED-47AC-BF42-E835E169B8D3}" srcId="{01B946E5-E2AB-4652-B95C-EE300568A492}" destId="{42F7B265-A9EC-48DE-B11A-FB8A10911119}" srcOrd="0" destOrd="0" parTransId="{1356D0BE-8987-4EF4-B768-D8ECE3DFD7BB}" sibTransId="{BEBDDCEB-6AE9-483E-AC7C-93BBDB9CA113}"/>
    <dgm:cxn modelId="{F17E2508-84E2-4EC0-A74D-38EE2671B486}" type="presOf" srcId="{42F7B265-A9EC-48DE-B11A-FB8A10911119}" destId="{E5AA6956-2606-4718-A928-6CB73B52BBDE}" srcOrd="0" destOrd="0" presId="urn:microsoft.com/office/officeart/2005/8/layout/vList5"/>
    <dgm:cxn modelId="{A53631C9-2968-49E5-B2A0-59E42A27C97C}" srcId="{CCB2FBDA-2417-4EFA-8F18-56733A86532C}" destId="{01B946E5-E2AB-4652-B95C-EE300568A492}" srcOrd="0" destOrd="0" parTransId="{BB0B8991-820B-490C-9218-8951A2BA0A30}" sibTransId="{8BEFD65F-BC3C-4BC2-B0F3-E94A32761E23}"/>
    <dgm:cxn modelId="{2997BF84-30DC-42A6-9A7C-15F72D89352E}" type="presParOf" srcId="{AAC33C38-9B20-47DE-AC85-57D9C9B5A4D5}" destId="{216F795F-6198-4E17-9533-0F53E542E1E8}" srcOrd="0" destOrd="0" presId="urn:microsoft.com/office/officeart/2005/8/layout/vList5"/>
    <dgm:cxn modelId="{2666ADC3-1A77-4D0A-AB0D-D0D64472D002}" type="presParOf" srcId="{216F795F-6198-4E17-9533-0F53E542E1E8}" destId="{CAC657F3-153C-4F7D-92E1-4D39C94AF924}" srcOrd="0" destOrd="0" presId="urn:microsoft.com/office/officeart/2005/8/layout/vList5"/>
    <dgm:cxn modelId="{1D5B729B-9973-4756-8DCC-F7FC10676FBF}" type="presParOf" srcId="{216F795F-6198-4E17-9533-0F53E542E1E8}" destId="{E5AA6956-2606-4718-A928-6CB73B52BBDE}" srcOrd="1" destOrd="0" presId="urn:microsoft.com/office/officeart/2005/8/layout/vList5"/>
    <dgm:cxn modelId="{14848BAA-44FA-46BC-B2CA-4FC991F0E282}" type="presParOf" srcId="{AAC33C38-9B20-47DE-AC85-57D9C9B5A4D5}" destId="{E71B6519-601B-4441-B179-93046A64F5C5}" srcOrd="1" destOrd="0" presId="urn:microsoft.com/office/officeart/2005/8/layout/vList5"/>
    <dgm:cxn modelId="{68568005-CA39-4C9F-AC47-532E92E94273}" type="presParOf" srcId="{AAC33C38-9B20-47DE-AC85-57D9C9B5A4D5}" destId="{83ECF5E8-90A3-4E30-BE92-A410C5ACCE2C}" srcOrd="2" destOrd="0" presId="urn:microsoft.com/office/officeart/2005/8/layout/vList5"/>
    <dgm:cxn modelId="{0ED20781-4B31-4B05-B9E1-2143D0EAFADD}" type="presParOf" srcId="{83ECF5E8-90A3-4E30-BE92-A410C5ACCE2C}" destId="{0B048548-ADEE-4A7D-B541-679C6206E65C}" srcOrd="0" destOrd="0" presId="urn:microsoft.com/office/officeart/2005/8/layout/vList5"/>
    <dgm:cxn modelId="{02D96D5C-6849-4901-9F6F-B83ED5E62939}" type="presParOf" srcId="{83ECF5E8-90A3-4E30-BE92-A410C5ACCE2C}" destId="{7ED31F3E-F993-4FFE-B9FC-AF6AEF0B189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44CA6D-8FEB-4C84-A3E0-8819662326D7}">
      <dsp:nvSpPr>
        <dsp:cNvPr id="0" name=""/>
        <dsp:cNvSpPr/>
      </dsp:nvSpPr>
      <dsp:spPr>
        <a:xfrm>
          <a:off x="887653" y="175038"/>
          <a:ext cx="3243834" cy="112654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52627-78CF-444B-97F8-D7FD444FC06E}">
      <dsp:nvSpPr>
        <dsp:cNvPr id="0" name=""/>
        <dsp:cNvSpPr/>
      </dsp:nvSpPr>
      <dsp:spPr>
        <a:xfrm>
          <a:off x="2200274" y="2933554"/>
          <a:ext cx="628649" cy="40233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DA974-8D56-4013-BD32-12FC596AC018}">
      <dsp:nvSpPr>
        <dsp:cNvPr id="0" name=""/>
        <dsp:cNvSpPr/>
      </dsp:nvSpPr>
      <dsp:spPr>
        <a:xfrm>
          <a:off x="1566329" y="3255423"/>
          <a:ext cx="1896541" cy="75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Transgressão do CEO</a:t>
          </a:r>
        </a:p>
      </dsp:txBody>
      <dsp:txXfrm>
        <a:off x="1566329" y="3255423"/>
        <a:ext cx="1896541" cy="754380"/>
      </dsp:txXfrm>
    </dsp:sp>
    <dsp:sp modelId="{E35C874E-73ED-4DC3-9325-6CB2FDD5D5D3}">
      <dsp:nvSpPr>
        <dsp:cNvPr id="0" name=""/>
        <dsp:cNvSpPr/>
      </dsp:nvSpPr>
      <dsp:spPr>
        <a:xfrm>
          <a:off x="2039334" y="1401302"/>
          <a:ext cx="1131570" cy="1131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Racionalização</a:t>
          </a:r>
        </a:p>
      </dsp:txBody>
      <dsp:txXfrm>
        <a:off x="2205049" y="1567017"/>
        <a:ext cx="800140" cy="800140"/>
      </dsp:txXfrm>
    </dsp:sp>
    <dsp:sp modelId="{ECE3C654-FEAA-4B26-B424-6AA0E4835174}">
      <dsp:nvSpPr>
        <dsp:cNvPr id="0" name=""/>
        <dsp:cNvSpPr/>
      </dsp:nvSpPr>
      <dsp:spPr>
        <a:xfrm>
          <a:off x="1257299" y="539655"/>
          <a:ext cx="1131570" cy="1131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Oportunidade</a:t>
          </a:r>
        </a:p>
      </dsp:txBody>
      <dsp:txXfrm>
        <a:off x="1423014" y="705370"/>
        <a:ext cx="800140" cy="800140"/>
      </dsp:txXfrm>
    </dsp:sp>
    <dsp:sp modelId="{486E84F6-C263-4667-9178-6F29C019E14C}">
      <dsp:nvSpPr>
        <dsp:cNvPr id="0" name=""/>
        <dsp:cNvSpPr/>
      </dsp:nvSpPr>
      <dsp:spPr>
        <a:xfrm>
          <a:off x="2414016" y="266066"/>
          <a:ext cx="1131570" cy="11315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/>
            <a:t>Pressão</a:t>
          </a:r>
        </a:p>
      </dsp:txBody>
      <dsp:txXfrm>
        <a:off x="2579731" y="431781"/>
        <a:ext cx="800140" cy="800140"/>
      </dsp:txXfrm>
    </dsp:sp>
    <dsp:sp modelId="{3468B39A-5EB4-4769-B119-55CF6A05E989}">
      <dsp:nvSpPr>
        <dsp:cNvPr id="0" name=""/>
        <dsp:cNvSpPr/>
      </dsp:nvSpPr>
      <dsp:spPr>
        <a:xfrm>
          <a:off x="737411" y="14964"/>
          <a:ext cx="3520440" cy="281635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C69C3-020F-48FB-83F8-7C4F95D86063}">
      <dsp:nvSpPr>
        <dsp:cNvPr id="0" name=""/>
        <dsp:cNvSpPr/>
      </dsp:nvSpPr>
      <dsp:spPr>
        <a:xfrm>
          <a:off x="0" y="3028118"/>
          <a:ext cx="10058399" cy="9938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Objeto</a:t>
          </a:r>
        </a:p>
      </dsp:txBody>
      <dsp:txXfrm>
        <a:off x="0" y="3028118"/>
        <a:ext cx="10058399" cy="536703"/>
      </dsp:txXfrm>
    </dsp:sp>
    <dsp:sp modelId="{60DB8CA4-4025-4F3D-A0E4-74802EC59650}">
      <dsp:nvSpPr>
        <dsp:cNvPr id="0" name=""/>
        <dsp:cNvSpPr/>
      </dsp:nvSpPr>
      <dsp:spPr>
        <a:xfrm>
          <a:off x="0" y="3544943"/>
          <a:ext cx="2514600" cy="45719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Conceito</a:t>
          </a:r>
        </a:p>
      </dsp:txBody>
      <dsp:txXfrm>
        <a:off x="0" y="3544943"/>
        <a:ext cx="2514600" cy="457192"/>
      </dsp:txXfrm>
    </dsp:sp>
    <dsp:sp modelId="{7675E9A9-52B9-4B5B-A77F-85114026D133}">
      <dsp:nvSpPr>
        <dsp:cNvPr id="0" name=""/>
        <dsp:cNvSpPr/>
      </dsp:nvSpPr>
      <dsp:spPr>
        <a:xfrm>
          <a:off x="2514599" y="3544943"/>
          <a:ext cx="2514600" cy="45719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Causas</a:t>
          </a:r>
        </a:p>
      </dsp:txBody>
      <dsp:txXfrm>
        <a:off x="2514599" y="3544943"/>
        <a:ext cx="2514600" cy="457192"/>
      </dsp:txXfrm>
    </dsp:sp>
    <dsp:sp modelId="{106145CD-724B-4A50-A3A7-7D0AF1444EEF}">
      <dsp:nvSpPr>
        <dsp:cNvPr id="0" name=""/>
        <dsp:cNvSpPr/>
      </dsp:nvSpPr>
      <dsp:spPr>
        <a:xfrm>
          <a:off x="5029199" y="3544943"/>
          <a:ext cx="2514600" cy="45719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Consequências</a:t>
          </a:r>
        </a:p>
      </dsp:txBody>
      <dsp:txXfrm>
        <a:off x="5029199" y="3544943"/>
        <a:ext cx="2514600" cy="457192"/>
      </dsp:txXfrm>
    </dsp:sp>
    <dsp:sp modelId="{A7C6616C-AC55-4259-BA29-9C0882369D2C}">
      <dsp:nvSpPr>
        <dsp:cNvPr id="0" name=""/>
        <dsp:cNvSpPr/>
      </dsp:nvSpPr>
      <dsp:spPr>
        <a:xfrm>
          <a:off x="7543800" y="3544943"/>
          <a:ext cx="2514600" cy="45719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/>
            <a:t>Mecanismos de controle</a:t>
          </a:r>
        </a:p>
      </dsp:txBody>
      <dsp:txXfrm>
        <a:off x="7543800" y="3544943"/>
        <a:ext cx="2514600" cy="457192"/>
      </dsp:txXfrm>
    </dsp:sp>
    <dsp:sp modelId="{5E6362C0-658F-4D52-8ADA-8F4D3D84239B}">
      <dsp:nvSpPr>
        <dsp:cNvPr id="0" name=""/>
        <dsp:cNvSpPr/>
      </dsp:nvSpPr>
      <dsp:spPr>
        <a:xfrm rot="10800000">
          <a:off x="0" y="1514414"/>
          <a:ext cx="10058399" cy="152861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Pressuposto</a:t>
          </a:r>
        </a:p>
      </dsp:txBody>
      <dsp:txXfrm rot="-10800000">
        <a:off x="0" y="1514414"/>
        <a:ext cx="10058399" cy="536542"/>
      </dsp:txXfrm>
    </dsp:sp>
    <dsp:sp modelId="{8CADB886-4EAD-4C85-84BA-2F3AB62E7CEA}">
      <dsp:nvSpPr>
        <dsp:cNvPr id="0" name=""/>
        <dsp:cNvSpPr/>
      </dsp:nvSpPr>
      <dsp:spPr>
        <a:xfrm>
          <a:off x="0" y="2050957"/>
          <a:ext cx="5029200" cy="457054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Estrutural</a:t>
          </a:r>
        </a:p>
      </dsp:txBody>
      <dsp:txXfrm>
        <a:off x="0" y="2050957"/>
        <a:ext cx="5029200" cy="457054"/>
      </dsp:txXfrm>
    </dsp:sp>
    <dsp:sp modelId="{0A202352-20AE-40E0-85C3-0B709995A172}">
      <dsp:nvSpPr>
        <dsp:cNvPr id="0" name=""/>
        <dsp:cNvSpPr/>
      </dsp:nvSpPr>
      <dsp:spPr>
        <a:xfrm>
          <a:off x="5029199" y="2050957"/>
          <a:ext cx="5029200" cy="45705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Individual</a:t>
          </a:r>
        </a:p>
      </dsp:txBody>
      <dsp:txXfrm>
        <a:off x="5029199" y="2050957"/>
        <a:ext cx="5029200" cy="457054"/>
      </dsp:txXfrm>
    </dsp:sp>
    <dsp:sp modelId="{5910AEB5-48AD-4ACF-BBBD-8275767A8485}">
      <dsp:nvSpPr>
        <dsp:cNvPr id="0" name=""/>
        <dsp:cNvSpPr/>
      </dsp:nvSpPr>
      <dsp:spPr>
        <a:xfrm rot="10800000">
          <a:off x="0" y="711"/>
          <a:ext cx="10058399" cy="152861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Perspectiva</a:t>
          </a:r>
        </a:p>
      </dsp:txBody>
      <dsp:txXfrm rot="-10800000">
        <a:off x="0" y="711"/>
        <a:ext cx="10058399" cy="536542"/>
      </dsp:txXfrm>
    </dsp:sp>
    <dsp:sp modelId="{1D6F48DF-B447-40DB-9A03-6E7C0E63E921}">
      <dsp:nvSpPr>
        <dsp:cNvPr id="0" name=""/>
        <dsp:cNvSpPr/>
      </dsp:nvSpPr>
      <dsp:spPr>
        <a:xfrm>
          <a:off x="0" y="537253"/>
          <a:ext cx="5029200" cy="45705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Relação pública privada</a:t>
          </a:r>
        </a:p>
      </dsp:txBody>
      <dsp:txXfrm>
        <a:off x="0" y="537253"/>
        <a:ext cx="5029200" cy="457054"/>
      </dsp:txXfrm>
    </dsp:sp>
    <dsp:sp modelId="{AF72CFE0-FA53-41F2-BA0A-A469E61822F2}">
      <dsp:nvSpPr>
        <dsp:cNvPr id="0" name=""/>
        <dsp:cNvSpPr/>
      </dsp:nvSpPr>
      <dsp:spPr>
        <a:xfrm>
          <a:off x="5029199" y="537253"/>
          <a:ext cx="5029200" cy="45705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Ator público</a:t>
          </a:r>
        </a:p>
      </dsp:txBody>
      <dsp:txXfrm>
        <a:off x="5029199" y="537253"/>
        <a:ext cx="5029200" cy="4570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A6956-2606-4718-A928-6CB73B52BBDE}">
      <dsp:nvSpPr>
        <dsp:cNvPr id="0" name=""/>
        <dsp:cNvSpPr/>
      </dsp:nvSpPr>
      <dsp:spPr>
        <a:xfrm rot="5400000">
          <a:off x="3771264" y="-1274397"/>
          <a:ext cx="1283725" cy="41535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/>
            <a:t>Inquéritos (4382-4464) e petições (6631-6867) da Lava Jato</a:t>
          </a:r>
        </a:p>
      </dsp:txBody>
      <dsp:txXfrm rot="-5400000">
        <a:off x="2336361" y="223172"/>
        <a:ext cx="4090865" cy="1158393"/>
      </dsp:txXfrm>
    </dsp:sp>
    <dsp:sp modelId="{CAC657F3-153C-4F7D-92E1-4D39C94AF924}">
      <dsp:nvSpPr>
        <dsp:cNvPr id="0" name=""/>
        <dsp:cNvSpPr/>
      </dsp:nvSpPr>
      <dsp:spPr>
        <a:xfrm>
          <a:off x="0" y="40"/>
          <a:ext cx="2336361" cy="1604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Fontes de dados - Base</a:t>
          </a:r>
        </a:p>
      </dsp:txBody>
      <dsp:txXfrm>
        <a:off x="78333" y="78373"/>
        <a:ext cx="2179695" cy="1447990"/>
      </dsp:txXfrm>
    </dsp:sp>
    <dsp:sp modelId="{7ED31F3E-F993-4FFE-B9FC-AF6AEF0B189C}">
      <dsp:nvSpPr>
        <dsp:cNvPr id="0" name=""/>
        <dsp:cNvSpPr/>
      </dsp:nvSpPr>
      <dsp:spPr>
        <a:xfrm rot="5400000">
          <a:off x="3771264" y="410491"/>
          <a:ext cx="1283725" cy="415353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/>
            <a:t>Notícias, MPF, Legislação e Processos</a:t>
          </a:r>
        </a:p>
      </dsp:txBody>
      <dsp:txXfrm rot="-5400000">
        <a:off x="2336361" y="1908060"/>
        <a:ext cx="4090865" cy="1158393"/>
      </dsp:txXfrm>
    </dsp:sp>
    <dsp:sp modelId="{0B048548-ADEE-4A7D-B541-679C6206E65C}">
      <dsp:nvSpPr>
        <dsp:cNvPr id="0" name=""/>
        <dsp:cNvSpPr/>
      </dsp:nvSpPr>
      <dsp:spPr>
        <a:xfrm>
          <a:off x="0" y="1684929"/>
          <a:ext cx="2336361" cy="16046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Fontes de dados - Suporte</a:t>
          </a:r>
        </a:p>
      </dsp:txBody>
      <dsp:txXfrm>
        <a:off x="78333" y="1763262"/>
        <a:ext cx="2179695" cy="1447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CBE6E-0858-42D3-AAC0-8EF58108F210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3BDCE-CF74-4537-A588-2C6FC25355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70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Os estudos Organizacionais entram em cena aqui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6A436-B73F-4EB8-9C60-BAA8B468A4B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427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6A436-B73F-4EB8-9C60-BAA8B468A4B2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963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6A436-B73F-4EB8-9C60-BAA8B468A4B2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097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6A436-B73F-4EB8-9C60-BAA8B468A4B2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89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141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7736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57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99631"/>
            <a:ext cx="10058400" cy="103313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392072"/>
            <a:ext cx="10058400" cy="443944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014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325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095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73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23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13747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34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A5FF595-F6BA-4655-8A2D-524C4259A122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454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A5FF595-F6BA-4655-8A2D-524C4259A122}" type="datetimeFigureOut">
              <a:rPr lang="pt-BR" smtClean="0"/>
              <a:t>15/05/2024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57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t-BR" dirty="0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17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60317"/>
            <a:ext cx="10058400" cy="44087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E8E906B-0081-435B-A3F2-1CC8D35F3D13}" type="slidenum">
              <a:rPr lang="pt-BR" smtClean="0"/>
              <a:t>‹nº›</a:t>
            </a:fld>
            <a:endParaRPr 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88720" y="1137344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G3-jcoKGaY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1056492617692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14920631877117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doi.org/10.1007/s10551-007-9378-4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DEC3DA-BE28-44ED-9BA1-97A05AE3F4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Cultura da corrupção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9CEC36-6936-41C2-8A41-9B33059C3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Caio César Coelho Rodrigues</a:t>
            </a:r>
          </a:p>
        </p:txBody>
      </p:sp>
    </p:spTree>
    <p:extLst>
      <p:ext uri="{BB962C8B-B14F-4D97-AF65-F5344CB8AC3E}">
        <p14:creationId xmlns:p14="http://schemas.microsoft.com/office/powerpoint/2010/main" val="209427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64282F-FCE6-4863-826C-96F7B2388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Valores morais conflitantes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ED3FD2-EC13-4FC1-88B2-F8DA23349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400" b="1" dirty="0"/>
              <a:t>Equacionamento moral: o que é mais importante?</a:t>
            </a:r>
          </a:p>
          <a:p>
            <a:pPr marL="0" indent="0">
              <a:buNone/>
            </a:pPr>
            <a:r>
              <a:rPr lang="pt-BR" sz="2400" dirty="0"/>
              <a:t>Valores e normas sociais impactam em valores pessoais que influenciam comportamento até ele se tornar corrupto</a:t>
            </a:r>
          </a:p>
          <a:p>
            <a:pPr marL="0" indent="0">
              <a:lnSpc>
                <a:spcPct val="100000"/>
              </a:lnSpc>
              <a:buNone/>
            </a:pPr>
            <a:endParaRPr lang="pt-BR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dirty="0"/>
              <a:t>Nível social</a:t>
            </a:r>
          </a:p>
          <a:p>
            <a:pPr marL="0" indent="0">
              <a:lnSpc>
                <a:spcPct val="100000"/>
              </a:lnSpc>
              <a:buNone/>
            </a:pPr>
            <a:endParaRPr lang="pt-BR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dirty="0"/>
              <a:t>Diferença entre o papel público e privado dos indivíduos</a:t>
            </a:r>
          </a:p>
          <a:p>
            <a:pPr marL="0" indent="0">
              <a:lnSpc>
                <a:spcPct val="100000"/>
              </a:lnSpc>
              <a:buNone/>
            </a:pPr>
            <a:endParaRPr lang="pt-BR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dirty="0"/>
              <a:t>Exemplo: dar presentes na esfera pública e privada</a:t>
            </a: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5122" name="Picture 2" descr="Resultado de imagem para etica pÃºblica">
            <a:extLst>
              <a:ext uri="{FF2B5EF4-FFF2-40B4-BE49-F238E27FC236}">
                <a16:creationId xmlns:a16="http://schemas.microsoft.com/office/drawing/2014/main" id="{3298952A-6021-4DEB-83DE-B3E5F383B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r="8535"/>
          <a:stretch/>
        </p:blipFill>
        <p:spPr bwMode="auto">
          <a:xfrm>
            <a:off x="8275321" y="3233324"/>
            <a:ext cx="37338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0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791D2-AE53-4602-8F93-4562D8ED1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Ética da administração pública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B1260A-E82C-40A7-BE5D-F517D9AC1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92072"/>
            <a:ext cx="7699829" cy="4439444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Cultura da organização pública</a:t>
            </a:r>
          </a:p>
          <a:p>
            <a:endParaRPr lang="pt-BR" sz="2400" b="1" dirty="0"/>
          </a:p>
          <a:p>
            <a:r>
              <a:rPr lang="pt-BR" sz="2400" b="1" dirty="0"/>
              <a:t>Causa</a:t>
            </a:r>
          </a:p>
          <a:p>
            <a:r>
              <a:rPr lang="pt-BR" sz="2400" dirty="0"/>
              <a:t>Pressão social por efetividade e falta de atenção à integridade</a:t>
            </a:r>
          </a:p>
          <a:p>
            <a:r>
              <a:rPr lang="pt-BR" sz="2400" dirty="0"/>
              <a:t>Eficiência, eficácia e ética</a:t>
            </a:r>
          </a:p>
          <a:p>
            <a:endParaRPr lang="pt-BR" sz="2400" b="1" dirty="0"/>
          </a:p>
          <a:p>
            <a:r>
              <a:rPr lang="pt-BR" sz="2400" b="1" dirty="0"/>
              <a:t>Crítica</a:t>
            </a:r>
          </a:p>
          <a:p>
            <a:r>
              <a:rPr lang="pt-BR" sz="2400" dirty="0"/>
              <a:t>Sem explicação da situação ou do porque alguns se tornam corruptos e outros não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6146" name="Picture 2" descr="Resultado de imagem para etica da coisa pÃºblica">
            <a:extLst>
              <a:ext uri="{FF2B5EF4-FFF2-40B4-BE49-F238E27FC236}">
                <a16:creationId xmlns:a16="http://schemas.microsoft.com/office/drawing/2014/main" id="{C90414CA-4A6E-4EA4-81CC-B18069540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 r="3650"/>
          <a:stretch/>
        </p:blipFill>
        <p:spPr bwMode="auto">
          <a:xfrm>
            <a:off x="7366164" y="1916038"/>
            <a:ext cx="4642956" cy="309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10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6DD0DB-9D57-4736-923C-70BDCC05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Teorias de correlação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62548C-4E0E-47B5-B614-658F2DFAF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b="1" dirty="0"/>
              <a:t>A corrupção está correlacionada com outros fatores macro e micro</a:t>
            </a:r>
          </a:p>
          <a:p>
            <a:r>
              <a:rPr lang="pt-BR" sz="2400" dirty="0"/>
              <a:t>Burocracia</a:t>
            </a:r>
          </a:p>
          <a:p>
            <a:r>
              <a:rPr lang="pt-BR" sz="2400" dirty="0"/>
              <a:t>Tempo em altos cargos elegíveis</a:t>
            </a:r>
          </a:p>
          <a:p>
            <a:r>
              <a:rPr lang="pt-BR" sz="2400" dirty="0"/>
              <a:t>Integridade pública da liderança</a:t>
            </a:r>
          </a:p>
          <a:p>
            <a:r>
              <a:rPr lang="pt-BR" sz="2400" dirty="0"/>
              <a:t>Valores e normas</a:t>
            </a:r>
          </a:p>
          <a:p>
            <a:endParaRPr lang="pt-BR" sz="2400" b="1" dirty="0"/>
          </a:p>
          <a:p>
            <a:r>
              <a:rPr lang="pt-BR" sz="2400" b="1" dirty="0"/>
              <a:t>Crítica</a:t>
            </a:r>
          </a:p>
          <a:p>
            <a:r>
              <a:rPr lang="pt-BR" sz="2400" dirty="0"/>
              <a:t>Não estuda as contingências da corrupção ou os contextos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110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1FA21-DF14-4873-B53C-EE64AAF7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9632"/>
            <a:ext cx="10058400" cy="1065492"/>
          </a:xfrm>
        </p:spPr>
        <p:txBody>
          <a:bodyPr>
            <a:normAutofit/>
          </a:bodyPr>
          <a:lstStyle/>
          <a:p>
            <a:r>
              <a:rPr lang="pt-BR" dirty="0"/>
              <a:t>Teorias da corrupção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DD5E643-A380-4DCD-B0EB-3B5BD1B99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098650"/>
              </p:ext>
            </p:extLst>
          </p:nvPr>
        </p:nvGraphicFramePr>
        <p:xfrm>
          <a:off x="550128" y="1165124"/>
          <a:ext cx="11152704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272">
                  <a:extLst>
                    <a:ext uri="{9D8B030D-6E8A-4147-A177-3AD203B41FA5}">
                      <a16:colId xmlns:a16="http://schemas.microsoft.com/office/drawing/2014/main" val="1810745651"/>
                    </a:ext>
                  </a:extLst>
                </a:gridCol>
                <a:gridCol w="4223269">
                  <a:extLst>
                    <a:ext uri="{9D8B030D-6E8A-4147-A177-3AD203B41FA5}">
                      <a16:colId xmlns:a16="http://schemas.microsoft.com/office/drawing/2014/main" val="3654874764"/>
                    </a:ext>
                  </a:extLst>
                </a:gridCol>
                <a:gridCol w="3517163">
                  <a:extLst>
                    <a:ext uri="{9D8B030D-6E8A-4147-A177-3AD203B41FA5}">
                      <a16:colId xmlns:a16="http://schemas.microsoft.com/office/drawing/2014/main" val="1064039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/>
                          </a:solidFill>
                        </a:rPr>
                        <a:t>Nome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/>
                          </a:solidFill>
                        </a:rPr>
                        <a:t>Causa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1" dirty="0">
                          <a:solidFill>
                            <a:schemeClr val="bg1"/>
                          </a:solidFill>
                        </a:rPr>
                        <a:t>Contexto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711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Teoria da escolha pública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Escolha racional de um agente público que leva a um resultado previsto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Não leva em conta a situação, apenas a decisão racional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122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Teoria da maçã podre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Mau caráter para atos corruptos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Atenção ao histórico individual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150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Teoria da cultura organizacional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Certa cultura de grupo que leva a um raciocínio e então ao ato corrupto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Estrutura organizacional e cultura são causas, não leva em conta contingências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630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Valores morais conflitantes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Valores e normas sociais impactam em valores pessoais que influenciam comportamento até ele se tornar corrupto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Aspectos situacionais se reduzem a conflitos morais individuais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419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Ética da administração pública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Pressão social por efetividade e falta de atenção a integridade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Sem explicação da situação ou do porque alguns se tornam corruptos e outros não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414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Teorias de correlação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Correlação entre fatores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Foco em variáveis específicas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36499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7F9B758B-4102-4572-ACDE-FE0C34FBE3B6}"/>
              </a:ext>
            </a:extLst>
          </p:cNvPr>
          <p:cNvSpPr txBox="1"/>
          <p:nvPr/>
        </p:nvSpPr>
        <p:spPr>
          <a:xfrm>
            <a:off x="10790078" y="6389036"/>
            <a:ext cx="14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Graaf</a:t>
            </a:r>
            <a:r>
              <a:rPr lang="pt-BR" dirty="0"/>
              <a:t>, 2007)</a:t>
            </a:r>
          </a:p>
        </p:txBody>
      </p:sp>
    </p:spTree>
    <p:extLst>
      <p:ext uri="{BB962C8B-B14F-4D97-AF65-F5344CB8AC3E}">
        <p14:creationId xmlns:p14="http://schemas.microsoft.com/office/powerpoint/2010/main" val="36474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E744C-1495-4FCC-818B-E47D53C8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Corrupção nas organizações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0FF972-CD93-4A93-9B15-E8FC3043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94270"/>
            <a:ext cx="10058400" cy="3737245"/>
          </a:xfrm>
        </p:spPr>
        <p:txBody>
          <a:bodyPr>
            <a:normAutofit lnSpcReduction="10000"/>
          </a:bodyPr>
          <a:lstStyle/>
          <a:p>
            <a:pPr defTabSz="457200"/>
            <a:endParaRPr lang="pt-BR" sz="2400" dirty="0">
              <a:solidFill>
                <a:schemeClr val="tx1"/>
              </a:solidFill>
            </a:endParaRPr>
          </a:p>
          <a:p>
            <a:pPr defTabSz="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</a:rPr>
              <a:t>Corrupção sistêmica e individual</a:t>
            </a:r>
          </a:p>
          <a:p>
            <a:pPr defTabSz="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</a:rPr>
              <a:t>Corrupção endêmica</a:t>
            </a:r>
          </a:p>
          <a:p>
            <a:pPr defTabSz="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</a:rPr>
              <a:t>Corrupção como um processo social</a:t>
            </a:r>
          </a:p>
          <a:p>
            <a:pPr defTabSz="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/>
                </a:solidFill>
              </a:rPr>
              <a:t>Corrupção em rede</a:t>
            </a:r>
          </a:p>
          <a:p>
            <a:endParaRPr lang="pt-BR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Organização corrupta X Organização de indivíduos corruptos</a:t>
            </a:r>
          </a:p>
        </p:txBody>
      </p:sp>
      <p:pic>
        <p:nvPicPr>
          <p:cNvPr id="3074" name="Picture 2" descr="Resultado de imagem para corrupÃ§Ã£o individual">
            <a:extLst>
              <a:ext uri="{FF2B5EF4-FFF2-40B4-BE49-F238E27FC236}">
                <a16:creationId xmlns:a16="http://schemas.microsoft.com/office/drawing/2014/main" id="{490FE5A5-61F9-4848-9995-84DE81EA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76" y="2228028"/>
            <a:ext cx="4020239" cy="232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DDA4C69-3893-4397-9333-DFF0C6840989}"/>
              </a:ext>
            </a:extLst>
          </p:cNvPr>
          <p:cNvSpPr/>
          <p:nvPr/>
        </p:nvSpPr>
        <p:spPr>
          <a:xfrm>
            <a:off x="9508766" y="6389037"/>
            <a:ext cx="2611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(Pinto, Leana e </a:t>
            </a:r>
            <a:r>
              <a:rPr lang="en-US" dirty="0" err="1"/>
              <a:t>Pil</a:t>
            </a:r>
            <a:r>
              <a:rPr lang="en-US" dirty="0"/>
              <a:t>, 2008)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492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C99D3-351B-441C-A61C-42DBA744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9631"/>
            <a:ext cx="10058400" cy="1684924"/>
          </a:xfrm>
        </p:spPr>
        <p:txBody>
          <a:bodyPr>
            <a:normAutofit/>
          </a:bodyPr>
          <a:lstStyle/>
          <a:p>
            <a:r>
              <a:rPr lang="pt-BR" dirty="0"/>
              <a:t>O que leva alguém a ser corrupto? 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8DB36AF5-3ACF-414E-B3EE-175D85029D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632090"/>
              </p:ext>
            </p:extLst>
          </p:nvPr>
        </p:nvGraphicFramePr>
        <p:xfrm>
          <a:off x="845574" y="1954268"/>
          <a:ext cx="5029200" cy="4046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E0344E6E-4E7C-45B5-B24B-FB3C1F3202AE}"/>
              </a:ext>
            </a:extLst>
          </p:cNvPr>
          <p:cNvSpPr txBox="1"/>
          <p:nvPr/>
        </p:nvSpPr>
        <p:spPr>
          <a:xfrm>
            <a:off x="8372168" y="6389037"/>
            <a:ext cx="381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Schnatterly</a:t>
            </a:r>
            <a:r>
              <a:rPr lang="pt-BR" dirty="0"/>
              <a:t>, </a:t>
            </a:r>
            <a:r>
              <a:rPr lang="pt-BR" dirty="0" err="1"/>
              <a:t>Gangloff</a:t>
            </a:r>
            <a:r>
              <a:rPr lang="pt-BR" dirty="0"/>
              <a:t> e </a:t>
            </a:r>
            <a:r>
              <a:rPr lang="pt-BR" dirty="0" err="1"/>
              <a:t>Tuschke</a:t>
            </a:r>
            <a:r>
              <a:rPr lang="pt-BR" dirty="0"/>
              <a:t>, 2018)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5CE42F7-03EB-42D8-A54E-B4DE8AD43171}"/>
              </a:ext>
            </a:extLst>
          </p:cNvPr>
          <p:cNvSpPr txBox="1"/>
          <p:nvPr/>
        </p:nvSpPr>
        <p:spPr>
          <a:xfrm>
            <a:off x="2161130" y="1415223"/>
            <a:ext cx="2398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Transgressão do CEO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685AA7-ECAD-49A3-9D0D-DDCF3790C745}"/>
              </a:ext>
            </a:extLst>
          </p:cNvPr>
          <p:cNvSpPr txBox="1"/>
          <p:nvPr/>
        </p:nvSpPr>
        <p:spPr>
          <a:xfrm>
            <a:off x="6459796" y="2300032"/>
            <a:ext cx="42681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800" dirty="0"/>
              <a:t>Caráter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800" dirty="0"/>
              <a:t>Moral e Ética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800" dirty="0"/>
              <a:t>Oportunidade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800" dirty="0"/>
              <a:t>Pressão social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800" dirty="0"/>
              <a:t>Cultura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800" dirty="0"/>
              <a:t>Raciocínio lógico</a:t>
            </a:r>
          </a:p>
        </p:txBody>
      </p:sp>
    </p:spTree>
    <p:extLst>
      <p:ext uri="{BB962C8B-B14F-4D97-AF65-F5344CB8AC3E}">
        <p14:creationId xmlns:p14="http://schemas.microsoft.com/office/powerpoint/2010/main" val="351026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7C99D3-351B-441C-A61C-42DBA744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9631"/>
            <a:ext cx="10058400" cy="1684924"/>
          </a:xfrm>
        </p:spPr>
        <p:txBody>
          <a:bodyPr>
            <a:normAutofit/>
          </a:bodyPr>
          <a:lstStyle/>
          <a:p>
            <a:r>
              <a:rPr lang="pt-BR" dirty="0"/>
              <a:t>O que leva alguém a ser corrupto? </a:t>
            </a:r>
            <a:br>
              <a:rPr lang="pt-BR" dirty="0"/>
            </a:b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344E6E-4E7C-45B5-B24B-FB3C1F3202AE}"/>
              </a:ext>
            </a:extLst>
          </p:cNvPr>
          <p:cNvSpPr txBox="1"/>
          <p:nvPr/>
        </p:nvSpPr>
        <p:spPr>
          <a:xfrm>
            <a:off x="8372168" y="6488668"/>
            <a:ext cx="381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Schnatterly</a:t>
            </a:r>
            <a:r>
              <a:rPr lang="pt-BR" dirty="0"/>
              <a:t>, </a:t>
            </a:r>
            <a:r>
              <a:rPr lang="pt-BR" dirty="0" err="1"/>
              <a:t>Gangloff</a:t>
            </a:r>
            <a:r>
              <a:rPr lang="pt-BR" dirty="0"/>
              <a:t> e </a:t>
            </a:r>
            <a:r>
              <a:rPr lang="pt-BR" dirty="0" err="1"/>
              <a:t>Tuschke</a:t>
            </a:r>
            <a:r>
              <a:rPr lang="pt-BR" dirty="0"/>
              <a:t>, 2018)</a:t>
            </a:r>
          </a:p>
        </p:txBody>
      </p:sp>
      <p:pic>
        <p:nvPicPr>
          <p:cNvPr id="3" name="Mídia Online 2" title="&quot;CEO Wrongdoing: A Review of Pressure, Opportunity, and Rationalization&quot;">
            <a:hlinkClick r:id="" action="ppaction://media"/>
            <a:extLst>
              <a:ext uri="{FF2B5EF4-FFF2-40B4-BE49-F238E27FC236}">
                <a16:creationId xmlns:a16="http://schemas.microsoft.com/office/drawing/2014/main" id="{9230B4A4-E1A9-4339-A492-94AFBA9DFD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8521" y="1492795"/>
            <a:ext cx="7794958" cy="44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7620878" y="6389037"/>
            <a:ext cx="466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Anand</a:t>
            </a:r>
            <a:r>
              <a:rPr lang="pt-BR" dirty="0"/>
              <a:t>, </a:t>
            </a:r>
            <a:r>
              <a:rPr lang="pt-BR" dirty="0" err="1"/>
              <a:t>Ashforth</a:t>
            </a:r>
            <a:r>
              <a:rPr lang="pt-BR" dirty="0"/>
              <a:t> e </a:t>
            </a:r>
            <a:r>
              <a:rPr lang="pt-BR" dirty="0" err="1"/>
              <a:t>Joshi</a:t>
            </a:r>
            <a:r>
              <a:rPr lang="pt-BR" dirty="0"/>
              <a:t>, 2005 ;De Klerk, 2017)</a:t>
            </a:r>
          </a:p>
        </p:txBody>
      </p:sp>
      <p:pic>
        <p:nvPicPr>
          <p:cNvPr id="4098" name="Picture 2" descr="Resultado de imagem para rouba mas faz charge">
            <a:extLst>
              <a:ext uri="{FF2B5EF4-FFF2-40B4-BE49-F238E27FC236}">
                <a16:creationId xmlns:a16="http://schemas.microsoft.com/office/drawing/2014/main" id="{057D1B2C-E94B-427D-81F3-6F9F730C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41" y="1968761"/>
            <a:ext cx="5422813" cy="38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5AB3F4F-7228-44CC-AB0A-0B0C21231E82}"/>
              </a:ext>
            </a:extLst>
          </p:cNvPr>
          <p:cNvSpPr txBox="1"/>
          <p:nvPr/>
        </p:nvSpPr>
        <p:spPr>
          <a:xfrm>
            <a:off x="952746" y="1568559"/>
            <a:ext cx="1034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“Convencer a si mesmo e a outros de que seus atos são justificados e aceitáveis”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E696C73-0FF0-4775-880A-4A4A2614D005}"/>
              </a:ext>
            </a:extLst>
          </p:cNvPr>
          <p:cNvSpPr txBox="1"/>
          <p:nvPr/>
        </p:nvSpPr>
        <p:spPr>
          <a:xfrm>
            <a:off x="6819012" y="2422072"/>
            <a:ext cx="47925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Motivos de racionalização</a:t>
            </a:r>
          </a:p>
          <a:p>
            <a:pPr algn="ctr"/>
            <a:endParaRPr lang="pt-BR" sz="2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400" dirty="0"/>
              <a:t>Responsabilidade individual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400" dirty="0"/>
              <a:t>Redenção deontológica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400" dirty="0"/>
              <a:t>Redenção </a:t>
            </a:r>
            <a:r>
              <a:rPr lang="pt-BR" sz="2400" dirty="0" err="1"/>
              <a:t>consequencialista</a:t>
            </a:r>
            <a:endParaRPr lang="pt-BR" sz="2400" dirty="0"/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400" dirty="0"/>
              <a:t>Indenização narcisistas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400" dirty="0"/>
              <a:t>Indenização sacrossanta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pt-BR" sz="2400" dirty="0"/>
              <a:t>Indenização intencional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215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7620878" y="6389037"/>
            <a:ext cx="466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Anand</a:t>
            </a:r>
            <a:r>
              <a:rPr lang="pt-BR" dirty="0"/>
              <a:t>, </a:t>
            </a:r>
            <a:r>
              <a:rPr lang="pt-BR" dirty="0" err="1"/>
              <a:t>Ashforth</a:t>
            </a:r>
            <a:r>
              <a:rPr lang="pt-BR" dirty="0"/>
              <a:t> e </a:t>
            </a:r>
            <a:r>
              <a:rPr lang="pt-BR" dirty="0" err="1"/>
              <a:t>Joshi</a:t>
            </a:r>
            <a:r>
              <a:rPr lang="pt-BR" dirty="0"/>
              <a:t>, 2005 ;De Klerk, 2017)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E696C73-0FF0-4775-880A-4A4A2614D005}"/>
              </a:ext>
            </a:extLst>
          </p:cNvPr>
          <p:cNvSpPr txBox="1"/>
          <p:nvPr/>
        </p:nvSpPr>
        <p:spPr>
          <a:xfrm>
            <a:off x="536199" y="1714186"/>
            <a:ext cx="47925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Os tipos de racionalização</a:t>
            </a:r>
          </a:p>
          <a:p>
            <a:pPr algn="ctr"/>
            <a:endParaRPr lang="pt-BR" sz="20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Racionalizar a responsabilidade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Legalidade e ignorância legal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Minimiza ou desconstrói consequências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Redenção de atividades corruptas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Peso social e comparação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Direito pessoal, merecimento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Apelo a lealdades maiores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Racionalização da intenção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pic>
        <p:nvPicPr>
          <p:cNvPr id="1026" name="Picture 2" descr="Quotes About Wrongdoings. QuotesGram">
            <a:extLst>
              <a:ext uri="{FF2B5EF4-FFF2-40B4-BE49-F238E27FC236}">
                <a16:creationId xmlns:a16="http://schemas.microsoft.com/office/drawing/2014/main" id="{C8CD2182-AE8B-4F3E-82AC-0DA23AA13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t="3567" r="1408" b="11888"/>
          <a:stretch/>
        </p:blipFill>
        <p:spPr bwMode="auto">
          <a:xfrm>
            <a:off x="5525728" y="2408902"/>
            <a:ext cx="5869859" cy="24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8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C0524C-9971-4C52-9CF6-393B36C4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5" y="1246238"/>
            <a:ext cx="10678815" cy="43655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Racionalizar a responsabilidade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800" dirty="0"/>
              <a:t>Negar, deslocar ou difundir responsabilidade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10503717" y="638903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(De Klerk, 2017)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7DEBDF-8115-4AAF-B8D5-8BD9A63E33DD}"/>
              </a:ext>
            </a:extLst>
          </p:cNvPr>
          <p:cNvSpPr txBox="1"/>
          <p:nvPr/>
        </p:nvSpPr>
        <p:spPr>
          <a:xfrm>
            <a:off x="1893068" y="2967334"/>
            <a:ext cx="833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Lucida Handwriting" panose="03010101010101010101" pitchFamily="66" charset="0"/>
              </a:rPr>
              <a:t>“Eu tinha ciência dos valores doados pela minha área de negócio; mas a relação pessoal com esses candidatos era de outros executivos.”</a:t>
            </a:r>
          </a:p>
        </p:txBody>
      </p:sp>
    </p:spTree>
    <p:extLst>
      <p:ext uri="{BB962C8B-B14F-4D97-AF65-F5344CB8AC3E}">
        <p14:creationId xmlns:p14="http://schemas.microsoft.com/office/powerpoint/2010/main" val="16005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Resultado de imagem para checklist png">
            <a:extLst>
              <a:ext uri="{FF2B5EF4-FFF2-40B4-BE49-F238E27FC236}">
                <a16:creationId xmlns:a16="http://schemas.microsoft.com/office/drawing/2014/main" id="{F28B5E80-3685-4AAE-BE49-BCBA69808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8601" y="4764286"/>
            <a:ext cx="1694158" cy="154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BD503A72-64A4-411F-BCBB-2CD67C732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Sumário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92E2E4F-BB91-4198-9482-C3C5A28A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568" y="1392072"/>
            <a:ext cx="4886632" cy="4439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Bloco 2: Entre elites, corporações e corrupção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Introdução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Definindo corrupção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Mapa teórico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A relação empresa e Estado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Metodologia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Análise de dados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Resultados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3086FE-B311-4504-B9AE-1A68C17027F9}"/>
              </a:ext>
            </a:extLst>
          </p:cNvPr>
          <p:cNvSpPr txBox="1"/>
          <p:nvPr/>
        </p:nvSpPr>
        <p:spPr>
          <a:xfrm>
            <a:off x="534733" y="1392072"/>
            <a:ext cx="5561267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Bloco 1: Teorias da Corrupção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Definindo Corrupção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Teorias da corrupção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que leva alguém a ser corrupto? A Transgressão do CEO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Racionalização da corrupção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Contínuo da destrutividade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Corrupção de segunda ordem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Normalização da corrupção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4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C0524C-9971-4C52-9CF6-393B36C4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5" y="1288832"/>
            <a:ext cx="11130116" cy="5200457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Legalidade e ignorância legal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800" dirty="0"/>
              <a:t>“Tecnicamente não é ilegal, é aceitável ou é desconhecia”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10503717" y="638903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(De Klerk, 2017)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2FF9CC-EDB8-4C77-AEF3-615A6107F816}"/>
              </a:ext>
            </a:extLst>
          </p:cNvPr>
          <p:cNvSpPr txBox="1"/>
          <p:nvPr/>
        </p:nvSpPr>
        <p:spPr>
          <a:xfrm>
            <a:off x="792480" y="2828835"/>
            <a:ext cx="9711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Lucida Handwriting" panose="03010101010101010101" pitchFamily="66" charset="0"/>
              </a:defRPr>
            </a:lvl1pPr>
          </a:lstStyle>
          <a:p>
            <a:r>
              <a:rPr lang="pt-BR" sz="2400" dirty="0"/>
              <a:t>“Não cabe a mim neste momento, avaliar se a Petrobras teve ou não a obrigatoriedade legal de informar ao MP sobre as conclusões da sua auditoria interna. A mim soa no mínimo como novidade.”</a:t>
            </a:r>
          </a:p>
        </p:txBody>
      </p:sp>
    </p:spTree>
    <p:extLst>
      <p:ext uri="{BB962C8B-B14F-4D97-AF65-F5344CB8AC3E}">
        <p14:creationId xmlns:p14="http://schemas.microsoft.com/office/powerpoint/2010/main" val="414694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C0524C-9971-4C52-9CF6-393B36C4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5" y="1314845"/>
            <a:ext cx="10678815" cy="10778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3000" dirty="0"/>
              <a:t>Minimiza ou desconstrói consequências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3000" dirty="0"/>
              <a:t>Nega a existência de dano ou vitima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10503717" y="638903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(De Klerk, 2017)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2AA74A-B78D-4B63-B1BC-E96246B67F8C}"/>
              </a:ext>
            </a:extLst>
          </p:cNvPr>
          <p:cNvSpPr txBox="1"/>
          <p:nvPr/>
        </p:nvSpPr>
        <p:spPr>
          <a:xfrm>
            <a:off x="1574317" y="3105834"/>
            <a:ext cx="874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Lucida Handwriting" panose="03010101010101010101" pitchFamily="66" charset="0"/>
              </a:defRPr>
            </a:lvl1pPr>
          </a:lstStyle>
          <a:p>
            <a:r>
              <a:rPr lang="pt-BR" sz="2400" dirty="0"/>
              <a:t>“80% da </a:t>
            </a:r>
            <a:r>
              <a:rPr lang="pt-BR" sz="2400" dirty="0" err="1"/>
              <a:t>infraestrura</a:t>
            </a:r>
            <a:r>
              <a:rPr lang="pt-BR" sz="2400" dirty="0"/>
              <a:t> de Portugal foi feita pela Odebrecht, uma empresa brasileira ... tem o lado bom, não olhe só o lado ruim”</a:t>
            </a:r>
          </a:p>
        </p:txBody>
      </p:sp>
    </p:spTree>
    <p:extLst>
      <p:ext uri="{BB962C8B-B14F-4D97-AF65-F5344CB8AC3E}">
        <p14:creationId xmlns:p14="http://schemas.microsoft.com/office/powerpoint/2010/main" val="1779080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C0524C-9971-4C52-9CF6-393B36C4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5" y="1288832"/>
            <a:ext cx="10026852" cy="5200457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Redenção de atividades corruptas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800" dirty="0"/>
              <a:t>“Se não fizéssemos outro ia fazer, era o único jeito”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10503717" y="638903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(De Klerk, 2017)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963F95-A143-42FE-8FDD-71B679ED49AB}"/>
              </a:ext>
            </a:extLst>
          </p:cNvPr>
          <p:cNvSpPr txBox="1"/>
          <p:nvPr/>
        </p:nvSpPr>
        <p:spPr>
          <a:xfrm>
            <a:off x="1737360" y="2967335"/>
            <a:ext cx="8766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Lucida Handwriting" panose="03010101010101010101" pitchFamily="66" charset="0"/>
              </a:defRPr>
            </a:lvl1pPr>
          </a:lstStyle>
          <a:p>
            <a:r>
              <a:rPr lang="pt-BR" sz="2400" dirty="0"/>
              <a:t>“Eu não conheço nenhum político no Brasil que não tenha conseguido fazer qualquer eleição sem caixa 2. Caixa 2 era 3/4 que eu estimo, não existe ninguém no Brasil eleito sem Caixa 2”</a:t>
            </a:r>
          </a:p>
        </p:txBody>
      </p:sp>
    </p:spTree>
    <p:extLst>
      <p:ext uri="{BB962C8B-B14F-4D97-AF65-F5344CB8AC3E}">
        <p14:creationId xmlns:p14="http://schemas.microsoft.com/office/powerpoint/2010/main" val="421323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C0524C-9971-4C52-9CF6-393B36C4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5" y="1288832"/>
            <a:ext cx="10026852" cy="5200457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Peso social e comparação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800" dirty="0"/>
              <a:t>Condena o direito de quem está julgando, faz comparações seletivas com outros ou diz que poderia ser pior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10503717" y="638903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(De Klerk, 2017)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B66FE18-0053-4909-A14C-FC4115415B8D}"/>
              </a:ext>
            </a:extLst>
          </p:cNvPr>
          <p:cNvSpPr txBox="1"/>
          <p:nvPr/>
        </p:nvSpPr>
        <p:spPr>
          <a:xfrm>
            <a:off x="762000" y="2883737"/>
            <a:ext cx="10151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Lucida Handwriting" panose="03010101010101010101" pitchFamily="66" charset="0"/>
              </a:defRPr>
            </a:lvl1pPr>
          </a:lstStyle>
          <a:p>
            <a:r>
              <a:rPr lang="pt-BR" sz="2400" dirty="0"/>
              <a:t>Até na busca de interesse legítimo como mencionei, questão da arena Corinthians, questão de Cuba. Outros projetos de lei. Que até, é o que eu </a:t>
            </a:r>
            <a:r>
              <a:rPr lang="pt-BR" sz="2400" dirty="0" err="1"/>
              <a:t>tô</a:t>
            </a:r>
            <a:r>
              <a:rPr lang="pt-BR" sz="2400" dirty="0"/>
              <a:t> dizendo, eram legítimos, interesses legítimos, você buscava eram interessantes, mas naquele processo de interação com o poder público, você acaba metendo os pés pelas mãos e fazendo algumas condutas ilícitas.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498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C0524C-9971-4C52-9CF6-393B36C4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5" y="1288832"/>
            <a:ext cx="10026852" cy="5200457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Direito pessoal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800" dirty="0"/>
              <a:t>Merecimento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10503717" y="638903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(De Klerk, 2017)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47B975D-8715-457A-B40A-FF6215A9DEE3}"/>
              </a:ext>
            </a:extLst>
          </p:cNvPr>
          <p:cNvSpPr txBox="1"/>
          <p:nvPr/>
        </p:nvSpPr>
        <p:spPr>
          <a:xfrm>
            <a:off x="1021080" y="2949678"/>
            <a:ext cx="1011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Lucida Handwriting" panose="03010101010101010101" pitchFamily="66" charset="0"/>
              </a:defRPr>
            </a:lvl1pPr>
          </a:lstStyle>
          <a:p>
            <a:r>
              <a:rPr lang="pt-BR" sz="2400" dirty="0"/>
              <a:t>“Esse levantamento era feito pela área jurídica da empresa, eles levantavam os argumentos que tinha e nós usávamos as entidades de classe para fazer toda essa defesa. Porque era uma defesa legítima.”</a:t>
            </a:r>
          </a:p>
        </p:txBody>
      </p:sp>
    </p:spTree>
    <p:extLst>
      <p:ext uri="{BB962C8B-B14F-4D97-AF65-F5344CB8AC3E}">
        <p14:creationId xmlns:p14="http://schemas.microsoft.com/office/powerpoint/2010/main" val="106802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AE2939-3634-4EEB-A517-BEADCDD3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B37344-9BA9-405B-90FA-06220500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Apelo a lealdades maiores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800" dirty="0"/>
              <a:t>“Protegendo a organização” ou “foi a mando do meu chefe”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C3EE022-0508-42C2-B126-019B53A72FC4}"/>
              </a:ext>
            </a:extLst>
          </p:cNvPr>
          <p:cNvSpPr/>
          <p:nvPr/>
        </p:nvSpPr>
        <p:spPr>
          <a:xfrm>
            <a:off x="3048000" y="2967335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Lucida Handwriting" panose="03010101010101010101" pitchFamily="66" charset="0"/>
              </a:rPr>
              <a:t>“Mesmo que você não tenha fechado o compromisso na hora, você tem um compromisso moral e o cara criou a expectativa.”</a:t>
            </a:r>
          </a:p>
        </p:txBody>
      </p:sp>
    </p:spTree>
    <p:extLst>
      <p:ext uri="{BB962C8B-B14F-4D97-AF65-F5344CB8AC3E}">
        <p14:creationId xmlns:p14="http://schemas.microsoft.com/office/powerpoint/2010/main" val="2354186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209F49-5BF4-497B-9987-198ECF83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Racionalização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C0524C-9971-4C52-9CF6-393B36C4B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65" y="1288832"/>
            <a:ext cx="10026852" cy="1200329"/>
          </a:xfrm>
        </p:spPr>
        <p:txBody>
          <a:bodyPr vert="horz" lIns="0" tIns="45720" rIns="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Racionalização da intenção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t-BR" sz="2800" dirty="0"/>
              <a:t>Não era a intenção, eu ia devolver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pt-BR" sz="2800" dirty="0"/>
          </a:p>
          <a:p>
            <a:pPr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95F387F-CEDE-4C70-AE0C-9EF086335266}"/>
              </a:ext>
            </a:extLst>
          </p:cNvPr>
          <p:cNvSpPr txBox="1"/>
          <p:nvPr/>
        </p:nvSpPr>
        <p:spPr>
          <a:xfrm>
            <a:off x="10503717" y="6389037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(De Klerk, 2017)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9F0940A-7F50-4FB4-A8EA-7486363B2346}"/>
              </a:ext>
            </a:extLst>
          </p:cNvPr>
          <p:cNvSpPr txBox="1"/>
          <p:nvPr/>
        </p:nvSpPr>
        <p:spPr>
          <a:xfrm>
            <a:off x="3270708" y="2891512"/>
            <a:ext cx="5577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Lucida Handwriting" panose="03010101010101010101" pitchFamily="66" charset="0"/>
              </a:defRPr>
            </a:lvl1pPr>
          </a:lstStyle>
          <a:p>
            <a:r>
              <a:rPr lang="pt-BR" sz="2400" dirty="0"/>
              <a:t>“O empreendimento tivesse sucesso, e pudesse concluir em tempo para gerar energia para as necessidades que o Brasil, vamos dizer, exigia.”</a:t>
            </a:r>
          </a:p>
        </p:txBody>
      </p:sp>
    </p:spTree>
    <p:extLst>
      <p:ext uri="{BB962C8B-B14F-4D97-AF65-F5344CB8AC3E}">
        <p14:creationId xmlns:p14="http://schemas.microsoft.com/office/powerpoint/2010/main" val="220758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E92FE-5E4A-46AD-AA63-E594F0445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Contínuo da destrutividade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203573-E35B-4070-A677-45F1C0A99677}"/>
              </a:ext>
            </a:extLst>
          </p:cNvPr>
          <p:cNvSpPr txBox="1"/>
          <p:nvPr/>
        </p:nvSpPr>
        <p:spPr>
          <a:xfrm>
            <a:off x="1312607" y="3105834"/>
            <a:ext cx="168131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Espectadores Organizacionais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66D4B9-6501-4268-B871-C8214908A826}"/>
              </a:ext>
            </a:extLst>
          </p:cNvPr>
          <p:cNvSpPr txBox="1"/>
          <p:nvPr/>
        </p:nvSpPr>
        <p:spPr>
          <a:xfrm>
            <a:off x="3515033" y="3105834"/>
            <a:ext cx="168131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Participantes Inocentes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80C4509-0ECB-4F19-AFC9-F4DB1AAD7C74}"/>
              </a:ext>
            </a:extLst>
          </p:cNvPr>
          <p:cNvSpPr txBox="1"/>
          <p:nvPr/>
        </p:nvSpPr>
        <p:spPr>
          <a:xfrm>
            <a:off x="5717459" y="3242462"/>
            <a:ext cx="18042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err="1"/>
              <a:t>Racionalizadores</a:t>
            </a:r>
            <a:endParaRPr lang="pt-BR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290347C-B180-4C76-8538-6716FC20CF22}"/>
              </a:ext>
            </a:extLst>
          </p:cNvPr>
          <p:cNvGrpSpPr/>
          <p:nvPr/>
        </p:nvGrpSpPr>
        <p:grpSpPr>
          <a:xfrm>
            <a:off x="7877478" y="3010696"/>
            <a:ext cx="915636" cy="1228549"/>
            <a:chOff x="7877478" y="3010696"/>
            <a:chExt cx="915636" cy="1228549"/>
          </a:xfrm>
        </p:grpSpPr>
        <p:sp>
          <p:nvSpPr>
            <p:cNvPr id="12" name="Losango 11">
              <a:extLst>
                <a:ext uri="{FF2B5EF4-FFF2-40B4-BE49-F238E27FC236}">
                  <a16:creationId xmlns:a16="http://schemas.microsoft.com/office/drawing/2014/main" id="{DA6F2E42-F8B2-4AC3-970D-56BD306607E5}"/>
                </a:ext>
              </a:extLst>
            </p:cNvPr>
            <p:cNvSpPr/>
            <p:nvPr/>
          </p:nvSpPr>
          <p:spPr>
            <a:xfrm>
              <a:off x="7877478" y="3010696"/>
              <a:ext cx="915636" cy="836608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D3C39900-EC7C-42C9-B4A9-FC38A4D423E2}"/>
                </a:ext>
              </a:extLst>
            </p:cNvPr>
            <p:cNvSpPr txBox="1"/>
            <p:nvPr/>
          </p:nvSpPr>
          <p:spPr>
            <a:xfrm>
              <a:off x="7877478" y="386991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dirty="0"/>
                <a:t>Decisão</a:t>
              </a:r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C74DCF8-BFF4-487A-8977-2E147F5A9230}"/>
              </a:ext>
            </a:extLst>
          </p:cNvPr>
          <p:cNvSpPr txBox="1"/>
          <p:nvPr/>
        </p:nvSpPr>
        <p:spPr>
          <a:xfrm>
            <a:off x="9351462" y="2401104"/>
            <a:ext cx="18042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Perpetradores culpados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5079CA2-C665-47F8-BEC8-FDD183269088}"/>
              </a:ext>
            </a:extLst>
          </p:cNvPr>
          <p:cNvSpPr txBox="1"/>
          <p:nvPr/>
        </p:nvSpPr>
        <p:spPr>
          <a:xfrm>
            <a:off x="9351462" y="3810566"/>
            <a:ext cx="18042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Denunciantes</a:t>
            </a: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CB241D4F-5271-429E-87A8-CA33D0EB85C4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2993922" y="3429000"/>
            <a:ext cx="5211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32AA1C3D-A7B9-4058-96D9-D78626A80148}"/>
              </a:ext>
            </a:extLst>
          </p:cNvPr>
          <p:cNvCxnSpPr>
            <a:stCxn id="9" idx="3"/>
            <a:endCxn id="10" idx="1"/>
          </p:cNvCxnSpPr>
          <p:nvPr/>
        </p:nvCxnSpPr>
        <p:spPr>
          <a:xfrm flipV="1">
            <a:off x="5196348" y="3427128"/>
            <a:ext cx="521111" cy="1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2BE2EB6B-7982-4AA2-8350-893AF216DA35}"/>
              </a:ext>
            </a:extLst>
          </p:cNvPr>
          <p:cNvCxnSpPr>
            <a:stCxn id="10" idx="3"/>
            <a:endCxn id="12" idx="1"/>
          </p:cNvCxnSpPr>
          <p:nvPr/>
        </p:nvCxnSpPr>
        <p:spPr>
          <a:xfrm>
            <a:off x="7521677" y="3427128"/>
            <a:ext cx="355801" cy="1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5474AA04-007D-4BFC-B094-2AF985C6EB08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 flipV="1">
            <a:off x="8793114" y="2724270"/>
            <a:ext cx="558348" cy="704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CE3C63D3-AD5A-43DD-ABC5-9B0DEA090941}"/>
              </a:ext>
            </a:extLst>
          </p:cNvPr>
          <p:cNvCxnSpPr>
            <a:stCxn id="12" idx="3"/>
            <a:endCxn id="16" idx="1"/>
          </p:cNvCxnSpPr>
          <p:nvPr/>
        </p:nvCxnSpPr>
        <p:spPr>
          <a:xfrm>
            <a:off x="8793114" y="3429000"/>
            <a:ext cx="558348" cy="566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40A4827F-43B1-4D3E-9F9B-97754BB61EBB}"/>
              </a:ext>
            </a:extLst>
          </p:cNvPr>
          <p:cNvSpPr txBox="1"/>
          <p:nvPr/>
        </p:nvSpPr>
        <p:spPr>
          <a:xfrm>
            <a:off x="646168" y="4554414"/>
            <a:ext cx="35472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Distância ética:</a:t>
            </a:r>
          </a:p>
          <a:p>
            <a:r>
              <a:rPr lang="pt-BR" sz="2400" dirty="0"/>
              <a:t>Distância entre os indivíduos e o resultado ético de seus atos.</a:t>
            </a:r>
          </a:p>
          <a:p>
            <a:endParaRPr lang="pt-BR" dirty="0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306BA68-6DEE-42D9-8449-368DD4039035}"/>
              </a:ext>
            </a:extLst>
          </p:cNvPr>
          <p:cNvSpPr/>
          <p:nvPr/>
        </p:nvSpPr>
        <p:spPr>
          <a:xfrm>
            <a:off x="9072288" y="6401073"/>
            <a:ext cx="3106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Zyglidopoulos</a:t>
            </a:r>
            <a:r>
              <a:rPr lang="pt-BR" dirty="0"/>
              <a:t> e Fleming 2008)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EA9F018-2AA6-4840-BF69-99BADAE4069C}"/>
              </a:ext>
            </a:extLst>
          </p:cNvPr>
          <p:cNvSpPr txBox="1"/>
          <p:nvPr/>
        </p:nvSpPr>
        <p:spPr>
          <a:xfrm>
            <a:off x="4193459" y="4554414"/>
            <a:ext cx="36840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Auto-engano</a:t>
            </a:r>
            <a:r>
              <a:rPr lang="pt-BR" sz="2400" b="1" dirty="0"/>
              <a:t>:</a:t>
            </a:r>
          </a:p>
          <a:p>
            <a:r>
              <a:rPr lang="pt-BR" sz="2400" dirty="0"/>
              <a:t>Acreditar que seus valores morais não estão sendo transgredidos</a:t>
            </a:r>
          </a:p>
          <a:p>
            <a:endParaRPr lang="pt-BR" dirty="0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8A01FFA8-5308-4C59-A9C9-592AF286D7EB}"/>
              </a:ext>
            </a:extLst>
          </p:cNvPr>
          <p:cNvSpPr/>
          <p:nvPr/>
        </p:nvSpPr>
        <p:spPr>
          <a:xfrm>
            <a:off x="4193459" y="5992931"/>
            <a:ext cx="2831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Tenbrunsel e Messick (2004)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298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6758AA-0DA5-42BD-8264-ADD4D344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Corrupção de segunda ordem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8C63D8-1FD1-4642-BFF5-ED528B4F1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Corrupção de primeira ordem é o abuso de poder por indivíduos ou grupos para ganhos privados dado um sistema de normas e regras existentes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Corrupção de segunda ordem é o abuso de poder por indivíduos ou grupos que mudam as normas e regras existentes para seu próprio benefício, injustamente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Corrupção como norma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Necessidade de desafiar as regras existentes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E021392-ACFD-4690-AF15-A1D2D7BB2AF8}"/>
              </a:ext>
            </a:extLst>
          </p:cNvPr>
          <p:cNvSpPr/>
          <p:nvPr/>
        </p:nvSpPr>
        <p:spPr>
          <a:xfrm>
            <a:off x="8677085" y="6389037"/>
            <a:ext cx="3652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Zyglidopoulos</a:t>
            </a:r>
            <a:r>
              <a:rPr lang="en-US" dirty="0"/>
              <a:t>, 2016; Nelson, 2017) </a:t>
            </a:r>
            <a:endParaRPr lang="pt-BR" dirty="0"/>
          </a:p>
        </p:txBody>
      </p:sp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2327125F-8B63-47F8-9F05-AE98B85C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68" y="3022176"/>
            <a:ext cx="3953029" cy="31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59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CBE3DA-2FC4-404B-9F14-1E64EB6C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Cultura da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3DCA29-DF67-4289-93E5-1B3EE60CB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082" y="1658211"/>
            <a:ext cx="7975438" cy="397527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Quais os incentivos para uma cultura da corrupção?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O que leva um indivíduo a ser corrupto?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A corrupção é só o que está fora da lei?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O que permite a continuidade da corrupção?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Quais são as características de uma corrupção sistêmica, organizacional e endêmica?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600" dirty="0"/>
              <a:t>Como combater uma cultura da corrupção?</a:t>
            </a:r>
          </a:p>
        </p:txBody>
      </p:sp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F8E88D6C-9DD3-4C9D-A5DE-4B0A17F8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498" y="1194036"/>
            <a:ext cx="3032594" cy="44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59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DA6BC-ADC3-4A98-9CA0-3F422F2C4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411" y="619299"/>
            <a:ext cx="11155680" cy="3566160"/>
          </a:xfrm>
        </p:spPr>
        <p:txBody>
          <a:bodyPr>
            <a:noAutofit/>
          </a:bodyPr>
          <a:lstStyle/>
          <a:p>
            <a:pPr algn="ctr"/>
            <a:r>
              <a:rPr lang="pt-BR" sz="6000" dirty="0"/>
              <a:t>Bloco 1: Teorias da Corrupção</a:t>
            </a:r>
          </a:p>
        </p:txBody>
      </p:sp>
    </p:spTree>
    <p:extLst>
      <p:ext uri="{BB962C8B-B14F-4D97-AF65-F5344CB8AC3E}">
        <p14:creationId xmlns:p14="http://schemas.microsoft.com/office/powerpoint/2010/main" val="405240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E1174-0D25-49EA-94F3-67245D04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Espaço para discussão</a:t>
            </a:r>
          </a:p>
        </p:txBody>
      </p:sp>
      <p:pic>
        <p:nvPicPr>
          <p:cNvPr id="4098" name="Picture 2" descr="Resultado de imagem para espaÃ§o de discussÃ£o">
            <a:extLst>
              <a:ext uri="{FF2B5EF4-FFF2-40B4-BE49-F238E27FC236}">
                <a16:creationId xmlns:a16="http://schemas.microsoft.com/office/drawing/2014/main" id="{C2E32C88-4F0C-47C7-BAAD-D6444AF72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06" y="1672560"/>
            <a:ext cx="7064171" cy="437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56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DA6BC-ADC3-4A98-9CA0-3F422F2C4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411" y="570661"/>
            <a:ext cx="11155680" cy="3566160"/>
          </a:xfrm>
        </p:spPr>
        <p:txBody>
          <a:bodyPr>
            <a:noAutofit/>
          </a:bodyPr>
          <a:lstStyle/>
          <a:p>
            <a:pPr algn="ctr"/>
            <a:r>
              <a:rPr lang="pt-BR" sz="6000" b="1" dirty="0"/>
              <a:t>Bloco 2:</a:t>
            </a:r>
            <a:br>
              <a:rPr lang="pt-BR" sz="6000" b="1" dirty="0"/>
            </a:br>
            <a:r>
              <a:rPr lang="pt-BR" sz="6000" b="1" dirty="0"/>
              <a:t>O Caso Odebrecht</a:t>
            </a:r>
            <a:endParaRPr lang="pt-BR" sz="6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558C2C-9D7C-49B4-B2BF-CEBA488C8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849517"/>
            <a:ext cx="10058400" cy="1143000"/>
          </a:xfrm>
        </p:spPr>
        <p:txBody>
          <a:bodyPr/>
          <a:lstStyle/>
          <a:p>
            <a:pPr algn="r"/>
            <a:r>
              <a:rPr lang="pt-BR" dirty="0"/>
              <a:t>Autor: Caio César Coelho Rodrigues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464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D8701-1BCD-45B6-AC07-DC43A4A1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83368"/>
            <a:ext cx="10058400" cy="927599"/>
          </a:xfrm>
        </p:spPr>
        <p:txBody>
          <a:bodyPr/>
          <a:lstStyle/>
          <a:p>
            <a:r>
              <a:rPr lang="pt-BR" b="1" cap="all" dirty="0"/>
              <a:t>Introdução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9C5894-9770-4F68-869D-5A93F973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821" y="1928580"/>
            <a:ext cx="9945859" cy="4243620"/>
          </a:xfrm>
        </p:spPr>
        <p:txBody>
          <a:bodyPr>
            <a:normAutofit/>
          </a:bodyPr>
          <a:lstStyle/>
          <a:p>
            <a:r>
              <a:rPr lang="pt-BR" sz="2400" b="1" dirty="0"/>
              <a:t>A lacuna de pesquisa</a:t>
            </a:r>
          </a:p>
          <a:p>
            <a:pPr marL="504000" lvl="1" indent="-36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O campo de estudo em corrupção empresarial não possui uma teoria única, ele se apropria de outras correntes teóricas, mas carece de estudos específicos e empíricos sobre o tema (GRAAF, 2007)</a:t>
            </a:r>
          </a:p>
          <a:p>
            <a:pPr marL="504000" lvl="1" indent="-36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Necessidade de pesquisas sobre as estruturas de corrupção atuais, dado o histórico brasileiro (CAMPOS, 2012)</a:t>
            </a:r>
          </a:p>
          <a:p>
            <a:pPr marL="504000" lvl="1" indent="-36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Importância de estudos empíricos sobre corrupção no contexto nacional dos países da América Latina (CANACHE E ALLISON, 2017)</a:t>
            </a:r>
          </a:p>
          <a:p>
            <a:pPr marL="504000" lvl="1" indent="-36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Estudar o tema com uma perspectiva de redes que abrangem o individual (elites) e o estrutural (CPA) (NIELSEN, 2003)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14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AD8701-1BCD-45B6-AC07-DC43A4A1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07679"/>
          </a:xfrm>
        </p:spPr>
        <p:txBody>
          <a:bodyPr/>
          <a:lstStyle/>
          <a:p>
            <a:r>
              <a:rPr lang="pt-BR" b="1" cap="all" dirty="0"/>
              <a:t>Introdução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9C5894-9770-4F68-869D-5A93F973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473" y="1885950"/>
            <a:ext cx="10571053" cy="3966210"/>
          </a:xfrm>
        </p:spPr>
        <p:txBody>
          <a:bodyPr>
            <a:normAutofit/>
          </a:bodyPr>
          <a:lstStyle/>
          <a:p>
            <a:r>
              <a:rPr lang="pt-BR" sz="2400" b="1" dirty="0"/>
              <a:t>O que a relação entre empresa e Estado no caso de corrupção da Odebrecht, investigada pela Operação Lava Jato, revela sobre o poder de captura do Estado por parte do setor privado?</a:t>
            </a:r>
            <a:endParaRPr lang="pt-BR" sz="2400" dirty="0"/>
          </a:p>
          <a:p>
            <a:r>
              <a:rPr lang="pt-BR" sz="2800" b="1" dirty="0"/>
              <a:t>Objetivo Geral: </a:t>
            </a:r>
            <a:r>
              <a:rPr lang="pt-BR" sz="2800" dirty="0"/>
              <a:t>Descrever a relação corrupta entre empresa e Estado à luz do caso Odebrecht, investigado pela Operação Lava Jato. </a:t>
            </a:r>
          </a:p>
          <a:p>
            <a:pPr lvl="2">
              <a:buFont typeface="Wingdings" panose="05000000000000000000" pitchFamily="2" charset="2"/>
              <a:buChar char="ü"/>
            </a:pPr>
            <a:endParaRPr lang="pt-BR" sz="1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400" dirty="0"/>
              <a:t> Expor os relacionamentos pessoais que levaram à corrupção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400" dirty="0"/>
              <a:t> Descrever o funcionamento entre fatores individuais e estruturais da corrupção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sz="2400" dirty="0"/>
              <a:t> Entender como ocorre a captura do Estado per meio dessa interação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926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050737-1F39-4801-9B2A-6D022B8A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37659"/>
          </a:xfrm>
        </p:spPr>
        <p:txBody>
          <a:bodyPr/>
          <a:lstStyle/>
          <a:p>
            <a:r>
              <a:rPr lang="pt-BR" dirty="0"/>
              <a:t>Definindo corrupção sistêmica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4459E0-46DF-4B0D-93AD-6519F9B7D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82760"/>
            <a:ext cx="10058400" cy="368633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sz="5400" dirty="0">
                <a:latin typeface="+mj-lt"/>
                <a:cs typeface="Arial" panose="020B0604020202020204" pitchFamily="34" charset="0"/>
              </a:rPr>
              <a:t>“Uma rede estabelecida hierarquicamente com conexões que envolvem atos individuais e arranjos sistêmicos para ganhos privados (pessoais e organizacionais) em detrimento da coisa pública.”</a:t>
            </a:r>
          </a:p>
        </p:txBody>
      </p:sp>
    </p:spTree>
    <p:extLst>
      <p:ext uri="{BB962C8B-B14F-4D97-AF65-F5344CB8AC3E}">
        <p14:creationId xmlns:p14="http://schemas.microsoft.com/office/powerpoint/2010/main" val="291550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0A75B-AC23-493D-A334-2DCB940D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2630"/>
          </a:xfrm>
        </p:spPr>
        <p:txBody>
          <a:bodyPr>
            <a:normAutofit/>
          </a:bodyPr>
          <a:lstStyle/>
          <a:p>
            <a:r>
              <a:rPr lang="pt-BR" sz="4000" b="1" cap="all" dirty="0"/>
              <a:t>A Corrupção e a relação empresa-Estado</a:t>
            </a:r>
            <a:endParaRPr lang="pt-BR" sz="4000" dirty="0"/>
          </a:p>
        </p:txBody>
      </p:sp>
      <p:graphicFrame>
        <p:nvGraphicFramePr>
          <p:cNvPr id="7" name="Espaço Reservado para Conteúdo 6">
            <a:extLst>
              <a:ext uri="{FF2B5EF4-FFF2-40B4-BE49-F238E27FC236}">
                <a16:creationId xmlns:a16="http://schemas.microsoft.com/office/drawing/2014/main" id="{90F15347-75B2-4837-8F7A-A19CAF3A56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1476931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Resultado de imagem para logo fgv eaesp">
            <a:extLst>
              <a:ext uri="{FF2B5EF4-FFF2-40B4-BE49-F238E27FC236}">
                <a16:creationId xmlns:a16="http://schemas.microsoft.com/office/drawing/2014/main" id="{11C8BB6D-A22D-483A-8EE0-9AE9E645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5" y="162778"/>
            <a:ext cx="18573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DFE79EA-7E68-4EFF-B914-62E4FCEC8E0C}"/>
              </a:ext>
            </a:extLst>
          </p:cNvPr>
          <p:cNvSpPr txBox="1"/>
          <p:nvPr/>
        </p:nvSpPr>
        <p:spPr>
          <a:xfrm>
            <a:off x="520504" y="5978769"/>
            <a:ext cx="11671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Limiar da Corrupção: Organizações de Indivíduos corruptos e organizações Corruptas (</a:t>
            </a:r>
            <a:r>
              <a:rPr lang="en-US" dirty="0"/>
              <a:t>PINTO LEANA e PIL</a:t>
            </a:r>
            <a:r>
              <a:rPr lang="pt-BR" dirty="0"/>
              <a:t>, 2008).</a:t>
            </a:r>
          </a:p>
        </p:txBody>
      </p:sp>
    </p:spTree>
    <p:extLst>
      <p:ext uri="{BB962C8B-B14F-4D97-AF65-F5344CB8AC3E}">
        <p14:creationId xmlns:p14="http://schemas.microsoft.com/office/powerpoint/2010/main" val="207282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F597DA2-ED61-499A-B32B-6DBA278F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9151"/>
          </a:xfrm>
        </p:spPr>
        <p:txBody>
          <a:bodyPr>
            <a:normAutofit/>
          </a:bodyPr>
          <a:lstStyle/>
          <a:p>
            <a:r>
              <a:rPr lang="pt-BR" sz="4000" b="1" cap="all" dirty="0"/>
              <a:t>A Corrupção e a relação empresa-Estado</a:t>
            </a:r>
            <a:endParaRPr lang="pt-BR" sz="40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AB1112-2FF7-4E1A-BB55-9DACA3C050C4}"/>
              </a:ext>
            </a:extLst>
          </p:cNvPr>
          <p:cNvSpPr txBox="1"/>
          <p:nvPr/>
        </p:nvSpPr>
        <p:spPr>
          <a:xfrm>
            <a:off x="750400" y="1644391"/>
            <a:ext cx="1095691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+mj-lt"/>
                <a:cs typeface="Times New Roman" panose="02020603050405020304" pitchFamily="18" charset="0"/>
              </a:rPr>
              <a:t>Elites:</a:t>
            </a:r>
          </a:p>
          <a:p>
            <a:pPr marL="144000" lvl="1">
              <a:spcAft>
                <a:spcPts val="600"/>
              </a:spcAft>
            </a:pPr>
            <a:r>
              <a:rPr lang="pt-BR" sz="2400" dirty="0">
                <a:latin typeface="+mj-lt"/>
                <a:cs typeface="Times New Roman" panose="02020603050405020304" pitchFamily="18" charset="0"/>
              </a:rPr>
              <a:t>“Como é que, à medida que as democracias progridem, um pequeno grupo aparentemente resiliente é capaz de governar a maioria?” (RAHMAN KHAN, 2012, p.363, tradução nossa)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BR" sz="2400" b="1" dirty="0">
                <a:latin typeface="+mj-lt"/>
                <a:cs typeface="Times New Roman" panose="02020603050405020304" pitchFamily="18" charset="0"/>
              </a:rPr>
              <a:t>CPA: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cs typeface="Times New Roman" panose="02020603050405020304" pitchFamily="18" charset="0"/>
              </a:rPr>
              <a:t>Democracias corporativas (</a:t>
            </a:r>
            <a:r>
              <a:rPr lang="pt-BR" sz="2000" dirty="0">
                <a:latin typeface="+mj-lt"/>
                <a:cs typeface="Times New Roman" panose="02020603050405020304" pitchFamily="18" charset="0"/>
              </a:rPr>
              <a:t>BARLEY, 2007)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cs typeface="Times New Roman" panose="02020603050405020304" pitchFamily="18" charset="0"/>
              </a:rPr>
              <a:t>Pós-democracia: Controle do Estado por meio de influência </a:t>
            </a:r>
            <a:r>
              <a:rPr lang="pt-BR" sz="2000" dirty="0">
                <a:latin typeface="+mj-lt"/>
                <a:cs typeface="Times New Roman" panose="02020603050405020304" pitchFamily="18" charset="0"/>
              </a:rPr>
              <a:t>(CROUCH, 2004). </a:t>
            </a:r>
            <a:endParaRPr lang="pt-BR" sz="2400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pt-BR" sz="2400" b="1" dirty="0">
                <a:latin typeface="+mj-lt"/>
                <a:cs typeface="Times New Roman" panose="02020603050405020304" pitchFamily="18" charset="0"/>
              </a:rPr>
              <a:t>Redes: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cs typeface="Times New Roman" panose="02020603050405020304" pitchFamily="18" charset="0"/>
              </a:rPr>
              <a:t>Os laços e nós, suas relações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  <a:cs typeface="Times New Roman" panose="02020603050405020304" pitchFamily="18" charset="0"/>
              </a:rPr>
              <a:t>Um olhar aprofundado na corrupção sistêmica</a:t>
            </a:r>
          </a:p>
          <a:p>
            <a:r>
              <a:rPr lang="pt-BR" sz="2400" dirty="0">
                <a:latin typeface="+mj-lt"/>
                <a:cs typeface="Times New Roman" panose="02020603050405020304" pitchFamily="18" charset="0"/>
              </a:rPr>
              <a:t>(MILGRAM, 1967;  NIELSEN, 2003)</a:t>
            </a:r>
          </a:p>
          <a:p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2CA2E32-F1EA-4A88-AA3A-6C6B8361246E}"/>
              </a:ext>
            </a:extLst>
          </p:cNvPr>
          <p:cNvSpPr/>
          <p:nvPr/>
        </p:nvSpPr>
        <p:spPr>
          <a:xfrm>
            <a:off x="750400" y="1644391"/>
            <a:ext cx="10405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0" lvl="1" indent="-3600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201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9BA1E-14AF-445A-B28A-5C76E003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810906" cy="1197423"/>
          </a:xfrm>
        </p:spPr>
        <p:txBody>
          <a:bodyPr>
            <a:normAutofit/>
          </a:bodyPr>
          <a:lstStyle/>
          <a:p>
            <a:r>
              <a:rPr lang="pt-BR" dirty="0"/>
              <a:t>A Odebrecht e o Estado brasileiro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D1124D-6895-4153-BC30-F0715B49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20" y="1788232"/>
            <a:ext cx="4763390" cy="4023360"/>
          </a:xfrm>
        </p:spPr>
        <p:txBody>
          <a:bodyPr>
            <a:normAutofit/>
          </a:bodyPr>
          <a:lstStyle/>
          <a:p>
            <a:pPr algn="ctr"/>
            <a:r>
              <a:rPr lang="pt-BR" sz="2400" b="1" dirty="0"/>
              <a:t>As relações empresa-Estado (CPA)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400" dirty="0"/>
              <a:t>Capitalismo de Estado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400" dirty="0"/>
              <a:t>Lobby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400" dirty="0"/>
              <a:t>Alianças e associações de classe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400" dirty="0"/>
              <a:t>Canais de comunicação formais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400" dirty="0"/>
              <a:t>Contratos de licitação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400" dirty="0"/>
              <a:t>Doação de campanha e caixa 2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400" dirty="0"/>
              <a:t>Relacionamento direto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1F34361-B36C-4E0E-9A93-1DFD8E3781FC}"/>
              </a:ext>
            </a:extLst>
          </p:cNvPr>
          <p:cNvSpPr txBox="1">
            <a:spLocks/>
          </p:cNvSpPr>
          <p:nvPr/>
        </p:nvSpPr>
        <p:spPr>
          <a:xfrm>
            <a:off x="6096000" y="1813834"/>
            <a:ext cx="5823098" cy="4383765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600" b="1" dirty="0"/>
              <a:t>Estado brasileiro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600" dirty="0"/>
              <a:t>As quatro gramáticas (NUNES, 2003)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600" dirty="0"/>
              <a:t>A estrutura e as pessoas do Estado</a:t>
            </a:r>
          </a:p>
          <a:p>
            <a:pPr indent="-288000">
              <a:buFont typeface="Wingdings" panose="05000000000000000000" pitchFamily="2" charset="2"/>
              <a:buChar char="Ø"/>
            </a:pPr>
            <a:r>
              <a:rPr lang="pt-BR" sz="2600" dirty="0"/>
              <a:t>Além do mandato</a:t>
            </a:r>
          </a:p>
          <a:p>
            <a:pPr indent="-288000">
              <a:buFont typeface="Wingdings" panose="05000000000000000000" pitchFamily="2" charset="2"/>
              <a:buChar char="Ø"/>
            </a:pPr>
            <a:endParaRPr lang="pt-BR" sz="2600" dirty="0"/>
          </a:p>
          <a:p>
            <a:pPr marL="96048" lvl="1" indent="0" algn="ctr">
              <a:buNone/>
            </a:pPr>
            <a:r>
              <a:rPr lang="pt-BR" sz="2600" b="1" dirty="0"/>
              <a:t>Odebrecht</a:t>
            </a:r>
          </a:p>
          <a:p>
            <a:pPr marL="91440" lvl="1" indent="-2880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t-BR" sz="2600" dirty="0"/>
              <a:t>O crescimento e o apoio Estatal</a:t>
            </a:r>
          </a:p>
          <a:p>
            <a:pPr marL="91440" lvl="1" indent="-2880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t-BR" sz="2600" dirty="0"/>
              <a:t>A internacionalização pelo BNDES (RÊGO; DIB; BEMVINDO, 2016).</a:t>
            </a:r>
          </a:p>
          <a:p>
            <a:pPr marL="91440" lvl="1" indent="-2880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pt-BR" sz="2600" dirty="0"/>
              <a:t>Os envolvimentos em escândalos que profissionalizaram a corrupção e o acordo de leniência</a:t>
            </a:r>
            <a:endParaRPr lang="en-US" sz="2600" dirty="0"/>
          </a:p>
          <a:p>
            <a:pPr marL="91440" lvl="1" indent="-28800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Ø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81353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06672A-4240-4F4D-9599-DBD8D84F8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cap="all" dirty="0"/>
              <a:t>Metodologia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5A33CA-D854-4C2E-8E85-3B95623B3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91" y="1707510"/>
            <a:ext cx="5846489" cy="3572414"/>
          </a:xfrm>
        </p:spPr>
        <p:txBody>
          <a:bodyPr>
            <a:noAutofit/>
          </a:bodyPr>
          <a:lstStyle/>
          <a:p>
            <a:pPr indent="-360000" algn="ctr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A </a:t>
            </a:r>
            <a:r>
              <a:rPr lang="en-US" b="1" dirty="0" err="1"/>
              <a:t>abordagem</a:t>
            </a:r>
            <a:r>
              <a:rPr lang="en-US" b="1" dirty="0"/>
              <a:t> de redes </a:t>
            </a:r>
            <a:r>
              <a:rPr lang="en-US" b="1" dirty="0" err="1"/>
              <a:t>temáticas</a:t>
            </a:r>
            <a:r>
              <a:rPr lang="en-US" b="1" dirty="0"/>
              <a:t> </a:t>
            </a:r>
            <a:br>
              <a:rPr lang="en-US" b="1" dirty="0"/>
            </a:br>
            <a:r>
              <a:rPr lang="pt-BR" dirty="0"/>
              <a:t>(</a:t>
            </a:r>
            <a:r>
              <a:rPr lang="pt-BR" dirty="0" err="1"/>
              <a:t>Attride-Stirling</a:t>
            </a:r>
            <a:r>
              <a:rPr lang="pt-BR" dirty="0"/>
              <a:t>, 2001)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dirty="0"/>
              <a:t>Codificação do material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dirty="0"/>
              <a:t>Identificação dos temas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dirty="0"/>
              <a:t>Construir redes temáticas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dirty="0"/>
              <a:t>Descrever e explorar as redes temáticas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dirty="0"/>
              <a:t>Sumarizar as redes temáticas</a:t>
            </a:r>
          </a:p>
          <a:p>
            <a:pPr marL="457200" lvl="0" indent="-457200">
              <a:buFont typeface="+mj-lt"/>
              <a:buAutoNum type="arabicPeriod"/>
            </a:pPr>
            <a:r>
              <a:rPr lang="pt-BR" dirty="0"/>
              <a:t>Interpretar os padrões</a:t>
            </a:r>
            <a:endParaRPr lang="en-US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FDC1AD76-454A-4779-BA46-9D76CDAA1359}"/>
              </a:ext>
            </a:extLst>
          </p:cNvPr>
          <p:cNvSpPr txBox="1">
            <a:spLocks/>
          </p:cNvSpPr>
          <p:nvPr/>
        </p:nvSpPr>
        <p:spPr>
          <a:xfrm>
            <a:off x="6096000" y="1707510"/>
            <a:ext cx="6096000" cy="41741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 algn="ctr">
              <a:spcAft>
                <a:spcPts val="1200"/>
              </a:spcAft>
              <a:buNone/>
            </a:pPr>
            <a:r>
              <a:rPr lang="pt-BR" sz="2000" b="1" dirty="0"/>
              <a:t>Técnicas de coleta e análise do material empírico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Inspirado na </a:t>
            </a:r>
            <a:r>
              <a:rPr lang="pt-BR" sz="2000" dirty="0" err="1"/>
              <a:t>Grounded</a:t>
            </a:r>
            <a:r>
              <a:rPr lang="pt-BR" sz="2000" dirty="0"/>
              <a:t> </a:t>
            </a:r>
            <a:r>
              <a:rPr lang="pt-BR" sz="2000" dirty="0" err="1"/>
              <a:t>Theory</a:t>
            </a:r>
            <a:r>
              <a:rPr lang="pt-BR" sz="2000" dirty="0"/>
              <a:t> </a:t>
            </a:r>
            <a:br>
              <a:rPr lang="pt-BR" sz="2000" dirty="0"/>
            </a:br>
            <a:r>
              <a:rPr lang="pt-BR" sz="2000" dirty="0"/>
              <a:t>(CHARMAZ, 2000)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Coleta, codificação e análise simultâneas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(GLASER e STRAUSS, </a:t>
            </a:r>
            <a:r>
              <a:rPr lang="pt-BR" sz="2000" dirty="0"/>
              <a:t>1967) </a:t>
            </a:r>
            <a:endParaRPr lang="en-US" sz="2000" dirty="0"/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Codificação linha-a-linha e minuto-a-minuto </a:t>
            </a:r>
            <a:br>
              <a:rPr lang="pt-BR" sz="2000" dirty="0"/>
            </a:br>
            <a:r>
              <a:rPr lang="pt-BR" sz="2000" dirty="0"/>
              <a:t>(HEATH; HINDMARCH; LUFF, 2010).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Uso do </a:t>
            </a:r>
            <a:r>
              <a:rPr lang="pt-BR" sz="2000" dirty="0" err="1"/>
              <a:t>Atlas.ti</a:t>
            </a:r>
            <a:r>
              <a:rPr lang="pt-BR" sz="2000" dirty="0"/>
              <a:t> </a:t>
            </a:r>
            <a:br>
              <a:rPr lang="pt-BR" sz="2000" dirty="0"/>
            </a:br>
            <a:r>
              <a:rPr lang="pt-BR" sz="2000" dirty="0"/>
              <a:t>(GODOI; BANDEIRA-DE-MELLO; SILVA, 2006)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2000" dirty="0"/>
              <a:t>Uso de esquemas visuais e representações gráficas</a:t>
            </a:r>
          </a:p>
        </p:txBody>
      </p:sp>
    </p:spTree>
    <p:extLst>
      <p:ext uri="{BB962C8B-B14F-4D97-AF65-F5344CB8AC3E}">
        <p14:creationId xmlns:p14="http://schemas.microsoft.com/office/powerpoint/2010/main" val="419180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E744C-1495-4FCC-818B-E47D53C82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Metodologia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DDA4C69-3893-4397-9333-DFF0C6840989}"/>
              </a:ext>
            </a:extLst>
          </p:cNvPr>
          <p:cNvSpPr/>
          <p:nvPr/>
        </p:nvSpPr>
        <p:spPr>
          <a:xfrm>
            <a:off x="6365133" y="6488668"/>
            <a:ext cx="5826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(Pinto, Leana e </a:t>
            </a:r>
            <a:r>
              <a:rPr lang="en-US" dirty="0" err="1"/>
              <a:t>Pil</a:t>
            </a:r>
            <a:r>
              <a:rPr lang="en-US" dirty="0"/>
              <a:t>, 2008; </a:t>
            </a:r>
            <a:r>
              <a:rPr lang="en-US" dirty="0" err="1"/>
              <a:t>Zyglidopoulos</a:t>
            </a:r>
            <a:r>
              <a:rPr lang="en-US" dirty="0"/>
              <a:t>, 2016; Nelson, 2017) </a:t>
            </a:r>
            <a:endParaRPr lang="pt-BR" dirty="0"/>
          </a:p>
        </p:txBody>
      </p:sp>
      <p:sp>
        <p:nvSpPr>
          <p:cNvPr id="10" name="Google Shape;328;p38">
            <a:extLst>
              <a:ext uri="{FF2B5EF4-FFF2-40B4-BE49-F238E27FC236}">
                <a16:creationId xmlns:a16="http://schemas.microsoft.com/office/drawing/2014/main" id="{EA5A9181-4C32-48D3-A60D-9EB754AF641D}"/>
              </a:ext>
            </a:extLst>
          </p:cNvPr>
          <p:cNvSpPr/>
          <p:nvPr/>
        </p:nvSpPr>
        <p:spPr>
          <a:xfrm flipH="1">
            <a:off x="3061629" y="1416533"/>
            <a:ext cx="880400" cy="88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329;p38">
            <a:extLst>
              <a:ext uri="{FF2B5EF4-FFF2-40B4-BE49-F238E27FC236}">
                <a16:creationId xmlns:a16="http://schemas.microsoft.com/office/drawing/2014/main" id="{87ACA091-C444-448D-B1C2-E4FAFB328882}"/>
              </a:ext>
            </a:extLst>
          </p:cNvPr>
          <p:cNvSpPr/>
          <p:nvPr/>
        </p:nvSpPr>
        <p:spPr>
          <a:xfrm flipH="1">
            <a:off x="8245933" y="1416533"/>
            <a:ext cx="880400" cy="88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" name="Google Shape;330;p38">
            <a:extLst>
              <a:ext uri="{FF2B5EF4-FFF2-40B4-BE49-F238E27FC236}">
                <a16:creationId xmlns:a16="http://schemas.microsoft.com/office/drawing/2014/main" id="{05489479-88BE-485F-9CD4-C6B005DD1AD4}"/>
              </a:ext>
            </a:extLst>
          </p:cNvPr>
          <p:cNvSpPr/>
          <p:nvPr/>
        </p:nvSpPr>
        <p:spPr>
          <a:xfrm flipH="1">
            <a:off x="3065767" y="3916151"/>
            <a:ext cx="880400" cy="88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3" name="Google Shape;8965;p61">
            <a:extLst>
              <a:ext uri="{FF2B5EF4-FFF2-40B4-BE49-F238E27FC236}">
                <a16:creationId xmlns:a16="http://schemas.microsoft.com/office/drawing/2014/main" id="{74CE9A39-FED8-4974-8D66-D77C622358C2}"/>
              </a:ext>
            </a:extLst>
          </p:cNvPr>
          <p:cNvGrpSpPr/>
          <p:nvPr/>
        </p:nvGrpSpPr>
        <p:grpSpPr>
          <a:xfrm>
            <a:off x="3206542" y="4131413"/>
            <a:ext cx="595385" cy="405193"/>
            <a:chOff x="6228583" y="3237664"/>
            <a:chExt cx="446539" cy="303895"/>
          </a:xfrm>
          <a:solidFill>
            <a:schemeClr val="bg1"/>
          </a:solidFill>
        </p:grpSpPr>
        <p:sp>
          <p:nvSpPr>
            <p:cNvPr id="14" name="Google Shape;8966;p61">
              <a:extLst>
                <a:ext uri="{FF2B5EF4-FFF2-40B4-BE49-F238E27FC236}">
                  <a16:creationId xmlns:a16="http://schemas.microsoft.com/office/drawing/2014/main" id="{C7BA00AA-0350-425F-8311-C0E4EB7E50F8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8967;p61">
              <a:extLst>
                <a:ext uri="{FF2B5EF4-FFF2-40B4-BE49-F238E27FC236}">
                  <a16:creationId xmlns:a16="http://schemas.microsoft.com/office/drawing/2014/main" id="{7CDD9A06-6289-45D0-8621-BBDEDFA12468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8968;p61">
              <a:extLst>
                <a:ext uri="{FF2B5EF4-FFF2-40B4-BE49-F238E27FC236}">
                  <a16:creationId xmlns:a16="http://schemas.microsoft.com/office/drawing/2014/main" id="{3ED12152-A51C-429E-B328-9D40BD9E536B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8969;p61">
              <a:extLst>
                <a:ext uri="{FF2B5EF4-FFF2-40B4-BE49-F238E27FC236}">
                  <a16:creationId xmlns:a16="http://schemas.microsoft.com/office/drawing/2014/main" id="{DECE5449-456B-4199-A335-6E6EA664BD7B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8970;p61">
              <a:extLst>
                <a:ext uri="{FF2B5EF4-FFF2-40B4-BE49-F238E27FC236}">
                  <a16:creationId xmlns:a16="http://schemas.microsoft.com/office/drawing/2014/main" id="{83B4DC40-E891-4E82-AD34-0905F37CB755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8971;p61">
              <a:extLst>
                <a:ext uri="{FF2B5EF4-FFF2-40B4-BE49-F238E27FC236}">
                  <a16:creationId xmlns:a16="http://schemas.microsoft.com/office/drawing/2014/main" id="{D2DC40F4-E675-443F-BDAE-78D8E5761B18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8972;p61">
              <a:extLst>
                <a:ext uri="{FF2B5EF4-FFF2-40B4-BE49-F238E27FC236}">
                  <a16:creationId xmlns:a16="http://schemas.microsoft.com/office/drawing/2014/main" id="{40E45071-3E9C-47C6-A5F3-78F0BDEF731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8973;p61">
              <a:extLst>
                <a:ext uri="{FF2B5EF4-FFF2-40B4-BE49-F238E27FC236}">
                  <a16:creationId xmlns:a16="http://schemas.microsoft.com/office/drawing/2014/main" id="{927C7BAC-0862-4AE8-85BA-65E5D1654A59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8974;p61">
              <a:extLst>
                <a:ext uri="{FF2B5EF4-FFF2-40B4-BE49-F238E27FC236}">
                  <a16:creationId xmlns:a16="http://schemas.microsoft.com/office/drawing/2014/main" id="{B3C7D374-7495-4007-854E-0F8C18B8FF3B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8975;p61">
              <a:extLst>
                <a:ext uri="{FF2B5EF4-FFF2-40B4-BE49-F238E27FC236}">
                  <a16:creationId xmlns:a16="http://schemas.microsoft.com/office/drawing/2014/main" id="{47D7E306-E195-4C1F-8725-4E4532DDC1C4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8976;p61">
              <a:extLst>
                <a:ext uri="{FF2B5EF4-FFF2-40B4-BE49-F238E27FC236}">
                  <a16:creationId xmlns:a16="http://schemas.microsoft.com/office/drawing/2014/main" id="{83154A30-9ECE-44AA-94CE-EB3CE0276C6A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8977;p61">
              <a:extLst>
                <a:ext uri="{FF2B5EF4-FFF2-40B4-BE49-F238E27FC236}">
                  <a16:creationId xmlns:a16="http://schemas.microsoft.com/office/drawing/2014/main" id="{DD79FEC6-A06C-4073-97E7-DCE3E34F2671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8978;p61">
              <a:extLst>
                <a:ext uri="{FF2B5EF4-FFF2-40B4-BE49-F238E27FC236}">
                  <a16:creationId xmlns:a16="http://schemas.microsoft.com/office/drawing/2014/main" id="{740628E1-98F7-488D-A814-10DB2F0F9BDF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8979;p61">
              <a:extLst>
                <a:ext uri="{FF2B5EF4-FFF2-40B4-BE49-F238E27FC236}">
                  <a16:creationId xmlns:a16="http://schemas.microsoft.com/office/drawing/2014/main" id="{589732F0-82F7-4C7E-B228-38B3D6F8F142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8980;p61">
              <a:extLst>
                <a:ext uri="{FF2B5EF4-FFF2-40B4-BE49-F238E27FC236}">
                  <a16:creationId xmlns:a16="http://schemas.microsoft.com/office/drawing/2014/main" id="{E2A20EAB-D72E-4E06-A4A1-1E76FE3FD843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8981;p61">
              <a:extLst>
                <a:ext uri="{FF2B5EF4-FFF2-40B4-BE49-F238E27FC236}">
                  <a16:creationId xmlns:a16="http://schemas.microsoft.com/office/drawing/2014/main" id="{E2352F5F-A9EF-439A-9BB4-F19CA94E730D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8982;p61">
              <a:extLst>
                <a:ext uri="{FF2B5EF4-FFF2-40B4-BE49-F238E27FC236}">
                  <a16:creationId xmlns:a16="http://schemas.microsoft.com/office/drawing/2014/main" id="{D34CE807-8A12-4DED-97F2-541094A5A53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1" name="Google Shape;10299;p63">
            <a:extLst>
              <a:ext uri="{FF2B5EF4-FFF2-40B4-BE49-F238E27FC236}">
                <a16:creationId xmlns:a16="http://schemas.microsoft.com/office/drawing/2014/main" id="{CE413331-9A75-48B7-AB2A-0ABB83FDFC97}"/>
              </a:ext>
            </a:extLst>
          </p:cNvPr>
          <p:cNvSpPr/>
          <p:nvPr/>
        </p:nvSpPr>
        <p:spPr>
          <a:xfrm>
            <a:off x="3233325" y="1644412"/>
            <a:ext cx="527743" cy="418411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2" name="Google Shape;12585;p67">
            <a:extLst>
              <a:ext uri="{FF2B5EF4-FFF2-40B4-BE49-F238E27FC236}">
                <a16:creationId xmlns:a16="http://schemas.microsoft.com/office/drawing/2014/main" id="{D7DE93D7-C239-4AE8-B8B8-A9DF9EFC0B36}"/>
              </a:ext>
            </a:extLst>
          </p:cNvPr>
          <p:cNvGrpSpPr/>
          <p:nvPr/>
        </p:nvGrpSpPr>
        <p:grpSpPr>
          <a:xfrm>
            <a:off x="8439588" y="1628489"/>
            <a:ext cx="459837" cy="458097"/>
            <a:chOff x="4195399" y="1970604"/>
            <a:chExt cx="344878" cy="343573"/>
          </a:xfrm>
          <a:solidFill>
            <a:schemeClr val="bg1"/>
          </a:solidFill>
        </p:grpSpPr>
        <p:sp>
          <p:nvSpPr>
            <p:cNvPr id="33" name="Google Shape;12586;p67">
              <a:extLst>
                <a:ext uri="{FF2B5EF4-FFF2-40B4-BE49-F238E27FC236}">
                  <a16:creationId xmlns:a16="http://schemas.microsoft.com/office/drawing/2014/main" id="{3B5C9D8C-E74B-4F11-92BD-AC10A75D68CB}"/>
                </a:ext>
              </a:extLst>
            </p:cNvPr>
            <p:cNvSpPr/>
            <p:nvPr/>
          </p:nvSpPr>
          <p:spPr>
            <a:xfrm>
              <a:off x="4195399" y="1970604"/>
              <a:ext cx="344878" cy="343573"/>
            </a:xfrm>
            <a:custGeom>
              <a:avLst/>
              <a:gdLst/>
              <a:ahLst/>
              <a:cxnLst/>
              <a:rect l="l" t="t" r="r" b="b"/>
              <a:pathLst>
                <a:path w="10835" h="10794" extrusionOk="0">
                  <a:moveTo>
                    <a:pt x="4155" y="6287"/>
                  </a:moveTo>
                  <a:cubicBezTo>
                    <a:pt x="4274" y="6418"/>
                    <a:pt x="4417" y="6561"/>
                    <a:pt x="4572" y="6704"/>
                  </a:cubicBezTo>
                  <a:lnTo>
                    <a:pt x="3977" y="7299"/>
                  </a:lnTo>
                  <a:lnTo>
                    <a:pt x="3929" y="7252"/>
                  </a:lnTo>
                  <a:lnTo>
                    <a:pt x="3596" y="6918"/>
                  </a:lnTo>
                  <a:lnTo>
                    <a:pt x="3560" y="6883"/>
                  </a:lnTo>
                  <a:lnTo>
                    <a:pt x="4155" y="6287"/>
                  </a:lnTo>
                  <a:close/>
                  <a:moveTo>
                    <a:pt x="3203" y="7064"/>
                  </a:moveTo>
                  <a:cubicBezTo>
                    <a:pt x="3271" y="7064"/>
                    <a:pt x="3340" y="7091"/>
                    <a:pt x="3393" y="7144"/>
                  </a:cubicBezTo>
                  <a:lnTo>
                    <a:pt x="3715" y="7478"/>
                  </a:lnTo>
                  <a:cubicBezTo>
                    <a:pt x="3810" y="7573"/>
                    <a:pt x="3822" y="7740"/>
                    <a:pt x="3715" y="7847"/>
                  </a:cubicBezTo>
                  <a:lnTo>
                    <a:pt x="3524" y="8037"/>
                  </a:lnTo>
                  <a:lnTo>
                    <a:pt x="2822" y="7335"/>
                  </a:lnTo>
                  <a:lnTo>
                    <a:pt x="3012" y="7144"/>
                  </a:lnTo>
                  <a:cubicBezTo>
                    <a:pt x="3066" y="7091"/>
                    <a:pt x="3134" y="7064"/>
                    <a:pt x="3203" y="7064"/>
                  </a:cubicBezTo>
                  <a:close/>
                  <a:moveTo>
                    <a:pt x="2608" y="7549"/>
                  </a:moveTo>
                  <a:lnTo>
                    <a:pt x="3298" y="8252"/>
                  </a:lnTo>
                  <a:lnTo>
                    <a:pt x="1143" y="10407"/>
                  </a:lnTo>
                  <a:cubicBezTo>
                    <a:pt x="1089" y="10460"/>
                    <a:pt x="1024" y="10487"/>
                    <a:pt x="959" y="10487"/>
                  </a:cubicBezTo>
                  <a:cubicBezTo>
                    <a:pt x="893" y="10487"/>
                    <a:pt x="828" y="10460"/>
                    <a:pt x="774" y="10407"/>
                  </a:cubicBezTo>
                  <a:lnTo>
                    <a:pt x="441" y="10073"/>
                  </a:lnTo>
                  <a:cubicBezTo>
                    <a:pt x="345" y="9978"/>
                    <a:pt x="345" y="9811"/>
                    <a:pt x="441" y="9704"/>
                  </a:cubicBezTo>
                  <a:lnTo>
                    <a:pt x="2608" y="7549"/>
                  </a:lnTo>
                  <a:close/>
                  <a:moveTo>
                    <a:pt x="7037" y="1"/>
                  </a:moveTo>
                  <a:cubicBezTo>
                    <a:pt x="3941" y="1"/>
                    <a:pt x="2155" y="3513"/>
                    <a:pt x="3953" y="6013"/>
                  </a:cubicBezTo>
                  <a:lnTo>
                    <a:pt x="3239" y="6728"/>
                  </a:lnTo>
                  <a:cubicBezTo>
                    <a:pt x="3224" y="6727"/>
                    <a:pt x="3209" y="6726"/>
                    <a:pt x="3194" y="6726"/>
                  </a:cubicBezTo>
                  <a:cubicBezTo>
                    <a:pt x="3036" y="6726"/>
                    <a:pt x="2907" y="6785"/>
                    <a:pt x="2798" y="6894"/>
                  </a:cubicBezTo>
                  <a:lnTo>
                    <a:pt x="226" y="9466"/>
                  </a:lnTo>
                  <a:cubicBezTo>
                    <a:pt x="0" y="9692"/>
                    <a:pt x="0" y="10061"/>
                    <a:pt x="226" y="10288"/>
                  </a:cubicBezTo>
                  <a:lnTo>
                    <a:pt x="548" y="10633"/>
                  </a:lnTo>
                  <a:cubicBezTo>
                    <a:pt x="661" y="10740"/>
                    <a:pt x="810" y="10794"/>
                    <a:pt x="959" y="10794"/>
                  </a:cubicBezTo>
                  <a:cubicBezTo>
                    <a:pt x="1107" y="10794"/>
                    <a:pt x="1256" y="10740"/>
                    <a:pt x="1369" y="10633"/>
                  </a:cubicBezTo>
                  <a:lnTo>
                    <a:pt x="3631" y="8371"/>
                  </a:lnTo>
                  <a:lnTo>
                    <a:pt x="3941" y="8049"/>
                  </a:lnTo>
                  <a:cubicBezTo>
                    <a:pt x="4060" y="7930"/>
                    <a:pt x="4120" y="7775"/>
                    <a:pt x="4108" y="7609"/>
                  </a:cubicBezTo>
                  <a:lnTo>
                    <a:pt x="4822" y="6894"/>
                  </a:lnTo>
                  <a:cubicBezTo>
                    <a:pt x="5358" y="7275"/>
                    <a:pt x="6001" y="7514"/>
                    <a:pt x="6656" y="7597"/>
                  </a:cubicBezTo>
                  <a:lnTo>
                    <a:pt x="6668" y="7597"/>
                  </a:lnTo>
                  <a:cubicBezTo>
                    <a:pt x="6739" y="7597"/>
                    <a:pt x="6810" y="7537"/>
                    <a:pt x="6834" y="7442"/>
                  </a:cubicBezTo>
                  <a:cubicBezTo>
                    <a:pt x="6846" y="7359"/>
                    <a:pt x="6775" y="7275"/>
                    <a:pt x="6691" y="7264"/>
                  </a:cubicBezTo>
                  <a:cubicBezTo>
                    <a:pt x="6013" y="7192"/>
                    <a:pt x="5370" y="6918"/>
                    <a:pt x="4846" y="6502"/>
                  </a:cubicBezTo>
                  <a:cubicBezTo>
                    <a:pt x="2286" y="4442"/>
                    <a:pt x="3798" y="334"/>
                    <a:pt x="7037" y="334"/>
                  </a:cubicBezTo>
                  <a:cubicBezTo>
                    <a:pt x="8870" y="334"/>
                    <a:pt x="10323" y="1715"/>
                    <a:pt x="10501" y="3454"/>
                  </a:cubicBezTo>
                  <a:cubicBezTo>
                    <a:pt x="10522" y="3535"/>
                    <a:pt x="10576" y="3590"/>
                    <a:pt x="10644" y="3590"/>
                  </a:cubicBezTo>
                  <a:cubicBezTo>
                    <a:pt x="10655" y="3590"/>
                    <a:pt x="10668" y="3588"/>
                    <a:pt x="10680" y="3584"/>
                  </a:cubicBezTo>
                  <a:cubicBezTo>
                    <a:pt x="10775" y="3573"/>
                    <a:pt x="10835" y="3501"/>
                    <a:pt x="10823" y="3406"/>
                  </a:cubicBezTo>
                  <a:cubicBezTo>
                    <a:pt x="10620" y="1525"/>
                    <a:pt x="9037" y="1"/>
                    <a:pt x="7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2587;p67">
              <a:extLst>
                <a:ext uri="{FF2B5EF4-FFF2-40B4-BE49-F238E27FC236}">
                  <a16:creationId xmlns:a16="http://schemas.microsoft.com/office/drawing/2014/main" id="{6D8BF799-484A-4EE0-85F7-00FF1A5EA669}"/>
                </a:ext>
              </a:extLst>
            </p:cNvPr>
            <p:cNvSpPr/>
            <p:nvPr/>
          </p:nvSpPr>
          <p:spPr>
            <a:xfrm>
              <a:off x="4311356" y="1993458"/>
              <a:ext cx="206959" cy="197378"/>
            </a:xfrm>
            <a:custGeom>
              <a:avLst/>
              <a:gdLst/>
              <a:ahLst/>
              <a:cxnLst/>
              <a:rect l="l" t="t" r="r" b="b"/>
              <a:pathLst>
                <a:path w="6502" h="6201" extrusionOk="0">
                  <a:moveTo>
                    <a:pt x="3394" y="295"/>
                  </a:moveTo>
                  <a:cubicBezTo>
                    <a:pt x="4930" y="295"/>
                    <a:pt x="6180" y="1533"/>
                    <a:pt x="6180" y="3081"/>
                  </a:cubicBezTo>
                  <a:cubicBezTo>
                    <a:pt x="6180" y="4641"/>
                    <a:pt x="4930" y="5879"/>
                    <a:pt x="3394" y="5879"/>
                  </a:cubicBezTo>
                  <a:cubicBezTo>
                    <a:pt x="2679" y="5879"/>
                    <a:pt x="1965" y="5605"/>
                    <a:pt x="1429" y="5057"/>
                  </a:cubicBezTo>
                  <a:cubicBezTo>
                    <a:pt x="346" y="3974"/>
                    <a:pt x="346" y="2200"/>
                    <a:pt x="1429" y="1116"/>
                  </a:cubicBezTo>
                  <a:cubicBezTo>
                    <a:pt x="1977" y="569"/>
                    <a:pt x="2679" y="295"/>
                    <a:pt x="3394" y="295"/>
                  </a:cubicBezTo>
                  <a:close/>
                  <a:moveTo>
                    <a:pt x="3404" y="0"/>
                  </a:moveTo>
                  <a:cubicBezTo>
                    <a:pt x="2608" y="0"/>
                    <a:pt x="1810" y="301"/>
                    <a:pt x="1203" y="902"/>
                  </a:cubicBezTo>
                  <a:cubicBezTo>
                    <a:pt x="0" y="2116"/>
                    <a:pt x="0" y="4093"/>
                    <a:pt x="1203" y="5295"/>
                  </a:cubicBezTo>
                  <a:cubicBezTo>
                    <a:pt x="1822" y="5903"/>
                    <a:pt x="2608" y="6200"/>
                    <a:pt x="3394" y="6200"/>
                  </a:cubicBezTo>
                  <a:cubicBezTo>
                    <a:pt x="5108" y="6188"/>
                    <a:pt x="6501" y="4819"/>
                    <a:pt x="6501" y="3093"/>
                  </a:cubicBezTo>
                  <a:cubicBezTo>
                    <a:pt x="6501" y="2259"/>
                    <a:pt x="6180" y="1485"/>
                    <a:pt x="5596" y="902"/>
                  </a:cubicBezTo>
                  <a:cubicBezTo>
                    <a:pt x="4995" y="301"/>
                    <a:pt x="4200" y="0"/>
                    <a:pt x="3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2588;p67">
              <a:extLst>
                <a:ext uri="{FF2B5EF4-FFF2-40B4-BE49-F238E27FC236}">
                  <a16:creationId xmlns:a16="http://schemas.microsoft.com/office/drawing/2014/main" id="{D9AEBBF6-E39A-4054-97F4-77DBD80AA41F}"/>
                </a:ext>
              </a:extLst>
            </p:cNvPr>
            <p:cNvSpPr/>
            <p:nvPr/>
          </p:nvSpPr>
          <p:spPr>
            <a:xfrm>
              <a:off x="4372374" y="2030476"/>
              <a:ext cx="94026" cy="114493"/>
            </a:xfrm>
            <a:custGeom>
              <a:avLst/>
              <a:gdLst/>
              <a:ahLst/>
              <a:cxnLst/>
              <a:rect l="l" t="t" r="r" b="b"/>
              <a:pathLst>
                <a:path w="2954" h="3597" extrusionOk="0">
                  <a:moveTo>
                    <a:pt x="1477" y="310"/>
                  </a:moveTo>
                  <a:cubicBezTo>
                    <a:pt x="1834" y="310"/>
                    <a:pt x="2120" y="584"/>
                    <a:pt x="2120" y="953"/>
                  </a:cubicBezTo>
                  <a:cubicBezTo>
                    <a:pt x="2120" y="1311"/>
                    <a:pt x="1834" y="1584"/>
                    <a:pt x="1477" y="1584"/>
                  </a:cubicBezTo>
                  <a:cubicBezTo>
                    <a:pt x="1119" y="1584"/>
                    <a:pt x="834" y="1311"/>
                    <a:pt x="834" y="953"/>
                  </a:cubicBezTo>
                  <a:cubicBezTo>
                    <a:pt x="834" y="596"/>
                    <a:pt x="1119" y="310"/>
                    <a:pt x="1477" y="310"/>
                  </a:cubicBezTo>
                  <a:close/>
                  <a:moveTo>
                    <a:pt x="1905" y="1918"/>
                  </a:moveTo>
                  <a:cubicBezTo>
                    <a:pt x="2298" y="1918"/>
                    <a:pt x="2608" y="2227"/>
                    <a:pt x="2608" y="2620"/>
                  </a:cubicBezTo>
                  <a:lnTo>
                    <a:pt x="2608" y="3287"/>
                  </a:lnTo>
                  <a:lnTo>
                    <a:pt x="2298" y="3287"/>
                  </a:lnTo>
                  <a:lnTo>
                    <a:pt x="2298" y="2585"/>
                  </a:lnTo>
                  <a:cubicBezTo>
                    <a:pt x="2298" y="2501"/>
                    <a:pt x="2227" y="2418"/>
                    <a:pt x="2132" y="2418"/>
                  </a:cubicBezTo>
                  <a:cubicBezTo>
                    <a:pt x="2048" y="2418"/>
                    <a:pt x="1965" y="2501"/>
                    <a:pt x="1965" y="2585"/>
                  </a:cubicBezTo>
                  <a:lnTo>
                    <a:pt x="1965" y="3287"/>
                  </a:lnTo>
                  <a:lnTo>
                    <a:pt x="977" y="3287"/>
                  </a:lnTo>
                  <a:lnTo>
                    <a:pt x="977" y="2585"/>
                  </a:lnTo>
                  <a:cubicBezTo>
                    <a:pt x="977" y="2501"/>
                    <a:pt x="893" y="2418"/>
                    <a:pt x="810" y="2418"/>
                  </a:cubicBezTo>
                  <a:cubicBezTo>
                    <a:pt x="715" y="2418"/>
                    <a:pt x="643" y="2501"/>
                    <a:pt x="643" y="2585"/>
                  </a:cubicBezTo>
                  <a:lnTo>
                    <a:pt x="643" y="3287"/>
                  </a:lnTo>
                  <a:lnTo>
                    <a:pt x="298" y="3287"/>
                  </a:lnTo>
                  <a:lnTo>
                    <a:pt x="298" y="2620"/>
                  </a:lnTo>
                  <a:cubicBezTo>
                    <a:pt x="298" y="2227"/>
                    <a:pt x="619" y="1918"/>
                    <a:pt x="1000" y="1918"/>
                  </a:cubicBezTo>
                  <a:close/>
                  <a:moveTo>
                    <a:pt x="1477" y="1"/>
                  </a:moveTo>
                  <a:cubicBezTo>
                    <a:pt x="941" y="1"/>
                    <a:pt x="512" y="430"/>
                    <a:pt x="512" y="965"/>
                  </a:cubicBezTo>
                  <a:cubicBezTo>
                    <a:pt x="512" y="1227"/>
                    <a:pt x="619" y="1465"/>
                    <a:pt x="798" y="1632"/>
                  </a:cubicBezTo>
                  <a:cubicBezTo>
                    <a:pt x="346" y="1739"/>
                    <a:pt x="0" y="2144"/>
                    <a:pt x="0" y="2632"/>
                  </a:cubicBezTo>
                  <a:lnTo>
                    <a:pt x="0" y="3299"/>
                  </a:lnTo>
                  <a:cubicBezTo>
                    <a:pt x="0" y="3466"/>
                    <a:pt x="143" y="3597"/>
                    <a:pt x="298" y="3597"/>
                  </a:cubicBezTo>
                  <a:lnTo>
                    <a:pt x="2643" y="3597"/>
                  </a:lnTo>
                  <a:cubicBezTo>
                    <a:pt x="2798" y="3597"/>
                    <a:pt x="2941" y="3466"/>
                    <a:pt x="2941" y="3299"/>
                  </a:cubicBezTo>
                  <a:lnTo>
                    <a:pt x="2941" y="2632"/>
                  </a:lnTo>
                  <a:cubicBezTo>
                    <a:pt x="2953" y="2144"/>
                    <a:pt x="2620" y="1739"/>
                    <a:pt x="2167" y="1632"/>
                  </a:cubicBezTo>
                  <a:cubicBezTo>
                    <a:pt x="2322" y="1453"/>
                    <a:pt x="2441" y="1215"/>
                    <a:pt x="2441" y="965"/>
                  </a:cubicBezTo>
                  <a:cubicBezTo>
                    <a:pt x="2441" y="430"/>
                    <a:pt x="2012" y="1"/>
                    <a:pt x="1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2589;p67">
              <a:extLst>
                <a:ext uri="{FF2B5EF4-FFF2-40B4-BE49-F238E27FC236}">
                  <a16:creationId xmlns:a16="http://schemas.microsoft.com/office/drawing/2014/main" id="{B4F432C6-B00F-4FB7-888F-D4B833206DF7}"/>
                </a:ext>
              </a:extLst>
            </p:cNvPr>
            <p:cNvSpPr/>
            <p:nvPr/>
          </p:nvSpPr>
          <p:spPr>
            <a:xfrm>
              <a:off x="4426167" y="2098561"/>
              <a:ext cx="114111" cy="113474"/>
            </a:xfrm>
            <a:custGeom>
              <a:avLst/>
              <a:gdLst/>
              <a:ahLst/>
              <a:cxnLst/>
              <a:rect l="l" t="t" r="r" b="b"/>
              <a:pathLst>
                <a:path w="3585" h="3565" extrusionOk="0">
                  <a:moveTo>
                    <a:pt x="3401" y="1"/>
                  </a:moveTo>
                  <a:cubicBezTo>
                    <a:pt x="3330" y="1"/>
                    <a:pt x="3272" y="73"/>
                    <a:pt x="3251" y="136"/>
                  </a:cubicBezTo>
                  <a:cubicBezTo>
                    <a:pt x="3097" y="1767"/>
                    <a:pt x="1799" y="3077"/>
                    <a:pt x="144" y="3244"/>
                  </a:cubicBezTo>
                  <a:cubicBezTo>
                    <a:pt x="61" y="3255"/>
                    <a:pt x="1" y="3339"/>
                    <a:pt x="13" y="3422"/>
                  </a:cubicBezTo>
                  <a:cubicBezTo>
                    <a:pt x="25" y="3494"/>
                    <a:pt x="84" y="3565"/>
                    <a:pt x="180" y="3565"/>
                  </a:cubicBezTo>
                  <a:lnTo>
                    <a:pt x="191" y="3565"/>
                  </a:lnTo>
                  <a:cubicBezTo>
                    <a:pt x="1966" y="3398"/>
                    <a:pt x="3394" y="1970"/>
                    <a:pt x="3573" y="184"/>
                  </a:cubicBezTo>
                  <a:cubicBezTo>
                    <a:pt x="3585" y="88"/>
                    <a:pt x="3513" y="17"/>
                    <a:pt x="3430" y="5"/>
                  </a:cubicBezTo>
                  <a:cubicBezTo>
                    <a:pt x="3420" y="2"/>
                    <a:pt x="3410" y="1"/>
                    <a:pt x="34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1" name="Google Shape;320;p38">
            <a:extLst>
              <a:ext uri="{FF2B5EF4-FFF2-40B4-BE49-F238E27FC236}">
                <a16:creationId xmlns:a16="http://schemas.microsoft.com/office/drawing/2014/main" id="{32B01BB6-DFCA-4FC7-8D4B-F3704BC475C9}"/>
              </a:ext>
            </a:extLst>
          </p:cNvPr>
          <p:cNvSpPr txBox="1">
            <a:spLocks/>
          </p:cNvSpPr>
          <p:nvPr/>
        </p:nvSpPr>
        <p:spPr>
          <a:xfrm>
            <a:off x="1633395" y="2335567"/>
            <a:ext cx="3822800" cy="7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49 </a:t>
            </a:r>
            <a:r>
              <a:rPr lang="pt-BR" sz="3200" dirty="0"/>
              <a:t>Colaborações</a:t>
            </a:r>
          </a:p>
        </p:txBody>
      </p:sp>
      <p:sp>
        <p:nvSpPr>
          <p:cNvPr id="43" name="Google Shape;324;p38">
            <a:extLst>
              <a:ext uri="{FF2B5EF4-FFF2-40B4-BE49-F238E27FC236}">
                <a16:creationId xmlns:a16="http://schemas.microsoft.com/office/drawing/2014/main" id="{51AC9487-6026-4FF5-A4C2-A107E697AB49}"/>
              </a:ext>
            </a:extLst>
          </p:cNvPr>
          <p:cNvSpPr txBox="1">
            <a:spLocks/>
          </p:cNvSpPr>
          <p:nvPr/>
        </p:nvSpPr>
        <p:spPr>
          <a:xfrm>
            <a:off x="1533600" y="4982298"/>
            <a:ext cx="3822800" cy="70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/>
              <a:t>141 horas e 5 minutos de vídeos</a:t>
            </a:r>
          </a:p>
        </p:txBody>
      </p:sp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8D5CDE44-7C91-4001-8F13-E1F2AF3543AC}"/>
              </a:ext>
            </a:extLst>
          </p:cNvPr>
          <p:cNvGraphicFramePr/>
          <p:nvPr/>
        </p:nvGraphicFramePr>
        <p:xfrm>
          <a:off x="5390761" y="2934691"/>
          <a:ext cx="6489893" cy="3289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620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7FEE4-1781-430D-9909-FD9D6353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cultura?</a:t>
            </a:r>
          </a:p>
        </p:txBody>
      </p:sp>
      <p:pic>
        <p:nvPicPr>
          <p:cNvPr id="1026" name="Picture 2" descr="Resultado de imagem para iceberg cultura">
            <a:extLst>
              <a:ext uri="{FF2B5EF4-FFF2-40B4-BE49-F238E27FC236}">
                <a16:creationId xmlns:a16="http://schemas.microsoft.com/office/drawing/2014/main" id="{F7FD2537-10B1-4774-BF3A-1E0424B13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9"/>
          <a:stretch/>
        </p:blipFill>
        <p:spPr bwMode="auto">
          <a:xfrm>
            <a:off x="865392" y="1190172"/>
            <a:ext cx="3688967" cy="51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8C36913-DDF4-4F6E-8948-4373D9725497}"/>
              </a:ext>
            </a:extLst>
          </p:cNvPr>
          <p:cNvSpPr txBox="1"/>
          <p:nvPr/>
        </p:nvSpPr>
        <p:spPr>
          <a:xfrm>
            <a:off x="5270684" y="1136317"/>
            <a:ext cx="6288153" cy="5622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Uma estrutura integrada de cultura</a:t>
            </a:r>
          </a:p>
          <a:p>
            <a:pPr marL="91440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Valores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Significado e limite 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Previsibilidade</a:t>
            </a:r>
          </a:p>
          <a:p>
            <a:pPr marL="91440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Histórias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Ideias e significados pela expressão verbal</a:t>
            </a:r>
          </a:p>
          <a:p>
            <a:pPr marL="91440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Quadros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Inclusão e exclusão, 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Construção e reconstrução</a:t>
            </a:r>
          </a:p>
          <a:p>
            <a:pPr marL="91440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Ferramenta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Recursos que podem ser usados para construir estratégias de ação</a:t>
            </a:r>
          </a:p>
          <a:p>
            <a:pPr marL="91440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Sistema conceitual 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Construída socialmente </a:t>
            </a:r>
          </a:p>
          <a:p>
            <a:pPr marL="548640" lvl="1" indent="-91440" defTabSz="914400"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Similaridades e diferenças</a:t>
            </a:r>
          </a:p>
          <a:p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0108AF7-938F-4CCD-9698-C123647B0D32}"/>
              </a:ext>
            </a:extLst>
          </p:cNvPr>
          <p:cNvSpPr/>
          <p:nvPr/>
        </p:nvSpPr>
        <p:spPr>
          <a:xfrm>
            <a:off x="8747274" y="6422133"/>
            <a:ext cx="3444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(Giorgi, Lockwood &amp; Glynn, 2015)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73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1CE53-FBEA-4D82-8AD5-2D706522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61" y="0"/>
            <a:ext cx="10058400" cy="1197423"/>
          </a:xfrm>
        </p:spPr>
        <p:txBody>
          <a:bodyPr/>
          <a:lstStyle/>
          <a:p>
            <a:r>
              <a:rPr lang="pt-BR" dirty="0"/>
              <a:t>Análise de resultados: nível individual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5D88113D-65DD-407C-A21F-382592A18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38662"/>
            <a:ext cx="10058400" cy="3830432"/>
          </a:xfrm>
        </p:spPr>
        <p:txBody>
          <a:bodyPr>
            <a:normAutofit/>
          </a:bodyPr>
          <a:lstStyle/>
          <a:p>
            <a:pPr algn="ctr"/>
            <a:r>
              <a:rPr lang="pt-BR" sz="2200" dirty="0"/>
              <a:t>Eu </a:t>
            </a:r>
            <a:r>
              <a:rPr lang="pt-BR" sz="2200" dirty="0" err="1"/>
              <a:t>tô</a:t>
            </a:r>
            <a:r>
              <a:rPr lang="pt-BR" sz="2200" dirty="0"/>
              <a:t> perdendo nessa colaboração uns 30 amigos, uma qualidade que eu tenho é que em 32 anos de empresa, toda vez que eu criava uma relação com uma pessoa a relação se tornava pessoal. Então, eu </a:t>
            </a:r>
            <a:r>
              <a:rPr lang="pt-BR" sz="2200" dirty="0" err="1"/>
              <a:t>tô</a:t>
            </a:r>
            <a:r>
              <a:rPr lang="pt-BR" sz="2200" dirty="0"/>
              <a:t> perdendo 30 e poucos amigos que, provavelmente, a partir de amanhã, a partir do dia que lerem vão me chamar de canalha, para poder se defender, ou seja, eu uso uma frase com meus advogados é que quando a necessidade entra pela porta a moral pula a janela... </a:t>
            </a:r>
            <a:r>
              <a:rPr lang="pt-BR" sz="2200" b="1" dirty="0"/>
              <a:t>(Colaborador 4)</a:t>
            </a:r>
            <a:endParaRPr lang="pt-BR" sz="2200" dirty="0"/>
          </a:p>
        </p:txBody>
      </p:sp>
      <p:pic>
        <p:nvPicPr>
          <p:cNvPr id="3" name="TC-38_Trim">
            <a:hlinkClick r:id="" action="ppaction://media"/>
            <a:extLst>
              <a:ext uri="{FF2B5EF4-FFF2-40B4-BE49-F238E27FC236}">
                <a16:creationId xmlns:a16="http://schemas.microsoft.com/office/drawing/2014/main" id="{6C810651-73DE-4CC9-A190-3B25D5EE0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0204998" y="4463512"/>
            <a:ext cx="1568009" cy="88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1CE53-FBEA-4D82-8AD5-2D706522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61" y="0"/>
            <a:ext cx="10058400" cy="1197423"/>
          </a:xfrm>
        </p:spPr>
        <p:txBody>
          <a:bodyPr/>
          <a:lstStyle/>
          <a:p>
            <a:r>
              <a:rPr lang="pt-BR" dirty="0"/>
              <a:t>Análise de resultados: nível individual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FB617C-2682-457D-8B4A-5ACDD4BD4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038662"/>
            <a:ext cx="4814386" cy="1390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Contribuições de campanha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Pagamentos de propina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Esquema de relacionamento pessoal</a:t>
            </a:r>
          </a:p>
          <a:p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B346E9B-9091-4DD6-A4AF-9E46BC3DDC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46" y="1853095"/>
            <a:ext cx="6116504" cy="31518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ço Reservado para Conteúdo 3">
            <a:extLst>
              <a:ext uri="{FF2B5EF4-FFF2-40B4-BE49-F238E27FC236}">
                <a16:creationId xmlns:a16="http://schemas.microsoft.com/office/drawing/2014/main" id="{65BB64C5-33A7-4693-9E5C-0BD35CDA152D}"/>
              </a:ext>
            </a:extLst>
          </p:cNvPr>
          <p:cNvSpPr txBox="1">
            <a:spLocks/>
          </p:cNvSpPr>
          <p:nvPr/>
        </p:nvSpPr>
        <p:spPr>
          <a:xfrm>
            <a:off x="594360" y="3777496"/>
            <a:ext cx="4966786" cy="220395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O capitalismo de laços, uma elite da corrupção (LAZZARINI, 2011; JANCSICS E JÁVOR, 2012)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A CPA como indutora de abusos de poder</a:t>
            </a:r>
          </a:p>
        </p:txBody>
      </p:sp>
    </p:spTree>
    <p:extLst>
      <p:ext uri="{BB962C8B-B14F-4D97-AF65-F5344CB8AC3E}">
        <p14:creationId xmlns:p14="http://schemas.microsoft.com/office/powerpoint/2010/main" val="137952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1CE53-FBEA-4D82-8AD5-2D706522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4261" y="0"/>
            <a:ext cx="10058400" cy="1197423"/>
          </a:xfrm>
        </p:spPr>
        <p:txBody>
          <a:bodyPr/>
          <a:lstStyle/>
          <a:p>
            <a:r>
              <a:rPr lang="pt-BR" dirty="0"/>
              <a:t>Análise de resultados: nível individual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B970E2C-6ECF-490F-BBCC-36F49256F2D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6" y="1537030"/>
            <a:ext cx="11741787" cy="411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66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3B4A8D-2F37-4FDC-9E41-B2E7DACEB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38662"/>
            <a:ext cx="10058400" cy="188440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sz="2400" dirty="0"/>
              <a:t>Eu demiti um rapaz que procurou uma palhaçada, eu entrei no elevador, eu, [fulano e ciclano], e esse palhaço na frente de outras pessoas chegou pra [fulano] e disse: “você não tem vergonha de tá dando dinheiro para esse povo não?”. Fulano lhe disse: “eu não dou dinheiro nada não, eu pago o que os outros mandam, mas não sou eu que </a:t>
            </a:r>
            <a:r>
              <a:rPr lang="pt-BR" sz="2400" dirty="0" err="1"/>
              <a:t>tô</a:t>
            </a:r>
            <a:r>
              <a:rPr lang="pt-BR" sz="2400" dirty="0"/>
              <a:t> dando não”. [...] Eu liguei para o chefe dele e pedi a cabeça do rapaz, pedi mesmo, porque esse tipo de comportamento não pode ter, até porque ele[...], em determinado momento, como diretor de uma obra, podia pedir</a:t>
            </a:r>
            <a:r>
              <a:rPr lang="pt-BR" sz="2400" b="1" dirty="0"/>
              <a:t> (Colaborador 3).</a:t>
            </a:r>
            <a:endParaRPr lang="pt-BR" sz="2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E636183-72A7-4808-AC76-7C15538C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197423"/>
          </a:xfrm>
        </p:spPr>
        <p:txBody>
          <a:bodyPr>
            <a:normAutofit fontScale="90000"/>
          </a:bodyPr>
          <a:lstStyle/>
          <a:p>
            <a:r>
              <a:rPr lang="pt-BR" dirty="0"/>
              <a:t>Análise de resultados: nível organizacional</a:t>
            </a:r>
          </a:p>
        </p:txBody>
      </p:sp>
      <p:pic>
        <p:nvPicPr>
          <p:cNvPr id="4" name="TC - 01 - Setor de Operações 1.b_Trim">
            <a:hlinkClick r:id="" action="ppaction://media"/>
            <a:extLst>
              <a:ext uri="{FF2B5EF4-FFF2-40B4-BE49-F238E27FC236}">
                <a16:creationId xmlns:a16="http://schemas.microsoft.com/office/drawing/2014/main" id="{5FABB7C5-3AA2-4C2F-B330-431545800C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9500460" y="3937819"/>
            <a:ext cx="1786287" cy="133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1CE53-FBEA-4D82-8AD5-2D706522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197423"/>
          </a:xfrm>
        </p:spPr>
        <p:txBody>
          <a:bodyPr>
            <a:normAutofit fontScale="90000"/>
          </a:bodyPr>
          <a:lstStyle/>
          <a:p>
            <a:r>
              <a:rPr lang="pt-BR" dirty="0"/>
              <a:t>Análise de resultados: nível organizacional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A7A78F7-07FD-4098-9B02-13E289AF847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1" y="1197423"/>
            <a:ext cx="5490364" cy="49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697D0EE5-78A2-4D31-9525-76345ED38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423" y="1702674"/>
            <a:ext cx="4311466" cy="201714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Cultura da corrupção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Setor de operações estruturadas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Tecnologia da informação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Hierarquia da corrupção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/>
              <a:t>7 Regras da corrupção</a:t>
            </a:r>
          </a:p>
          <a:p>
            <a:endParaRPr lang="pt-BR" sz="2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32F65E-C60D-49C8-AD3A-B5BEB973B987}"/>
              </a:ext>
            </a:extLst>
          </p:cNvPr>
          <p:cNvSpPr txBox="1"/>
          <p:nvPr/>
        </p:nvSpPr>
        <p:spPr>
          <a:xfrm>
            <a:off x="6862423" y="4310115"/>
            <a:ext cx="44304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A corrupção vista como norma é mais do que costume ou hábito. Ela se torna regra e cultura, levando os indivíduos a racionalizarem ainda mais o ato imoral.</a:t>
            </a:r>
            <a:r>
              <a:rPr lang="pt-BR" sz="2200" dirty="0">
                <a:ea typeface="SimSun" panose="02010600030101010101" pitchFamily="2" charset="-122"/>
              </a:rPr>
              <a:t> (NELSON, 2017)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5503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1CE53-FBEA-4D82-8AD5-2D706522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10058400" cy="1197423"/>
          </a:xfrm>
        </p:spPr>
        <p:txBody>
          <a:bodyPr>
            <a:normAutofit fontScale="90000"/>
          </a:bodyPr>
          <a:lstStyle/>
          <a:p>
            <a:r>
              <a:rPr lang="pt-BR" dirty="0"/>
              <a:t>Análise de resultados: nível organizacional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EB8C958-8657-4156-A7DA-F3372654BE5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27" y="1894192"/>
            <a:ext cx="11815545" cy="340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A1CE53-FBEA-4D82-8AD5-2D706522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406" y="0"/>
            <a:ext cx="10058400" cy="1197423"/>
          </a:xfrm>
        </p:spPr>
        <p:txBody>
          <a:bodyPr/>
          <a:lstStyle/>
          <a:p>
            <a:r>
              <a:rPr lang="pt-BR" dirty="0"/>
              <a:t>Análise de resultados: nível estrutural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7EACB1-FB12-4B74-A89C-AC8D3B820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458" y="1411688"/>
            <a:ext cx="66706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zh-CN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Tabela 3: Montante de volume movimentado pela área de operações estruturadas</a:t>
            </a:r>
            <a:endParaRPr kumimoji="0" lang="pt-BR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m 6">
            <a:extLst>
              <a:ext uri="{FF2B5EF4-FFF2-40B4-BE49-F238E27FC236}">
                <a16:creationId xmlns:a16="http://schemas.microsoft.com/office/drawing/2014/main" id="{903A3B08-E53C-44C8-827E-AD652424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9" y="1752600"/>
            <a:ext cx="10378665" cy="30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ED86EC-9F04-46E0-8763-201A8E9BC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459" y="4784222"/>
            <a:ext cx="7929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Fonte: Anexo apresentado como prova de colaboração pelo colaborador 1</a:t>
            </a:r>
            <a:endParaRPr kumimoji="0" lang="pt-BR" altLang="zh-C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F6CE06-E115-4895-BCC0-D0B7F9876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99" y="1513783"/>
            <a:ext cx="5981946" cy="4765097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A importância do contexto histórico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Profissionalização da corrupção na ocorrência de escândalos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O perigo da aproximação entre poder público e privado </a:t>
            </a:r>
          </a:p>
          <a:p>
            <a:pPr lvl="2" indent="-288000">
              <a:buFont typeface="Wingdings" panose="05000000000000000000" pitchFamily="2" charset="2"/>
              <a:buChar char="Ø"/>
            </a:pPr>
            <a:r>
              <a:rPr lang="pt-BR" sz="2400" dirty="0"/>
              <a:t>Capitalismo de Estado</a:t>
            </a:r>
          </a:p>
          <a:p>
            <a:pPr lvl="2" indent="-288000">
              <a:buFont typeface="Wingdings" panose="05000000000000000000" pitchFamily="2" charset="2"/>
              <a:buChar char="Ø"/>
            </a:pPr>
            <a:r>
              <a:rPr lang="pt-BR" sz="2400" dirty="0"/>
              <a:t>Lobby</a:t>
            </a:r>
          </a:p>
          <a:p>
            <a:pPr lvl="2" indent="-288000">
              <a:buFont typeface="Wingdings" panose="05000000000000000000" pitchFamily="2" charset="2"/>
              <a:buChar char="Ø"/>
            </a:pPr>
            <a:r>
              <a:rPr lang="pt-BR" sz="2400" dirty="0"/>
              <a:t>Alianças e associações de classe</a:t>
            </a:r>
          </a:p>
          <a:p>
            <a:pPr lvl="2" indent="-288000">
              <a:buFont typeface="Wingdings" panose="05000000000000000000" pitchFamily="2" charset="2"/>
              <a:buChar char="Ø"/>
            </a:pPr>
            <a:r>
              <a:rPr lang="pt-BR" sz="2400" dirty="0"/>
              <a:t>Canais de comunicação formais</a:t>
            </a:r>
          </a:p>
          <a:p>
            <a:pPr lvl="2" indent="-288000">
              <a:buFont typeface="Wingdings" panose="05000000000000000000" pitchFamily="2" charset="2"/>
              <a:buChar char="Ø"/>
            </a:pPr>
            <a:r>
              <a:rPr lang="pt-BR" sz="2400" dirty="0"/>
              <a:t>Contratos públicos</a:t>
            </a:r>
          </a:p>
          <a:p>
            <a:pPr lvl="2" indent="-288000">
              <a:buFont typeface="Wingdings" panose="05000000000000000000" pitchFamily="2" charset="2"/>
              <a:buChar char="Ø"/>
            </a:pPr>
            <a:r>
              <a:rPr lang="pt-BR" sz="2400" dirty="0"/>
              <a:t>Doação de campanha e caixa 2</a:t>
            </a:r>
          </a:p>
          <a:p>
            <a:pPr lvl="2" indent="-288000">
              <a:buFont typeface="Wingdings" panose="05000000000000000000" pitchFamily="2" charset="2"/>
              <a:buChar char="Ø"/>
            </a:pPr>
            <a:r>
              <a:rPr lang="pt-BR" sz="2400" dirty="0"/>
              <a:t>Relacionamento direto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/>
              <a:t>Clientelismo e acesso ao poder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800" dirty="0">
                <a:cs typeface="Times New Roman" panose="02020603050405020304" pitchFamily="18" charset="0"/>
              </a:rPr>
              <a:t>(BARLEY, 2007; CROUCH, 2004). </a:t>
            </a:r>
          </a:p>
          <a:p>
            <a:pPr lvl="1"/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3BF182E-F733-4CD3-9BA4-90B5F6E49D3C}"/>
              </a:ext>
            </a:extLst>
          </p:cNvPr>
          <p:cNvSpPr txBox="1">
            <a:spLocks/>
          </p:cNvSpPr>
          <p:nvPr/>
        </p:nvSpPr>
        <p:spPr>
          <a:xfrm>
            <a:off x="1145406" y="0"/>
            <a:ext cx="10058400" cy="11974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Análise de resultados: nível estrutural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FE5BE1-C985-42E4-AD73-82426BACBF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45" y="3321190"/>
            <a:ext cx="6725407" cy="2430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3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A69C-43D1-4C93-8708-F40263DB6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2262"/>
          </a:xfrm>
        </p:spPr>
        <p:txBody>
          <a:bodyPr>
            <a:normAutofit/>
          </a:bodyPr>
          <a:lstStyle/>
          <a:p>
            <a:r>
              <a:rPr lang="pt-BR" b="1" cap="all" dirty="0"/>
              <a:t>Considerações finais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923523-2E06-46E4-B859-1FE76B637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61" y="1493520"/>
            <a:ext cx="5554980" cy="4754880"/>
          </a:xfrm>
        </p:spPr>
        <p:txBody>
          <a:bodyPr>
            <a:normAutofit/>
          </a:bodyPr>
          <a:lstStyle/>
          <a:p>
            <a:pPr algn="ctr">
              <a:spcAft>
                <a:spcPts val="1200"/>
              </a:spcAft>
            </a:pPr>
            <a:r>
              <a:rPr lang="pt-BR" sz="2400" b="1" dirty="0"/>
              <a:t>Constatação de um capitalismo de laços corrupto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Importância das relações pessoais para a sustentação da corrupção sistêmica (caciques e padrinhos)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A propagação das redes das elites no Brasil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O lado obscuro da CPA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/>
              <a:t>Captura do Estado na exploração de relacionamentos pessoais para a construção de regras em benefício privado (</a:t>
            </a:r>
            <a:r>
              <a:rPr lang="en-US" sz="2400" dirty="0"/>
              <a:t>ZYGLIDOPOULOS, 2016)</a:t>
            </a:r>
            <a:endParaRPr lang="pt-BR" sz="2400" dirty="0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FA6033EA-E52B-44BB-869C-FF7F780AD52A}"/>
              </a:ext>
            </a:extLst>
          </p:cNvPr>
          <p:cNvSpPr txBox="1">
            <a:spLocks/>
          </p:cNvSpPr>
          <p:nvPr/>
        </p:nvSpPr>
        <p:spPr>
          <a:xfrm>
            <a:off x="6333297" y="1478280"/>
            <a:ext cx="5554980" cy="48463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pt-BR" sz="2400" b="1" dirty="0"/>
              <a:t>Limitações e futuros estudos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Impossibilidade de análise qualitativa de todos os dados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Necessidade de estudar a Lava Jato como um todo e outras empresas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Análise do discurso e a racionalização da corrupção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400" dirty="0"/>
              <a:t>Análise quantitativa de redes sociais</a:t>
            </a:r>
          </a:p>
          <a:p>
            <a:pPr algn="ctr">
              <a:spcAft>
                <a:spcPts val="1200"/>
              </a:spcAft>
            </a:pPr>
            <a:endParaRPr lang="pt-BR" sz="2400" dirty="0"/>
          </a:p>
          <a:p>
            <a:pPr algn="ctr"/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5756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D890A-1300-4141-A7BE-7F968BE7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Você acha que tem solução?</a:t>
            </a:r>
          </a:p>
        </p:txBody>
      </p:sp>
      <p:pic>
        <p:nvPicPr>
          <p:cNvPr id="1026" name="Picture 2" descr="http://www.cariacica.es.gov.br/wp-content/uploads/2015/09/Corrup.jpg">
            <a:extLst>
              <a:ext uri="{FF2B5EF4-FFF2-40B4-BE49-F238E27FC236}">
                <a16:creationId xmlns:a16="http://schemas.microsoft.com/office/drawing/2014/main" id="{0F10C582-A844-456D-8B93-B6AD1CE9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49" y="1277800"/>
            <a:ext cx="4487215" cy="548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todos contra a corrupÃ§Ã£o">
            <a:extLst>
              <a:ext uri="{FF2B5EF4-FFF2-40B4-BE49-F238E27FC236}">
                <a16:creationId xmlns:a16="http://schemas.microsoft.com/office/drawing/2014/main" id="{B76FD162-AF4F-4C3A-ABA5-1D26F0995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64" y="1277800"/>
            <a:ext cx="6647347" cy="251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detector de corrupto">
            <a:extLst>
              <a:ext uri="{FF2B5EF4-FFF2-40B4-BE49-F238E27FC236}">
                <a16:creationId xmlns:a16="http://schemas.microsoft.com/office/drawing/2014/main" id="{19E8B201-99FD-46CC-9CF8-3C9288861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80" y="3772956"/>
            <a:ext cx="2667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corrupÃ§Ã£o em casa">
            <a:extLst>
              <a:ext uri="{FF2B5EF4-FFF2-40B4-BE49-F238E27FC236}">
                <a16:creationId xmlns:a16="http://schemas.microsoft.com/office/drawing/2014/main" id="{48895468-4F4B-4453-8875-12591873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618" y="3189338"/>
            <a:ext cx="5523255" cy="370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3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54C43-9D83-47E1-8179-4104A3CF2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Definindo corrupção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0A88F1-9480-4190-B69B-02A453A23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19502"/>
            <a:ext cx="10058400" cy="4439444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b="1" dirty="0"/>
              <a:t>Definir corrupção é uma questão legal ou uma questão moral?</a:t>
            </a:r>
          </a:p>
          <a:p>
            <a:pPr algn="ctr"/>
            <a:endParaRPr lang="pt-BR" b="1" dirty="0"/>
          </a:p>
          <a:p>
            <a:pPr algn="ctr"/>
            <a:r>
              <a:rPr lang="pt-BR" dirty="0"/>
              <a:t>Corrupção é o comportamento que desvia dos deveres formais de um papel público por ganhos pessoais (pessoal, família próxima, cliques privados) ganhos privados ou de status; ou viola regras contra o exercício de certos tipos de influência privada. (</a:t>
            </a:r>
            <a:r>
              <a:rPr lang="pt-BR" dirty="0" err="1"/>
              <a:t>Nye</a:t>
            </a:r>
            <a:r>
              <a:rPr lang="pt-BR" dirty="0"/>
              <a:t>, 1967)</a:t>
            </a:r>
          </a:p>
          <a:p>
            <a:pPr algn="ctr"/>
            <a:r>
              <a:rPr lang="en-US" dirty="0"/>
              <a:t>Mau </a:t>
            </a:r>
            <a:r>
              <a:rPr lang="en-US" dirty="0" err="1"/>
              <a:t>uso</a:t>
            </a:r>
            <a:r>
              <a:rPr lang="en-US" dirty="0"/>
              <a:t> do </a:t>
            </a:r>
            <a:r>
              <a:rPr lang="en-US" dirty="0" err="1"/>
              <a:t>poder</a:t>
            </a:r>
            <a:r>
              <a:rPr lang="en-US" dirty="0"/>
              <a:t> </a:t>
            </a:r>
            <a:r>
              <a:rPr lang="en-US" dirty="0" err="1"/>
              <a:t>atribuído</a:t>
            </a:r>
            <a:r>
              <a:rPr lang="en-US" dirty="0"/>
              <a:t> para </a:t>
            </a:r>
            <a:r>
              <a:rPr lang="en-US" dirty="0" err="1"/>
              <a:t>ganhos</a:t>
            </a:r>
            <a:r>
              <a:rPr lang="en-US" dirty="0"/>
              <a:t> privados (</a:t>
            </a:r>
            <a:r>
              <a:rPr lang="en-US" dirty="0" err="1"/>
              <a:t>Transparência</a:t>
            </a:r>
            <a:r>
              <a:rPr lang="en-US" dirty="0"/>
              <a:t> </a:t>
            </a:r>
            <a:r>
              <a:rPr lang="en-US" dirty="0" err="1"/>
              <a:t>Internacional</a:t>
            </a:r>
            <a:r>
              <a:rPr lang="en-US" dirty="0"/>
              <a:t>, 2011)</a:t>
            </a:r>
            <a:endParaRPr lang="pt-BR" dirty="0"/>
          </a:p>
          <a:p>
            <a:pPr algn="ctr"/>
            <a:endParaRPr lang="pt-BR" dirty="0"/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Definições centradas no mercado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Definições centradas no interesse público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Definições centradas na lei e em outras regulamentações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/>
              <a:t>Definições centradas na opinião pública</a:t>
            </a:r>
          </a:p>
          <a:p>
            <a:pPr algn="ctr"/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E0852D9-9F45-490C-846B-3DEF9C3BE317}"/>
              </a:ext>
            </a:extLst>
          </p:cNvPr>
          <p:cNvSpPr txBox="1"/>
          <p:nvPr/>
        </p:nvSpPr>
        <p:spPr>
          <a:xfrm>
            <a:off x="10901516" y="6389037"/>
            <a:ext cx="129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Brei</a:t>
            </a:r>
            <a:r>
              <a:rPr lang="pt-BR" dirty="0"/>
              <a:t>, 1996)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DD36CDB-A644-4B57-B6DB-3F6906FB1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84" y="3611794"/>
            <a:ext cx="2762249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E1174-0D25-49EA-94F3-67245D04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Espaço para discussão</a:t>
            </a:r>
          </a:p>
        </p:txBody>
      </p:sp>
      <p:pic>
        <p:nvPicPr>
          <p:cNvPr id="4098" name="Picture 2" descr="Resultado de imagem para espaÃ§o de discussÃ£o">
            <a:extLst>
              <a:ext uri="{FF2B5EF4-FFF2-40B4-BE49-F238E27FC236}">
                <a16:creationId xmlns:a16="http://schemas.microsoft.com/office/drawing/2014/main" id="{C2E32C88-4F0C-47C7-BAAD-D6444AF72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06" y="1672560"/>
            <a:ext cx="7064171" cy="437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4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D7C6C-0F3A-4F45-A52E-9097FE05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7" y="1194618"/>
            <a:ext cx="11453446" cy="5663381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en-US" sz="1300" dirty="0"/>
              <a:t>ANDERSSON, L. Of Great Vampire Squids and Jamming Blood Funnels: A Socially Constructed and Historically Situated Perspective on Organizational Corruption. </a:t>
            </a:r>
            <a:r>
              <a:rPr lang="en-US" sz="1300" b="1" dirty="0"/>
              <a:t>Journal of Management Inquiry</a:t>
            </a:r>
            <a:r>
              <a:rPr lang="en-US" sz="1300" dirty="0"/>
              <a:t>, v. 26, n. 4, p. 406–417, 2017. </a:t>
            </a:r>
          </a:p>
          <a:p>
            <a:pPr lvl="0">
              <a:lnSpc>
                <a:spcPct val="120000"/>
              </a:lnSpc>
            </a:pPr>
            <a:r>
              <a:rPr lang="en-US" sz="1300" dirty="0"/>
              <a:t>ATTRIDE-STIRLING, J. Thematic networks: an analytic tool for qualitative research. </a:t>
            </a:r>
            <a:r>
              <a:rPr lang="en-US" sz="1300" b="1" dirty="0"/>
              <a:t>Qualitative Research</a:t>
            </a:r>
            <a:r>
              <a:rPr lang="en-US" sz="1300" dirty="0"/>
              <a:t>, v. 1, n. 3, p. 385–405, 7 </a:t>
            </a:r>
            <a:r>
              <a:rPr lang="en-US" sz="1300" dirty="0" err="1"/>
              <a:t>dez</a:t>
            </a:r>
            <a:r>
              <a:rPr lang="en-US" sz="1300" dirty="0"/>
              <a:t>. 2001. </a:t>
            </a:r>
          </a:p>
          <a:p>
            <a:pPr lvl="0">
              <a:lnSpc>
                <a:spcPct val="120000"/>
              </a:lnSpc>
            </a:pPr>
            <a:r>
              <a:rPr lang="en-US" sz="1300" dirty="0"/>
              <a:t>BORGATTI, S. P.; FOSTER, P. C. The Network Paradigm in Organizational Research: A Review and Typology. </a:t>
            </a:r>
            <a:r>
              <a:rPr lang="en-US" sz="1300" b="1" dirty="0"/>
              <a:t>Journal of management</a:t>
            </a:r>
            <a:r>
              <a:rPr lang="en-US" sz="1300" dirty="0"/>
              <a:t>, v. 29, n. 6, p. 801–830, 2003. </a:t>
            </a:r>
          </a:p>
          <a:p>
            <a:pPr lvl="0">
              <a:lnSpc>
                <a:spcPct val="120000"/>
              </a:lnSpc>
            </a:pPr>
            <a:r>
              <a:rPr lang="en-US" sz="1300" dirty="0"/>
              <a:t>BRASS, D. J.; BUTTERFIELD, K. D.; SKAGGS, B. C. Relationships and Unethical Behavior: A Social Network Perspective. </a:t>
            </a:r>
            <a:r>
              <a:rPr lang="en-US" sz="1300" b="1" dirty="0"/>
              <a:t>The Academy of Management Review</a:t>
            </a:r>
            <a:r>
              <a:rPr lang="en-US" sz="1300" dirty="0"/>
              <a:t>, v. 23, n. 1, p. 14–31, 1998. </a:t>
            </a:r>
          </a:p>
          <a:p>
            <a:pPr>
              <a:lnSpc>
                <a:spcPct val="120000"/>
              </a:lnSpc>
            </a:pPr>
            <a:r>
              <a:rPr lang="pt-BR" sz="1400" dirty="0" err="1"/>
              <a:t>Brei</a:t>
            </a:r>
            <a:r>
              <a:rPr lang="pt-BR" sz="1400" dirty="0"/>
              <a:t>, Z. A. (1996). Corrupção : dificuldades para definição e para um consenso, </a:t>
            </a:r>
            <a:r>
              <a:rPr lang="pt-BR" sz="1400" i="1" dirty="0"/>
              <a:t>30</a:t>
            </a:r>
            <a:r>
              <a:rPr lang="pt-BR" sz="1400" dirty="0"/>
              <a:t>(I), 64–77.</a:t>
            </a:r>
            <a:endParaRPr lang="pt-BR" sz="1300" dirty="0"/>
          </a:p>
          <a:p>
            <a:pPr lvl="0">
              <a:lnSpc>
                <a:spcPct val="120000"/>
              </a:lnSpc>
            </a:pPr>
            <a:r>
              <a:rPr lang="pt-BR" sz="1300" dirty="0"/>
              <a:t>BRESSER-PEREIRA, L. C. </a:t>
            </a:r>
            <a:r>
              <a:rPr lang="pt-BR" sz="1300" b="1" dirty="0"/>
              <a:t>Reforma do Estado para a cidadania: a reforma gerencial brasileira na perspectiva internacional</a:t>
            </a:r>
            <a:r>
              <a:rPr lang="pt-BR" sz="1300" dirty="0"/>
              <a:t>. [</a:t>
            </a:r>
            <a:r>
              <a:rPr lang="pt-BR" sz="1300" dirty="0" err="1"/>
              <a:t>s.l</a:t>
            </a:r>
            <a:r>
              <a:rPr lang="pt-BR" sz="1300" dirty="0"/>
              <a:t>.] editora 34, 1998. </a:t>
            </a:r>
            <a:endParaRPr lang="en-US" sz="1300" dirty="0"/>
          </a:p>
          <a:p>
            <a:pPr lvl="0">
              <a:lnSpc>
                <a:spcPct val="120000"/>
              </a:lnSpc>
            </a:pPr>
            <a:r>
              <a:rPr lang="pt-BR" sz="1300" dirty="0"/>
              <a:t>CAMPOS, P. H. P. </a:t>
            </a:r>
            <a:r>
              <a:rPr lang="pt-BR" sz="1300" b="1" dirty="0"/>
              <a:t>A Ditadura dos Empreiteiros: as empresas nacionais de construção pesada, suas formas associativas e o Estado ditatorial brasileiro, 1964-1985</a:t>
            </a:r>
            <a:r>
              <a:rPr lang="pt-BR" sz="1300" dirty="0"/>
              <a:t>. [</a:t>
            </a:r>
            <a:r>
              <a:rPr lang="pt-BR" sz="1300" dirty="0" err="1"/>
              <a:t>s.l</a:t>
            </a:r>
            <a:r>
              <a:rPr lang="pt-BR" sz="1300" dirty="0"/>
              <a:t>.] Universidade Federal Fluminense Instituto, 2012.</a:t>
            </a:r>
            <a:endParaRPr lang="en-US" sz="1300" dirty="0"/>
          </a:p>
          <a:p>
            <a:pPr lvl="0">
              <a:lnSpc>
                <a:spcPct val="120000"/>
              </a:lnSpc>
            </a:pPr>
            <a:r>
              <a:rPr lang="en-US" sz="1300" dirty="0"/>
              <a:t>CANACHE, D.; ALLISON, M. E. Perceptions of Political Corruption in Latin American Democracies. </a:t>
            </a:r>
            <a:r>
              <a:rPr lang="en-US" sz="1300" b="1" dirty="0"/>
              <a:t>Wiley</a:t>
            </a:r>
            <a:r>
              <a:rPr lang="en-US" sz="1300" dirty="0"/>
              <a:t>, v. 47, n. 3, p. 91–111, 2017. </a:t>
            </a:r>
          </a:p>
          <a:p>
            <a:pPr lvl="0">
              <a:lnSpc>
                <a:spcPct val="120000"/>
              </a:lnSpc>
            </a:pPr>
            <a:r>
              <a:rPr lang="pt-BR" sz="1300" dirty="0"/>
              <a:t>CARDOSO, F. H. </a:t>
            </a:r>
            <a:r>
              <a:rPr lang="pt-BR" sz="1300" b="1" dirty="0"/>
              <a:t>Política e Desenvolvimento em Sociedades Dependentes</a:t>
            </a:r>
            <a:r>
              <a:rPr lang="pt-BR" sz="1300" dirty="0"/>
              <a:t>. Rio de Janeiro: Zahar, 1971. </a:t>
            </a:r>
            <a:endParaRPr lang="en-US" sz="1300" dirty="0"/>
          </a:p>
          <a:p>
            <a:pPr lvl="0">
              <a:lnSpc>
                <a:spcPct val="120000"/>
              </a:lnSpc>
            </a:pPr>
            <a:r>
              <a:rPr lang="en-US" sz="1300" dirty="0"/>
              <a:t>CHARMAZ, K. Grounded theory: Objectivist and constructivist methods. In: DENZIN, N. K.; LINCOLN, Y. (Eds.). . </a:t>
            </a:r>
            <a:r>
              <a:rPr lang="en-US" sz="1300" b="1" dirty="0"/>
              <a:t>The Handbook of Qualitative Research</a:t>
            </a:r>
            <a:r>
              <a:rPr lang="en-US" sz="1300" dirty="0"/>
              <a:t>. Thousand Oaks, CA: Sage publications, 2000. p. 509–35.</a:t>
            </a:r>
          </a:p>
          <a:p>
            <a:pPr lvl="0">
              <a:lnSpc>
                <a:spcPct val="120000"/>
              </a:lnSpc>
            </a:pPr>
            <a:r>
              <a:rPr lang="en-US" sz="1300" dirty="0"/>
              <a:t>CROUCH, C. </a:t>
            </a:r>
            <a:r>
              <a:rPr lang="en-US" sz="1300" b="1" dirty="0"/>
              <a:t>Post-Democracy</a:t>
            </a:r>
            <a:r>
              <a:rPr lang="en-US" sz="1300" dirty="0"/>
              <a:t>. Cambridge: Polity, 2004.</a:t>
            </a:r>
          </a:p>
        </p:txBody>
      </p:sp>
      <p:pic>
        <p:nvPicPr>
          <p:cNvPr id="4" name="Picture 2" descr="Resultado de imagem para logo fgv eaesp">
            <a:extLst>
              <a:ext uri="{FF2B5EF4-FFF2-40B4-BE49-F238E27FC236}">
                <a16:creationId xmlns:a16="http://schemas.microsoft.com/office/drawing/2014/main" id="{64DCE55E-0577-4A75-96B3-FCA902AB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5" y="162778"/>
            <a:ext cx="18573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D5304FE-223B-4CFD-AF8A-0A0AD188AF56}"/>
              </a:ext>
            </a:extLst>
          </p:cNvPr>
          <p:cNvSpPr txBox="1">
            <a:spLocks/>
          </p:cNvSpPr>
          <p:nvPr/>
        </p:nvSpPr>
        <p:spPr>
          <a:xfrm>
            <a:off x="1097280" y="286604"/>
            <a:ext cx="10058400" cy="9080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3926168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72842-4EF9-482F-9B2A-B78CC98D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2765"/>
          </a:xfrm>
        </p:spPr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D7C6C-0F3A-4F45-A52E-9097FE05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7" y="1333192"/>
            <a:ext cx="11676185" cy="5362029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200" dirty="0"/>
              <a:t>DE KLERK,. “The Devil Made Me Do It!” An Inquiry Into the Unconscious “Devils Within” of Rationalized Corruption. </a:t>
            </a:r>
            <a:r>
              <a:rPr lang="en-US" sz="3200" i="1" dirty="0"/>
              <a:t>Journal of Management Inquiry</a:t>
            </a:r>
            <a:r>
              <a:rPr lang="en-US" sz="3200" dirty="0"/>
              <a:t>, </a:t>
            </a:r>
            <a:r>
              <a:rPr lang="en-US" sz="3200" i="1" dirty="0"/>
              <a:t>26</a:t>
            </a:r>
            <a:r>
              <a:rPr lang="en-US" sz="3200" dirty="0"/>
              <a:t>(3), 254–269, 2017. </a:t>
            </a:r>
            <a:r>
              <a:rPr lang="en-US" sz="3200" dirty="0">
                <a:hlinkClick r:id="rId3"/>
              </a:rPr>
              <a:t>https://doi.org/10.1177/1056492617692101</a:t>
            </a:r>
            <a:endParaRPr lang="en-US" sz="3200" dirty="0"/>
          </a:p>
          <a:p>
            <a:pPr>
              <a:lnSpc>
                <a:spcPct val="120000"/>
              </a:lnSpc>
            </a:pPr>
            <a:r>
              <a:rPr lang="pt-BR" sz="2900" dirty="0"/>
              <a:t>DINIZ, E.; BOSCHI, RE. R. </a:t>
            </a:r>
            <a:r>
              <a:rPr lang="pt-BR" sz="2900" b="1" dirty="0"/>
              <a:t>Empresariado Nacional e Estado no Brasil</a:t>
            </a:r>
            <a:r>
              <a:rPr lang="pt-BR" sz="2900" dirty="0"/>
              <a:t>. Rio de Janeiro: Forense-</a:t>
            </a:r>
            <a:r>
              <a:rPr lang="pt-BR" sz="2900" dirty="0" err="1"/>
              <a:t>universitaria</a:t>
            </a:r>
            <a:r>
              <a:rPr lang="pt-BR" sz="2900" dirty="0"/>
              <a:t>, 1978. </a:t>
            </a:r>
            <a:endParaRPr lang="en-US" sz="2900" dirty="0"/>
          </a:p>
          <a:p>
            <a:pPr lvl="0">
              <a:lnSpc>
                <a:spcPct val="120000"/>
              </a:lnSpc>
            </a:pPr>
            <a:r>
              <a:rPr lang="pt-BR" sz="2900" dirty="0"/>
              <a:t>FAORO, R. </a:t>
            </a:r>
            <a:r>
              <a:rPr lang="pt-BR" sz="2900" b="1" dirty="0"/>
              <a:t>Os Donos do Poder</a:t>
            </a:r>
            <a:r>
              <a:rPr lang="pt-BR" sz="2900" dirty="0"/>
              <a:t>. 5</a:t>
            </a:r>
            <a:r>
              <a:rPr lang="pt-BR" sz="2900" baseline="30000" dirty="0"/>
              <a:t>a</a:t>
            </a:r>
            <a:r>
              <a:rPr lang="pt-BR" sz="2900" dirty="0"/>
              <a:t> ed. São Paulo: Globo, 2012. </a:t>
            </a:r>
          </a:p>
          <a:p>
            <a:pPr>
              <a:lnSpc>
                <a:spcPct val="120000"/>
              </a:lnSpc>
            </a:pPr>
            <a:r>
              <a:rPr lang="en-US" sz="3200" dirty="0"/>
              <a:t>Giorgi, S., Lockwood, C., &amp; Glynn, M. a. (2015). The many faces of culture: Making sense of 30 years of research on culture in organization studies. </a:t>
            </a:r>
            <a:r>
              <a:rPr lang="en-US" sz="3200" i="1" dirty="0"/>
              <a:t>Academy of Management Annals</a:t>
            </a:r>
            <a:r>
              <a:rPr lang="en-US" sz="3200" dirty="0"/>
              <a:t>, </a:t>
            </a:r>
            <a:r>
              <a:rPr lang="en-US" sz="3200" i="1" dirty="0"/>
              <a:t>9</a:t>
            </a:r>
            <a:r>
              <a:rPr lang="en-US" sz="3200" dirty="0"/>
              <a:t>(1), 1–54. https://doi.org/10.1080/19416520.2015.1007645</a:t>
            </a:r>
          </a:p>
          <a:p>
            <a:pPr lvl="0">
              <a:lnSpc>
                <a:spcPct val="120000"/>
              </a:lnSpc>
            </a:pPr>
            <a:r>
              <a:rPr lang="en-US" sz="2900" dirty="0"/>
              <a:t>GLASER, B. G.; STRAUSS, A. L. </a:t>
            </a:r>
            <a:r>
              <a:rPr lang="en-US" sz="2900" b="1" dirty="0"/>
              <a:t>The Discovery of Grounded Theory Strategies for Qualitative Research</a:t>
            </a:r>
            <a:r>
              <a:rPr lang="en-US" sz="2900" dirty="0"/>
              <a:t>. Chicago: Aldine, 1967. </a:t>
            </a:r>
          </a:p>
          <a:p>
            <a:pPr>
              <a:lnSpc>
                <a:spcPct val="120000"/>
              </a:lnSpc>
            </a:pPr>
            <a:r>
              <a:rPr lang="pt-BR" sz="2900" dirty="0"/>
              <a:t>GODOI, C. K.; BANDEIRA-DE-MELLO, R.; SILVA, A. B. DA. </a:t>
            </a:r>
            <a:r>
              <a:rPr lang="pt-BR" sz="2900" b="1" dirty="0"/>
              <a:t>Pesquisa Qualitativa em Estudos Organizacionais</a:t>
            </a:r>
            <a:r>
              <a:rPr lang="pt-BR" sz="2900" dirty="0"/>
              <a:t>. </a:t>
            </a:r>
            <a:r>
              <a:rPr lang="en-US" sz="2900" dirty="0"/>
              <a:t>São Paulo: Saraiva, 2006.</a:t>
            </a:r>
          </a:p>
          <a:p>
            <a:pPr lvl="0">
              <a:lnSpc>
                <a:spcPct val="120000"/>
              </a:lnSpc>
            </a:pPr>
            <a:r>
              <a:rPr lang="en-US" sz="2900" dirty="0"/>
              <a:t>GRAAF, G. DE. Causes Of Corruption: Towards a Contextual Theory of Corruption. </a:t>
            </a:r>
            <a:r>
              <a:rPr lang="pt-BR" sz="2900" b="1" dirty="0" err="1"/>
              <a:t>Public</a:t>
            </a:r>
            <a:r>
              <a:rPr lang="pt-BR" sz="2900" b="1" dirty="0"/>
              <a:t> </a:t>
            </a:r>
            <a:r>
              <a:rPr lang="pt-BR" sz="2900" b="1" dirty="0" err="1"/>
              <a:t>Administration</a:t>
            </a:r>
            <a:r>
              <a:rPr lang="pt-BR" sz="2900" b="1" dirty="0"/>
              <a:t> </a:t>
            </a:r>
            <a:r>
              <a:rPr lang="pt-BR" sz="2900" b="1" dirty="0" err="1"/>
              <a:t>Quarterly</a:t>
            </a:r>
            <a:r>
              <a:rPr lang="pt-BR" sz="2900" dirty="0"/>
              <a:t>, v. 31, n. 1, p. 39–86, 2007. </a:t>
            </a:r>
            <a:endParaRPr lang="en-US" sz="2900" dirty="0"/>
          </a:p>
          <a:p>
            <a:pPr>
              <a:lnSpc>
                <a:spcPct val="120000"/>
              </a:lnSpc>
            </a:pPr>
            <a:r>
              <a:rPr lang="pt-BR" sz="2900" dirty="0"/>
              <a:t>GRANOVETTER, M. A Construção Social da Corrupção. </a:t>
            </a:r>
            <a:r>
              <a:rPr lang="pt-BR" sz="2900" b="1" dirty="0"/>
              <a:t>Política &amp; Sociedade</a:t>
            </a:r>
            <a:r>
              <a:rPr lang="pt-BR" sz="2900" dirty="0"/>
              <a:t>, v. 9, p. 11–37, 2004. </a:t>
            </a:r>
            <a:endParaRPr lang="en-US" sz="2900" dirty="0"/>
          </a:p>
          <a:p>
            <a:pPr>
              <a:lnSpc>
                <a:spcPct val="120000"/>
              </a:lnSpc>
            </a:pPr>
            <a:r>
              <a:rPr lang="en-US" sz="2900" dirty="0"/>
              <a:t>HEATH, C.; HINDMARCH, J.; LUFF, P. </a:t>
            </a:r>
            <a:r>
              <a:rPr lang="en-US" sz="2900" b="1" dirty="0"/>
              <a:t>Video in Qualitative Research: </a:t>
            </a:r>
            <a:r>
              <a:rPr lang="en-US" sz="2900" b="1" dirty="0" err="1"/>
              <a:t>Analysing</a:t>
            </a:r>
            <a:r>
              <a:rPr lang="en-US" sz="2900" b="1" dirty="0"/>
              <a:t> Social Interaction in Everyday Life</a:t>
            </a:r>
            <a:r>
              <a:rPr lang="en-US" sz="2900" dirty="0"/>
              <a:t>. London: SAGE, 2010. </a:t>
            </a:r>
          </a:p>
          <a:p>
            <a:pPr lvl="0">
              <a:lnSpc>
                <a:spcPct val="120000"/>
              </a:lnSpc>
            </a:pPr>
            <a:r>
              <a:rPr lang="en-US" sz="2900" dirty="0"/>
              <a:t>HILLMAN, A. J.; KEIM, G. D.; SCHULER, D. Corporate Political Activity: A Review and Research Agenda. </a:t>
            </a:r>
            <a:r>
              <a:rPr lang="en-US" sz="2900" b="1" dirty="0"/>
              <a:t>Journal of Management</a:t>
            </a:r>
            <a:r>
              <a:rPr lang="en-US" sz="2900" dirty="0"/>
              <a:t>, v. 30, n. 6, p. 837–857, 2004. </a:t>
            </a:r>
          </a:p>
          <a:p>
            <a:pPr lvl="0">
              <a:lnSpc>
                <a:spcPct val="120000"/>
              </a:lnSpc>
            </a:pPr>
            <a:r>
              <a:rPr lang="en-US" sz="2900" dirty="0"/>
              <a:t>JANCSICS, D.; JÁVOR, I. Corrupt Governmental Networks</a:t>
            </a:r>
            <a:r>
              <a:rPr lang="en-US" sz="2900" b="1" dirty="0"/>
              <a:t>. International Public Management Journal</a:t>
            </a:r>
            <a:r>
              <a:rPr lang="en-US" sz="2900" dirty="0"/>
              <a:t>, v. 15, n. 1, p. 62–99, 2012. </a:t>
            </a:r>
          </a:p>
          <a:p>
            <a:pPr lvl="0">
              <a:lnSpc>
                <a:spcPct val="120000"/>
              </a:lnSpc>
            </a:pPr>
            <a:r>
              <a:rPr lang="pt-BR" sz="2900" dirty="0"/>
              <a:t>LAZZARINI, S. </a:t>
            </a:r>
            <a:r>
              <a:rPr lang="pt-BR" sz="2900" b="1" dirty="0"/>
              <a:t>Capitalismo de Laços: Os donos do Brasil e suas conexões</a:t>
            </a:r>
            <a:r>
              <a:rPr lang="pt-BR" sz="2900" dirty="0"/>
              <a:t>. Rio de Janeiro: </a:t>
            </a:r>
            <a:r>
              <a:rPr lang="pt-BR" sz="2900" dirty="0" err="1"/>
              <a:t>Elsevier</a:t>
            </a:r>
            <a:r>
              <a:rPr lang="pt-BR" sz="2900" dirty="0"/>
              <a:t>, 2011. </a:t>
            </a:r>
            <a:endParaRPr lang="en-US" sz="2900" dirty="0"/>
          </a:p>
          <a:p>
            <a:pPr>
              <a:lnSpc>
                <a:spcPct val="120000"/>
              </a:lnSpc>
            </a:pPr>
            <a:r>
              <a:rPr lang="en-US" sz="2900" dirty="0"/>
              <a:t>LENWAY, S. A.; REHBEIN, K. Leaders , Followers , and Free Riders : An Empirical Test of Variation in Corporate Political Involvement. </a:t>
            </a:r>
            <a:r>
              <a:rPr lang="pt-BR" sz="2900" b="1" dirty="0"/>
              <a:t>The </a:t>
            </a:r>
            <a:r>
              <a:rPr lang="pt-BR" sz="2900" b="1" dirty="0" err="1"/>
              <a:t>Academy</a:t>
            </a:r>
            <a:r>
              <a:rPr lang="pt-BR" sz="2900" b="1" dirty="0"/>
              <a:t> </a:t>
            </a:r>
            <a:r>
              <a:rPr lang="pt-BR" sz="2900" b="1" dirty="0" err="1"/>
              <a:t>of</a:t>
            </a:r>
            <a:r>
              <a:rPr lang="pt-BR" sz="2900" b="1" dirty="0"/>
              <a:t> Management </a:t>
            </a:r>
            <a:r>
              <a:rPr lang="pt-BR" sz="2900" b="1" dirty="0" err="1"/>
              <a:t>Journal</a:t>
            </a:r>
            <a:r>
              <a:rPr lang="pt-BR" sz="2900" dirty="0"/>
              <a:t>, v. 34, n. 4, p. 893–905, 1991. </a:t>
            </a:r>
            <a:endParaRPr lang="en-US" sz="2900" dirty="0"/>
          </a:p>
          <a:p>
            <a:pPr lvl="0">
              <a:lnSpc>
                <a:spcPct val="120000"/>
              </a:lnSpc>
            </a:pPr>
            <a:r>
              <a:rPr lang="pt-BR" sz="2900" dirty="0"/>
              <a:t>MANCUSO, W. P. O Lobby da Indústria no Congresso Nacional: Empresariado e Política no Brasil Contemporâneo. </a:t>
            </a:r>
            <a:r>
              <a:rPr lang="pt-BR" sz="2900" b="1" dirty="0"/>
              <a:t>Revista de Ciências Sociais</a:t>
            </a:r>
            <a:r>
              <a:rPr lang="pt-BR" sz="2900" dirty="0"/>
              <a:t>, v. 47, n. 3, p. 505–547, 2004.</a:t>
            </a:r>
            <a:endParaRPr lang="en-US" sz="2900" dirty="0"/>
          </a:p>
        </p:txBody>
      </p:sp>
      <p:pic>
        <p:nvPicPr>
          <p:cNvPr id="4" name="Picture 2" descr="Resultado de imagem para logo fgv eaesp">
            <a:extLst>
              <a:ext uri="{FF2B5EF4-FFF2-40B4-BE49-F238E27FC236}">
                <a16:creationId xmlns:a16="http://schemas.microsoft.com/office/drawing/2014/main" id="{64DCE55E-0577-4A75-96B3-FCA902AB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5" y="162778"/>
            <a:ext cx="18573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830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72842-4EF9-482F-9B2A-B78CC98D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2262"/>
          </a:xfrm>
        </p:spPr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AD7C6C-0F3A-4F45-A52E-9097FE05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907" y="1362692"/>
            <a:ext cx="11676185" cy="4949618"/>
          </a:xfrm>
        </p:spPr>
        <p:txBody>
          <a:bodyPr>
            <a:normAutofit fontScale="55000" lnSpcReduction="20000"/>
          </a:bodyPr>
          <a:lstStyle/>
          <a:p>
            <a:r>
              <a:rPr lang="en-US" sz="1800" dirty="0"/>
              <a:t>MILGRAM, S. The small world problem. </a:t>
            </a:r>
            <a:r>
              <a:rPr lang="en-US" sz="1800" b="1" dirty="0"/>
              <a:t>Psychology Today</a:t>
            </a:r>
            <a:r>
              <a:rPr lang="en-US" sz="1800" dirty="0"/>
              <a:t>, v. 1, n. 1, p. 61–67, 1967</a:t>
            </a:r>
          </a:p>
          <a:p>
            <a:r>
              <a:rPr lang="en-US" sz="1800" dirty="0"/>
              <a:t>MILLS, C. W. </a:t>
            </a:r>
            <a:r>
              <a:rPr lang="en-US" sz="1800" b="1" dirty="0"/>
              <a:t>The Power Elite</a:t>
            </a:r>
            <a:r>
              <a:rPr lang="en-US" sz="1800" dirty="0"/>
              <a:t>. New York: Oxford University Press, 1956. </a:t>
            </a:r>
          </a:p>
          <a:p>
            <a:r>
              <a:rPr lang="pt-BR" sz="1800" dirty="0"/>
              <a:t>MOTTA, F. C. P. </a:t>
            </a:r>
            <a:r>
              <a:rPr lang="pt-BR" sz="1800" b="1" dirty="0"/>
              <a:t>Empresários e Hegemonia Política</a:t>
            </a:r>
            <a:r>
              <a:rPr lang="pt-BR" sz="1800" dirty="0"/>
              <a:t>. São Paulo: brasiliense, 1979.</a:t>
            </a:r>
            <a:endParaRPr lang="en-US" sz="1800" dirty="0"/>
          </a:p>
          <a:p>
            <a:pPr lvl="0"/>
            <a:r>
              <a:rPr lang="en-US" sz="1800" dirty="0"/>
              <a:t>NELSON, J. S. The Corruption Norm.</a:t>
            </a:r>
            <a:r>
              <a:rPr lang="en-US" sz="1800" b="1" dirty="0"/>
              <a:t> Journal of Management Inquiry</a:t>
            </a:r>
            <a:r>
              <a:rPr lang="en-US" sz="1800" dirty="0"/>
              <a:t>, v. 26, n. 3, p. 280–286, 2017. </a:t>
            </a:r>
          </a:p>
          <a:p>
            <a:pPr lvl="0"/>
            <a:r>
              <a:rPr lang="en-US" sz="1800" dirty="0"/>
              <a:t>NIELSEN, R. P. Corruption Networks and Implications for Ethical Corruption Reform. </a:t>
            </a:r>
            <a:r>
              <a:rPr lang="en-US" sz="1800" b="1" dirty="0"/>
              <a:t>Journal of Business Ethics</a:t>
            </a:r>
            <a:r>
              <a:rPr lang="en-US" sz="1800" dirty="0"/>
              <a:t>, v. 42, n. 2, p. 125–149, 2003. </a:t>
            </a:r>
          </a:p>
          <a:p>
            <a:r>
              <a:rPr lang="pt-BR" sz="1800" dirty="0"/>
              <a:t>NUNES, E. DE O. </a:t>
            </a:r>
            <a:r>
              <a:rPr lang="pt-BR" sz="1800" b="1" dirty="0"/>
              <a:t>A gramática política do Brasil: clientelismo e insulamento burocrático</a:t>
            </a:r>
            <a:r>
              <a:rPr lang="pt-BR" sz="1800" dirty="0"/>
              <a:t>. 3. ed. Rio de Janeiro: Brasília, 2003. </a:t>
            </a:r>
            <a:endParaRPr lang="en-US" sz="1800" dirty="0"/>
          </a:p>
          <a:p>
            <a:r>
              <a:rPr lang="en-US" sz="1800" dirty="0"/>
              <a:t>Nye, 1. S. Corruption and political development: a coast-benefit analysis. American Political Science Review, 61 (2):417-27, 1967</a:t>
            </a:r>
            <a:endParaRPr lang="pt-BR" sz="1800" dirty="0"/>
          </a:p>
          <a:p>
            <a:r>
              <a:rPr lang="pt-BR" sz="1800" dirty="0"/>
              <a:t>PEREIRA, I. M. et al. Comportamento empreendedor no setor público: análise comparada de dois presidentes do brasil. </a:t>
            </a:r>
            <a:r>
              <a:rPr lang="pt-BR" sz="1800" b="1" dirty="0"/>
              <a:t>Revista de Empreendedorismo e Gestão de Pequenas Empresas</a:t>
            </a:r>
            <a:r>
              <a:rPr lang="pt-BR" sz="1800" dirty="0"/>
              <a:t>, v. 5, n. 2, p. 51–75, 2016. </a:t>
            </a:r>
            <a:endParaRPr lang="en-US" sz="1800" dirty="0"/>
          </a:p>
          <a:p>
            <a:pPr lvl="0"/>
            <a:r>
              <a:rPr lang="en-US" sz="1800" dirty="0"/>
              <a:t>PINTO, J.; LEANA, C. R.; PIL, F. K. Corrupt organizations or organizations of corrupt </a:t>
            </a:r>
            <a:r>
              <a:rPr lang="en-US" sz="1800" dirty="0" err="1"/>
              <a:t>individuals?Two</a:t>
            </a:r>
            <a:r>
              <a:rPr lang="en-US" sz="1800" dirty="0"/>
              <a:t> types of organizational-level corruption. </a:t>
            </a:r>
            <a:r>
              <a:rPr lang="en-US" sz="1800" b="1" dirty="0"/>
              <a:t>Academy of Management Review</a:t>
            </a:r>
            <a:r>
              <a:rPr lang="en-US" sz="1800" dirty="0"/>
              <a:t>, v. 33, n. 3, p. 685–709, 2008.</a:t>
            </a:r>
          </a:p>
          <a:p>
            <a:pPr lvl="0"/>
            <a:r>
              <a:rPr lang="en-US" dirty="0"/>
              <a:t>RAHMAN KHAN, S. The Sociology of Elites. </a:t>
            </a:r>
            <a:r>
              <a:rPr lang="en-US" b="1" dirty="0"/>
              <a:t>Annual Review of Sociology</a:t>
            </a:r>
            <a:r>
              <a:rPr lang="en-US" dirty="0"/>
              <a:t>, v. 38, n. 1, p. 361–377, 2012. </a:t>
            </a:r>
            <a:endParaRPr lang="en-US" sz="1800" dirty="0"/>
          </a:p>
          <a:p>
            <a:r>
              <a:rPr lang="pt-BR" sz="1800" dirty="0"/>
              <a:t>RÊGO, B. F. S.; DIB, L. A. R.; BEMVINDO, B. A Perspectiva de Redes na Internacionalização de Empresas Brasileiras de Construção Civil: O Caso Vale e BNDES em Moçambique. </a:t>
            </a:r>
            <a:r>
              <a:rPr lang="pt-BR" sz="1800" b="1" dirty="0"/>
              <a:t>Revista Ibero-Americana de Estratégia</a:t>
            </a:r>
            <a:r>
              <a:rPr lang="pt-BR" sz="1800" dirty="0"/>
              <a:t>, v. 15, n. 3, p. 53–69, 2016. </a:t>
            </a:r>
          </a:p>
          <a:p>
            <a:r>
              <a:rPr lang="en-US" sz="1800" dirty="0"/>
              <a:t>SCHNATTERLY, K., GANGLOFF, K. A., &amp; TUSCHKE, A. CEO Wrongdoing: A Review of Pressure, Opportunity, and Rationalization. </a:t>
            </a:r>
            <a:r>
              <a:rPr lang="en-US" sz="1800" i="1" dirty="0"/>
              <a:t>Journal of Management</a:t>
            </a:r>
            <a:r>
              <a:rPr lang="en-US" sz="1800" dirty="0"/>
              <a:t>, </a:t>
            </a:r>
            <a:r>
              <a:rPr lang="en-US" sz="1800" i="1" dirty="0"/>
              <a:t>44</a:t>
            </a:r>
            <a:r>
              <a:rPr lang="en-US" sz="1800" dirty="0"/>
              <a:t>(6), 2405–2432, 2018 . </a:t>
            </a:r>
            <a:r>
              <a:rPr lang="en-US" sz="1800" dirty="0">
                <a:hlinkClick r:id="rId3"/>
              </a:rPr>
              <a:t>https://doi.org/10.1177/0149206318771177</a:t>
            </a:r>
            <a:endParaRPr lang="en-US" sz="1800" dirty="0"/>
          </a:p>
          <a:p>
            <a:r>
              <a:rPr lang="en-US" sz="1800" dirty="0"/>
              <a:t>WARBURTON, J. Corruption as a social process: from dyads to networks. In: LARMOUR, P.; WOLANIN, N. (Eds.). . </a:t>
            </a:r>
            <a:r>
              <a:rPr lang="en-US" sz="1800" b="1" dirty="0"/>
              <a:t>Corruption and Anti-Corruption</a:t>
            </a:r>
            <a:r>
              <a:rPr lang="en-US" sz="1800" dirty="0"/>
              <a:t>. </a:t>
            </a:r>
            <a:r>
              <a:rPr lang="pt-BR" sz="1800" dirty="0"/>
              <a:t>[</a:t>
            </a:r>
            <a:r>
              <a:rPr lang="pt-BR" sz="1800" dirty="0" err="1"/>
              <a:t>s.l</a:t>
            </a:r>
            <a:r>
              <a:rPr lang="pt-BR" sz="1800" dirty="0"/>
              <a:t>.] ANU Press, 2013. p. 221–237. </a:t>
            </a:r>
          </a:p>
          <a:p>
            <a:r>
              <a:rPr lang="en-US" sz="1800" dirty="0"/>
              <a:t>ZALD, M. N.; LOUNSBURY, M. The Wizards of Oz: Towards an Institutional Approach to Elites, Expertise and Command Posts. </a:t>
            </a:r>
            <a:r>
              <a:rPr lang="en-US" sz="1800" b="1" dirty="0"/>
              <a:t>Organization Studies</a:t>
            </a:r>
            <a:r>
              <a:rPr lang="en-US" sz="1800" dirty="0"/>
              <a:t>, v. 31, n. 7, p. 963–996, 2010. </a:t>
            </a:r>
          </a:p>
          <a:p>
            <a:r>
              <a:rPr lang="en-US" sz="1800" dirty="0"/>
              <a:t>ZYGLIDOPOULOS, S. Toward a Theory of Second-Order Corruption. </a:t>
            </a:r>
            <a:r>
              <a:rPr lang="en-US" sz="1800" b="1" dirty="0"/>
              <a:t>Journal of Management Inquiry</a:t>
            </a:r>
            <a:r>
              <a:rPr lang="en-US" sz="1800" dirty="0"/>
              <a:t>, v. 25, n. 1, p. 3–10, 2016. </a:t>
            </a:r>
          </a:p>
          <a:p>
            <a:r>
              <a:rPr lang="en-US" sz="1800" dirty="0"/>
              <a:t>ZYGLIDOPOULOS, S. C., &amp; FLEMING, P. J.. Ethical distance in corrupt firms: How do innocent bystanders become guilty perpetrators? </a:t>
            </a:r>
            <a:r>
              <a:rPr lang="en-US" sz="1800" i="1" dirty="0"/>
              <a:t>Journal of Business Ethics</a:t>
            </a:r>
            <a:r>
              <a:rPr lang="en-US" sz="1800" dirty="0"/>
              <a:t>, </a:t>
            </a:r>
            <a:r>
              <a:rPr lang="en-US" sz="1800" i="1" dirty="0"/>
              <a:t>78</a:t>
            </a:r>
            <a:r>
              <a:rPr lang="en-US" sz="1800" dirty="0"/>
              <a:t>(1–2), 265–274 2008. </a:t>
            </a:r>
            <a:r>
              <a:rPr lang="en-US" sz="1800" dirty="0">
                <a:hlinkClick r:id="rId4"/>
              </a:rPr>
              <a:t>https://doi.org/10.1007/s10551-007-9378-4</a:t>
            </a:r>
            <a:endParaRPr lang="en-US" sz="1800" dirty="0"/>
          </a:p>
          <a:p>
            <a:endParaRPr lang="pt-BR" sz="1800" dirty="0"/>
          </a:p>
          <a:p>
            <a:endParaRPr lang="en-US" sz="1600" dirty="0"/>
          </a:p>
          <a:p>
            <a:endParaRPr lang="pt-BR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  <p:pic>
        <p:nvPicPr>
          <p:cNvPr id="4" name="Picture 2" descr="Resultado de imagem para logo fgv eaesp">
            <a:extLst>
              <a:ext uri="{FF2B5EF4-FFF2-40B4-BE49-F238E27FC236}">
                <a16:creationId xmlns:a16="http://schemas.microsoft.com/office/drawing/2014/main" id="{64DCE55E-0577-4A75-96B3-FCA902AB6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5" y="162778"/>
            <a:ext cx="1857375" cy="24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101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D7874-C149-433D-8248-EF0DB716D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728" y="2875921"/>
            <a:ext cx="3017520" cy="1033133"/>
          </a:xfrm>
        </p:spPr>
        <p:txBody>
          <a:bodyPr/>
          <a:lstStyle/>
          <a:p>
            <a:pPr algn="ctr"/>
            <a:r>
              <a:rPr lang="pt-BR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60876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1FA21-DF14-4873-B53C-EE64AAF72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99632"/>
            <a:ext cx="10058400" cy="1065492"/>
          </a:xfrm>
        </p:spPr>
        <p:txBody>
          <a:bodyPr>
            <a:normAutofit/>
          </a:bodyPr>
          <a:lstStyle/>
          <a:p>
            <a:r>
              <a:rPr lang="pt-BR" dirty="0"/>
              <a:t>Teorias da corrupção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9B758B-4102-4572-ACDE-FE0C34FBE3B6}"/>
              </a:ext>
            </a:extLst>
          </p:cNvPr>
          <p:cNvSpPr txBox="1"/>
          <p:nvPr/>
        </p:nvSpPr>
        <p:spPr>
          <a:xfrm>
            <a:off x="10790078" y="6389036"/>
            <a:ext cx="14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(</a:t>
            </a:r>
            <a:r>
              <a:rPr lang="pt-BR" dirty="0" err="1"/>
              <a:t>Graaf</a:t>
            </a:r>
            <a:r>
              <a:rPr lang="pt-BR" dirty="0"/>
              <a:t>, 2007)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12342EF-8500-4446-B225-BA681569146F}"/>
              </a:ext>
            </a:extLst>
          </p:cNvPr>
          <p:cNvSpPr txBox="1"/>
          <p:nvPr/>
        </p:nvSpPr>
        <p:spPr>
          <a:xfrm>
            <a:off x="1210491" y="1529505"/>
            <a:ext cx="5988594" cy="379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 defTabSz="914400" fontAlgn="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defTabSz="914400" fontAlgn="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Teoria da escolha pública</a:t>
            </a:r>
          </a:p>
          <a:p>
            <a:pPr marL="91440" indent="-91440" defTabSz="914400" fontAlgn="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Teoria da maçã podre</a:t>
            </a:r>
          </a:p>
          <a:p>
            <a:pPr marL="91440" indent="-91440" defTabSz="914400" fontAlgn="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Teoria da cultura organizacional</a:t>
            </a:r>
          </a:p>
          <a:p>
            <a:pPr marL="91440" indent="-91440" defTabSz="914400" fontAlgn="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Valores morais conflitantes</a:t>
            </a:r>
          </a:p>
          <a:p>
            <a:pPr marL="91440" indent="-91440" defTabSz="914400" fontAlgn="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Ética da administração pública</a:t>
            </a:r>
          </a:p>
          <a:p>
            <a:pPr marL="91440" indent="-91440" defTabSz="914400" fontAlgn="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Teorias de correlação</a:t>
            </a:r>
          </a:p>
          <a:p>
            <a:endParaRPr lang="pt-BR" dirty="0"/>
          </a:p>
        </p:txBody>
      </p:sp>
      <p:pic>
        <p:nvPicPr>
          <p:cNvPr id="7170" name="Picture 2" descr="Resultado de imagem para micro meso e macro">
            <a:extLst>
              <a:ext uri="{FF2B5EF4-FFF2-40B4-BE49-F238E27FC236}">
                <a16:creationId xmlns:a16="http://schemas.microsoft.com/office/drawing/2014/main" id="{E7E657C4-CCE2-4E84-A34C-EA01E890A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20017" r="13457" b="6497"/>
          <a:stretch/>
        </p:blipFill>
        <p:spPr bwMode="auto">
          <a:xfrm>
            <a:off x="7024914" y="1752600"/>
            <a:ext cx="4354286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9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A521E-22C1-436C-819E-46869D24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Teoria da escolha pública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2401E1-9E14-4922-B3C8-CD7537C09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b="1" dirty="0"/>
              <a:t>Vale a pena ser corrupto?</a:t>
            </a:r>
          </a:p>
          <a:p>
            <a:r>
              <a:rPr lang="pt-BR" dirty="0"/>
              <a:t>“É provável que em países menos desenvolvidos os custos da corrupção superem seus benefícios, exceto na corrupção de alto nível que envolva indulgências modernas, desvios marginais e exceto para situações nas quais a corrupção é a única solução para resolver um obstáculo importante para o desenvolvimento.” (</a:t>
            </a:r>
            <a:r>
              <a:rPr lang="pt-BR" dirty="0" err="1"/>
              <a:t>Nye</a:t>
            </a:r>
            <a:r>
              <a:rPr lang="pt-BR" dirty="0"/>
              <a:t>, 1967) </a:t>
            </a:r>
          </a:p>
          <a:p>
            <a:r>
              <a:rPr lang="pt-BR" b="1" dirty="0"/>
              <a:t>Causa</a:t>
            </a:r>
          </a:p>
          <a:p>
            <a:r>
              <a:rPr lang="pt-BR" dirty="0"/>
              <a:t>Escolha racional de um agente público que leva a um resultado previsto</a:t>
            </a:r>
          </a:p>
          <a:p>
            <a:r>
              <a:rPr lang="pt-BR" dirty="0"/>
              <a:t>Benefícios, probabilidade de ser pego e pena </a:t>
            </a:r>
            <a:endParaRPr lang="pt-BR" b="1" dirty="0"/>
          </a:p>
          <a:p>
            <a:r>
              <a:rPr lang="pt-BR" b="1" dirty="0"/>
              <a:t>Contexto</a:t>
            </a:r>
          </a:p>
          <a:p>
            <a:r>
              <a:rPr lang="pt-BR" dirty="0"/>
              <a:t>Não leva em conta a situação nem a pessoa, só a decisão racional</a:t>
            </a:r>
          </a:p>
          <a:p>
            <a:pPr>
              <a:lnSpc>
                <a:spcPct val="150000"/>
              </a:lnSpc>
            </a:pPr>
            <a:r>
              <a:rPr lang="pt-BR" b="1" dirty="0"/>
              <a:t>Nível individual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2050" name="Picture 2" descr="Resultado de imagem para balanÃ§a justiÃ§a">
            <a:extLst>
              <a:ext uri="{FF2B5EF4-FFF2-40B4-BE49-F238E27FC236}">
                <a16:creationId xmlns:a16="http://schemas.microsoft.com/office/drawing/2014/main" id="{949ABC2C-D772-4147-97EC-B59F6B45F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607" y="2657168"/>
            <a:ext cx="4200832" cy="42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83CFC-5D30-46DC-909A-2D30E13C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Teoria da maçã podre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A9F68B-210F-4F34-9670-6B0EF808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551" y="1384083"/>
            <a:ext cx="8093821" cy="39281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b="1" dirty="0"/>
              <a:t>Ser corrupto é questão de valores e ética de cada um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400" b="1" dirty="0"/>
              <a:t>Causa</a:t>
            </a:r>
          </a:p>
          <a:p>
            <a:r>
              <a:rPr lang="pt-BR" sz="2400" dirty="0"/>
              <a:t>Caráter e propensão de cada um para a corrupção</a:t>
            </a:r>
          </a:p>
          <a:p>
            <a:pPr marL="0" indent="0">
              <a:buNone/>
            </a:pPr>
            <a:r>
              <a:rPr lang="pt-BR" sz="2400" b="1" dirty="0"/>
              <a:t>Crítica</a:t>
            </a:r>
          </a:p>
          <a:p>
            <a:r>
              <a:rPr lang="pt-BR" sz="2400" dirty="0"/>
              <a:t>Não leva em conta o contexto</a:t>
            </a:r>
          </a:p>
          <a:p>
            <a:r>
              <a:rPr lang="pt-BR" sz="2400" dirty="0"/>
              <a:t>Considera que é um problema pontual e excepcional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2400" b="1" dirty="0"/>
              <a:t>Nível individual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 </a:t>
            </a:r>
          </a:p>
        </p:txBody>
      </p:sp>
      <p:pic>
        <p:nvPicPr>
          <p:cNvPr id="3076" name="Picture 4" descr="Resultado de imagem para maÃ§a podre">
            <a:extLst>
              <a:ext uri="{FF2B5EF4-FFF2-40B4-BE49-F238E27FC236}">
                <a16:creationId xmlns:a16="http://schemas.microsoft.com/office/drawing/2014/main" id="{3F4B6A30-0374-4A88-8826-FC86EE6F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41" y="1384084"/>
            <a:ext cx="3646077" cy="24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1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C83CFC-5D30-46DC-909A-2D30E13C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Teoria da cultura organizacional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A9F68B-210F-4F34-9670-6B0EF808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92071"/>
            <a:ext cx="10058400" cy="4647781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“Me diga com quem andas que te direi quem és.”</a:t>
            </a:r>
          </a:p>
          <a:p>
            <a:endParaRPr lang="pt-BR" sz="2400" dirty="0"/>
          </a:p>
          <a:p>
            <a:pPr marL="0" indent="0">
              <a:buNone/>
            </a:pPr>
            <a:r>
              <a:rPr lang="pt-BR" sz="2400" b="1" dirty="0"/>
              <a:t>Causa</a:t>
            </a:r>
          </a:p>
          <a:p>
            <a:pPr marL="0" indent="0">
              <a:buNone/>
            </a:pPr>
            <a:r>
              <a:rPr lang="pt-BR" sz="2400" dirty="0"/>
              <a:t>Uma certa cultura de grupo leva a um estado mental que leva ao comportamento corrupto.</a:t>
            </a:r>
          </a:p>
          <a:p>
            <a:pPr marL="0" indent="0">
              <a:buNone/>
            </a:pPr>
            <a:r>
              <a:rPr lang="pt-BR" sz="2400" dirty="0"/>
              <a:t>Desvios na estrutura que cria contágio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400" b="1" dirty="0"/>
              <a:t>Críticas</a:t>
            </a:r>
          </a:p>
          <a:p>
            <a:pPr marL="0" indent="0">
              <a:buNone/>
            </a:pPr>
            <a:r>
              <a:rPr lang="pt-BR" sz="2400" dirty="0"/>
              <a:t>Nem todas as pessoas se tornam, mas o ambiente ajuda.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pt-BR" sz="2400" b="1" dirty="0"/>
              <a:t>Nível organizacional</a:t>
            </a: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4098" name="Picture 2" descr="Resultado de imagem para estrutura">
            <a:extLst>
              <a:ext uri="{FF2B5EF4-FFF2-40B4-BE49-F238E27FC236}">
                <a16:creationId xmlns:a16="http://schemas.microsoft.com/office/drawing/2014/main" id="{6642B246-38B5-4F5F-9ADF-86553BD9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626" y="3311221"/>
            <a:ext cx="3584934" cy="238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02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iva">
  <a:themeElements>
    <a:clrScheme name="Retrospec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1187</TotalTime>
  <Words>3799</Words>
  <Application>Microsoft Office PowerPoint</Application>
  <PresentationFormat>Widescreen</PresentationFormat>
  <Paragraphs>435</Paragraphs>
  <Slides>54</Slides>
  <Notes>4</Notes>
  <HiddenSlides>23</HiddenSlides>
  <MMClips>3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3" baseType="lpstr">
      <vt:lpstr>宋体</vt:lpstr>
      <vt:lpstr>宋体</vt:lpstr>
      <vt:lpstr>Arial</vt:lpstr>
      <vt:lpstr>Calibri</vt:lpstr>
      <vt:lpstr>Calibri Light</vt:lpstr>
      <vt:lpstr>Lucida Handwriting</vt:lpstr>
      <vt:lpstr>Times New Roman</vt:lpstr>
      <vt:lpstr>Wingdings</vt:lpstr>
      <vt:lpstr>Retrospectiva</vt:lpstr>
      <vt:lpstr>Cultura da corrupção</vt:lpstr>
      <vt:lpstr>Sumário</vt:lpstr>
      <vt:lpstr>Bloco 1: Teorias da Corrupção</vt:lpstr>
      <vt:lpstr>O que é cultura?</vt:lpstr>
      <vt:lpstr>Definindo corrupção</vt:lpstr>
      <vt:lpstr>Teorias da corrupção</vt:lpstr>
      <vt:lpstr>Teoria da escolha pública</vt:lpstr>
      <vt:lpstr>Teoria da maçã podre</vt:lpstr>
      <vt:lpstr>Teoria da cultura organizacional</vt:lpstr>
      <vt:lpstr>Valores morais conflitantes</vt:lpstr>
      <vt:lpstr>Ética da administração pública</vt:lpstr>
      <vt:lpstr>Teorias de correlação</vt:lpstr>
      <vt:lpstr>Teorias da corrupção</vt:lpstr>
      <vt:lpstr>Corrupção nas organizações</vt:lpstr>
      <vt:lpstr>O que leva alguém a ser corrupto?  </vt:lpstr>
      <vt:lpstr>O que leva alguém a ser corrupto?  </vt:lpstr>
      <vt:lpstr>Racionalização da corrupção</vt:lpstr>
      <vt:lpstr>Racionalização da corrupção</vt:lpstr>
      <vt:lpstr>Racionalização da corrupção</vt:lpstr>
      <vt:lpstr>Racionalização da corrupção</vt:lpstr>
      <vt:lpstr>Racionalização da corrupção</vt:lpstr>
      <vt:lpstr>Racionalização da corrupção</vt:lpstr>
      <vt:lpstr>Racionalização da corrupção</vt:lpstr>
      <vt:lpstr>Racionalização da corrupção</vt:lpstr>
      <vt:lpstr>Racionalização da corrupção</vt:lpstr>
      <vt:lpstr>Racionalização da corrupção</vt:lpstr>
      <vt:lpstr>Contínuo da destrutividade</vt:lpstr>
      <vt:lpstr>Corrupção de segunda ordem</vt:lpstr>
      <vt:lpstr>Cultura da corrupção</vt:lpstr>
      <vt:lpstr>Espaço para discussão</vt:lpstr>
      <vt:lpstr>Bloco 2: O Caso Odebrecht</vt:lpstr>
      <vt:lpstr>Introdução </vt:lpstr>
      <vt:lpstr>Introdução </vt:lpstr>
      <vt:lpstr>Definindo corrupção sistêmica</vt:lpstr>
      <vt:lpstr>A Corrupção e a relação empresa-Estado</vt:lpstr>
      <vt:lpstr>A Corrupção e a relação empresa-Estado</vt:lpstr>
      <vt:lpstr>A Odebrecht e o Estado brasileiro</vt:lpstr>
      <vt:lpstr>Metodologia </vt:lpstr>
      <vt:lpstr>Metodologia</vt:lpstr>
      <vt:lpstr>Análise de resultados: nível individual</vt:lpstr>
      <vt:lpstr>Análise de resultados: nível individual</vt:lpstr>
      <vt:lpstr>Análise de resultados: nível individual</vt:lpstr>
      <vt:lpstr>Análise de resultados: nível organizacional</vt:lpstr>
      <vt:lpstr>Análise de resultados: nível organizacional</vt:lpstr>
      <vt:lpstr>Análise de resultados: nível organizacional</vt:lpstr>
      <vt:lpstr>Análise de resultados: nível estrutural</vt:lpstr>
      <vt:lpstr>Apresentação do PowerPoint</vt:lpstr>
      <vt:lpstr>Considerações finais</vt:lpstr>
      <vt:lpstr>Você acha que tem solução?</vt:lpstr>
      <vt:lpstr>Espaço para discussão</vt:lpstr>
      <vt:lpstr>Apresentação do PowerPoint</vt:lpstr>
      <vt:lpstr>Referências</vt:lpstr>
      <vt:lpstr>Referências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 da corrupção</dc:title>
  <dc:creator>Caio</dc:creator>
  <cp:lastModifiedBy>User</cp:lastModifiedBy>
  <cp:revision>59</cp:revision>
  <dcterms:created xsi:type="dcterms:W3CDTF">2019-03-24T00:47:50Z</dcterms:created>
  <dcterms:modified xsi:type="dcterms:W3CDTF">2024-05-15T14:56:54Z</dcterms:modified>
</cp:coreProperties>
</file>