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886" r:id="rId3"/>
    <p:sldId id="887" r:id="rId4"/>
    <p:sldId id="888" r:id="rId5"/>
    <p:sldId id="889" r:id="rId6"/>
    <p:sldId id="890" r:id="rId7"/>
    <p:sldId id="891" r:id="rId8"/>
    <p:sldId id="892" r:id="rId9"/>
    <p:sldId id="893" r:id="rId10"/>
    <p:sldId id="894" r:id="rId11"/>
    <p:sldId id="895" r:id="rId12"/>
    <p:sldId id="896" r:id="rId13"/>
    <p:sldId id="953" r:id="rId14"/>
    <p:sldId id="898" r:id="rId15"/>
    <p:sldId id="899" r:id="rId16"/>
    <p:sldId id="903" r:id="rId17"/>
    <p:sldId id="904" r:id="rId18"/>
    <p:sldId id="911" r:id="rId19"/>
    <p:sldId id="912" r:id="rId20"/>
    <p:sldId id="913" r:id="rId21"/>
    <p:sldId id="914" r:id="rId22"/>
    <p:sldId id="915" r:id="rId23"/>
    <p:sldId id="916" r:id="rId24"/>
    <p:sldId id="917" r:id="rId25"/>
    <p:sldId id="918" r:id="rId26"/>
    <p:sldId id="919" r:id="rId27"/>
    <p:sldId id="920" r:id="rId28"/>
    <p:sldId id="921" r:id="rId29"/>
    <p:sldId id="922" r:id="rId30"/>
    <p:sldId id="923" r:id="rId31"/>
    <p:sldId id="924" r:id="rId32"/>
    <p:sldId id="925" r:id="rId33"/>
    <p:sldId id="926" r:id="rId34"/>
    <p:sldId id="927" r:id="rId35"/>
    <p:sldId id="928" r:id="rId36"/>
    <p:sldId id="929" r:id="rId37"/>
    <p:sldId id="930" r:id="rId38"/>
    <p:sldId id="931" r:id="rId39"/>
    <p:sldId id="932" r:id="rId40"/>
    <p:sldId id="933" r:id="rId41"/>
    <p:sldId id="934" r:id="rId42"/>
    <p:sldId id="935" r:id="rId43"/>
    <p:sldId id="936" r:id="rId44"/>
    <p:sldId id="937" r:id="rId45"/>
    <p:sldId id="938" r:id="rId46"/>
    <p:sldId id="939" r:id="rId47"/>
    <p:sldId id="940" r:id="rId48"/>
    <p:sldId id="944" r:id="rId49"/>
    <p:sldId id="945" r:id="rId50"/>
    <p:sldId id="946" r:id="rId51"/>
    <p:sldId id="947" r:id="rId52"/>
    <p:sldId id="949" r:id="rId53"/>
    <p:sldId id="950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2899-44C8-4F5C-8D25-DEA072F035C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FBFDA-A428-4614-8987-6DA61B999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81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jpeg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43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77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60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879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610292" cy="6858000"/>
          </a:xfrm>
          <a:custGeom>
            <a:avLst/>
            <a:gdLst/>
            <a:ahLst/>
            <a:cxnLst/>
            <a:rect l="l" t="t" r="r" b="b"/>
            <a:pathLst>
              <a:path w="7220584" h="10287000">
                <a:moveTo>
                  <a:pt x="0" y="10286998"/>
                </a:moveTo>
                <a:lnTo>
                  <a:pt x="0" y="0"/>
                </a:lnTo>
                <a:lnTo>
                  <a:pt x="7220273" y="0"/>
                </a:lnTo>
                <a:lnTo>
                  <a:pt x="7220273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8" name="bg object 18"/>
          <p:cNvSpPr/>
          <p:nvPr/>
        </p:nvSpPr>
        <p:spPr>
          <a:xfrm>
            <a:off x="514350" y="685800"/>
            <a:ext cx="1371600" cy="139700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75" b="0" i="0">
                <a:solidFill>
                  <a:srgbClr val="F7CF2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876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83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1202" y="1428303"/>
            <a:ext cx="3488014" cy="534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75" b="0" i="0">
                <a:solidFill>
                  <a:srgbClr val="F7CF2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FFFEE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029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330150-3934-3423-0ADC-334FAACC1039}"/>
              </a:ext>
            </a:extLst>
          </p:cNvPr>
          <p:cNvSpPr/>
          <p:nvPr userDrawn="1"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" name="Imagem 9" descr="logo_hc1_p.jpg">
            <a:extLst>
              <a:ext uri="{FF2B5EF4-FFF2-40B4-BE49-F238E27FC236}">
                <a16:creationId xmlns:a16="http://schemas.microsoft.com/office/drawing/2014/main" id="{A4246A6A-56C8-14A0-A442-2DE66A56C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165850"/>
            <a:ext cx="7334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10" descr="sm_logo.png">
            <a:extLst>
              <a:ext uri="{FF2B5EF4-FFF2-40B4-BE49-F238E27FC236}">
                <a16:creationId xmlns:a16="http://schemas.microsoft.com/office/drawing/2014/main" id="{121622E7-1491-567E-4665-ADE4B74999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6165850"/>
            <a:ext cx="1181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2" descr="logo ipq.jpg">
            <a:extLst>
              <a:ext uri="{FF2B5EF4-FFF2-40B4-BE49-F238E27FC236}">
                <a16:creationId xmlns:a16="http://schemas.microsoft.com/office/drawing/2014/main" id="{4DD65754-349B-CD4F-1186-A4789EDD4D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931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84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44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06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7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99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16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3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9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88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D8AE8-13AA-4F1F-BE62-835369A4CC75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2179-5D50-4FFE-9CEC-0C3C1CA55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03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0" r:id="rId14"/>
    <p:sldLayoutId id="2147483691" r:id="rId15"/>
    <p:sldLayoutId id="214748379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4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4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4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4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4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4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5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14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4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g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cher.com.br/livro/detalhes/levando-o-direito-financeiro-a-serio-1541" TargetMode="External" /><Relationship Id="rId2" Type="http://schemas.openxmlformats.org/officeDocument/2006/relationships/hyperlink" Target="http://www.gov.br/depen/pt-br/centrais-de-conteudo/publicacoes/notas-tecnicas/fundo-" TargetMode="External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548680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FINANCIAMENTO DAS POLÍTICAS DE SEGURANÇA PÚBLICA E ADMINISTRAÇÃO PENITENCIÁRIA: REFLEXÕES E DESAFIOS</a:t>
            </a:r>
          </a:p>
          <a:p>
            <a:pPr algn="ct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 Financiamento das Políticas Públicas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José Maurício Conti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Responsável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Cláudio Tucci Junior </a:t>
            </a:r>
          </a:p>
        </p:txBody>
      </p:sp>
    </p:spTree>
    <p:extLst>
      <p:ext uri="{BB962C8B-B14F-4D97-AF65-F5344CB8AC3E}">
        <p14:creationId xmlns:p14="http://schemas.microsoft.com/office/powerpoint/2010/main" val="183661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19842"/>
            <a:ext cx="6172200" cy="1144025"/>
          </a:xfrm>
          <a:prstGeom prst="rect">
            <a:avLst/>
          </a:prstGeom>
        </p:spPr>
        <p:txBody>
          <a:bodyPr vert="horz" wrap="square" lIns="0" tIns="4624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26" dirty="0"/>
              <a:t>Histórico</a:t>
            </a:r>
            <a:r>
              <a:rPr spc="-158" dirty="0"/>
              <a:t> </a:t>
            </a:r>
            <a:r>
              <a:rPr dirty="0"/>
              <a:t>do</a:t>
            </a:r>
            <a:r>
              <a:rPr spc="-139" dirty="0"/>
              <a:t> </a:t>
            </a:r>
            <a:r>
              <a:rPr spc="-30" dirty="0" err="1"/>
              <a:t>financiamento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1005648" y="2063867"/>
            <a:ext cx="7310768" cy="450876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6685" indent="-137160">
              <a:spcBef>
                <a:spcPts val="79"/>
              </a:spcBef>
              <a:buClr>
                <a:srgbClr val="6E6E74"/>
              </a:buClr>
              <a:buSzPct val="79411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(ente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arrecadação)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>
              <a:lnSpc>
                <a:spcPts val="1448"/>
              </a:lnSpc>
              <a:spcBef>
                <a:spcPts val="1241"/>
              </a:spcBef>
              <a:buClr>
                <a:srgbClr val="6E6E74"/>
              </a:buClr>
              <a:buSzPct val="79411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ocorreu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econômico,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2012,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depois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deixou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crescer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chegou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diminuir.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>
              <a:lnSpc>
                <a:spcPts val="1496"/>
              </a:lnSpc>
              <a:spcBef>
                <a:spcPts val="1091"/>
              </a:spcBef>
              <a:buClr>
                <a:srgbClr val="6E6E74"/>
              </a:buClr>
              <a:buSzPct val="79411"/>
              <a:buFont typeface="Arial"/>
              <a:buChar char="•"/>
              <a:tabLst>
                <a:tab pos="146209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2002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houve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segurança,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>
              <a:lnSpc>
                <a:spcPts val="1496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níveis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federação,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graus.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606266" indent="-137160">
              <a:lnSpc>
                <a:spcPts val="1454"/>
              </a:lnSpc>
              <a:spcBef>
                <a:spcPts val="1226"/>
              </a:spcBef>
              <a:buClr>
                <a:srgbClr val="6E6E74"/>
              </a:buClr>
              <a:buSzPct val="79411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proporcionalmente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contribuem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>
              <a:spcBef>
                <a:spcPts val="1091"/>
              </a:spcBef>
              <a:buClr>
                <a:srgbClr val="6E6E74"/>
              </a:buClr>
              <a:buSzPct val="79411"/>
              <a:buFont typeface="Arial"/>
              <a:buChar char="•"/>
              <a:tabLst>
                <a:tab pos="146209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percentual</a:t>
            </a:r>
            <a:r>
              <a:rPr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arrecadação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Justiça,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pública,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gira</a:t>
            </a:r>
            <a:r>
              <a:rPr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torno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previdência</a:t>
            </a:r>
            <a:r>
              <a:rPr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25%,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maioria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folha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justiça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possuem</a:t>
            </a:r>
            <a:r>
              <a:rPr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</a:t>
            </a:r>
            <a:r>
              <a:rPr sz="1275" spc="-8" dirty="0">
                <a:latin typeface="Century Schoolbook"/>
                <a:cs typeface="Century Schoolbook"/>
              </a:rPr>
              <a:t>.</a:t>
            </a:r>
            <a:endParaRPr sz="1275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07939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650" y="1490016"/>
            <a:ext cx="1588294" cy="687207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 algn="just">
              <a:spcBef>
                <a:spcPts val="79"/>
              </a:spcBef>
            </a:pPr>
            <a:r>
              <a:rPr lang="pt-BR" dirty="0"/>
              <a:t> </a:t>
            </a:r>
            <a:r>
              <a:rPr spc="-19" dirty="0"/>
              <a:t>SUSP</a:t>
            </a:r>
            <a:r>
              <a:rPr lang="pt-BR" spc="-19" dirty="0"/>
              <a:t> </a:t>
            </a:r>
            <a:endParaRPr spc="-19" dirty="0"/>
          </a:p>
        </p:txBody>
      </p:sp>
      <p:sp>
        <p:nvSpPr>
          <p:cNvPr id="3" name="object 3"/>
          <p:cNvSpPr txBox="1"/>
          <p:nvPr/>
        </p:nvSpPr>
        <p:spPr>
          <a:xfrm>
            <a:off x="1005650" y="2209514"/>
            <a:ext cx="7022734" cy="42112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6209" indent="-136684">
              <a:lnSpc>
                <a:spcPts val="1178"/>
              </a:lnSpc>
              <a:spcBef>
                <a:spcPts val="75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209" algn="l"/>
              </a:tabLst>
            </a:pPr>
            <a:endParaRPr lang="pt-BR" sz="1125" dirty="0">
              <a:latin typeface="Century Schoolbook"/>
              <a:cs typeface="Century Schoolbook"/>
            </a:endParaRPr>
          </a:p>
          <a:p>
            <a:pPr marL="146209" indent="-136684" algn="just">
              <a:lnSpc>
                <a:spcPts val="1178"/>
              </a:lnSpc>
              <a:spcBef>
                <a:spcPts val="75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209" algn="l"/>
              </a:tabLst>
            </a:pP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178"/>
              </a:lnSpc>
              <a:spcBef>
                <a:spcPts val="75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209" algn="l"/>
              </a:tabLst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reitera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compromissos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1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53340" algn="just">
              <a:lnSpc>
                <a:spcPct val="75300"/>
              </a:lnSpc>
              <a:spcBef>
                <a:spcPts val="161"/>
              </a:spcBef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1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atribuição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papel.</a:t>
            </a:r>
            <a:r>
              <a:rPr sz="1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deveria</a:t>
            </a:r>
            <a:r>
              <a:rPr sz="1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ação.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115729" indent="-137160" algn="just">
              <a:lnSpc>
                <a:spcPct val="75300"/>
              </a:lnSpc>
              <a:spcBef>
                <a:spcPts val="1189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685" algn="l"/>
              </a:tabLst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pensado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compartilhamento</a:t>
            </a:r>
            <a:r>
              <a:rPr sz="1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informações,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permitindo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sz="14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operações.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181"/>
              </a:lnSpc>
              <a:spcBef>
                <a:spcPts val="863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209" algn="l"/>
              </a:tabLst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deveriam</a:t>
            </a:r>
            <a:r>
              <a:rPr sz="1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estabelecidas</a:t>
            </a:r>
            <a:r>
              <a:rPr sz="1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anuais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avaliação,</a:t>
            </a:r>
            <a:r>
              <a:rPr sz="1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algn="just">
              <a:lnSpc>
                <a:spcPts val="1181"/>
              </a:lnSpc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próprios.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182403" indent="-137160" algn="just">
              <a:lnSpc>
                <a:spcPct val="75300"/>
              </a:lnSpc>
              <a:spcBef>
                <a:spcPts val="1200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685" algn="l"/>
              </a:tabLst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indicação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haver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conselhos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consultivos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sugestivos)</a:t>
            </a:r>
            <a:r>
              <a:rPr sz="1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seriam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acompanhar,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fiscalizar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sugerir,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sz="1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poderes.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185"/>
              </a:lnSpc>
              <a:spcBef>
                <a:spcPts val="855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209" algn="l"/>
              </a:tabLst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PNSP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</a:t>
            </a:r>
            <a:r>
              <a:rPr sz="14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SUSP,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sz="1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principais,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algn="just">
              <a:lnSpc>
                <a:spcPts val="1185"/>
              </a:lnSpc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destrinchados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  <a:r>
              <a:rPr sz="14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específico.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178"/>
              </a:lnSpc>
              <a:spcBef>
                <a:spcPts val="866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209" algn="l"/>
              </a:tabLst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11º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PNSP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financiamento,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adquirir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98609" algn="just">
              <a:lnSpc>
                <a:spcPct val="75300"/>
              </a:lnSpc>
              <a:spcBef>
                <a:spcPts val="161"/>
              </a:spcBef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suficiente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</a:t>
            </a:r>
            <a:r>
              <a:rPr sz="1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avarezas.</a:t>
            </a:r>
            <a:r>
              <a:rPr sz="14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objetiva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</a:t>
            </a:r>
            <a:r>
              <a:rPr sz="14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sz="1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matemático</a:t>
            </a:r>
            <a:r>
              <a:rPr sz="1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determinação</a:t>
            </a:r>
            <a:r>
              <a:rPr sz="1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4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alocação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recursos.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15741" indent="-137160" algn="just">
              <a:lnSpc>
                <a:spcPct val="74700"/>
              </a:lnSpc>
              <a:spcBef>
                <a:spcPts val="1204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685" algn="l"/>
              </a:tabLst>
            </a:pP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841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decidiu</a:t>
            </a:r>
            <a:r>
              <a:rPr sz="1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FNSP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contaria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oriundos</a:t>
            </a:r>
            <a:r>
              <a:rPr sz="1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Federal,</a:t>
            </a:r>
            <a:r>
              <a:rPr sz="1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</a:t>
            </a:r>
            <a:r>
              <a:rPr sz="1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dedicados</a:t>
            </a:r>
            <a:r>
              <a:rPr sz="1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sz="1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fundos.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49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748926"/>
            <a:ext cx="6172200" cy="1485856"/>
          </a:xfrm>
          <a:prstGeom prst="rect">
            <a:avLst/>
          </a:prstGeom>
        </p:spPr>
        <p:txBody>
          <a:bodyPr vert="horz" wrap="square" lIns="0" tIns="66675" rIns="0" bIns="0" rtlCol="0" anchor="ctr">
            <a:spAutoFit/>
          </a:bodyPr>
          <a:lstStyle/>
          <a:p>
            <a:pPr marL="9525" marR="3810">
              <a:lnSpc>
                <a:spcPts val="3563"/>
              </a:lnSpc>
              <a:spcBef>
                <a:spcPts val="525"/>
              </a:spcBef>
            </a:pPr>
            <a:r>
              <a:rPr spc="-19" dirty="0"/>
              <a:t>Política</a:t>
            </a:r>
            <a:r>
              <a:rPr spc="-180" dirty="0"/>
              <a:t> </a:t>
            </a:r>
            <a:r>
              <a:rPr spc="-23" dirty="0"/>
              <a:t>nacional</a:t>
            </a:r>
            <a:r>
              <a:rPr spc="-169" dirty="0"/>
              <a:t> </a:t>
            </a:r>
            <a:r>
              <a:rPr dirty="0"/>
              <a:t>de</a:t>
            </a:r>
            <a:r>
              <a:rPr spc="-158" dirty="0"/>
              <a:t> </a:t>
            </a:r>
            <a:r>
              <a:rPr spc="-34" dirty="0"/>
              <a:t>segurança </a:t>
            </a:r>
            <a:r>
              <a:rPr spc="-19" dirty="0"/>
              <a:t>pública</a:t>
            </a:r>
            <a:r>
              <a:rPr spc="-169" dirty="0"/>
              <a:t> </a:t>
            </a:r>
            <a:r>
              <a:rPr dirty="0"/>
              <a:t>e</a:t>
            </a:r>
            <a:r>
              <a:rPr spc="-139" dirty="0"/>
              <a:t> </a:t>
            </a:r>
            <a:r>
              <a:rPr spc="-15" dirty="0"/>
              <a:t>defesa</a:t>
            </a:r>
            <a:r>
              <a:rPr spc="-158" dirty="0"/>
              <a:t> </a:t>
            </a:r>
            <a:r>
              <a:rPr spc="-8" dirty="0"/>
              <a:t>social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650" y="2241518"/>
            <a:ext cx="7310766" cy="381258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(FNSP),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instituído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âmbito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Justiça,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violência.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PNSP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SUSP,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principais,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destrinchados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23374" indent="-137160" algn="just">
              <a:lnSpc>
                <a:spcPts val="1538"/>
              </a:lnSpc>
              <a:spcBef>
                <a:spcPts val="1204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pensado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revisado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defesa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nacional,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haveria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supervisão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cumprir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tempo.</a:t>
            </a:r>
            <a:endParaRPr lang="pt-BR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23374" indent="-137160" algn="just">
              <a:lnSpc>
                <a:spcPts val="1538"/>
              </a:lnSpc>
              <a:spcBef>
                <a:spcPts val="1204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43339" indent="-137160" algn="just">
              <a:lnSpc>
                <a:spcPts val="1538"/>
              </a:lnSpc>
              <a:spcBef>
                <a:spcPts val="120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PNSP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financiamento,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tentativa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adquirir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suficiente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pequenezes.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repasses</a:t>
            </a:r>
            <a:r>
              <a:rPr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voluntários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trazem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margem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cobranças.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7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">
            <a:extLst>
              <a:ext uri="{FF2B5EF4-FFF2-40B4-BE49-F238E27FC236}">
                <a16:creationId xmlns:a16="http://schemas.microsoft.com/office/drawing/2014/main" id="{4EFBEB56-7315-1A94-ECA1-5AD29561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" y="896946"/>
            <a:ext cx="8963025" cy="506410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0681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19842"/>
            <a:ext cx="6172200" cy="1144025"/>
          </a:xfrm>
          <a:prstGeom prst="rect">
            <a:avLst/>
          </a:prstGeom>
        </p:spPr>
        <p:txBody>
          <a:bodyPr vert="horz" wrap="square" lIns="0" tIns="4624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15" dirty="0"/>
              <a:t>Fundos</a:t>
            </a:r>
            <a:r>
              <a:rPr spc="-195" dirty="0"/>
              <a:t> </a:t>
            </a:r>
            <a:r>
              <a:rPr spc="-34" dirty="0"/>
              <a:t>orçamentários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650" y="2241518"/>
            <a:ext cx="7958838" cy="44442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478155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destinação,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vinculação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478155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spcBef>
                <a:spcPts val="108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Funpen,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penitenciário,</a:t>
            </a:r>
            <a:r>
              <a:rPr sz="20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spcBef>
                <a:spcPts val="108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86201" indent="-137160" algn="just">
              <a:lnSpc>
                <a:spcPct val="95000"/>
              </a:lnSpc>
              <a:spcBef>
                <a:spcPts val="1196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  <a:tab pos="4155758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2000"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Pública,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FNSP,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único fundo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20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ligados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emergencial.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seja,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0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estável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86201" indent="-137160" algn="just">
              <a:lnSpc>
                <a:spcPct val="95000"/>
              </a:lnSpc>
              <a:spcBef>
                <a:spcPts val="1196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  <a:tab pos="4155758" algn="l"/>
              </a:tabLst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08598" indent="-137160" algn="just">
              <a:lnSpc>
                <a:spcPts val="1538"/>
              </a:lnSpc>
              <a:spcBef>
                <a:spcPts val="1249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10201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fevereiro</a:t>
            </a:r>
            <a:r>
              <a:rPr sz="20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criou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FNSP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revogada</a:t>
            </a:r>
            <a:r>
              <a:rPr sz="2000"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13756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dezembro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3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79758"/>
            <a:ext cx="6172200" cy="1024191"/>
          </a:xfrm>
          <a:prstGeom prst="rect">
            <a:avLst/>
          </a:prstGeom>
        </p:spPr>
        <p:txBody>
          <a:bodyPr vert="horz" wrap="square" lIns="0" tIns="66675" rIns="0" bIns="0" rtlCol="0" anchor="ctr">
            <a:spAutoFit/>
          </a:bodyPr>
          <a:lstStyle/>
          <a:p>
            <a:pPr marL="9525" marR="3810">
              <a:lnSpc>
                <a:spcPts val="3563"/>
              </a:lnSpc>
              <a:spcBef>
                <a:spcPts val="525"/>
              </a:spcBef>
            </a:pPr>
            <a:r>
              <a:rPr spc="-8" dirty="0"/>
              <a:t>Fundo</a:t>
            </a:r>
            <a:r>
              <a:rPr spc="-172" dirty="0"/>
              <a:t> </a:t>
            </a:r>
            <a:r>
              <a:rPr spc="-23" dirty="0"/>
              <a:t>Nacional</a:t>
            </a:r>
            <a:r>
              <a:rPr spc="-176" dirty="0"/>
              <a:t> </a:t>
            </a:r>
            <a:r>
              <a:rPr dirty="0"/>
              <a:t>de</a:t>
            </a:r>
            <a:r>
              <a:rPr spc="-153" dirty="0"/>
              <a:t> </a:t>
            </a:r>
            <a:r>
              <a:rPr spc="-34" dirty="0"/>
              <a:t>Segurança </a:t>
            </a:r>
            <a:r>
              <a:rPr spc="-8" dirty="0"/>
              <a:t>Pública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650" y="2003949"/>
            <a:ext cx="7094742" cy="45883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6209" indent="-136684" algn="just">
              <a:lnSpc>
                <a:spcPts val="1178"/>
              </a:lnSpc>
              <a:spcBef>
                <a:spcPts val="75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20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dispõe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13756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dezembro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</a:t>
            </a:r>
            <a:r>
              <a:rPr sz="16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z="16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6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segurança,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podendo</a:t>
            </a:r>
            <a:r>
              <a:rPr sz="16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usado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6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funcionários.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spcBef>
                <a:spcPts val="855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20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serão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destinadas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seguintes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verbas: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949" lvl="1" indent="-136684" algn="just">
              <a:spcBef>
                <a:spcPts val="11"/>
              </a:spcBef>
              <a:buClr>
                <a:srgbClr val="6E6E74"/>
              </a:buClr>
              <a:buFont typeface="Wingdings 2"/>
              <a:buChar char=""/>
              <a:tabLst>
                <a:tab pos="351949" algn="l"/>
              </a:tabLst>
            </a:pP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Doações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949" lvl="1" indent="-136684" algn="just">
              <a:spcBef>
                <a:spcPts val="71"/>
              </a:spcBef>
              <a:buClr>
                <a:srgbClr val="6E6E74"/>
              </a:buClr>
              <a:buFont typeface="Wingdings 2"/>
              <a:buChar char=""/>
              <a:tabLst>
                <a:tab pos="35194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</a:t>
            </a:r>
            <a:r>
              <a:rPr sz="16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vindas</a:t>
            </a:r>
            <a:r>
              <a:rPr sz="1600" spc="-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</a:t>
            </a:r>
            <a:r>
              <a:rPr sz="1600" spc="-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aplicações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949" lvl="1" indent="-136684" algn="just">
              <a:spcBef>
                <a:spcPts val="75"/>
              </a:spcBef>
              <a:buClr>
                <a:srgbClr val="6E6E74"/>
              </a:buClr>
              <a:buFont typeface="Wingdings 2"/>
              <a:buChar char=""/>
              <a:tabLst>
                <a:tab pos="35194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Dotações</a:t>
            </a:r>
            <a:r>
              <a:rPr sz="1600" spc="-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consignadas</a:t>
            </a:r>
            <a:r>
              <a:rPr sz="16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sz="1600" spc="-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orçamentária</a:t>
            </a:r>
            <a:r>
              <a:rPr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créditos</a:t>
            </a:r>
            <a:r>
              <a:rPr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adicionais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949" lvl="1" indent="-136684" algn="just">
              <a:spcBef>
                <a:spcPts val="71"/>
              </a:spcBef>
              <a:buClr>
                <a:srgbClr val="6E6E74"/>
              </a:buClr>
              <a:buFont typeface="Wingdings 2"/>
              <a:buChar char=""/>
              <a:tabLst>
                <a:tab pos="35194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Demais</a:t>
            </a:r>
            <a:r>
              <a:rPr sz="16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</a:t>
            </a:r>
            <a:r>
              <a:rPr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destinadas</a:t>
            </a:r>
            <a:r>
              <a:rPr sz="16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z="1600" spc="-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41"/>
              </a:spcBef>
              <a:buClr>
                <a:srgbClr val="6E6E74"/>
              </a:buClr>
              <a:buFont typeface="Wingdings 2"/>
              <a:buChar char=""/>
            </a:pP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196691" indent="-137160" algn="just">
              <a:lnSpc>
                <a:spcPct val="75300"/>
              </a:lnSpc>
              <a:buClr>
                <a:srgbClr val="6E6E74"/>
              </a:buClr>
              <a:buSzPct val="80000"/>
              <a:buFont typeface="Arial"/>
              <a:buChar char="•"/>
              <a:tabLst>
                <a:tab pos="146685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aplicados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diretamente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</a:t>
            </a:r>
            <a:r>
              <a:rPr sz="16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transferidos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6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 estaduais.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181"/>
              </a:lnSpc>
              <a:spcBef>
                <a:spcPts val="863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20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usadas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ferramentas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repasses,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convênios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6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transferências</a:t>
            </a:r>
            <a:r>
              <a:rPr sz="1600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obrigatórias.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ct val="74700"/>
              </a:lnSpc>
              <a:spcBef>
                <a:spcPts val="1208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685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exploração</a:t>
            </a:r>
            <a:r>
              <a:rPr sz="16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loterias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celebração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convênios,</a:t>
            </a:r>
            <a:r>
              <a:rPr sz="16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receitas,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voluntária.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185"/>
              </a:lnSpc>
              <a:spcBef>
                <a:spcPts val="863"/>
              </a:spcBef>
              <a:buClr>
                <a:srgbClr val="6E6E74"/>
              </a:buClr>
              <a:buSzPct val="80000"/>
              <a:buFont typeface="Arial"/>
              <a:buChar char="•"/>
              <a:tabLst>
                <a:tab pos="14620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gerida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estadual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distrital)</a:t>
            </a:r>
            <a:r>
              <a:rPr sz="1600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6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16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z="16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defesa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depositada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específica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aberta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pt-BR"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mantida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6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federal.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6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19842"/>
            <a:ext cx="6172200" cy="1144025"/>
          </a:xfrm>
          <a:prstGeom prst="rect">
            <a:avLst/>
          </a:prstGeom>
        </p:spPr>
        <p:txBody>
          <a:bodyPr vert="horz" wrap="square" lIns="0" tIns="4624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34" dirty="0"/>
              <a:t>Municípios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650" y="2241518"/>
            <a:ext cx="6179819" cy="395364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331469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13022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2014,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chamada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guardas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municipais,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</a:t>
            </a:r>
            <a:r>
              <a:rPr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27648" indent="-137160" algn="just">
              <a:lnSpc>
                <a:spcPts val="1538"/>
              </a:lnSpc>
              <a:spcBef>
                <a:spcPts val="120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competências,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sendo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bens,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instalações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munícipio.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atuar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maneira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investigativa.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11931" indent="-137160" algn="just">
              <a:lnSpc>
                <a:spcPts val="1538"/>
              </a:lnSpc>
              <a:spcBef>
                <a:spcPts val="1204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previsão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convênios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órgãos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08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Expressão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valoriza-se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local,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algn="just">
              <a:lnSpc>
                <a:spcPts val="1579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reconhecimento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esfera.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23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Houve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significativo</a:t>
            </a:r>
            <a:r>
              <a:rPr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guardas,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eram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318,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passou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4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19842"/>
            <a:ext cx="6172200" cy="1144025"/>
          </a:xfrm>
          <a:prstGeom prst="rect">
            <a:avLst/>
          </a:prstGeom>
        </p:spPr>
        <p:txBody>
          <a:bodyPr vert="horz" wrap="square" lIns="0" tIns="4624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8" dirty="0"/>
              <a:t>Fundo</a:t>
            </a:r>
            <a:r>
              <a:rPr spc="-143" dirty="0"/>
              <a:t> </a:t>
            </a:r>
            <a:r>
              <a:rPr dirty="0"/>
              <a:t>e</a:t>
            </a:r>
            <a:r>
              <a:rPr spc="-127" dirty="0"/>
              <a:t> </a:t>
            </a:r>
            <a:r>
              <a:rPr dirty="0"/>
              <a:t>os</a:t>
            </a:r>
            <a:r>
              <a:rPr spc="-143" dirty="0"/>
              <a:t> </a:t>
            </a:r>
            <a:r>
              <a:rPr spc="-30" dirty="0"/>
              <a:t>municípios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650" y="2241517"/>
            <a:ext cx="6263163" cy="441313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12906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voluntária.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determinação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constitucional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obrigue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e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defesa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63855" indent="-137160" algn="just">
              <a:lnSpc>
                <a:spcPct val="95000"/>
              </a:lnSpc>
              <a:spcBef>
                <a:spcPts val="1163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convênios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administrativos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firmados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r>
              <a:rPr spc="5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administrativas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essas</a:t>
            </a:r>
            <a:r>
              <a:rPr spc="5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particulares,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6670" indent="-137160" algn="just">
              <a:lnSpc>
                <a:spcPts val="1538"/>
              </a:lnSpc>
              <a:spcBef>
                <a:spcPts val="1234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cuja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intermédio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6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41910" indent="-137160" algn="just">
              <a:lnSpc>
                <a:spcPts val="1538"/>
              </a:lnSpc>
              <a:spcBef>
                <a:spcPts val="1211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repassados</a:t>
            </a:r>
            <a:r>
              <a:rPr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chegou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334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r>
              <a:rPr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destinadas</a:t>
            </a:r>
            <a:r>
              <a:rPr spc="5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repassadas</a:t>
            </a:r>
            <a:r>
              <a:rPr spc="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(os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repassadas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federal).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084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formarem</a:t>
            </a:r>
            <a:r>
              <a:rPr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algn="just">
              <a:lnSpc>
                <a:spcPts val="1579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haver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5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036023" y="5090896"/>
            <a:ext cx="5071428" cy="328930"/>
          </a:xfrm>
          <a:custGeom>
            <a:avLst/>
            <a:gdLst/>
            <a:ahLst/>
            <a:cxnLst/>
            <a:rect l="l" t="t" r="r" b="b"/>
            <a:pathLst>
              <a:path w="10142855" h="657859">
                <a:moveTo>
                  <a:pt x="9977795" y="657860"/>
                </a:moveTo>
                <a:lnTo>
                  <a:pt x="164440" y="657860"/>
                </a:lnTo>
                <a:lnTo>
                  <a:pt x="120725" y="651985"/>
                </a:lnTo>
                <a:lnTo>
                  <a:pt x="81444" y="635405"/>
                </a:lnTo>
                <a:lnTo>
                  <a:pt x="48163" y="609689"/>
                </a:lnTo>
                <a:lnTo>
                  <a:pt x="22450" y="576403"/>
                </a:lnTo>
                <a:lnTo>
                  <a:pt x="5873" y="537116"/>
                </a:lnTo>
                <a:lnTo>
                  <a:pt x="0" y="493395"/>
                </a:lnTo>
                <a:lnTo>
                  <a:pt x="0" y="164465"/>
                </a:lnTo>
                <a:lnTo>
                  <a:pt x="5873" y="120743"/>
                </a:lnTo>
                <a:lnTo>
                  <a:pt x="22450" y="81456"/>
                </a:lnTo>
                <a:lnTo>
                  <a:pt x="48163" y="48170"/>
                </a:lnTo>
                <a:lnTo>
                  <a:pt x="81444" y="22454"/>
                </a:lnTo>
                <a:lnTo>
                  <a:pt x="120725" y="5874"/>
                </a:lnTo>
                <a:lnTo>
                  <a:pt x="164440" y="0"/>
                </a:lnTo>
                <a:lnTo>
                  <a:pt x="9977795" y="0"/>
                </a:lnTo>
                <a:lnTo>
                  <a:pt x="10021510" y="5874"/>
                </a:lnTo>
                <a:lnTo>
                  <a:pt x="10060791" y="22454"/>
                </a:lnTo>
                <a:lnTo>
                  <a:pt x="10094071" y="48170"/>
                </a:lnTo>
                <a:lnTo>
                  <a:pt x="10119784" y="81456"/>
                </a:lnTo>
                <a:lnTo>
                  <a:pt x="10136361" y="120743"/>
                </a:lnTo>
                <a:lnTo>
                  <a:pt x="10142235" y="164465"/>
                </a:lnTo>
                <a:lnTo>
                  <a:pt x="10142235" y="493395"/>
                </a:lnTo>
                <a:lnTo>
                  <a:pt x="10136361" y="537116"/>
                </a:lnTo>
                <a:lnTo>
                  <a:pt x="10119784" y="576403"/>
                </a:lnTo>
                <a:lnTo>
                  <a:pt x="10094071" y="609689"/>
                </a:lnTo>
                <a:lnTo>
                  <a:pt x="10060791" y="635405"/>
                </a:lnTo>
                <a:lnTo>
                  <a:pt x="10021510" y="651985"/>
                </a:lnTo>
                <a:lnTo>
                  <a:pt x="9977795" y="65786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69285" y="3179077"/>
            <a:ext cx="7805738" cy="153926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 indent="1562735">
              <a:lnSpc>
                <a:spcPct val="116599"/>
              </a:lnSpc>
              <a:spcBef>
                <a:spcPts val="48"/>
              </a:spcBef>
            </a:pPr>
            <a:r>
              <a:rPr sz="4450" b="1" spc="-298" dirty="0">
                <a:solidFill>
                  <a:srgbClr val="F7CF2B"/>
                </a:solidFill>
                <a:latin typeface="Trebuchet MS"/>
                <a:cs typeface="Trebuchet MS"/>
              </a:rPr>
              <a:t>FINANCIAMENTO</a:t>
            </a:r>
            <a:r>
              <a:rPr sz="4450" b="1" spc="-13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4450" b="1" spc="-283" dirty="0">
                <a:solidFill>
                  <a:srgbClr val="F7CF2B"/>
                </a:solidFill>
                <a:latin typeface="Trebuchet MS"/>
                <a:cs typeface="Trebuchet MS"/>
              </a:rPr>
              <a:t>DA </a:t>
            </a:r>
            <a:r>
              <a:rPr sz="4450" b="1" spc="-183" dirty="0">
                <a:solidFill>
                  <a:srgbClr val="F7CF2B"/>
                </a:solidFill>
                <a:latin typeface="Trebuchet MS"/>
                <a:cs typeface="Trebuchet MS"/>
              </a:rPr>
              <a:t>ADMINISTRAÇÃO</a:t>
            </a:r>
            <a:r>
              <a:rPr sz="4450" b="1" spc="-3" dirty="0">
                <a:solidFill>
                  <a:srgbClr val="F7CF2B"/>
                </a:solidFill>
                <a:latin typeface="Trebuchet MS"/>
                <a:cs typeface="Trebuchet MS"/>
              </a:rPr>
              <a:t> </a:t>
            </a:r>
            <a:r>
              <a:rPr sz="4450" b="1" spc="-203" dirty="0">
                <a:solidFill>
                  <a:srgbClr val="F7CF2B"/>
                </a:solidFill>
                <a:latin typeface="Trebuchet MS"/>
                <a:cs typeface="Trebuchet MS"/>
              </a:rPr>
              <a:t>PENITENCIÁRIA</a:t>
            </a:r>
            <a:endParaRPr sz="445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3925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010" y="2290545"/>
            <a:ext cx="4442460" cy="2071016"/>
          </a:xfrm>
          <a:prstGeom prst="rect">
            <a:avLst/>
          </a:prstGeom>
        </p:spPr>
        <p:txBody>
          <a:bodyPr vert="horz" wrap="square" lIns="0" tIns="45403" rIns="0" bIns="0" rtlCol="0">
            <a:spAutoFit/>
          </a:bodyPr>
          <a:lstStyle/>
          <a:p>
            <a:pPr marL="208915" indent="-189548">
              <a:spcBef>
                <a:spcPts val="358"/>
              </a:spcBef>
              <a:buAutoNum type="arabicPeriod"/>
              <a:tabLst>
                <a:tab pos="208915" algn="l"/>
              </a:tabLst>
            </a:pPr>
            <a:r>
              <a:rPr sz="1700" spc="193" dirty="0">
                <a:solidFill>
                  <a:srgbClr val="FFFEE6"/>
                </a:solidFill>
                <a:latin typeface="Tahoma"/>
                <a:cs typeface="Tahoma"/>
              </a:rPr>
              <a:t>Regime</a:t>
            </a:r>
            <a:r>
              <a:rPr sz="1700" spc="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58" dirty="0">
                <a:solidFill>
                  <a:srgbClr val="FFFEE6"/>
                </a:solidFill>
                <a:latin typeface="Tahoma"/>
                <a:cs typeface="Tahoma"/>
              </a:rPr>
              <a:t>Jurídico</a:t>
            </a:r>
            <a:r>
              <a:rPr sz="1700" spc="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98" dirty="0">
                <a:solidFill>
                  <a:srgbClr val="FFFEE6"/>
                </a:solidFill>
                <a:latin typeface="Tahoma"/>
                <a:cs typeface="Tahoma"/>
              </a:rPr>
              <a:t>do</a:t>
            </a:r>
            <a:r>
              <a:rPr sz="17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210" dirty="0">
                <a:solidFill>
                  <a:srgbClr val="FFFEE6"/>
                </a:solidFill>
                <a:latin typeface="Tahoma"/>
                <a:cs typeface="Tahoma"/>
              </a:rPr>
              <a:t>FUNPEN</a:t>
            </a:r>
            <a:endParaRPr sz="1700">
              <a:latin typeface="Tahoma"/>
              <a:cs typeface="Tahoma"/>
            </a:endParaRPr>
          </a:p>
          <a:p>
            <a:pPr marL="208598" marR="614680" indent="-202565">
              <a:lnSpc>
                <a:spcPct val="115100"/>
              </a:lnSpc>
              <a:buAutoNum type="arabicPeriod"/>
              <a:tabLst>
                <a:tab pos="209233" algn="l"/>
              </a:tabLst>
            </a:pPr>
            <a:r>
              <a:rPr sz="1700" spc="173" dirty="0">
                <a:solidFill>
                  <a:srgbClr val="FFFEE6"/>
                </a:solidFill>
                <a:latin typeface="Tahoma"/>
                <a:cs typeface="Tahoma"/>
              </a:rPr>
              <a:t>Problemas</a:t>
            </a:r>
            <a:r>
              <a:rPr sz="17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98" dirty="0">
                <a:solidFill>
                  <a:srgbClr val="FFFEE6"/>
                </a:solidFill>
                <a:latin typeface="Tahoma"/>
                <a:cs typeface="Tahoma"/>
              </a:rPr>
              <a:t>do</a:t>
            </a:r>
            <a:r>
              <a:rPr sz="1700" spc="4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70" dirty="0">
                <a:solidFill>
                  <a:srgbClr val="FFFEE6"/>
                </a:solidFill>
                <a:latin typeface="Tahoma"/>
                <a:cs typeface="Tahoma"/>
              </a:rPr>
              <a:t>financiamento</a:t>
            </a:r>
            <a:r>
              <a:rPr sz="17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85" dirty="0">
                <a:solidFill>
                  <a:srgbClr val="FFFEE6"/>
                </a:solidFill>
                <a:latin typeface="Tahoma"/>
                <a:cs typeface="Tahoma"/>
              </a:rPr>
              <a:t>do 	</a:t>
            </a:r>
            <a:r>
              <a:rPr sz="1700" spc="143" dirty="0">
                <a:solidFill>
                  <a:srgbClr val="FFFEE6"/>
                </a:solidFill>
                <a:latin typeface="Tahoma"/>
                <a:cs typeface="Tahoma"/>
              </a:rPr>
              <a:t>sistema</a:t>
            </a:r>
            <a:r>
              <a:rPr sz="17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50" dirty="0">
                <a:solidFill>
                  <a:srgbClr val="FFFEE6"/>
                </a:solidFill>
                <a:latin typeface="Tahoma"/>
                <a:cs typeface="Tahoma"/>
              </a:rPr>
              <a:t>penitenciário</a:t>
            </a:r>
            <a:endParaRPr sz="1700">
              <a:latin typeface="Tahoma"/>
              <a:cs typeface="Tahoma"/>
            </a:endParaRPr>
          </a:p>
          <a:p>
            <a:pPr marL="208598" indent="-190818">
              <a:spcBef>
                <a:spcPts val="308"/>
              </a:spcBef>
              <a:buAutoNum type="arabicPeriod"/>
              <a:tabLst>
                <a:tab pos="208598" algn="l"/>
              </a:tabLst>
            </a:pPr>
            <a:r>
              <a:rPr sz="1700" spc="155" dirty="0">
                <a:solidFill>
                  <a:srgbClr val="FFFEE6"/>
                </a:solidFill>
                <a:latin typeface="Tahoma"/>
                <a:cs typeface="Tahoma"/>
              </a:rPr>
              <a:t>Contestação</a:t>
            </a:r>
            <a:r>
              <a:rPr sz="17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78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700" spc="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40" dirty="0">
                <a:solidFill>
                  <a:srgbClr val="FFFEE6"/>
                </a:solidFill>
                <a:latin typeface="Tahoma"/>
                <a:cs typeface="Tahoma"/>
              </a:rPr>
              <a:t>situação</a:t>
            </a:r>
            <a:r>
              <a:rPr sz="1700" spc="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EE6"/>
                </a:solidFill>
                <a:latin typeface="Tahoma"/>
                <a:cs typeface="Tahoma"/>
              </a:rPr>
              <a:t>via</a:t>
            </a:r>
            <a:r>
              <a:rPr sz="1700" spc="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33" dirty="0">
                <a:solidFill>
                  <a:srgbClr val="FFFEE6"/>
                </a:solidFill>
                <a:latin typeface="Tahoma"/>
                <a:cs typeface="Tahoma"/>
              </a:rPr>
              <a:t>judiciário</a:t>
            </a:r>
            <a:endParaRPr sz="1700">
              <a:latin typeface="Tahoma"/>
              <a:cs typeface="Tahoma"/>
            </a:endParaRPr>
          </a:p>
          <a:p>
            <a:pPr marL="208915" indent="-201930">
              <a:spcBef>
                <a:spcPts val="310"/>
              </a:spcBef>
              <a:buAutoNum type="arabicPeriod"/>
              <a:tabLst>
                <a:tab pos="208915" algn="l"/>
              </a:tabLst>
            </a:pPr>
            <a:r>
              <a:rPr sz="1700" spc="155" dirty="0">
                <a:solidFill>
                  <a:srgbClr val="FFFEE6"/>
                </a:solidFill>
                <a:latin typeface="Tahoma"/>
                <a:cs typeface="Tahoma"/>
              </a:rPr>
              <a:t>Impactos</a:t>
            </a:r>
            <a:r>
              <a:rPr sz="17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38" dirty="0">
                <a:solidFill>
                  <a:srgbClr val="FFFEE6"/>
                </a:solidFill>
                <a:latin typeface="Tahoma"/>
                <a:cs typeface="Tahoma"/>
              </a:rPr>
              <a:t>das</a:t>
            </a:r>
            <a:r>
              <a:rPr sz="1700" spc="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40" dirty="0">
                <a:solidFill>
                  <a:srgbClr val="FFFEE6"/>
                </a:solidFill>
                <a:latin typeface="Tahoma"/>
                <a:cs typeface="Tahoma"/>
              </a:rPr>
              <a:t>decisões</a:t>
            </a:r>
            <a:r>
              <a:rPr sz="1700" spc="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27" dirty="0">
                <a:solidFill>
                  <a:srgbClr val="FFFEE6"/>
                </a:solidFill>
                <a:latin typeface="Tahoma"/>
                <a:cs typeface="Tahoma"/>
              </a:rPr>
              <a:t>judiciais</a:t>
            </a:r>
            <a:endParaRPr sz="1700">
              <a:latin typeface="Tahoma"/>
              <a:cs typeface="Tahoma"/>
            </a:endParaRPr>
          </a:p>
          <a:p>
            <a:pPr marL="208915" indent="-199073">
              <a:spcBef>
                <a:spcPts val="308"/>
              </a:spcBef>
              <a:buAutoNum type="arabicPeriod"/>
              <a:tabLst>
                <a:tab pos="208915" algn="l"/>
              </a:tabLst>
            </a:pPr>
            <a:r>
              <a:rPr sz="1700" spc="138" dirty="0">
                <a:solidFill>
                  <a:srgbClr val="FFFEE6"/>
                </a:solidFill>
                <a:latin typeface="Tahoma"/>
                <a:cs typeface="Tahoma"/>
              </a:rPr>
              <a:t>Estágio</a:t>
            </a:r>
            <a:r>
              <a:rPr sz="1700" spc="4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700" spc="135" dirty="0">
                <a:solidFill>
                  <a:srgbClr val="FFFEE6"/>
                </a:solidFill>
                <a:latin typeface="Tahoma"/>
                <a:cs typeface="Tahoma"/>
              </a:rPr>
              <a:t>atual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350" y="2072468"/>
            <a:ext cx="1504950" cy="57150"/>
          </a:xfrm>
          <a:custGeom>
            <a:avLst/>
            <a:gdLst/>
            <a:ahLst/>
            <a:cxnLst/>
            <a:rect l="l" t="t" r="r" b="b"/>
            <a:pathLst>
              <a:path w="3009900" h="114300">
                <a:moveTo>
                  <a:pt x="3009899" y="114299"/>
                </a:moveTo>
                <a:lnTo>
                  <a:pt x="0" y="114299"/>
                </a:lnTo>
                <a:lnTo>
                  <a:pt x="0" y="0"/>
                </a:lnTo>
                <a:lnTo>
                  <a:pt x="3009899" y="0"/>
                </a:lnTo>
                <a:lnTo>
                  <a:pt x="3009899" y="1142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188554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19842"/>
            <a:ext cx="6172200" cy="1144025"/>
          </a:xfrm>
          <a:prstGeom prst="rect">
            <a:avLst/>
          </a:prstGeom>
        </p:spPr>
        <p:txBody>
          <a:bodyPr vert="horz" wrap="square" lIns="0" tIns="4624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19" dirty="0"/>
              <a:t>Cenário</a:t>
            </a:r>
            <a:r>
              <a:rPr spc="-195" dirty="0"/>
              <a:t> </a:t>
            </a:r>
            <a:r>
              <a:rPr spc="-30" dirty="0"/>
              <a:t>brasileiro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900" y="2063866"/>
            <a:ext cx="8189539" cy="466037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310991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000" dirty="0">
              <a:latin typeface="Century Schoolbook"/>
              <a:cs typeface="Century Schoolbook"/>
            </a:endParaRPr>
          </a:p>
          <a:p>
            <a:pPr marL="146685" marR="310991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sz="2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dinheiro</a:t>
            </a:r>
            <a:r>
              <a:rPr sz="2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destinado</a:t>
            </a:r>
            <a:r>
              <a:rPr sz="2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10991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spc="2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10991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sz="24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espalhados</a:t>
            </a:r>
            <a:r>
              <a:rPr sz="2400"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inúmeros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10991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spc="2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10991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orçamentos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10991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08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sz="2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4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destinam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08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</a:t>
            </a:r>
            <a:r>
              <a:rPr lang="pt-BR"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temporários</a:t>
            </a:r>
            <a:r>
              <a:rPr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08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5718" indent="-137160" algn="just">
              <a:lnSpc>
                <a:spcPts val="1538"/>
              </a:lnSpc>
              <a:spcBef>
                <a:spcPts val="123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sz="2400"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orçamentários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vinculados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5718" indent="-137160" algn="just">
              <a:lnSpc>
                <a:spcPts val="1538"/>
              </a:lnSpc>
              <a:spcBef>
                <a:spcPts val="123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FNSP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Funpen,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ambos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5718" indent="-137160" algn="just">
              <a:lnSpc>
                <a:spcPts val="1538"/>
              </a:lnSpc>
              <a:spcBef>
                <a:spcPts val="123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gerenciados</a:t>
            </a:r>
            <a:r>
              <a:rPr sz="24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justiça</a:t>
            </a:r>
            <a:r>
              <a:rPr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5718" indent="-137160" algn="just">
              <a:lnSpc>
                <a:spcPts val="1538"/>
              </a:lnSpc>
              <a:spcBef>
                <a:spcPts val="123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08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FNSP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sz="2400"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sz="24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recentemente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08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revogado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redesenhado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pt-BR" sz="24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sz="24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13756</a:t>
            </a:r>
            <a:r>
              <a:rPr sz="2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sz="2000" spc="-15" dirty="0">
                <a:solidFill>
                  <a:schemeClr val="bg1"/>
                </a:solidFill>
                <a:cs typeface="Century Schoolbook"/>
              </a:rPr>
              <a:t>.</a:t>
            </a:r>
            <a:endParaRPr sz="2000" dirty="0">
              <a:solidFill>
                <a:schemeClr val="bg1"/>
              </a:solidFill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14461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202" y="1657367"/>
            <a:ext cx="2044065" cy="955070"/>
          </a:xfrm>
          <a:prstGeom prst="rect">
            <a:avLst/>
          </a:prstGeom>
        </p:spPr>
        <p:txBody>
          <a:bodyPr vert="horz" wrap="square" lIns="0" tIns="56833" rIns="0" bIns="0" rtlCol="0">
            <a:spAutoFit/>
          </a:bodyPr>
          <a:lstStyle/>
          <a:p>
            <a:pPr marL="6350" marR="2540">
              <a:lnSpc>
                <a:spcPts val="3490"/>
              </a:lnSpc>
              <a:spcBef>
                <a:spcPts val="447"/>
              </a:spcBef>
            </a:pPr>
            <a:r>
              <a:rPr sz="3200" spc="-105" dirty="0">
                <a:solidFill>
                  <a:srgbClr val="FFFEE6"/>
                </a:solidFill>
                <a:latin typeface="Calibri"/>
                <a:cs typeface="Calibri"/>
              </a:rPr>
              <a:t>ARCABOUÇO </a:t>
            </a:r>
            <a:r>
              <a:rPr sz="3200" spc="-5" dirty="0">
                <a:solidFill>
                  <a:srgbClr val="FFFEE6"/>
                </a:solidFill>
                <a:latin typeface="Calibri"/>
                <a:cs typeface="Calibri"/>
              </a:rPr>
              <a:t>JURÍDICO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82811" y="1371601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176461" y="2212976"/>
            <a:ext cx="3588067" cy="518220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</a:pPr>
            <a:r>
              <a:rPr sz="1500" spc="125" dirty="0">
                <a:solidFill>
                  <a:srgbClr val="252826"/>
                </a:solidFill>
                <a:latin typeface="Tahoma"/>
                <a:cs typeface="Tahoma"/>
              </a:rPr>
              <a:t>Define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68" dirty="0">
                <a:solidFill>
                  <a:srgbClr val="252826"/>
                </a:solidFill>
                <a:latin typeface="Tahoma"/>
                <a:cs typeface="Tahoma"/>
              </a:rPr>
              <a:t>competência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8" dirty="0">
                <a:solidFill>
                  <a:srgbClr val="252826"/>
                </a:solidFill>
                <a:latin typeface="Tahoma"/>
                <a:cs typeface="Tahoma"/>
              </a:rPr>
              <a:t>concorrente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3" dirty="0">
                <a:solidFill>
                  <a:srgbClr val="252826"/>
                </a:solidFill>
                <a:latin typeface="Tahoma"/>
                <a:cs typeface="Tahoma"/>
              </a:rPr>
              <a:t>de </a:t>
            </a:r>
            <a:r>
              <a:rPr sz="1500" spc="93" dirty="0">
                <a:solidFill>
                  <a:srgbClr val="252826"/>
                </a:solidFill>
                <a:latin typeface="Tahoma"/>
                <a:cs typeface="Tahoma"/>
              </a:rPr>
              <a:t>Estados,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Distrito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Federal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5" dirty="0">
                <a:solidFill>
                  <a:srgbClr val="252826"/>
                </a:solidFill>
                <a:latin typeface="Tahoma"/>
                <a:cs typeface="Tahoma"/>
              </a:rPr>
              <a:t>União.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6461" y="3013076"/>
            <a:ext cx="4010342" cy="1598516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</a:pPr>
            <a:r>
              <a:rPr sz="1500" spc="160" dirty="0">
                <a:solidFill>
                  <a:srgbClr val="252826"/>
                </a:solidFill>
                <a:latin typeface="Tahoma"/>
                <a:cs typeface="Tahoma"/>
              </a:rPr>
              <a:t>Ao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contrário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65" dirty="0">
                <a:solidFill>
                  <a:srgbClr val="252826"/>
                </a:solidFill>
                <a:latin typeface="Tahoma"/>
                <a:cs typeface="Tahoma"/>
              </a:rPr>
              <a:t>do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63" dirty="0">
                <a:solidFill>
                  <a:srgbClr val="252826"/>
                </a:solidFill>
                <a:latin typeface="Tahoma"/>
                <a:cs typeface="Tahoma"/>
              </a:rPr>
              <a:t>que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ocorre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213" dirty="0">
                <a:solidFill>
                  <a:srgbClr val="252826"/>
                </a:solidFill>
                <a:latin typeface="Tahoma"/>
                <a:cs typeface="Tahoma"/>
              </a:rPr>
              <a:t>com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252826"/>
                </a:solidFill>
                <a:latin typeface="Tahoma"/>
                <a:cs typeface="Tahoma"/>
              </a:rPr>
              <a:t>outros </a:t>
            </a:r>
            <a:r>
              <a:rPr sz="1500" spc="100" dirty="0">
                <a:solidFill>
                  <a:srgbClr val="252826"/>
                </a:solidFill>
                <a:latin typeface="Tahoma"/>
                <a:cs typeface="Tahoma"/>
              </a:rPr>
              <a:t>temas,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constiuição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70" dirty="0">
                <a:solidFill>
                  <a:srgbClr val="252826"/>
                </a:solidFill>
                <a:latin typeface="Tahoma"/>
                <a:cs typeface="Tahoma"/>
              </a:rPr>
              <a:t>pouco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252826"/>
                </a:solidFill>
                <a:latin typeface="Tahoma"/>
                <a:cs typeface="Tahoma"/>
              </a:rPr>
              <a:t>diz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sobre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252826"/>
                </a:solidFill>
                <a:latin typeface="Tahoma"/>
                <a:cs typeface="Tahoma"/>
              </a:rPr>
              <a:t>o </a:t>
            </a:r>
            <a:r>
              <a:rPr sz="1500" spc="125" dirty="0">
                <a:solidFill>
                  <a:srgbClr val="252826"/>
                </a:solidFill>
                <a:latin typeface="Tahoma"/>
                <a:cs typeface="Tahoma"/>
              </a:rPr>
              <a:t>sistema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8" dirty="0">
                <a:solidFill>
                  <a:srgbClr val="252826"/>
                </a:solidFill>
                <a:latin typeface="Tahoma"/>
                <a:cs typeface="Tahoma"/>
              </a:rPr>
              <a:t>penitenciário.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0" dirty="0">
                <a:solidFill>
                  <a:srgbClr val="252826"/>
                </a:solidFill>
                <a:latin typeface="Tahoma"/>
                <a:cs typeface="Tahoma"/>
              </a:rPr>
              <a:t>Não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3" dirty="0">
                <a:solidFill>
                  <a:srgbClr val="252826"/>
                </a:solidFill>
                <a:latin typeface="Tahoma"/>
                <a:cs typeface="Tahoma"/>
              </a:rPr>
              <a:t>há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definição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8" dirty="0">
                <a:solidFill>
                  <a:srgbClr val="252826"/>
                </a:solidFill>
                <a:latin typeface="Tahoma"/>
                <a:cs typeface="Tahoma"/>
              </a:rPr>
              <a:t>competências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administrativas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ou </a:t>
            </a:r>
            <a:r>
              <a:rPr sz="1500" spc="102" dirty="0">
                <a:solidFill>
                  <a:srgbClr val="252826"/>
                </a:solidFill>
                <a:latin typeface="Tahoma"/>
                <a:cs typeface="Tahoma"/>
              </a:rPr>
              <a:t>previsão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78" dirty="0">
                <a:solidFill>
                  <a:srgbClr val="252826"/>
                </a:solidFill>
                <a:latin typeface="Tahoma"/>
                <a:cs typeface="Tahoma"/>
              </a:rPr>
              <a:t>ums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252826"/>
                </a:solidFill>
                <a:latin typeface="Tahoma"/>
                <a:cs typeface="Tahoma"/>
              </a:rPr>
              <a:t>sistema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8" dirty="0">
                <a:solidFill>
                  <a:srgbClr val="252826"/>
                </a:solidFill>
                <a:latin typeface="Tahoma"/>
                <a:cs typeface="Tahoma"/>
              </a:rPr>
              <a:t>nacional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8" dirty="0">
                <a:solidFill>
                  <a:srgbClr val="252826"/>
                </a:solidFill>
                <a:latin typeface="Tahoma"/>
                <a:cs typeface="Tahoma"/>
              </a:rPr>
              <a:t>para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252826"/>
                </a:solidFill>
                <a:latin typeface="Tahoma"/>
                <a:cs typeface="Tahoma"/>
              </a:rPr>
              <a:t>a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política</a:t>
            </a:r>
            <a:r>
              <a:rPr sz="150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8" dirty="0">
                <a:solidFill>
                  <a:srgbClr val="252826"/>
                </a:solidFill>
                <a:latin typeface="Tahoma"/>
                <a:cs typeface="Tahoma"/>
              </a:rPr>
              <a:t>pública.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76461" y="1517732"/>
            <a:ext cx="2848928" cy="583173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 marR="2540">
              <a:lnSpc>
                <a:spcPct val="133300"/>
              </a:lnSpc>
              <a:spcBef>
                <a:spcPts val="50"/>
              </a:spcBef>
              <a:tabLst>
                <a:tab pos="599123" algn="l"/>
                <a:tab pos="1006475" algn="l"/>
                <a:tab pos="1552575" algn="l"/>
                <a:tab pos="1817688" algn="l"/>
              </a:tabLst>
            </a:pPr>
            <a:r>
              <a:rPr sz="1500" spc="240" dirty="0">
                <a:solidFill>
                  <a:srgbClr val="252826"/>
                </a:solidFill>
                <a:latin typeface="Tahoma"/>
                <a:cs typeface="Tahoma"/>
              </a:rPr>
              <a:t>CONSTITUIÇÃO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78" dirty="0">
                <a:solidFill>
                  <a:srgbClr val="252826"/>
                </a:solidFill>
                <a:latin typeface="Tahoma"/>
                <a:cs typeface="Tahoma"/>
              </a:rPr>
              <a:t>FEDERAL </a:t>
            </a:r>
            <a:r>
              <a:rPr sz="1500" spc="178" dirty="0">
                <a:solidFill>
                  <a:srgbClr val="252826"/>
                </a:solidFill>
                <a:latin typeface="Tahoma"/>
                <a:cs typeface="Tahoma"/>
              </a:rPr>
              <a:t>ART,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24</a:t>
            </a:r>
            <a:r>
              <a:rPr sz="1500" spc="-29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-163" dirty="0">
                <a:solidFill>
                  <a:srgbClr val="252826"/>
                </a:solidFill>
                <a:latin typeface="Tahoma"/>
                <a:cs typeface="Tahoma"/>
              </a:rPr>
              <a:t>,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INC.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524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857250"/>
            <a:ext cx="3610292" cy="5143500"/>
            <a:chOff x="0" y="0"/>
            <a:chExt cx="7220584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220584" cy="10287000"/>
            </a:xfrm>
            <a:custGeom>
              <a:avLst/>
              <a:gdLst/>
              <a:ahLst/>
              <a:cxnLst/>
              <a:rect l="l" t="t" r="r" b="b"/>
              <a:pathLst>
                <a:path w="7220584" h="10287000">
                  <a:moveTo>
                    <a:pt x="0" y="10286999"/>
                  </a:moveTo>
                  <a:lnTo>
                    <a:pt x="0" y="0"/>
                  </a:lnTo>
                  <a:lnTo>
                    <a:pt x="7220273" y="0"/>
                  </a:lnTo>
                  <a:lnTo>
                    <a:pt x="7220273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2743200" cy="209550"/>
            </a:xfrm>
            <a:custGeom>
              <a:avLst/>
              <a:gdLst/>
              <a:ahLst/>
              <a:cxnLst/>
              <a:rect l="l" t="t" r="r" b="b"/>
              <a:pathLst>
                <a:path w="2743200" h="209550">
                  <a:moveTo>
                    <a:pt x="2743199" y="209549"/>
                  </a:moveTo>
                  <a:lnTo>
                    <a:pt x="0" y="209549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20954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1202" y="1651478"/>
            <a:ext cx="2044065" cy="955070"/>
          </a:xfrm>
          <a:prstGeom prst="rect">
            <a:avLst/>
          </a:prstGeom>
        </p:spPr>
        <p:txBody>
          <a:bodyPr vert="horz" wrap="square" lIns="0" tIns="56833" rIns="0" bIns="0" rtlCol="0" anchor="ctr">
            <a:spAutoFit/>
          </a:bodyPr>
          <a:lstStyle/>
          <a:p>
            <a:pPr marL="6350" marR="2540">
              <a:lnSpc>
                <a:spcPts val="3490"/>
              </a:lnSpc>
              <a:spcBef>
                <a:spcPts val="447"/>
              </a:spcBef>
            </a:pPr>
            <a:r>
              <a:rPr sz="3200" spc="-105" dirty="0">
                <a:solidFill>
                  <a:srgbClr val="FFFEE6"/>
                </a:solidFill>
                <a:latin typeface="Calibri"/>
                <a:cs typeface="Calibri"/>
              </a:rPr>
              <a:t>ARCABOUÇO </a:t>
            </a:r>
            <a:r>
              <a:rPr sz="3200" spc="-5" dirty="0">
                <a:solidFill>
                  <a:srgbClr val="FFFEE6"/>
                </a:solidFill>
                <a:latin typeface="Calibri"/>
                <a:cs typeface="Calibri"/>
              </a:rPr>
              <a:t>JURÍDICO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2811" y="1371600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176461" y="3013075"/>
            <a:ext cx="4058603" cy="1058368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  <a:tabLst>
                <a:tab pos="992188" algn="l"/>
              </a:tabLst>
            </a:pPr>
            <a:r>
              <a:rPr sz="1500" spc="198" dirty="0">
                <a:solidFill>
                  <a:srgbClr val="252826"/>
                </a:solidFill>
                <a:latin typeface="Tahoma"/>
                <a:cs typeface="Tahoma"/>
              </a:rPr>
              <a:t>Como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forma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8" dirty="0">
                <a:solidFill>
                  <a:srgbClr val="252826"/>
                </a:solidFill>
                <a:latin typeface="Tahoma"/>
                <a:cs typeface="Tahoma"/>
              </a:rPr>
              <a:t>financiar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políticas 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públicas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sobre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8" dirty="0">
                <a:solidFill>
                  <a:srgbClr val="252826"/>
                </a:solidFill>
                <a:latin typeface="Tahoma"/>
                <a:cs typeface="Tahoma"/>
              </a:rPr>
              <a:t>os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252826"/>
                </a:solidFill>
                <a:latin typeface="Tahoma"/>
                <a:cs typeface="Tahoma"/>
              </a:rPr>
              <a:t>sistema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3" dirty="0">
                <a:solidFill>
                  <a:srgbClr val="252826"/>
                </a:solidFill>
                <a:latin typeface="Tahoma"/>
                <a:cs typeface="Tahoma"/>
              </a:rPr>
              <a:t>penitenciário,a </a:t>
            </a:r>
            <a:r>
              <a:rPr sz="1500" spc="143" dirty="0">
                <a:solidFill>
                  <a:srgbClr val="252826"/>
                </a:solidFill>
                <a:latin typeface="Tahoma"/>
                <a:cs typeface="Tahoma"/>
              </a:rPr>
              <a:t>União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8" dirty="0">
                <a:solidFill>
                  <a:srgbClr val="252826"/>
                </a:solidFill>
                <a:latin typeface="Tahoma"/>
                <a:cs typeface="Tahoma"/>
              </a:rPr>
              <a:t>Instiuiu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8" dirty="0">
                <a:solidFill>
                  <a:srgbClr val="252826"/>
                </a:solidFill>
                <a:latin typeface="Tahoma"/>
                <a:cs typeface="Tahoma"/>
              </a:rPr>
              <a:t>Fundo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0" dirty="0">
                <a:solidFill>
                  <a:srgbClr val="252826"/>
                </a:solidFill>
                <a:latin typeface="Tahoma"/>
                <a:cs typeface="Tahoma"/>
              </a:rPr>
              <a:t>Penitenciário </a:t>
            </a:r>
            <a:r>
              <a:rPr sz="1500" spc="140" dirty="0">
                <a:solidFill>
                  <a:srgbClr val="252826"/>
                </a:solidFill>
                <a:latin typeface="Tahoma"/>
                <a:cs typeface="Tahoma"/>
              </a:rPr>
              <a:t>Nacional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(FUNPEN)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76461" y="1879167"/>
            <a:ext cx="2311718" cy="4680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  <a:tabLst>
                <a:tab pos="1025207" algn="l"/>
                <a:tab pos="1190308" algn="l"/>
                <a:tab pos="1693545" algn="l"/>
              </a:tabLst>
            </a:pPr>
            <a:r>
              <a:rPr sz="1500" spc="295" dirty="0">
                <a:solidFill>
                  <a:srgbClr val="252826"/>
                </a:solidFill>
                <a:latin typeface="Tahoma"/>
                <a:cs typeface="Tahoma"/>
              </a:rPr>
              <a:t>FUNPEN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-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33" dirty="0">
                <a:solidFill>
                  <a:srgbClr val="252826"/>
                </a:solidFill>
                <a:latin typeface="Tahoma"/>
                <a:cs typeface="Tahoma"/>
              </a:rPr>
              <a:t>LCP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79</a:t>
            </a:r>
            <a:r>
              <a:rPr sz="1500" spc="-28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-85" dirty="0">
                <a:solidFill>
                  <a:srgbClr val="252826"/>
                </a:solidFill>
                <a:latin typeface="Tahoma"/>
                <a:cs typeface="Tahoma"/>
              </a:rPr>
              <a:t>/</a:t>
            </a:r>
            <a:r>
              <a:rPr sz="1500" spc="-28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63" dirty="0">
                <a:solidFill>
                  <a:srgbClr val="252826"/>
                </a:solidFill>
                <a:latin typeface="Tahoma"/>
                <a:cs typeface="Tahoma"/>
              </a:rPr>
              <a:t>94</a:t>
            </a:r>
            <a:endParaRPr sz="15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81806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2"/>
            <a:ext cx="9144000" cy="51435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2868" y="2444431"/>
              <a:ext cx="17585690" cy="5400675"/>
            </a:xfrm>
            <a:custGeom>
              <a:avLst/>
              <a:gdLst/>
              <a:ahLst/>
              <a:cxnLst/>
              <a:rect l="l" t="t" r="r" b="b"/>
              <a:pathLst>
                <a:path w="17585690" h="5400675">
                  <a:moveTo>
                    <a:pt x="2743200" y="1106779"/>
                  </a:moveTo>
                  <a:lnTo>
                    <a:pt x="0" y="1106779"/>
                  </a:lnTo>
                  <a:lnTo>
                    <a:pt x="0" y="1316329"/>
                  </a:lnTo>
                  <a:lnTo>
                    <a:pt x="2743200" y="1316329"/>
                  </a:lnTo>
                  <a:lnTo>
                    <a:pt x="2743200" y="1106779"/>
                  </a:lnTo>
                  <a:close/>
                </a:path>
                <a:path w="17585690" h="5400675">
                  <a:moveTo>
                    <a:pt x="17585119" y="0"/>
                  </a:moveTo>
                  <a:lnTo>
                    <a:pt x="17011104" y="0"/>
                  </a:lnTo>
                  <a:lnTo>
                    <a:pt x="17011104" y="5400675"/>
                  </a:lnTo>
                  <a:lnTo>
                    <a:pt x="17585119" y="5400675"/>
                  </a:lnTo>
                  <a:lnTo>
                    <a:pt x="17585119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7165" y="2762109"/>
            <a:ext cx="3992880" cy="3210174"/>
          </a:xfrm>
          <a:prstGeom prst="rect">
            <a:avLst/>
          </a:prstGeom>
        </p:spPr>
        <p:txBody>
          <a:bodyPr vert="horz" wrap="square" lIns="0" tIns="39688" rIns="0" bIns="0" rtlCol="0">
            <a:spAutoFit/>
          </a:bodyPr>
          <a:lstStyle/>
          <a:p>
            <a:pPr marL="249238" indent="-196215">
              <a:spcBef>
                <a:spcPts val="313"/>
              </a:spcBef>
              <a:buAutoNum type="arabicPeriod"/>
              <a:tabLst>
                <a:tab pos="249238" algn="l"/>
              </a:tabLst>
            </a:pPr>
            <a:r>
              <a:rPr sz="1500" spc="158" dirty="0">
                <a:solidFill>
                  <a:srgbClr val="FFFEE6"/>
                </a:solidFill>
                <a:latin typeface="Tahoma"/>
                <a:cs typeface="Tahoma"/>
              </a:rPr>
              <a:t>Orçamento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FFFEE6"/>
                </a:solidFill>
                <a:latin typeface="Tahoma"/>
                <a:cs typeface="Tahoma"/>
              </a:rPr>
              <a:t>União</a:t>
            </a:r>
            <a:endParaRPr sz="1500">
              <a:latin typeface="Tahoma"/>
              <a:cs typeface="Tahoma"/>
            </a:endParaRPr>
          </a:p>
          <a:p>
            <a:pPr marL="249238" indent="-236220">
              <a:spcBef>
                <a:spcPts val="263"/>
              </a:spcBef>
              <a:buAutoNum type="arabicPeriod"/>
              <a:tabLst>
                <a:tab pos="249238" algn="l"/>
              </a:tabLst>
            </a:pPr>
            <a:r>
              <a:rPr sz="1500" spc="118" dirty="0">
                <a:solidFill>
                  <a:srgbClr val="FFFEE6"/>
                </a:solidFill>
                <a:latin typeface="Tahoma"/>
                <a:cs typeface="Tahoma"/>
              </a:rPr>
              <a:t>Convênios</a:t>
            </a:r>
            <a:endParaRPr sz="1500">
              <a:latin typeface="Tahoma"/>
              <a:cs typeface="Tahoma"/>
            </a:endParaRPr>
          </a:p>
          <a:p>
            <a:pPr marL="191770" marR="2540" indent="-168910">
              <a:lnSpc>
                <a:spcPct val="114599"/>
              </a:lnSpc>
              <a:buFont typeface="Tahoma"/>
              <a:buAutoNum type="arabicPeriod"/>
              <a:tabLst>
                <a:tab pos="191770" algn="l"/>
                <a:tab pos="248920" algn="l"/>
              </a:tabLst>
            </a:pPr>
            <a:r>
              <a:rPr sz="1500" dirty="0">
                <a:solidFill>
                  <a:srgbClr val="FFFEE6"/>
                </a:solidFill>
                <a:latin typeface="Times New Roman"/>
                <a:cs typeface="Times New Roman"/>
              </a:rPr>
              <a:t>	</a:t>
            </a:r>
            <a:r>
              <a:rPr sz="1500" spc="118" dirty="0">
                <a:solidFill>
                  <a:srgbClr val="FFFEE6"/>
                </a:solidFill>
                <a:latin typeface="Tahoma"/>
                <a:cs typeface="Tahoma"/>
              </a:rPr>
              <a:t>Recursos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FFFEE6"/>
                </a:solidFill>
                <a:latin typeface="Tahoma"/>
                <a:cs typeface="Tahoma"/>
              </a:rPr>
              <a:t>confiscados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FFFEE6"/>
                </a:solidFill>
                <a:latin typeface="Tahoma"/>
                <a:cs typeface="Tahoma"/>
              </a:rPr>
              <a:t>bens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3" dirty="0">
                <a:solidFill>
                  <a:srgbClr val="FFFEE6"/>
                </a:solidFill>
                <a:latin typeface="Tahoma"/>
                <a:cs typeface="Tahoma"/>
              </a:rPr>
              <a:t>perdidos </a:t>
            </a:r>
            <a:r>
              <a:rPr sz="1500" spc="215" dirty="0">
                <a:solidFill>
                  <a:srgbClr val="FFFEE6"/>
                </a:solidFill>
                <a:latin typeface="Tahoma"/>
                <a:cs typeface="Tahoma"/>
              </a:rPr>
              <a:t>em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EE6"/>
                </a:solidFill>
                <a:latin typeface="Tahoma"/>
                <a:cs typeface="Tahoma"/>
              </a:rPr>
              <a:t>favor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FFFEE6"/>
                </a:solidFill>
                <a:latin typeface="Tahoma"/>
                <a:cs typeface="Tahoma"/>
              </a:rPr>
              <a:t>União</a:t>
            </a:r>
            <a:endParaRPr sz="1500">
              <a:latin typeface="Tahoma"/>
              <a:cs typeface="Tahoma"/>
            </a:endParaRPr>
          </a:p>
          <a:p>
            <a:pPr marL="249238" indent="-235585">
              <a:spcBef>
                <a:spcPts val="263"/>
              </a:spcBef>
              <a:buAutoNum type="arabicPeriod"/>
              <a:tabLst>
                <a:tab pos="249238" algn="l"/>
              </a:tabLst>
            </a:pPr>
            <a:r>
              <a:rPr sz="1500" spc="133" dirty="0">
                <a:solidFill>
                  <a:srgbClr val="FFFEE6"/>
                </a:solidFill>
                <a:latin typeface="Tahoma"/>
                <a:cs typeface="Tahoma"/>
              </a:rPr>
              <a:t>Multas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23" dirty="0">
                <a:solidFill>
                  <a:srgbClr val="FFFEE6"/>
                </a:solidFill>
                <a:latin typeface="Tahoma"/>
                <a:cs typeface="Tahoma"/>
              </a:rPr>
              <a:t>sentenças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FFFEE6"/>
                </a:solidFill>
                <a:latin typeface="Tahoma"/>
                <a:cs typeface="Tahoma"/>
              </a:rPr>
              <a:t>penais</a:t>
            </a:r>
            <a:endParaRPr sz="1500">
              <a:latin typeface="Tahoma"/>
              <a:cs typeface="Tahoma"/>
            </a:endParaRPr>
          </a:p>
          <a:p>
            <a:pPr marL="249238" indent="-233045">
              <a:spcBef>
                <a:spcPts val="263"/>
              </a:spcBef>
              <a:buAutoNum type="arabicPeriod"/>
              <a:tabLst>
                <a:tab pos="249238" algn="l"/>
              </a:tabLst>
            </a:pPr>
            <a:r>
              <a:rPr sz="1500" spc="113" dirty="0">
                <a:solidFill>
                  <a:srgbClr val="FFFEE6"/>
                </a:solidFill>
                <a:latin typeface="Tahoma"/>
                <a:cs typeface="Tahoma"/>
              </a:rPr>
              <a:t>Fianças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0" dirty="0">
                <a:solidFill>
                  <a:srgbClr val="FFFEE6"/>
                </a:solidFill>
                <a:latin typeface="Tahoma"/>
                <a:cs typeface="Tahoma"/>
              </a:rPr>
              <a:t>quebradas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0" dirty="0">
                <a:solidFill>
                  <a:srgbClr val="FFFEE6"/>
                </a:solidFill>
                <a:latin typeface="Tahoma"/>
                <a:cs typeface="Tahoma"/>
              </a:rPr>
              <a:t>ou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0" dirty="0">
                <a:solidFill>
                  <a:srgbClr val="FFFEE6"/>
                </a:solidFill>
                <a:latin typeface="Tahoma"/>
                <a:cs typeface="Tahoma"/>
              </a:rPr>
              <a:t>perdidas</a:t>
            </a:r>
            <a:endParaRPr sz="1500">
              <a:latin typeface="Tahoma"/>
              <a:cs typeface="Tahoma"/>
            </a:endParaRPr>
          </a:p>
          <a:p>
            <a:pPr marL="191770" marR="313055" indent="-183515">
              <a:lnSpc>
                <a:spcPct val="114599"/>
              </a:lnSpc>
              <a:buFont typeface="Tahoma"/>
              <a:buAutoNum type="arabicPeriod"/>
              <a:tabLst>
                <a:tab pos="191770" algn="l"/>
                <a:tab pos="248920" algn="l"/>
              </a:tabLst>
            </a:pPr>
            <a:r>
              <a:rPr sz="1500" dirty="0">
                <a:solidFill>
                  <a:srgbClr val="FFFEE6"/>
                </a:solidFill>
                <a:latin typeface="Times New Roman"/>
                <a:cs typeface="Times New Roman"/>
              </a:rPr>
              <a:t>	</a:t>
            </a:r>
            <a:r>
              <a:rPr sz="1500" spc="85" dirty="0">
                <a:solidFill>
                  <a:srgbClr val="FFFEE6"/>
                </a:solidFill>
                <a:latin typeface="Tahoma"/>
                <a:cs typeface="Tahoma"/>
              </a:rPr>
              <a:t>50%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15" dirty="0">
                <a:solidFill>
                  <a:srgbClr val="FFFEE6"/>
                </a:solidFill>
                <a:latin typeface="Tahoma"/>
                <a:cs typeface="Tahoma"/>
              </a:rPr>
              <a:t>das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8" dirty="0">
                <a:solidFill>
                  <a:srgbClr val="FFFEE6"/>
                </a:solidFill>
                <a:latin typeface="Tahoma"/>
                <a:cs typeface="Tahoma"/>
              </a:rPr>
              <a:t>custas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13" dirty="0">
                <a:solidFill>
                  <a:srgbClr val="FFFEE6"/>
                </a:solidFill>
                <a:latin typeface="Tahoma"/>
                <a:cs typeface="Tahoma"/>
              </a:rPr>
              <a:t>judiciais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15" dirty="0">
                <a:solidFill>
                  <a:srgbClr val="FFFEE6"/>
                </a:solidFill>
                <a:latin typeface="Tahoma"/>
                <a:cs typeface="Tahoma"/>
              </a:rPr>
              <a:t>Justiça </a:t>
            </a:r>
            <a:r>
              <a:rPr sz="1500" spc="113" dirty="0">
                <a:solidFill>
                  <a:srgbClr val="FFFEE6"/>
                </a:solidFill>
                <a:latin typeface="Tahoma"/>
                <a:cs typeface="Tahoma"/>
              </a:rPr>
              <a:t>Federal</a:t>
            </a:r>
            <a:endParaRPr sz="1500">
              <a:latin typeface="Tahoma"/>
              <a:cs typeface="Tahoma"/>
            </a:endParaRPr>
          </a:p>
          <a:p>
            <a:pPr marL="191770" marR="283210" indent="-173990">
              <a:lnSpc>
                <a:spcPct val="114599"/>
              </a:lnSpc>
              <a:buFont typeface="Tahoma"/>
              <a:buAutoNum type="arabicPeriod"/>
              <a:tabLst>
                <a:tab pos="191770" algn="l"/>
                <a:tab pos="248920" algn="l"/>
              </a:tabLst>
            </a:pPr>
            <a:r>
              <a:rPr sz="1500" dirty="0">
                <a:solidFill>
                  <a:srgbClr val="FFFEE6"/>
                </a:solidFill>
                <a:latin typeface="Times New Roman"/>
                <a:cs typeface="Times New Roman"/>
              </a:rPr>
              <a:t>	</a:t>
            </a:r>
            <a:r>
              <a:rPr sz="1500" dirty="0">
                <a:solidFill>
                  <a:srgbClr val="FFFEE6"/>
                </a:solidFill>
                <a:latin typeface="Tahoma"/>
                <a:cs typeface="Tahoma"/>
              </a:rPr>
              <a:t>3%</a:t>
            </a:r>
            <a:r>
              <a:rPr sz="150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50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13" dirty="0">
                <a:solidFill>
                  <a:srgbClr val="FFFEE6"/>
                </a:solidFill>
                <a:latin typeface="Tahoma"/>
                <a:cs typeface="Tahoma"/>
              </a:rPr>
              <a:t>receita</a:t>
            </a:r>
            <a:r>
              <a:rPr sz="150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50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73" dirty="0">
                <a:solidFill>
                  <a:srgbClr val="FFFEE6"/>
                </a:solidFill>
                <a:latin typeface="Tahoma"/>
                <a:cs typeface="Tahoma"/>
              </a:rPr>
              <a:t>loterias,</a:t>
            </a:r>
            <a:r>
              <a:rPr sz="150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95" dirty="0">
                <a:solidFill>
                  <a:srgbClr val="FFFEE6"/>
                </a:solidFill>
                <a:latin typeface="Tahoma"/>
                <a:cs typeface="Tahoma"/>
              </a:rPr>
              <a:t>sorteios</a:t>
            </a:r>
            <a:r>
              <a:rPr sz="150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EE6"/>
                </a:solidFill>
                <a:latin typeface="Tahoma"/>
                <a:cs typeface="Tahoma"/>
              </a:rPr>
              <a:t>e </a:t>
            </a:r>
            <a:r>
              <a:rPr sz="1500" spc="55" dirty="0">
                <a:solidFill>
                  <a:srgbClr val="FFFEE6"/>
                </a:solidFill>
                <a:latin typeface="Tahoma"/>
                <a:cs typeface="Tahoma"/>
              </a:rPr>
              <a:t>afins,</a:t>
            </a:r>
            <a:r>
              <a:rPr sz="150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5" dirty="0">
                <a:solidFill>
                  <a:srgbClr val="FFFEE6"/>
                </a:solidFill>
                <a:latin typeface="Tahoma"/>
                <a:cs typeface="Tahoma"/>
              </a:rPr>
              <a:t>no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68" dirty="0">
                <a:solidFill>
                  <a:srgbClr val="FFFEE6"/>
                </a:solidFill>
                <a:latin typeface="Tahoma"/>
                <a:cs typeface="Tahoma"/>
              </a:rPr>
              <a:t>âmbito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65" dirty="0">
                <a:solidFill>
                  <a:srgbClr val="FFFEE6"/>
                </a:solidFill>
                <a:latin typeface="Tahoma"/>
                <a:cs typeface="Tahoma"/>
              </a:rPr>
              <a:t>do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48" dirty="0">
                <a:solidFill>
                  <a:srgbClr val="FFFEE6"/>
                </a:solidFill>
                <a:latin typeface="Tahoma"/>
                <a:cs typeface="Tahoma"/>
              </a:rPr>
              <a:t>gov.</a:t>
            </a:r>
            <a:r>
              <a:rPr sz="150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FFFEE6"/>
                </a:solidFill>
                <a:latin typeface="Tahoma"/>
                <a:cs typeface="Tahoma"/>
              </a:rPr>
              <a:t>federal</a:t>
            </a:r>
            <a:endParaRPr sz="1500">
              <a:latin typeface="Tahoma"/>
              <a:cs typeface="Tahoma"/>
            </a:endParaRPr>
          </a:p>
          <a:p>
            <a:pPr marL="191770" indent="-185420">
              <a:spcBef>
                <a:spcPts val="260"/>
              </a:spcBef>
              <a:buAutoNum type="arabicPeriod"/>
              <a:tabLst>
                <a:tab pos="191770" algn="l"/>
              </a:tabLst>
            </a:pPr>
            <a:r>
              <a:rPr sz="1500" spc="160" dirty="0">
                <a:solidFill>
                  <a:srgbClr val="FFFEE6"/>
                </a:solidFill>
                <a:latin typeface="Tahoma"/>
                <a:cs typeface="Tahoma"/>
              </a:rPr>
              <a:t>Rendimentos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FFFEE6"/>
                </a:solidFill>
                <a:latin typeface="Tahoma"/>
                <a:cs typeface="Tahoma"/>
              </a:rPr>
              <a:t>aplicações</a:t>
            </a:r>
            <a:endParaRPr sz="1500">
              <a:latin typeface="Tahoma"/>
              <a:cs typeface="Tahoma"/>
            </a:endParaRPr>
          </a:p>
          <a:p>
            <a:pPr marL="191453" indent="-182880">
              <a:spcBef>
                <a:spcPts val="263"/>
              </a:spcBef>
              <a:buAutoNum type="arabicPeriod"/>
              <a:tabLst>
                <a:tab pos="191453" algn="l"/>
              </a:tabLst>
            </a:pPr>
            <a:r>
              <a:rPr sz="1500" spc="127" dirty="0">
                <a:solidFill>
                  <a:srgbClr val="FFFEE6"/>
                </a:solidFill>
                <a:latin typeface="Tahoma"/>
                <a:cs typeface="Tahoma"/>
              </a:rPr>
              <a:t>Doações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086" y="1162727"/>
            <a:ext cx="4114483" cy="1314655"/>
          </a:xfrm>
          <a:prstGeom prst="rect">
            <a:avLst/>
          </a:prstGeom>
        </p:spPr>
        <p:txBody>
          <a:bodyPr vert="horz" wrap="square" lIns="0" tIns="6033" rIns="0" bIns="0" rtlCol="0" anchor="ctr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</a:pPr>
            <a:r>
              <a:rPr sz="3750" spc="-248" dirty="0">
                <a:latin typeface="Calibri"/>
                <a:cs typeface="Calibri"/>
              </a:rPr>
              <a:t>Fontes</a:t>
            </a:r>
            <a:r>
              <a:rPr sz="3750" spc="13" dirty="0">
                <a:latin typeface="Calibri"/>
                <a:cs typeface="Calibri"/>
              </a:rPr>
              <a:t> </a:t>
            </a:r>
            <a:r>
              <a:rPr sz="3750" spc="-310" dirty="0">
                <a:latin typeface="Calibri"/>
                <a:cs typeface="Calibri"/>
              </a:rPr>
              <a:t>de</a:t>
            </a:r>
            <a:r>
              <a:rPr sz="3750" spc="18" dirty="0">
                <a:latin typeface="Calibri"/>
                <a:cs typeface="Calibri"/>
              </a:rPr>
              <a:t> </a:t>
            </a:r>
            <a:r>
              <a:rPr sz="3750" spc="-188" dirty="0">
                <a:latin typeface="Calibri"/>
                <a:cs typeface="Calibri"/>
              </a:rPr>
              <a:t>Recursos </a:t>
            </a:r>
            <a:r>
              <a:rPr sz="3750" spc="-163" dirty="0">
                <a:latin typeface="Calibri"/>
                <a:cs typeface="Calibri"/>
              </a:rPr>
              <a:t>(Art.</a:t>
            </a:r>
            <a:r>
              <a:rPr sz="3750" spc="-50" dirty="0">
                <a:latin typeface="Calibri"/>
                <a:cs typeface="Calibri"/>
              </a:rPr>
              <a:t> </a:t>
            </a:r>
            <a:r>
              <a:rPr sz="3750" dirty="0">
                <a:latin typeface="Calibri"/>
                <a:cs typeface="Calibri"/>
              </a:rPr>
              <a:t>2º</a:t>
            </a:r>
            <a:r>
              <a:rPr sz="3750" spc="-90" dirty="0">
                <a:latin typeface="Calibri"/>
                <a:cs typeface="Calibri"/>
              </a:rPr>
              <a:t> </a:t>
            </a:r>
            <a:r>
              <a:rPr sz="3750" spc="-260" dirty="0">
                <a:latin typeface="Calibri"/>
                <a:cs typeface="Calibri"/>
              </a:rPr>
              <a:t>da</a:t>
            </a:r>
            <a:r>
              <a:rPr sz="3750" spc="10" dirty="0">
                <a:latin typeface="Calibri"/>
                <a:cs typeface="Calibri"/>
              </a:rPr>
              <a:t> </a:t>
            </a:r>
            <a:r>
              <a:rPr sz="3750" spc="-50" dirty="0">
                <a:latin typeface="Calibri"/>
                <a:cs typeface="Calibri"/>
              </a:rPr>
              <a:t>LCP</a:t>
            </a:r>
            <a:r>
              <a:rPr sz="3750" spc="-43" dirty="0">
                <a:latin typeface="Calibri"/>
                <a:cs typeface="Calibri"/>
              </a:rPr>
              <a:t> </a:t>
            </a:r>
            <a:r>
              <a:rPr sz="3750" spc="-183" dirty="0">
                <a:latin typeface="Calibri"/>
                <a:cs typeface="Calibri"/>
              </a:rPr>
              <a:t>79/94)*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9879" y="5494339"/>
            <a:ext cx="2992120" cy="37574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2400" spc="-127" dirty="0">
                <a:solidFill>
                  <a:srgbClr val="FFFFFF"/>
                </a:solidFill>
                <a:latin typeface="Calibri"/>
                <a:cs typeface="Calibri"/>
              </a:rPr>
              <a:t>*CFE.</a:t>
            </a:r>
            <a:r>
              <a:rPr sz="2400" spc="1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Calibri"/>
                <a:cs typeface="Calibri"/>
              </a:rPr>
              <a:t>REDAÇÃO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93" dirty="0">
                <a:solidFill>
                  <a:srgbClr val="FFFFFF"/>
                </a:solidFill>
                <a:latin typeface="Calibri"/>
                <a:cs typeface="Calibri"/>
              </a:rPr>
              <a:t>ORIGINAL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81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3" name="object 3"/>
          <p:cNvSpPr/>
          <p:nvPr/>
        </p:nvSpPr>
        <p:spPr>
          <a:xfrm>
            <a:off x="514350" y="1371600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1202" y="1651477"/>
            <a:ext cx="2825750" cy="955070"/>
          </a:xfrm>
          <a:prstGeom prst="rect">
            <a:avLst/>
          </a:prstGeom>
        </p:spPr>
        <p:txBody>
          <a:bodyPr vert="horz" wrap="square" lIns="0" tIns="56833" rIns="0" bIns="0" rtlCol="0" anchor="ctr">
            <a:spAutoFit/>
          </a:bodyPr>
          <a:lstStyle/>
          <a:p>
            <a:pPr marL="6350" marR="2540">
              <a:lnSpc>
                <a:spcPts val="3490"/>
              </a:lnSpc>
              <a:spcBef>
                <a:spcPts val="447"/>
              </a:spcBef>
            </a:pPr>
            <a:r>
              <a:rPr sz="3200" spc="-568" dirty="0"/>
              <a:t>DESTINAÇÃO</a:t>
            </a:r>
            <a:r>
              <a:rPr sz="3200" spc="-125" dirty="0"/>
              <a:t> </a:t>
            </a:r>
            <a:r>
              <a:rPr sz="3200" spc="-688" dirty="0"/>
              <a:t>DOS </a:t>
            </a:r>
            <a:r>
              <a:rPr sz="3200" spc="-553" dirty="0"/>
              <a:t>RECURSOS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1038189" y="3252357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1066263" y="3346563"/>
            <a:ext cx="2077402" cy="58317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73100" marR="2540" indent="-667068">
              <a:lnSpc>
                <a:spcPct val="133300"/>
              </a:lnSpc>
              <a:spcBef>
                <a:spcPts val="50"/>
              </a:spcBef>
            </a:pPr>
            <a:r>
              <a:rPr sz="1500" spc="270" dirty="0">
                <a:solidFill>
                  <a:srgbClr val="F7CF2B"/>
                </a:solidFill>
                <a:latin typeface="Tahoma"/>
                <a:cs typeface="Tahoma"/>
              </a:rPr>
              <a:t>INFRAESTRUTURA </a:t>
            </a:r>
            <a:r>
              <a:rPr sz="1500" spc="193" dirty="0">
                <a:solidFill>
                  <a:srgbClr val="F7CF2B"/>
                </a:solidFill>
                <a:latin typeface="Tahoma"/>
                <a:cs typeface="Tahoma"/>
              </a:rPr>
              <a:t>FÍSICA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4643" y="3252244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112406" y="3346450"/>
            <a:ext cx="1338263" cy="92820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40970" marR="2540" indent="-134938">
              <a:lnSpc>
                <a:spcPct val="133300"/>
              </a:lnSpc>
              <a:spcBef>
                <a:spcPts val="50"/>
              </a:spcBef>
              <a:tabLst>
                <a:tab pos="1006793" algn="l"/>
              </a:tabLst>
            </a:pPr>
            <a:r>
              <a:rPr sz="1500" spc="260" dirty="0">
                <a:solidFill>
                  <a:srgbClr val="F7CF2B"/>
                </a:solidFill>
                <a:latin typeface="Tahoma"/>
                <a:cs typeface="Tahoma"/>
              </a:rPr>
              <a:t>GESTÃO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223" dirty="0">
                <a:solidFill>
                  <a:srgbClr val="F7CF2B"/>
                </a:solidFill>
                <a:latin typeface="Tahoma"/>
                <a:cs typeface="Tahoma"/>
              </a:rPr>
              <a:t>DO </a:t>
            </a:r>
            <a:r>
              <a:rPr sz="1500" spc="240" dirty="0">
                <a:solidFill>
                  <a:srgbClr val="F7CF2B"/>
                </a:solidFill>
                <a:latin typeface="Tahoma"/>
                <a:cs typeface="Tahoma"/>
              </a:rPr>
              <a:t>SISTEMA</a:t>
            </a:r>
            <a:endParaRPr sz="1500">
              <a:latin typeface="Tahoma"/>
              <a:cs typeface="Tahoma"/>
            </a:endParaRPr>
          </a:p>
          <a:p>
            <a:pPr marL="89853">
              <a:spcBef>
                <a:spcPts val="600"/>
              </a:spcBef>
            </a:pPr>
            <a:r>
              <a:rPr sz="1500" spc="240" dirty="0">
                <a:solidFill>
                  <a:srgbClr val="F7CF2B"/>
                </a:solidFill>
                <a:latin typeface="Tahoma"/>
                <a:cs typeface="Tahoma"/>
              </a:rPr>
              <a:t>PRISIONAL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90817" y="3252244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6592946" y="3346450"/>
            <a:ext cx="1729423" cy="58317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47040" marR="2540" indent="-441008">
              <a:lnSpc>
                <a:spcPct val="133300"/>
              </a:lnSpc>
              <a:spcBef>
                <a:spcPts val="50"/>
              </a:spcBef>
            </a:pPr>
            <a:r>
              <a:rPr sz="1500" spc="263" dirty="0">
                <a:solidFill>
                  <a:srgbClr val="F7CF2B"/>
                </a:solidFill>
                <a:latin typeface="Tahoma"/>
                <a:cs typeface="Tahoma"/>
              </a:rPr>
              <a:t>ALTERNATIVAS </a:t>
            </a:r>
            <a:r>
              <a:rPr sz="1500" spc="258" dirty="0">
                <a:solidFill>
                  <a:srgbClr val="F7CF2B"/>
                </a:solidFill>
                <a:latin typeface="Tahoma"/>
                <a:cs typeface="Tahoma"/>
              </a:rPr>
              <a:t>PENAIS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8290" y="4643438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478277" y="4737643"/>
            <a:ext cx="1693545" cy="929742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sz="1500" spc="288" dirty="0">
                <a:solidFill>
                  <a:srgbClr val="F7CF2B"/>
                </a:solidFill>
                <a:latin typeface="Tahoma"/>
                <a:cs typeface="Tahoma"/>
              </a:rPr>
              <a:t>EDUCAÇÃO/</a:t>
            </a:r>
            <a:endParaRPr sz="1500"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sz="1500" spc="315" dirty="0">
                <a:solidFill>
                  <a:srgbClr val="F7CF2B"/>
                </a:solidFill>
                <a:latin typeface="Tahoma"/>
                <a:cs typeface="Tahoma"/>
              </a:rPr>
              <a:t>FORMAÇÃO</a:t>
            </a:r>
            <a:endParaRPr sz="1500"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sz="1500" spc="250" dirty="0">
                <a:solidFill>
                  <a:srgbClr val="F7CF2B"/>
                </a:solidFill>
                <a:latin typeface="Tahoma"/>
                <a:cs typeface="Tahoma"/>
              </a:rPr>
              <a:t>PROFISSIONAL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8471" y="4643438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2749244" y="4813843"/>
            <a:ext cx="1511935" cy="23724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1500" spc="240" dirty="0">
                <a:solidFill>
                  <a:srgbClr val="F7CF2B"/>
                </a:solidFill>
                <a:latin typeface="Tahoma"/>
                <a:cs typeface="Tahoma"/>
              </a:rPr>
              <a:t>ASSISTÊNCIA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643438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040754" y="4737643"/>
            <a:ext cx="1196340" cy="58317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43828" marR="2540" indent="-137795">
              <a:lnSpc>
                <a:spcPct val="133300"/>
              </a:lnSpc>
              <a:spcBef>
                <a:spcPts val="50"/>
              </a:spcBef>
            </a:pPr>
            <a:r>
              <a:rPr sz="1500" spc="273" dirty="0">
                <a:solidFill>
                  <a:srgbClr val="F7CF2B"/>
                </a:solidFill>
                <a:latin typeface="Tahoma"/>
                <a:cs typeface="Tahoma"/>
              </a:rPr>
              <a:t>PROJETOS </a:t>
            </a:r>
            <a:r>
              <a:rPr sz="1500" spc="242" dirty="0">
                <a:solidFill>
                  <a:srgbClr val="F7CF2B"/>
                </a:solidFill>
                <a:latin typeface="Tahoma"/>
                <a:cs typeface="Tahoma"/>
              </a:rPr>
              <a:t>GERAIS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10471" y="4643438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7382635" y="4737643"/>
            <a:ext cx="1389380" cy="58317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 indent="76518">
              <a:lnSpc>
                <a:spcPct val="133300"/>
              </a:lnSpc>
              <a:spcBef>
                <a:spcPts val="50"/>
              </a:spcBef>
            </a:pPr>
            <a:r>
              <a:rPr sz="1500" spc="268" dirty="0">
                <a:solidFill>
                  <a:srgbClr val="F7CF2B"/>
                </a:solidFill>
                <a:latin typeface="Tahoma"/>
                <a:cs typeface="Tahoma"/>
              </a:rPr>
              <a:t>PESQUISA </a:t>
            </a:r>
            <a:r>
              <a:rPr sz="1500" spc="300" dirty="0">
                <a:solidFill>
                  <a:srgbClr val="F7CF2B"/>
                </a:solidFill>
                <a:latin typeface="Tahoma"/>
                <a:cs typeface="Tahoma"/>
              </a:rPr>
              <a:t>ACADÊMICA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205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3786187" cy="51434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56232" y="1371600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249882" y="2975857"/>
            <a:ext cx="4056380" cy="15722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>
              <a:lnSpc>
                <a:spcPct val="114599"/>
              </a:lnSpc>
              <a:spcBef>
                <a:spcPts val="50"/>
              </a:spcBef>
            </a:pPr>
            <a:r>
              <a:rPr sz="1500" spc="125" dirty="0">
                <a:solidFill>
                  <a:srgbClr val="FFFEE6"/>
                </a:solidFill>
                <a:latin typeface="Tahoma"/>
                <a:cs typeface="Tahoma"/>
              </a:rPr>
              <a:t>Originalmente,</a:t>
            </a:r>
            <a:r>
              <a:rPr sz="1500" spc="5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0" dirty="0">
                <a:solidFill>
                  <a:srgbClr val="FFFEE6"/>
                </a:solidFill>
                <a:latin typeface="Tahoma"/>
                <a:cs typeface="Tahoma"/>
              </a:rPr>
              <a:t>recursos</a:t>
            </a:r>
            <a:r>
              <a:rPr sz="1500" spc="5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FFFEE6"/>
                </a:solidFill>
                <a:latin typeface="Tahoma"/>
                <a:cs typeface="Tahoma"/>
              </a:rPr>
              <a:t>repassados </a:t>
            </a:r>
            <a:r>
              <a:rPr sz="1500" spc="163" dirty="0">
                <a:solidFill>
                  <a:srgbClr val="FFFEE6"/>
                </a:solidFill>
                <a:latin typeface="Tahoma"/>
                <a:cs typeface="Tahoma"/>
              </a:rPr>
              <a:t>mediante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FFFEE6"/>
                </a:solidFill>
                <a:latin typeface="Tahoma"/>
                <a:cs typeface="Tahoma"/>
              </a:rPr>
              <a:t>convênio,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FFFEE6"/>
                </a:solidFill>
                <a:latin typeface="Tahoma"/>
                <a:cs typeface="Tahoma"/>
              </a:rPr>
              <a:t>acordos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0" dirty="0">
                <a:solidFill>
                  <a:srgbClr val="FFFEE6"/>
                </a:solidFill>
                <a:latin typeface="Tahoma"/>
                <a:cs typeface="Tahoma"/>
              </a:rPr>
              <a:t>ou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EE6"/>
                </a:solidFill>
                <a:latin typeface="Tahoma"/>
                <a:cs typeface="Tahoma"/>
              </a:rPr>
              <a:t>ajustes, </a:t>
            </a:r>
            <a:r>
              <a:rPr sz="1500" spc="163" dirty="0">
                <a:solidFill>
                  <a:srgbClr val="FFFEE6"/>
                </a:solidFill>
                <a:latin typeface="Tahoma"/>
                <a:cs typeface="Tahoma"/>
              </a:rPr>
              <a:t>que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68" dirty="0">
                <a:solidFill>
                  <a:srgbClr val="FFFEE6"/>
                </a:solidFill>
                <a:latin typeface="Tahoma"/>
                <a:cs typeface="Tahoma"/>
              </a:rPr>
              <a:t>se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70" dirty="0">
                <a:solidFill>
                  <a:srgbClr val="FFFEE6"/>
                </a:solidFill>
                <a:latin typeface="Tahoma"/>
                <a:cs typeface="Tahoma"/>
              </a:rPr>
              <a:t>enquadrem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13" dirty="0">
                <a:solidFill>
                  <a:srgbClr val="FFFEE6"/>
                </a:solidFill>
                <a:latin typeface="Tahoma"/>
                <a:cs typeface="Tahoma"/>
              </a:rPr>
              <a:t>nos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2" dirty="0">
                <a:solidFill>
                  <a:srgbClr val="FFFEE6"/>
                </a:solidFill>
                <a:latin typeface="Tahoma"/>
                <a:cs typeface="Tahoma"/>
              </a:rPr>
              <a:t>objetivos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65" dirty="0">
                <a:solidFill>
                  <a:srgbClr val="FFFEE6"/>
                </a:solidFill>
                <a:latin typeface="Tahoma"/>
                <a:cs typeface="Tahoma"/>
              </a:rPr>
              <a:t>do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8" dirty="0">
                <a:solidFill>
                  <a:srgbClr val="FFFEE6"/>
                </a:solidFill>
                <a:latin typeface="Tahoma"/>
                <a:cs typeface="Tahoma"/>
              </a:rPr>
              <a:t>slide </a:t>
            </a:r>
            <a:r>
              <a:rPr sz="1500" spc="83" dirty="0">
                <a:solidFill>
                  <a:srgbClr val="FFFEE6"/>
                </a:solidFill>
                <a:latin typeface="Tahoma"/>
                <a:cs typeface="Tahoma"/>
              </a:rPr>
              <a:t>anterior,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8" dirty="0">
                <a:solidFill>
                  <a:srgbClr val="FFFEE6"/>
                </a:solidFill>
                <a:latin typeface="Tahoma"/>
                <a:cs typeface="Tahoma"/>
              </a:rPr>
              <a:t>sendo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EE6"/>
                </a:solidFill>
                <a:latin typeface="Tahoma"/>
                <a:cs typeface="Tahoma"/>
              </a:rPr>
              <a:t>30%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15" dirty="0">
                <a:solidFill>
                  <a:srgbClr val="FFFEE6"/>
                </a:solidFill>
                <a:latin typeface="Tahoma"/>
                <a:cs typeface="Tahoma"/>
              </a:rPr>
              <a:t>para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FFFEE6"/>
                </a:solidFill>
                <a:latin typeface="Tahoma"/>
                <a:cs typeface="Tahoma"/>
              </a:rPr>
              <a:t>construção, </a:t>
            </a:r>
            <a:r>
              <a:rPr sz="1500" spc="93" dirty="0">
                <a:solidFill>
                  <a:srgbClr val="FFFEE6"/>
                </a:solidFill>
                <a:latin typeface="Tahoma"/>
                <a:cs typeface="Tahoma"/>
              </a:rPr>
              <a:t>reforma,</a:t>
            </a:r>
            <a:r>
              <a:rPr sz="1500" spc="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FFFEE6"/>
                </a:solidFill>
                <a:latin typeface="Tahoma"/>
                <a:cs typeface="Tahoma"/>
              </a:rPr>
              <a:t>ampliação</a:t>
            </a:r>
            <a:r>
              <a:rPr sz="15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500" spc="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FFFEE6"/>
                </a:solidFill>
                <a:latin typeface="Tahoma"/>
                <a:cs typeface="Tahoma"/>
              </a:rPr>
              <a:t>aprimoramento</a:t>
            </a:r>
            <a:r>
              <a:rPr sz="15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3" dirty="0">
                <a:solidFill>
                  <a:srgbClr val="FFFEE6"/>
                </a:solidFill>
                <a:latin typeface="Tahoma"/>
                <a:cs typeface="Tahoma"/>
              </a:rPr>
              <a:t>de </a:t>
            </a:r>
            <a:r>
              <a:rPr sz="1500" spc="138" dirty="0">
                <a:solidFill>
                  <a:srgbClr val="FFFEE6"/>
                </a:solidFill>
                <a:latin typeface="Tahoma"/>
                <a:cs typeface="Tahoma"/>
              </a:rPr>
              <a:t>estabelecimentos</a:t>
            </a:r>
            <a:r>
              <a:rPr sz="1500" spc="6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EE6"/>
                </a:solidFill>
                <a:latin typeface="Tahoma"/>
                <a:cs typeface="Tahoma"/>
              </a:rPr>
              <a:t>penais;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53084" y="1699103"/>
            <a:ext cx="2825750" cy="955070"/>
          </a:xfrm>
          <a:prstGeom prst="rect">
            <a:avLst/>
          </a:prstGeom>
        </p:spPr>
        <p:txBody>
          <a:bodyPr vert="horz" wrap="square" lIns="0" tIns="56833" rIns="0" bIns="0" rtlCol="0" anchor="ctr">
            <a:spAutoFit/>
          </a:bodyPr>
          <a:lstStyle/>
          <a:p>
            <a:pPr marL="6350" marR="2540">
              <a:lnSpc>
                <a:spcPts val="3490"/>
              </a:lnSpc>
              <a:spcBef>
                <a:spcPts val="447"/>
              </a:spcBef>
            </a:pPr>
            <a:r>
              <a:rPr sz="3200" spc="-568" dirty="0"/>
              <a:t>DESTINAÇÃO</a:t>
            </a:r>
            <a:r>
              <a:rPr sz="3200" spc="-125" dirty="0"/>
              <a:t> </a:t>
            </a:r>
            <a:r>
              <a:rPr sz="3200" spc="-688" dirty="0"/>
              <a:t>DOS </a:t>
            </a:r>
            <a:r>
              <a:rPr sz="3200" spc="-553" dirty="0"/>
              <a:t>RECURSOS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3345173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1968" y="3093400"/>
            <a:ext cx="5253673" cy="765915"/>
          </a:xfrm>
          <a:prstGeom prst="rect">
            <a:avLst/>
          </a:prstGeom>
        </p:spPr>
        <p:txBody>
          <a:bodyPr vert="horz" wrap="square" lIns="0" tIns="32068" rIns="0" bIns="0" rtlCol="0">
            <a:spAutoFit/>
          </a:bodyPr>
          <a:lstStyle/>
          <a:p>
            <a:pPr marL="355600" indent="-290830">
              <a:spcBef>
                <a:spcPts val="253"/>
              </a:spcBef>
              <a:buFont typeface="Tahoma"/>
              <a:buAutoNum type="arabicPeriod"/>
              <a:tabLst>
                <a:tab pos="355600" algn="l"/>
              </a:tabLst>
            </a:pPr>
            <a:r>
              <a:rPr sz="2300" b="1" spc="65" dirty="0">
                <a:solidFill>
                  <a:srgbClr val="FFFEE6"/>
                </a:solidFill>
                <a:latin typeface="Tahoma"/>
                <a:cs typeface="Tahoma"/>
              </a:rPr>
              <a:t>"Federalismo</a:t>
            </a:r>
            <a:r>
              <a:rPr sz="2300" b="1" spc="-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spc="50" dirty="0">
                <a:solidFill>
                  <a:srgbClr val="FFFEE6"/>
                </a:solidFill>
                <a:latin typeface="Tahoma"/>
                <a:cs typeface="Tahoma"/>
              </a:rPr>
              <a:t>prisional"</a:t>
            </a:r>
            <a:endParaRPr sz="2300">
              <a:latin typeface="Tahoma"/>
              <a:cs typeface="Tahoma"/>
            </a:endParaRPr>
          </a:p>
          <a:p>
            <a:pPr marL="355918" indent="-349568">
              <a:spcBef>
                <a:spcPts val="203"/>
              </a:spcBef>
              <a:buFont typeface="Tahoma"/>
              <a:buAutoNum type="arabicPeriod"/>
              <a:tabLst>
                <a:tab pos="355918" algn="l"/>
              </a:tabLst>
            </a:pPr>
            <a:r>
              <a:rPr sz="2300" b="1" spc="45" dirty="0">
                <a:solidFill>
                  <a:srgbClr val="FFFEE6"/>
                </a:solidFill>
                <a:latin typeface="Tahoma"/>
                <a:cs typeface="Tahoma"/>
              </a:rPr>
              <a:t>Caráter</a:t>
            </a:r>
            <a:r>
              <a:rPr sz="2300" b="1" spc="-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spc="63" dirty="0">
                <a:solidFill>
                  <a:srgbClr val="FFFEE6"/>
                </a:solidFill>
                <a:latin typeface="Tahoma"/>
                <a:cs typeface="Tahoma"/>
              </a:rPr>
              <a:t>autorizativo</a:t>
            </a:r>
            <a:r>
              <a:rPr sz="2300" b="1" spc="-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spc="80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2300" b="1" spc="-4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spc="65" dirty="0">
                <a:solidFill>
                  <a:srgbClr val="FFFEE6"/>
                </a:solidFill>
                <a:latin typeface="Tahoma"/>
                <a:cs typeface="Tahoma"/>
              </a:rPr>
              <a:t>despesa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9204" y="2060288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4" name="object 4"/>
          <p:cNvSpPr/>
          <p:nvPr/>
        </p:nvSpPr>
        <p:spPr>
          <a:xfrm>
            <a:off x="3719204" y="4693805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42251" y="2494128"/>
            <a:ext cx="2456815" cy="406522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sz="2600" spc="-485" dirty="0"/>
              <a:t>MAS</a:t>
            </a:r>
            <a:r>
              <a:rPr sz="2600" spc="-210" dirty="0"/>
              <a:t> </a:t>
            </a:r>
            <a:r>
              <a:rPr lang="pt-BR" sz="2600" spc="-210" dirty="0"/>
              <a:t> </a:t>
            </a:r>
            <a:r>
              <a:rPr sz="2600" spc="-453" dirty="0"/>
              <a:t>FUNCIONA?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891808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857250"/>
            <a:ext cx="3610292" cy="5143500"/>
            <a:chOff x="0" y="0"/>
            <a:chExt cx="7220584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220584" cy="10287000"/>
            </a:xfrm>
            <a:custGeom>
              <a:avLst/>
              <a:gdLst/>
              <a:ahLst/>
              <a:cxnLst/>
              <a:rect l="l" t="t" r="r" b="b"/>
              <a:pathLst>
                <a:path w="7220584" h="10287000">
                  <a:moveTo>
                    <a:pt x="0" y="10286999"/>
                  </a:moveTo>
                  <a:lnTo>
                    <a:pt x="0" y="0"/>
                  </a:lnTo>
                  <a:lnTo>
                    <a:pt x="7220273" y="0"/>
                  </a:lnTo>
                  <a:lnTo>
                    <a:pt x="7220273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2743200" cy="209550"/>
            </a:xfrm>
            <a:custGeom>
              <a:avLst/>
              <a:gdLst/>
              <a:ahLst/>
              <a:cxnLst/>
              <a:rect l="l" t="t" r="r" b="b"/>
              <a:pathLst>
                <a:path w="2743200" h="209550">
                  <a:moveTo>
                    <a:pt x="2743199" y="209549"/>
                  </a:moveTo>
                  <a:lnTo>
                    <a:pt x="0" y="209549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20954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1202" y="1657367"/>
            <a:ext cx="2231708" cy="4988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3200" spc="-545" dirty="0">
                <a:solidFill>
                  <a:srgbClr val="FFFEE6"/>
                </a:solidFill>
                <a:latin typeface="Verdana"/>
                <a:cs typeface="Verdana"/>
              </a:rPr>
              <a:t>FEDERALISMO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2811" y="1371600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321271" y="2710223"/>
            <a:ext cx="3942715" cy="2953757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5103" algn="just">
              <a:spcBef>
                <a:spcPts val="350"/>
              </a:spcBef>
            </a:pP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estados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8" dirty="0">
                <a:solidFill>
                  <a:srgbClr val="252826"/>
                </a:solidFill>
                <a:latin typeface="Tahoma"/>
                <a:cs typeface="Tahoma"/>
              </a:rPr>
              <a:t>União</a:t>
            </a:r>
            <a:endParaRPr sz="1500">
              <a:latin typeface="Tahoma"/>
              <a:cs typeface="Tahoma"/>
            </a:endParaRPr>
          </a:p>
          <a:p>
            <a:pPr marL="185103" marR="4445" indent="-179070" algn="just">
              <a:lnSpc>
                <a:spcPts val="2100"/>
              </a:lnSpc>
              <a:spcBef>
                <a:spcPts val="120"/>
              </a:spcBef>
              <a:buFont typeface="Tahoma"/>
              <a:buAutoNum type="arabicPeriod" startAt="2"/>
              <a:tabLst>
                <a:tab pos="185103" algn="l"/>
                <a:tab pos="361315" algn="l"/>
              </a:tabLst>
            </a:pPr>
            <a:r>
              <a:rPr sz="1500" dirty="0">
                <a:solidFill>
                  <a:srgbClr val="252826"/>
                </a:solidFill>
                <a:latin typeface="Times New Roman"/>
                <a:cs typeface="Times New Roman"/>
              </a:rPr>
              <a:t>	</a:t>
            </a:r>
            <a:r>
              <a:rPr sz="1500" spc="70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1500" spc="270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43" dirty="0">
                <a:solidFill>
                  <a:srgbClr val="252826"/>
                </a:solidFill>
                <a:latin typeface="Tahoma"/>
                <a:cs typeface="Tahoma"/>
              </a:rPr>
              <a:t>União</a:t>
            </a:r>
            <a:r>
              <a:rPr sz="1500" spc="273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não</a:t>
            </a:r>
            <a:r>
              <a:rPr sz="1500" spc="270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mensura</a:t>
            </a:r>
            <a:r>
              <a:rPr sz="1500" spc="273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53" dirty="0">
                <a:solidFill>
                  <a:srgbClr val="252826"/>
                </a:solidFill>
                <a:latin typeface="Tahoma"/>
                <a:cs typeface="Tahoma"/>
              </a:rPr>
              <a:t>impactos </a:t>
            </a:r>
            <a:r>
              <a:rPr sz="1500" spc="133" dirty="0">
                <a:solidFill>
                  <a:srgbClr val="252826"/>
                </a:solidFill>
                <a:latin typeface="Tahoma"/>
                <a:cs typeface="Tahoma"/>
              </a:rPr>
              <a:t>orçamentários</a:t>
            </a:r>
            <a:r>
              <a:rPr sz="1500" spc="27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28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8" dirty="0">
                <a:solidFill>
                  <a:srgbClr val="252826"/>
                </a:solidFill>
                <a:latin typeface="Tahoma"/>
                <a:cs typeface="Tahoma"/>
              </a:rPr>
              <a:t>suas</a:t>
            </a:r>
            <a:r>
              <a:rPr sz="1500" spc="28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propostas</a:t>
            </a:r>
            <a:r>
              <a:rPr sz="1500" spc="27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1500" spc="28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252826"/>
                </a:solidFill>
                <a:latin typeface="Tahoma"/>
                <a:cs typeface="Tahoma"/>
              </a:rPr>
              <a:t>a </a:t>
            </a:r>
            <a:r>
              <a:rPr sz="1500" spc="78" dirty="0">
                <a:solidFill>
                  <a:srgbClr val="252826"/>
                </a:solidFill>
                <a:latin typeface="Tahoma"/>
                <a:cs typeface="Tahoma"/>
              </a:rPr>
              <a:t>duas,</a:t>
            </a:r>
            <a:endParaRPr sz="1500">
              <a:latin typeface="Tahoma"/>
              <a:cs typeface="Tahoma"/>
            </a:endParaRPr>
          </a:p>
          <a:p>
            <a:pPr marL="184468" marR="3493" indent="-168275" algn="just">
              <a:lnSpc>
                <a:spcPts val="2100"/>
              </a:lnSpc>
              <a:buAutoNum type="arabicPeriod" startAt="2"/>
              <a:tabLst>
                <a:tab pos="185103" algn="l"/>
              </a:tabLst>
            </a:pPr>
            <a:r>
              <a:rPr sz="1500" spc="10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spc="-15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80" dirty="0">
                <a:solidFill>
                  <a:srgbClr val="252826"/>
                </a:solidFill>
                <a:latin typeface="Tahoma"/>
                <a:cs typeface="Tahoma"/>
              </a:rPr>
              <a:t>modelo</a:t>
            </a:r>
            <a:r>
              <a:rPr sz="1500" spc="-15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-15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02" dirty="0">
                <a:solidFill>
                  <a:srgbClr val="252826"/>
                </a:solidFill>
                <a:latin typeface="Tahoma"/>
                <a:cs typeface="Tahoma"/>
              </a:rPr>
              <a:t>repasse</a:t>
            </a:r>
            <a:r>
              <a:rPr sz="1500" spc="-15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30" dirty="0">
                <a:solidFill>
                  <a:srgbClr val="252826"/>
                </a:solidFill>
                <a:latin typeface="Tahoma"/>
                <a:cs typeface="Tahoma"/>
              </a:rPr>
              <a:t>por</a:t>
            </a:r>
            <a:r>
              <a:rPr sz="1500" spc="-15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convênios 	</a:t>
            </a:r>
            <a:r>
              <a:rPr sz="1500" spc="90" dirty="0">
                <a:solidFill>
                  <a:srgbClr val="252826"/>
                </a:solidFill>
                <a:latin typeface="Tahoma"/>
                <a:cs typeface="Tahoma"/>
              </a:rPr>
              <a:t>aos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estados</a:t>
            </a:r>
            <a:r>
              <a:rPr sz="1500" spc="-23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0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spc="-23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30" dirty="0">
                <a:solidFill>
                  <a:srgbClr val="252826"/>
                </a:solidFill>
                <a:latin typeface="Tahoma"/>
                <a:cs typeface="Tahoma"/>
              </a:rPr>
              <a:t>ônus</a:t>
            </a:r>
            <a:r>
              <a:rPr sz="1500" spc="-23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-23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33" dirty="0">
                <a:solidFill>
                  <a:srgbClr val="252826"/>
                </a:solidFill>
                <a:latin typeface="Tahoma"/>
                <a:cs typeface="Tahoma"/>
              </a:rPr>
              <a:t>confeccionar 	</a:t>
            </a:r>
            <a:r>
              <a:rPr sz="1500" spc="78" dirty="0">
                <a:solidFill>
                  <a:srgbClr val="252826"/>
                </a:solidFill>
                <a:latin typeface="Tahoma"/>
                <a:cs typeface="Tahoma"/>
              </a:rPr>
              <a:t>projetos,</a:t>
            </a:r>
            <a:endParaRPr sz="1500">
              <a:latin typeface="Tahoma"/>
              <a:cs typeface="Tahoma"/>
            </a:endParaRPr>
          </a:p>
          <a:p>
            <a:pPr marL="184468" marR="2540" indent="-177800" algn="just">
              <a:lnSpc>
                <a:spcPts val="2100"/>
              </a:lnSpc>
              <a:buAutoNum type="arabicPeriod" startAt="2"/>
              <a:tabLst>
                <a:tab pos="185103" algn="l"/>
              </a:tabLst>
            </a:pP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Entre</a:t>
            </a:r>
            <a:r>
              <a:rPr sz="1500" spc="28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252826"/>
                </a:solidFill>
                <a:latin typeface="Tahoma"/>
                <a:cs typeface="Tahoma"/>
              </a:rPr>
              <a:t>2015-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2018,</a:t>
            </a:r>
            <a:r>
              <a:rPr sz="1500" spc="28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SP</a:t>
            </a:r>
            <a:r>
              <a:rPr sz="1500" spc="28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1500" spc="28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90" dirty="0">
                <a:solidFill>
                  <a:srgbClr val="252826"/>
                </a:solidFill>
                <a:latin typeface="Tahoma"/>
                <a:cs typeface="Tahoma"/>
              </a:rPr>
              <a:t>MG</a:t>
            </a:r>
            <a:r>
              <a:rPr sz="1500" spc="28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receberam 	</a:t>
            </a:r>
            <a:r>
              <a:rPr sz="1500" spc="140" dirty="0">
                <a:solidFill>
                  <a:srgbClr val="252826"/>
                </a:solidFill>
                <a:latin typeface="Tahoma"/>
                <a:cs typeface="Tahoma"/>
              </a:rPr>
              <a:t>mais</a:t>
            </a:r>
            <a:r>
              <a:rPr sz="1500" spc="28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30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2/3</a:t>
            </a:r>
            <a:r>
              <a:rPr sz="1500" spc="30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das</a:t>
            </a:r>
            <a:r>
              <a:rPr sz="1500" spc="28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98" dirty="0">
                <a:solidFill>
                  <a:srgbClr val="252826"/>
                </a:solidFill>
                <a:latin typeface="Tahoma"/>
                <a:cs typeface="Tahoma"/>
              </a:rPr>
              <a:t>verbas</a:t>
            </a:r>
            <a:r>
              <a:rPr sz="1500" spc="30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8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1500" spc="30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foram</a:t>
            </a:r>
            <a:r>
              <a:rPr sz="1500" spc="28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65" dirty="0">
                <a:solidFill>
                  <a:srgbClr val="252826"/>
                </a:solidFill>
                <a:latin typeface="Tahoma"/>
                <a:cs typeface="Tahoma"/>
              </a:rPr>
              <a:t>os 	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únicos</a:t>
            </a:r>
            <a:r>
              <a:rPr sz="1500" spc="15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213" dirty="0">
                <a:solidFill>
                  <a:srgbClr val="252826"/>
                </a:solidFill>
                <a:latin typeface="Tahoma"/>
                <a:cs typeface="Tahoma"/>
              </a:rPr>
              <a:t>com</a:t>
            </a:r>
            <a:r>
              <a:rPr sz="1500" spc="16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70" dirty="0">
                <a:solidFill>
                  <a:srgbClr val="252826"/>
                </a:solidFill>
                <a:latin typeface="Tahoma"/>
                <a:cs typeface="Tahoma"/>
              </a:rPr>
              <a:t>aumento</a:t>
            </a:r>
            <a:r>
              <a:rPr sz="1500" spc="15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252826"/>
                </a:solidFill>
                <a:latin typeface="Tahoma"/>
                <a:cs typeface="Tahoma"/>
              </a:rPr>
              <a:t>consistente</a:t>
            </a:r>
            <a:r>
              <a:rPr sz="1500" spc="16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2" dirty="0">
                <a:solidFill>
                  <a:srgbClr val="252826"/>
                </a:solidFill>
                <a:latin typeface="Tahoma"/>
                <a:cs typeface="Tahoma"/>
              </a:rPr>
              <a:t>das 	</a:t>
            </a:r>
            <a:r>
              <a:rPr sz="1500" spc="83" dirty="0">
                <a:solidFill>
                  <a:srgbClr val="252826"/>
                </a:solidFill>
                <a:latin typeface="Tahoma"/>
                <a:cs typeface="Tahoma"/>
              </a:rPr>
              <a:t>vagas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76461" y="1545439"/>
            <a:ext cx="3105468" cy="237244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  <a:tabLst>
                <a:tab pos="255270" algn="l"/>
                <a:tab pos="1608455" algn="l"/>
                <a:tab pos="2014538" algn="l"/>
                <a:tab pos="2803525" algn="l"/>
              </a:tabLst>
            </a:pP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310" dirty="0">
                <a:solidFill>
                  <a:srgbClr val="252826"/>
                </a:solidFill>
                <a:latin typeface="Tahoma"/>
                <a:cs typeface="Tahoma"/>
              </a:rPr>
              <a:t>PROBLEMA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50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45" dirty="0">
                <a:solidFill>
                  <a:srgbClr val="252826"/>
                </a:solidFill>
                <a:latin typeface="Tahoma"/>
                <a:cs typeface="Tahoma"/>
              </a:rPr>
              <a:t>FALTA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1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6461" y="1772010"/>
            <a:ext cx="4085273" cy="95385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73343">
              <a:lnSpc>
                <a:spcPct val="133300"/>
              </a:lnSpc>
              <a:spcBef>
                <a:spcPts val="50"/>
              </a:spcBef>
              <a:tabLst>
                <a:tab pos="1900555" algn="l"/>
                <a:tab pos="2735580" algn="l"/>
                <a:tab pos="3882390" algn="l"/>
              </a:tabLst>
            </a:pPr>
            <a:r>
              <a:rPr sz="1500" spc="318" dirty="0">
                <a:solidFill>
                  <a:srgbClr val="252826"/>
                </a:solidFill>
                <a:latin typeface="Tahoma"/>
                <a:cs typeface="Tahoma"/>
              </a:rPr>
              <a:t>COORDENAÇÃO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50" dirty="0">
                <a:solidFill>
                  <a:srgbClr val="252826"/>
                </a:solidFill>
                <a:latin typeface="Tahoma"/>
                <a:cs typeface="Tahoma"/>
              </a:rPr>
              <a:t>ENTRE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63" dirty="0">
                <a:solidFill>
                  <a:srgbClr val="252826"/>
                </a:solidFill>
                <a:latin typeface="Tahoma"/>
                <a:cs typeface="Tahoma"/>
              </a:rPr>
              <a:t>ESTADOS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E </a:t>
            </a:r>
            <a:r>
              <a:rPr sz="1500" spc="255" dirty="0">
                <a:solidFill>
                  <a:srgbClr val="252826"/>
                </a:solidFill>
                <a:latin typeface="Tahoma"/>
                <a:cs typeface="Tahoma"/>
              </a:rPr>
              <a:t>UNIÃO</a:t>
            </a:r>
            <a:endParaRPr sz="1500">
              <a:latin typeface="Tahoma"/>
              <a:cs typeface="Tahoma"/>
            </a:endParaRPr>
          </a:p>
          <a:p>
            <a:pPr marL="191135">
              <a:spcBef>
                <a:spcPts val="788"/>
              </a:spcBef>
              <a:tabLst>
                <a:tab pos="540385" algn="l"/>
                <a:tab pos="896303" algn="l"/>
                <a:tab pos="2415858" algn="l"/>
                <a:tab pos="3831273" algn="l"/>
              </a:tabLst>
            </a:pPr>
            <a:r>
              <a:rPr sz="1500" spc="-208" dirty="0">
                <a:solidFill>
                  <a:srgbClr val="252826"/>
                </a:solidFill>
                <a:latin typeface="Tahoma"/>
                <a:cs typeface="Tahoma"/>
              </a:rPr>
              <a:t>1.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63" dirty="0">
                <a:solidFill>
                  <a:srgbClr val="252826"/>
                </a:solidFill>
                <a:latin typeface="Tahoma"/>
                <a:cs typeface="Tahoma"/>
              </a:rPr>
              <a:t>competência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33" dirty="0">
                <a:solidFill>
                  <a:srgbClr val="252826"/>
                </a:solidFill>
                <a:latin typeface="Tahoma"/>
                <a:cs typeface="Tahoma"/>
              </a:rPr>
              <a:t>concorrente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43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2455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0" y="1567369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323528" y="620688"/>
            <a:ext cx="7490857" cy="4870477"/>
            <a:chOff x="2655719" y="1028703"/>
            <a:chExt cx="12973050" cy="8239125"/>
          </a:xfrm>
        </p:grpSpPr>
        <p:sp>
          <p:nvSpPr>
            <p:cNvPr id="4" name="object 4"/>
            <p:cNvSpPr/>
            <p:nvPr/>
          </p:nvSpPr>
          <p:spPr>
            <a:xfrm>
              <a:off x="7772399" y="8658948"/>
              <a:ext cx="2743200" cy="209550"/>
            </a:xfrm>
            <a:custGeom>
              <a:avLst/>
              <a:gdLst/>
              <a:ahLst/>
              <a:cxnLst/>
              <a:rect l="l" t="t" r="r" b="b"/>
              <a:pathLst>
                <a:path w="2743200" h="209550">
                  <a:moveTo>
                    <a:pt x="2743199" y="209549"/>
                  </a:moveTo>
                  <a:lnTo>
                    <a:pt x="0" y="209549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209549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5719" y="1028703"/>
              <a:ext cx="12973049" cy="82391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882679" y="5523263"/>
            <a:ext cx="2776855" cy="304800"/>
          </a:xfrm>
          <a:custGeom>
            <a:avLst/>
            <a:gdLst/>
            <a:ahLst/>
            <a:cxnLst/>
            <a:rect l="l" t="t" r="r" b="b"/>
            <a:pathLst>
              <a:path w="5553709" h="609600">
                <a:moveTo>
                  <a:pt x="5401111" y="609599"/>
                </a:moveTo>
                <a:lnTo>
                  <a:pt x="152538" y="609599"/>
                </a:lnTo>
                <a:lnTo>
                  <a:pt x="104324" y="601830"/>
                </a:lnTo>
                <a:lnTo>
                  <a:pt x="62451" y="580195"/>
                </a:lnTo>
                <a:lnTo>
                  <a:pt x="29431" y="547205"/>
                </a:lnTo>
                <a:lnTo>
                  <a:pt x="7776" y="505370"/>
                </a:lnTo>
                <a:lnTo>
                  <a:pt x="0" y="457199"/>
                </a:lnTo>
                <a:lnTo>
                  <a:pt x="0" y="152399"/>
                </a:lnTo>
                <a:lnTo>
                  <a:pt x="7776" y="104229"/>
                </a:lnTo>
                <a:lnTo>
                  <a:pt x="29431" y="62394"/>
                </a:lnTo>
                <a:lnTo>
                  <a:pt x="62451" y="29404"/>
                </a:lnTo>
                <a:lnTo>
                  <a:pt x="104324" y="7769"/>
                </a:lnTo>
                <a:lnTo>
                  <a:pt x="152538" y="0"/>
                </a:lnTo>
                <a:lnTo>
                  <a:pt x="5401111" y="0"/>
                </a:lnTo>
                <a:lnTo>
                  <a:pt x="5449324" y="7769"/>
                </a:lnTo>
                <a:lnTo>
                  <a:pt x="5491198" y="29404"/>
                </a:lnTo>
                <a:lnTo>
                  <a:pt x="5524218" y="62394"/>
                </a:lnTo>
                <a:lnTo>
                  <a:pt x="5545872" y="104229"/>
                </a:lnTo>
                <a:lnTo>
                  <a:pt x="5553649" y="152399"/>
                </a:lnTo>
                <a:lnTo>
                  <a:pt x="5553649" y="457199"/>
                </a:lnTo>
                <a:lnTo>
                  <a:pt x="5545872" y="505370"/>
                </a:lnTo>
                <a:lnTo>
                  <a:pt x="5524218" y="547205"/>
                </a:lnTo>
                <a:lnTo>
                  <a:pt x="5491198" y="580195"/>
                </a:lnTo>
                <a:lnTo>
                  <a:pt x="5449324" y="601830"/>
                </a:lnTo>
                <a:lnTo>
                  <a:pt x="5401111" y="6095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964028" y="5555013"/>
            <a:ext cx="2611755" cy="4680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  <a:tabLst>
                <a:tab pos="1323340" algn="l"/>
                <a:tab pos="1985010" algn="l"/>
                <a:tab pos="2273935" algn="l"/>
              </a:tabLst>
            </a:pPr>
            <a:r>
              <a:rPr sz="1500" spc="-102" dirty="0">
                <a:solidFill>
                  <a:srgbClr val="F7CF2B"/>
                </a:solidFill>
                <a:latin typeface="Tahoma"/>
                <a:cs typeface="Tahoma"/>
              </a:rPr>
              <a:t>(</a:t>
            </a:r>
            <a:r>
              <a:rPr sz="1500" spc="-28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263" dirty="0">
                <a:solidFill>
                  <a:srgbClr val="F7CF2B"/>
                </a:solidFill>
                <a:latin typeface="Tahoma"/>
                <a:cs typeface="Tahoma"/>
              </a:rPr>
              <a:t>REZENDE,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65" dirty="0">
                <a:solidFill>
                  <a:srgbClr val="F7CF2B"/>
                </a:solidFill>
                <a:latin typeface="Tahoma"/>
                <a:cs typeface="Tahoma"/>
              </a:rPr>
              <a:t>2019</a:t>
            </a:r>
            <a:r>
              <a:rPr sz="1500" spc="-28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-163" dirty="0">
                <a:solidFill>
                  <a:srgbClr val="F7CF2B"/>
                </a:solidFill>
                <a:latin typeface="Tahoma"/>
                <a:cs typeface="Tahoma"/>
              </a:rPr>
              <a:t>,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08" dirty="0">
                <a:solidFill>
                  <a:srgbClr val="F7CF2B"/>
                </a:solidFill>
                <a:latin typeface="Tahoma"/>
                <a:cs typeface="Tahoma"/>
              </a:rPr>
              <a:t>p.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30" dirty="0">
                <a:solidFill>
                  <a:srgbClr val="F7CF2B"/>
                </a:solidFill>
                <a:latin typeface="Tahoma"/>
                <a:cs typeface="Tahoma"/>
              </a:rPr>
              <a:t>63</a:t>
            </a:r>
            <a:r>
              <a:rPr sz="1500" spc="-29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F7CF2B"/>
                </a:solidFill>
                <a:latin typeface="Tahoma"/>
                <a:cs typeface="Tahoma"/>
              </a:rPr>
              <a:t>)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50165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202" y="1657366"/>
            <a:ext cx="2581910" cy="955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lnSpc>
                <a:spcPts val="3663"/>
              </a:lnSpc>
              <a:spcBef>
                <a:spcPts val="50"/>
              </a:spcBef>
            </a:pPr>
            <a:r>
              <a:rPr sz="3200" spc="-505" dirty="0">
                <a:solidFill>
                  <a:srgbClr val="FFFEE6"/>
                </a:solidFill>
                <a:latin typeface="Verdana"/>
                <a:cs typeface="Verdana"/>
              </a:rPr>
              <a:t>FALTA</a:t>
            </a:r>
            <a:r>
              <a:rPr sz="3200" spc="-127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3200" spc="-708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endParaRPr sz="3200">
              <a:latin typeface="Verdana"/>
              <a:cs typeface="Verdana"/>
            </a:endParaRPr>
          </a:p>
          <a:p>
            <a:pPr marL="6350">
              <a:lnSpc>
                <a:spcPts val="3663"/>
              </a:lnSpc>
            </a:pPr>
            <a:r>
              <a:rPr sz="3200" spc="-555" dirty="0">
                <a:solidFill>
                  <a:srgbClr val="FFFEE6"/>
                </a:solidFill>
                <a:latin typeface="Verdana"/>
                <a:cs typeface="Verdana"/>
              </a:rPr>
              <a:t>INVESTIMENTOS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82811" y="1371600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176461" y="2417513"/>
            <a:ext cx="3980815" cy="1328442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</a:pPr>
            <a:r>
              <a:rPr sz="1500" spc="148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caráter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autorizativo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65" dirty="0">
                <a:solidFill>
                  <a:srgbClr val="252826"/>
                </a:solidFill>
                <a:latin typeface="Tahoma"/>
                <a:cs typeface="Tahoma"/>
              </a:rPr>
              <a:t>do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0" dirty="0">
                <a:solidFill>
                  <a:srgbClr val="252826"/>
                </a:solidFill>
                <a:latin typeface="Tahoma"/>
                <a:cs typeface="Tahoma"/>
              </a:rPr>
              <a:t>orçamento </a:t>
            </a:r>
            <a:r>
              <a:rPr sz="1500" spc="163" dirty="0">
                <a:solidFill>
                  <a:srgbClr val="252826"/>
                </a:solidFill>
                <a:latin typeface="Tahoma"/>
                <a:cs typeface="Tahoma"/>
              </a:rPr>
              <a:t>implica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3" dirty="0">
                <a:solidFill>
                  <a:srgbClr val="252826"/>
                </a:solidFill>
                <a:latin typeface="Tahoma"/>
                <a:cs typeface="Tahoma"/>
              </a:rPr>
              <a:t>vinculação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receitas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8" dirty="0">
                <a:solidFill>
                  <a:srgbClr val="252826"/>
                </a:solidFill>
                <a:latin typeface="Tahoma"/>
                <a:cs typeface="Tahoma"/>
              </a:rPr>
              <a:t>ao 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FUNPEN,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mas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não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obrigação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252826"/>
                </a:solidFill>
                <a:latin typeface="Tahoma"/>
                <a:cs typeface="Tahoma"/>
              </a:rPr>
              <a:t>gastá- </a:t>
            </a:r>
            <a:r>
              <a:rPr sz="1500" spc="30" dirty="0">
                <a:solidFill>
                  <a:srgbClr val="252826"/>
                </a:solidFill>
                <a:latin typeface="Tahoma"/>
                <a:cs typeface="Tahoma"/>
              </a:rPr>
              <a:t>las,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ensejando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98" dirty="0">
                <a:solidFill>
                  <a:srgbClr val="252826"/>
                </a:solidFill>
                <a:latin typeface="Tahoma"/>
                <a:cs typeface="Tahoma"/>
              </a:rPr>
              <a:t>uma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0" dirty="0">
                <a:solidFill>
                  <a:srgbClr val="252826"/>
                </a:solidFill>
                <a:latin typeface="Tahoma"/>
                <a:cs typeface="Tahoma"/>
              </a:rPr>
              <a:t>execução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85" dirty="0">
                <a:solidFill>
                  <a:srgbClr val="252826"/>
                </a:solidFill>
                <a:latin typeface="Tahoma"/>
                <a:cs typeface="Tahoma"/>
              </a:rPr>
              <a:t>mínima </a:t>
            </a: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das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8" dirty="0">
                <a:solidFill>
                  <a:srgbClr val="252826"/>
                </a:solidFill>
                <a:latin typeface="Tahoma"/>
                <a:cs typeface="Tahoma"/>
              </a:rPr>
              <a:t>despesas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8" dirty="0">
                <a:solidFill>
                  <a:srgbClr val="252826"/>
                </a:solidFill>
                <a:latin typeface="Tahoma"/>
                <a:cs typeface="Tahoma"/>
              </a:rPr>
              <a:t>empenhadas.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6461" y="4017713"/>
            <a:ext cx="3965575" cy="186858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</a:pPr>
            <a:r>
              <a:rPr sz="1500" spc="190" dirty="0">
                <a:solidFill>
                  <a:srgbClr val="252826"/>
                </a:solidFill>
                <a:latin typeface="Tahoma"/>
                <a:cs typeface="Tahoma"/>
              </a:rPr>
              <a:t>Além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252826"/>
                </a:solidFill>
                <a:latin typeface="Tahoma"/>
                <a:cs typeface="Tahoma"/>
              </a:rPr>
              <a:t>disso,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0" dirty="0">
                <a:solidFill>
                  <a:srgbClr val="252826"/>
                </a:solidFill>
                <a:latin typeface="Tahoma"/>
                <a:cs typeface="Tahoma"/>
              </a:rPr>
              <a:t>ao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não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8" dirty="0">
                <a:solidFill>
                  <a:srgbClr val="252826"/>
                </a:solidFill>
                <a:latin typeface="Tahoma"/>
                <a:cs typeface="Tahoma"/>
              </a:rPr>
              <a:t>gastar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0" dirty="0">
                <a:solidFill>
                  <a:srgbClr val="252826"/>
                </a:solidFill>
                <a:latin typeface="Tahoma"/>
                <a:cs typeface="Tahoma"/>
              </a:rPr>
              <a:t>todo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252826"/>
                </a:solidFill>
                <a:latin typeface="Tahoma"/>
                <a:cs typeface="Tahoma"/>
              </a:rPr>
              <a:t>o </a:t>
            </a:r>
            <a:r>
              <a:rPr sz="1500" spc="133" dirty="0">
                <a:solidFill>
                  <a:srgbClr val="252826"/>
                </a:solidFill>
                <a:latin typeface="Tahoma"/>
                <a:cs typeface="Tahoma"/>
              </a:rPr>
              <a:t>montante,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governo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3" dirty="0">
                <a:solidFill>
                  <a:srgbClr val="252826"/>
                </a:solidFill>
                <a:latin typeface="Tahoma"/>
                <a:cs typeface="Tahoma"/>
              </a:rPr>
              <a:t>consegue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5" dirty="0">
                <a:solidFill>
                  <a:srgbClr val="252826"/>
                </a:solidFill>
                <a:latin typeface="Tahoma"/>
                <a:cs typeface="Tahoma"/>
              </a:rPr>
              <a:t>até </a:t>
            </a: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desvincular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8" dirty="0">
                <a:solidFill>
                  <a:srgbClr val="252826"/>
                </a:solidFill>
                <a:latin typeface="Tahoma"/>
                <a:cs typeface="Tahoma"/>
              </a:rPr>
              <a:t>os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2" dirty="0">
                <a:solidFill>
                  <a:srgbClr val="252826"/>
                </a:solidFill>
                <a:latin typeface="Tahoma"/>
                <a:cs typeface="Tahoma"/>
              </a:rPr>
              <a:t>recursos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8" dirty="0">
                <a:solidFill>
                  <a:srgbClr val="252826"/>
                </a:solidFill>
                <a:latin typeface="Tahoma"/>
                <a:cs typeface="Tahoma"/>
              </a:rPr>
              <a:t>juridicamente </a:t>
            </a: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atrelados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0" dirty="0">
                <a:solidFill>
                  <a:srgbClr val="252826"/>
                </a:solidFill>
                <a:latin typeface="Tahoma"/>
                <a:cs typeface="Tahoma"/>
              </a:rPr>
              <a:t>ao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88" dirty="0">
                <a:solidFill>
                  <a:srgbClr val="252826"/>
                </a:solidFill>
                <a:latin typeface="Tahoma"/>
                <a:cs typeface="Tahoma"/>
              </a:rPr>
              <a:t>FUNPEN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8" dirty="0">
                <a:solidFill>
                  <a:srgbClr val="252826"/>
                </a:solidFill>
                <a:latin typeface="Tahoma"/>
                <a:cs typeface="Tahoma"/>
              </a:rPr>
              <a:t>para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destiná-</a:t>
            </a:r>
            <a:r>
              <a:rPr sz="1500" spc="90" dirty="0">
                <a:solidFill>
                  <a:srgbClr val="252826"/>
                </a:solidFill>
                <a:latin typeface="Tahoma"/>
                <a:cs typeface="Tahoma"/>
              </a:rPr>
              <a:t>los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252826"/>
                </a:solidFill>
                <a:latin typeface="Tahoma"/>
                <a:cs typeface="Tahoma"/>
              </a:rPr>
              <a:t>a </a:t>
            </a:r>
            <a:r>
              <a:rPr sz="1500" spc="110" dirty="0">
                <a:solidFill>
                  <a:srgbClr val="252826"/>
                </a:solidFill>
                <a:latin typeface="Tahoma"/>
                <a:cs typeface="Tahoma"/>
              </a:rPr>
              <a:t>outros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252826"/>
                </a:solidFill>
                <a:latin typeface="Tahoma"/>
                <a:cs typeface="Tahoma"/>
              </a:rPr>
              <a:t>objetivos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no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exercício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5" dirty="0">
                <a:solidFill>
                  <a:srgbClr val="252826"/>
                </a:solidFill>
                <a:latin typeface="Tahoma"/>
                <a:cs typeface="Tahoma"/>
              </a:rPr>
              <a:t>seguinte, </a:t>
            </a:r>
            <a:r>
              <a:rPr sz="1500" spc="130" dirty="0">
                <a:solidFill>
                  <a:srgbClr val="252826"/>
                </a:solidFill>
                <a:latin typeface="Tahoma"/>
                <a:cs typeface="Tahoma"/>
              </a:rPr>
              <a:t>por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70" dirty="0">
                <a:solidFill>
                  <a:srgbClr val="252826"/>
                </a:solidFill>
                <a:latin typeface="Tahoma"/>
                <a:cs typeface="Tahoma"/>
              </a:rPr>
              <a:t>meio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inscrição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215" dirty="0">
                <a:solidFill>
                  <a:srgbClr val="252826"/>
                </a:solidFill>
                <a:latin typeface="Tahoma"/>
                <a:cs typeface="Tahoma"/>
              </a:rPr>
              <a:t>em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8" dirty="0">
                <a:solidFill>
                  <a:srgbClr val="252826"/>
                </a:solidFill>
                <a:latin typeface="Tahoma"/>
                <a:cs typeface="Tahoma"/>
              </a:rPr>
              <a:t>restos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8" dirty="0">
                <a:solidFill>
                  <a:srgbClr val="252826"/>
                </a:solidFill>
                <a:latin typeface="Tahoma"/>
                <a:cs typeface="Tahoma"/>
              </a:rPr>
              <a:t>pagar </a:t>
            </a:r>
            <a:r>
              <a:rPr sz="1500" spc="8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abertura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créditos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0" dirty="0">
                <a:solidFill>
                  <a:srgbClr val="252826"/>
                </a:solidFill>
                <a:latin typeface="Tahoma"/>
                <a:cs typeface="Tahoma"/>
              </a:rPr>
              <a:t>adicionais.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76461" y="1498118"/>
            <a:ext cx="4205605" cy="621965"/>
          </a:xfrm>
          <a:prstGeom prst="rect">
            <a:avLst/>
          </a:prstGeom>
        </p:spPr>
        <p:txBody>
          <a:bodyPr vert="horz" wrap="square" lIns="0" tIns="82550" rIns="0" bIns="0" rtlCol="0" anchor="ctr">
            <a:spAutoFit/>
          </a:bodyPr>
          <a:lstStyle/>
          <a:p>
            <a:pPr marL="6350">
              <a:spcBef>
                <a:spcPts val="650"/>
              </a:spcBef>
              <a:tabLst>
                <a:tab pos="255270" algn="l"/>
                <a:tab pos="1411923" algn="l"/>
                <a:tab pos="3225483" algn="l"/>
              </a:tabLst>
            </a:pP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88" dirty="0">
                <a:solidFill>
                  <a:srgbClr val="252826"/>
                </a:solidFill>
                <a:latin typeface="Tahoma"/>
                <a:cs typeface="Tahoma"/>
              </a:rPr>
              <a:t>CARÁTER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48" dirty="0">
                <a:solidFill>
                  <a:srgbClr val="252826"/>
                </a:solidFill>
                <a:latin typeface="Tahoma"/>
                <a:cs typeface="Tahoma"/>
              </a:rPr>
              <a:t>AUTORIZATIVO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50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endParaRPr sz="1500">
              <a:latin typeface="Tahoma"/>
              <a:cs typeface="Tahoma"/>
            </a:endParaRPr>
          </a:p>
          <a:p>
            <a:pPr marL="6350">
              <a:spcBef>
                <a:spcPts val="600"/>
              </a:spcBef>
              <a:tabLst>
                <a:tab pos="1141413" algn="l"/>
                <a:tab pos="1361440" algn="l"/>
                <a:tab pos="1610678" algn="l"/>
              </a:tabLst>
            </a:pPr>
            <a:r>
              <a:rPr sz="1500" spc="288" dirty="0">
                <a:solidFill>
                  <a:srgbClr val="252826"/>
                </a:solidFill>
                <a:latin typeface="Tahoma"/>
                <a:cs typeface="Tahoma"/>
              </a:rPr>
              <a:t>DESPESA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75" dirty="0">
                <a:solidFill>
                  <a:srgbClr val="252826"/>
                </a:solidFill>
                <a:latin typeface="Tahoma"/>
                <a:cs typeface="Tahoma"/>
              </a:rPr>
              <a:t>CONTINGENCIAMENTO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2968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202" y="1657367"/>
            <a:ext cx="2581910" cy="955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lnSpc>
                <a:spcPts val="3663"/>
              </a:lnSpc>
              <a:spcBef>
                <a:spcPts val="50"/>
              </a:spcBef>
            </a:pPr>
            <a:r>
              <a:rPr sz="3200" spc="-505" dirty="0">
                <a:solidFill>
                  <a:srgbClr val="FFFEE6"/>
                </a:solidFill>
                <a:latin typeface="Verdana"/>
                <a:cs typeface="Verdana"/>
              </a:rPr>
              <a:t>FALTA</a:t>
            </a:r>
            <a:r>
              <a:rPr sz="3200" spc="-127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3200" spc="-708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endParaRPr sz="3200">
              <a:latin typeface="Verdana"/>
              <a:cs typeface="Verdana"/>
            </a:endParaRPr>
          </a:p>
          <a:p>
            <a:pPr marL="6350">
              <a:lnSpc>
                <a:spcPts val="3663"/>
              </a:lnSpc>
            </a:pPr>
            <a:r>
              <a:rPr sz="3200" spc="-555" dirty="0">
                <a:solidFill>
                  <a:srgbClr val="FFFEE6"/>
                </a:solidFill>
                <a:latin typeface="Verdana"/>
                <a:cs typeface="Verdana"/>
              </a:rPr>
              <a:t>INVESTIMENTOS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82811" y="1371600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6461" y="1498119"/>
            <a:ext cx="4205605" cy="621965"/>
          </a:xfrm>
          <a:prstGeom prst="rect">
            <a:avLst/>
          </a:prstGeom>
        </p:spPr>
        <p:txBody>
          <a:bodyPr vert="horz" wrap="square" lIns="0" tIns="82550" rIns="0" bIns="0" rtlCol="0" anchor="ctr">
            <a:spAutoFit/>
          </a:bodyPr>
          <a:lstStyle/>
          <a:p>
            <a:pPr marL="6350">
              <a:spcBef>
                <a:spcPts val="650"/>
              </a:spcBef>
              <a:tabLst>
                <a:tab pos="255270" algn="l"/>
                <a:tab pos="1411923" algn="l"/>
                <a:tab pos="3225483" algn="l"/>
              </a:tabLst>
            </a:pP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88" dirty="0">
                <a:solidFill>
                  <a:srgbClr val="252826"/>
                </a:solidFill>
                <a:latin typeface="Tahoma"/>
                <a:cs typeface="Tahoma"/>
              </a:rPr>
              <a:t>CARÁTER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48" dirty="0">
                <a:solidFill>
                  <a:srgbClr val="252826"/>
                </a:solidFill>
                <a:latin typeface="Tahoma"/>
                <a:cs typeface="Tahoma"/>
              </a:rPr>
              <a:t>AUTORIZATIVO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50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endParaRPr sz="1500">
              <a:latin typeface="Tahoma"/>
              <a:cs typeface="Tahoma"/>
            </a:endParaRPr>
          </a:p>
          <a:p>
            <a:pPr marL="6350">
              <a:spcBef>
                <a:spcPts val="600"/>
              </a:spcBef>
              <a:tabLst>
                <a:tab pos="1141413" algn="l"/>
                <a:tab pos="1361440" algn="l"/>
                <a:tab pos="1610678" algn="l"/>
              </a:tabLst>
            </a:pPr>
            <a:r>
              <a:rPr sz="1500" spc="288" dirty="0">
                <a:solidFill>
                  <a:srgbClr val="252826"/>
                </a:solidFill>
                <a:latin typeface="Tahoma"/>
                <a:cs typeface="Tahoma"/>
              </a:rPr>
              <a:t>DESPESA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75" dirty="0">
                <a:solidFill>
                  <a:srgbClr val="252826"/>
                </a:solidFill>
                <a:latin typeface="Tahoma"/>
                <a:cs typeface="Tahoma"/>
              </a:rPr>
              <a:t>CONTINGENCIAMENTO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6461" y="2526983"/>
            <a:ext cx="3884930" cy="1598516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</a:pPr>
            <a:r>
              <a:rPr sz="1500" spc="190" dirty="0">
                <a:solidFill>
                  <a:srgbClr val="252826"/>
                </a:solidFill>
                <a:latin typeface="Tahoma"/>
                <a:cs typeface="Tahoma"/>
              </a:rPr>
              <a:t>Além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252826"/>
                </a:solidFill>
                <a:latin typeface="Tahoma"/>
                <a:cs typeface="Tahoma"/>
              </a:rPr>
              <a:t>disso,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88" dirty="0">
                <a:solidFill>
                  <a:srgbClr val="252826"/>
                </a:solidFill>
                <a:latin typeface="Tahoma"/>
                <a:cs typeface="Tahoma"/>
              </a:rPr>
              <a:t>FUNPEN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252826"/>
                </a:solidFill>
                <a:latin typeface="Tahoma"/>
                <a:cs typeface="Tahoma"/>
              </a:rPr>
              <a:t>é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3" dirty="0">
                <a:solidFill>
                  <a:srgbClr val="252826"/>
                </a:solidFill>
                <a:latin typeface="Tahoma"/>
                <a:cs typeface="Tahoma"/>
              </a:rPr>
              <a:t>alvo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0" dirty="0">
                <a:solidFill>
                  <a:srgbClr val="252826"/>
                </a:solidFill>
                <a:latin typeface="Tahoma"/>
                <a:cs typeface="Tahoma"/>
              </a:rPr>
              <a:t>constante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4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3" dirty="0">
                <a:solidFill>
                  <a:srgbClr val="252826"/>
                </a:solidFill>
                <a:latin typeface="Tahoma"/>
                <a:cs typeface="Tahoma"/>
              </a:rPr>
              <a:t>contingenciamentos</a:t>
            </a:r>
            <a:r>
              <a:rPr sz="1500" spc="4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65" dirty="0">
                <a:solidFill>
                  <a:srgbClr val="252826"/>
                </a:solidFill>
                <a:latin typeface="Tahoma"/>
                <a:cs typeface="Tahoma"/>
              </a:rPr>
              <a:t>do</a:t>
            </a:r>
            <a:r>
              <a:rPr sz="1500" spc="4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252826"/>
                </a:solidFill>
                <a:latin typeface="Tahoma"/>
                <a:cs typeface="Tahoma"/>
              </a:rPr>
              <a:t>governo, </a:t>
            </a:r>
            <a:r>
              <a:rPr sz="1500" spc="140" dirty="0">
                <a:solidFill>
                  <a:srgbClr val="252826"/>
                </a:solidFill>
                <a:latin typeface="Tahoma"/>
                <a:cs typeface="Tahoma"/>
              </a:rPr>
              <a:t>fazendo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213" dirty="0">
                <a:solidFill>
                  <a:srgbClr val="252826"/>
                </a:solidFill>
                <a:latin typeface="Tahoma"/>
                <a:cs typeface="Tahoma"/>
              </a:rPr>
              <a:t>com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63" dirty="0">
                <a:solidFill>
                  <a:srgbClr val="252826"/>
                </a:solidFill>
                <a:latin typeface="Tahoma"/>
                <a:cs typeface="Tahoma"/>
              </a:rPr>
              <a:t>que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98" dirty="0">
                <a:solidFill>
                  <a:srgbClr val="252826"/>
                </a:solidFill>
                <a:latin typeface="Tahoma"/>
                <a:cs typeface="Tahoma"/>
              </a:rPr>
              <a:t>uma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0" dirty="0">
                <a:solidFill>
                  <a:srgbClr val="252826"/>
                </a:solidFill>
                <a:latin typeface="Tahoma"/>
                <a:cs typeface="Tahoma"/>
              </a:rPr>
              <a:t>parcela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0" dirty="0">
                <a:solidFill>
                  <a:srgbClr val="252826"/>
                </a:solidFill>
                <a:latin typeface="Tahoma"/>
                <a:cs typeface="Tahoma"/>
              </a:rPr>
              <a:t>ainda 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maior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65" dirty="0">
                <a:solidFill>
                  <a:srgbClr val="252826"/>
                </a:solidFill>
                <a:latin typeface="Tahoma"/>
                <a:cs typeface="Tahoma"/>
              </a:rPr>
              <a:t>do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orçamento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0" dirty="0">
                <a:solidFill>
                  <a:srgbClr val="252826"/>
                </a:solidFill>
                <a:latin typeface="Tahoma"/>
                <a:cs typeface="Tahoma"/>
              </a:rPr>
              <a:t>destinado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8" dirty="0">
                <a:solidFill>
                  <a:srgbClr val="252826"/>
                </a:solidFill>
                <a:latin typeface="Tahoma"/>
                <a:cs typeface="Tahoma"/>
              </a:rPr>
              <a:t>ao </a:t>
            </a:r>
            <a:r>
              <a:rPr sz="1500" spc="125" dirty="0">
                <a:solidFill>
                  <a:srgbClr val="252826"/>
                </a:solidFill>
                <a:latin typeface="Tahoma"/>
                <a:cs typeface="Tahoma"/>
              </a:rPr>
              <a:t>sistema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penitenciário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não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57" dirty="0">
                <a:solidFill>
                  <a:srgbClr val="252826"/>
                </a:solidFill>
                <a:latin typeface="Tahoma"/>
                <a:cs typeface="Tahoma"/>
              </a:rPr>
              <a:t>seja 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executada.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6461" y="4393883"/>
            <a:ext cx="3928428" cy="1058368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</a:pPr>
            <a:r>
              <a:rPr sz="1500" spc="102" dirty="0">
                <a:solidFill>
                  <a:srgbClr val="252826"/>
                </a:solidFill>
                <a:latin typeface="Tahoma"/>
                <a:cs typeface="Tahoma"/>
              </a:rPr>
              <a:t>Dessa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3" dirty="0">
                <a:solidFill>
                  <a:srgbClr val="252826"/>
                </a:solidFill>
                <a:latin typeface="Tahoma"/>
                <a:cs typeface="Tahoma"/>
              </a:rPr>
              <a:t>forma,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privilegia-</a:t>
            </a:r>
            <a:r>
              <a:rPr sz="1500" spc="68" dirty="0">
                <a:solidFill>
                  <a:srgbClr val="252826"/>
                </a:solidFill>
                <a:latin typeface="Tahoma"/>
                <a:cs typeface="Tahoma"/>
              </a:rPr>
              <a:t>se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2" dirty="0">
                <a:solidFill>
                  <a:srgbClr val="252826"/>
                </a:solidFill>
                <a:latin typeface="Tahoma"/>
                <a:cs typeface="Tahoma"/>
              </a:rPr>
              <a:t>superávit </a:t>
            </a:r>
            <a:r>
              <a:rPr sz="1500" spc="138" dirty="0">
                <a:solidFill>
                  <a:srgbClr val="252826"/>
                </a:solidFill>
                <a:latin typeface="Tahoma"/>
                <a:cs typeface="Tahoma"/>
              </a:rPr>
              <a:t>primário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partir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limitação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da </a:t>
            </a:r>
            <a:r>
              <a:rPr sz="1500" spc="140" dirty="0">
                <a:solidFill>
                  <a:srgbClr val="252826"/>
                </a:solidFill>
                <a:latin typeface="Tahoma"/>
                <a:cs typeface="Tahoma"/>
              </a:rPr>
              <a:t>execução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8" dirty="0">
                <a:solidFill>
                  <a:srgbClr val="252826"/>
                </a:solidFill>
                <a:latin typeface="Tahoma"/>
                <a:cs typeface="Tahoma"/>
              </a:rPr>
              <a:t>orçamentária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dos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2" dirty="0">
                <a:solidFill>
                  <a:srgbClr val="252826"/>
                </a:solidFill>
                <a:latin typeface="Tahoma"/>
                <a:cs typeface="Tahoma"/>
              </a:rPr>
              <a:t>recursos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3" dirty="0">
                <a:solidFill>
                  <a:srgbClr val="252826"/>
                </a:solidFill>
                <a:latin typeface="Tahoma"/>
                <a:cs typeface="Tahoma"/>
              </a:rPr>
              <a:t>do </a:t>
            </a:r>
            <a:r>
              <a:rPr sz="1500" spc="140" dirty="0">
                <a:solidFill>
                  <a:srgbClr val="252826"/>
                </a:solidFill>
                <a:latin typeface="Tahoma"/>
                <a:cs typeface="Tahoma"/>
              </a:rPr>
              <a:t>FUNPEN.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3304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19842"/>
            <a:ext cx="6172200" cy="1144025"/>
          </a:xfrm>
          <a:prstGeom prst="rect">
            <a:avLst/>
          </a:prstGeom>
        </p:spPr>
        <p:txBody>
          <a:bodyPr vert="horz" wrap="square" lIns="0" tIns="4624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19" dirty="0"/>
              <a:t>Cenário</a:t>
            </a:r>
            <a:r>
              <a:rPr spc="-195" dirty="0"/>
              <a:t> </a:t>
            </a:r>
            <a:r>
              <a:rPr spc="-30" dirty="0"/>
              <a:t>brasileiro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560" y="1772816"/>
            <a:ext cx="8189539" cy="47032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45672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dirty="0">
              <a:latin typeface="+mj-lt"/>
              <a:cs typeface="Century Schoolbook"/>
            </a:endParaRPr>
          </a:p>
          <a:p>
            <a:pPr marL="146685" marR="45672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dirty="0">
              <a:latin typeface="+mj-lt"/>
              <a:cs typeface="Century Schoolbook"/>
            </a:endParaRPr>
          </a:p>
          <a:p>
            <a:pPr marL="146685" marR="45672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dirty="0">
              <a:latin typeface="+mj-lt"/>
              <a:cs typeface="Century Schoolbook"/>
            </a:endParaRPr>
          </a:p>
          <a:p>
            <a:pPr marL="146685" marR="45672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dirty="0">
              <a:solidFill>
                <a:schemeClr val="bg1"/>
              </a:solidFill>
              <a:latin typeface="+mj-lt"/>
              <a:cs typeface="Century Schoolbook"/>
            </a:endParaRPr>
          </a:p>
          <a:p>
            <a:pPr marL="146685" marR="45672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sz="2000"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reativas,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sendo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45672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45672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geralmente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encarceramento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45672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45672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impunidade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sensação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insegurança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popular.</a:t>
            </a:r>
            <a:endParaRPr lang="pt-BR" sz="20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456724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204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drogas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combate,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sendo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repressão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204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076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20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076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640556" indent="-137160" algn="just">
              <a:lnSpc>
                <a:spcPts val="1538"/>
              </a:lnSpc>
              <a:spcBef>
                <a:spcPts val="124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provida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</a:t>
            </a:r>
            <a:r>
              <a:rPr sz="2000"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cara.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69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857251"/>
            <a:ext cx="3610292" cy="5143500"/>
            <a:chOff x="0" y="1"/>
            <a:chExt cx="7220584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1"/>
              <a:ext cx="7220584" cy="10287000"/>
            </a:xfrm>
            <a:custGeom>
              <a:avLst/>
              <a:gdLst/>
              <a:ahLst/>
              <a:cxnLst/>
              <a:rect l="l" t="t" r="r" b="b"/>
              <a:pathLst>
                <a:path w="7220584" h="10287000">
                  <a:moveTo>
                    <a:pt x="0" y="10286998"/>
                  </a:moveTo>
                  <a:lnTo>
                    <a:pt x="0" y="0"/>
                  </a:lnTo>
                  <a:lnTo>
                    <a:pt x="7220273" y="0"/>
                  </a:lnTo>
                  <a:lnTo>
                    <a:pt x="7220273" y="10286998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28699" y="1028701"/>
              <a:ext cx="2743200" cy="209550"/>
            </a:xfrm>
            <a:custGeom>
              <a:avLst/>
              <a:gdLst/>
              <a:ahLst/>
              <a:cxnLst/>
              <a:rect l="l" t="t" r="r" b="b"/>
              <a:pathLst>
                <a:path w="2743200" h="209550">
                  <a:moveTo>
                    <a:pt x="2743199" y="209549"/>
                  </a:moveTo>
                  <a:lnTo>
                    <a:pt x="0" y="209549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20954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1202" y="1657367"/>
            <a:ext cx="1364933" cy="955070"/>
          </a:xfrm>
          <a:prstGeom prst="rect">
            <a:avLst/>
          </a:prstGeom>
        </p:spPr>
        <p:txBody>
          <a:bodyPr vert="horz" wrap="square" lIns="0" tIns="56833" rIns="0" bIns="0" rtlCol="0">
            <a:spAutoFit/>
          </a:bodyPr>
          <a:lstStyle/>
          <a:p>
            <a:pPr marL="6350" marR="2540">
              <a:lnSpc>
                <a:spcPts val="3490"/>
              </a:lnSpc>
              <a:spcBef>
                <a:spcPts val="447"/>
              </a:spcBef>
            </a:pPr>
            <a:r>
              <a:rPr sz="3200" spc="-525" dirty="0">
                <a:solidFill>
                  <a:srgbClr val="FFFEE6"/>
                </a:solidFill>
                <a:latin typeface="Verdana"/>
                <a:cs typeface="Verdana"/>
              </a:rPr>
              <a:t>INÉRCIA </a:t>
            </a:r>
            <a:r>
              <a:rPr sz="3200" spc="-540" dirty="0">
                <a:solidFill>
                  <a:srgbClr val="FFFEE6"/>
                </a:solidFill>
                <a:latin typeface="Verdana"/>
                <a:cs typeface="Verdana"/>
              </a:rPr>
              <a:t>ESTATAL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2811" y="1371601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176461" y="2212543"/>
            <a:ext cx="3897948" cy="294426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</a:pP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Por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68" dirty="0">
                <a:solidFill>
                  <a:srgbClr val="252826"/>
                </a:solidFill>
                <a:latin typeface="Tahoma"/>
                <a:cs typeface="Tahoma"/>
              </a:rPr>
              <a:t>se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3" dirty="0">
                <a:solidFill>
                  <a:srgbClr val="252826"/>
                </a:solidFill>
                <a:latin typeface="Tahoma"/>
                <a:cs typeface="Tahoma"/>
              </a:rPr>
              <a:t>tratar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política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8" dirty="0">
                <a:solidFill>
                  <a:srgbClr val="252826"/>
                </a:solidFill>
                <a:latin typeface="Tahoma"/>
                <a:cs typeface="Tahoma"/>
              </a:rPr>
              <a:t>pública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0" dirty="0">
                <a:solidFill>
                  <a:srgbClr val="252826"/>
                </a:solidFill>
                <a:latin typeface="Tahoma"/>
                <a:cs typeface="Tahoma"/>
              </a:rPr>
              <a:t>que </a:t>
            </a:r>
            <a:r>
              <a:rPr sz="1500" spc="102" dirty="0">
                <a:solidFill>
                  <a:srgbClr val="252826"/>
                </a:solidFill>
                <a:latin typeface="Tahoma"/>
                <a:cs typeface="Tahoma"/>
              </a:rPr>
              <a:t>passa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0" dirty="0">
                <a:solidFill>
                  <a:srgbClr val="252826"/>
                </a:solidFill>
                <a:latin typeface="Tahoma"/>
                <a:cs typeface="Tahoma"/>
              </a:rPr>
              <a:t>longe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das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252826"/>
                </a:solidFill>
                <a:latin typeface="Tahoma"/>
                <a:cs typeface="Tahoma"/>
              </a:rPr>
              <a:t>atuais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8" dirty="0">
                <a:solidFill>
                  <a:srgbClr val="252826"/>
                </a:solidFill>
                <a:latin typeface="Tahoma"/>
                <a:cs typeface="Tahoma"/>
              </a:rPr>
              <a:t>reivindicações </a:t>
            </a:r>
            <a:r>
              <a:rPr sz="1500" spc="100" dirty="0">
                <a:solidFill>
                  <a:srgbClr val="252826"/>
                </a:solidFill>
                <a:latin typeface="Tahoma"/>
                <a:cs typeface="Tahoma"/>
              </a:rPr>
              <a:t>sociais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8" dirty="0">
                <a:solidFill>
                  <a:srgbClr val="252826"/>
                </a:solidFill>
                <a:latin typeface="Tahoma"/>
                <a:cs typeface="Tahoma"/>
              </a:rPr>
              <a:t>população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3" dirty="0">
                <a:solidFill>
                  <a:srgbClr val="252826"/>
                </a:solidFill>
                <a:latin typeface="Tahoma"/>
                <a:cs typeface="Tahoma"/>
              </a:rPr>
              <a:t>brasileira,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252826"/>
                </a:solidFill>
                <a:latin typeface="Tahoma"/>
                <a:cs typeface="Tahoma"/>
              </a:rPr>
              <a:t>o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governo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deixa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3" dirty="0">
                <a:solidFill>
                  <a:srgbClr val="252826"/>
                </a:solidFill>
                <a:latin typeface="Tahoma"/>
                <a:cs typeface="Tahoma"/>
              </a:rPr>
              <a:t>investir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na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melhoria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252826"/>
                </a:solidFill>
                <a:latin typeface="Tahoma"/>
                <a:cs typeface="Tahoma"/>
              </a:rPr>
              <a:t>e 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no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8" dirty="0">
                <a:solidFill>
                  <a:srgbClr val="252826"/>
                </a:solidFill>
                <a:latin typeface="Tahoma"/>
                <a:cs typeface="Tahoma"/>
              </a:rPr>
              <a:t>aprimoramento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65" dirty="0">
                <a:solidFill>
                  <a:srgbClr val="252826"/>
                </a:solidFill>
                <a:latin typeface="Tahoma"/>
                <a:cs typeface="Tahoma"/>
              </a:rPr>
              <a:t>do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52826"/>
                </a:solidFill>
                <a:latin typeface="Tahoma"/>
                <a:cs typeface="Tahoma"/>
              </a:rPr>
              <a:t>sistema </a:t>
            </a:r>
            <a:r>
              <a:rPr sz="1500" spc="113" dirty="0">
                <a:solidFill>
                  <a:srgbClr val="252826"/>
                </a:solidFill>
                <a:latin typeface="Tahoma"/>
                <a:cs typeface="Tahoma"/>
              </a:rPr>
              <a:t>penitenciário.</a:t>
            </a:r>
            <a:endParaRPr sz="1500">
              <a:latin typeface="Tahoma"/>
              <a:cs typeface="Tahoma"/>
            </a:endParaRPr>
          </a:p>
          <a:p>
            <a:pPr>
              <a:spcBef>
                <a:spcPts val="18"/>
              </a:spcBef>
            </a:pPr>
            <a:endParaRPr sz="1725">
              <a:latin typeface="Tahoma"/>
              <a:cs typeface="Tahoma"/>
            </a:endParaRPr>
          </a:p>
          <a:p>
            <a:pPr marL="6350" marR="90805">
              <a:lnSpc>
                <a:spcPct val="116700"/>
              </a:lnSpc>
            </a:pPr>
            <a:r>
              <a:rPr sz="1500" spc="100" dirty="0">
                <a:solidFill>
                  <a:srgbClr val="252826"/>
                </a:solidFill>
                <a:latin typeface="Tahoma"/>
                <a:cs typeface="Tahoma"/>
              </a:rPr>
              <a:t>Cria-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se,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3" dirty="0">
                <a:solidFill>
                  <a:srgbClr val="252826"/>
                </a:solidFill>
                <a:latin typeface="Tahoma"/>
                <a:cs typeface="Tahoma"/>
              </a:rPr>
              <a:t>assim,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98" dirty="0">
                <a:solidFill>
                  <a:srgbClr val="252826"/>
                </a:solidFill>
                <a:latin typeface="Tahoma"/>
                <a:cs typeface="Tahoma"/>
              </a:rPr>
              <a:t>uma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situação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5" dirty="0">
                <a:solidFill>
                  <a:srgbClr val="252826"/>
                </a:solidFill>
                <a:latin typeface="Tahoma"/>
                <a:cs typeface="Tahoma"/>
              </a:rPr>
              <a:t>inércia </a:t>
            </a:r>
            <a:r>
              <a:rPr sz="1500" spc="78" dirty="0">
                <a:solidFill>
                  <a:srgbClr val="252826"/>
                </a:solidFill>
                <a:latin typeface="Tahoma"/>
                <a:cs typeface="Tahoma"/>
              </a:rPr>
              <a:t>estatal,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63" dirty="0">
                <a:solidFill>
                  <a:srgbClr val="252826"/>
                </a:solidFill>
                <a:latin typeface="Tahoma"/>
                <a:cs typeface="Tahoma"/>
              </a:rPr>
              <a:t>que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3" dirty="0">
                <a:solidFill>
                  <a:srgbClr val="252826"/>
                </a:solidFill>
                <a:latin typeface="Tahoma"/>
                <a:cs typeface="Tahoma"/>
              </a:rPr>
              <a:t>perpetua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252826"/>
                </a:solidFill>
                <a:latin typeface="Tahoma"/>
                <a:cs typeface="Tahoma"/>
              </a:rPr>
              <a:t>as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3" dirty="0">
                <a:solidFill>
                  <a:srgbClr val="252826"/>
                </a:solidFill>
                <a:latin typeface="Tahoma"/>
                <a:cs typeface="Tahoma"/>
              </a:rPr>
              <a:t>condições </a:t>
            </a:r>
            <a:r>
              <a:rPr sz="1500" spc="150" dirty="0">
                <a:solidFill>
                  <a:srgbClr val="252826"/>
                </a:solidFill>
                <a:latin typeface="Tahoma"/>
                <a:cs typeface="Tahoma"/>
              </a:rPr>
              <a:t>desumanas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encontradas</a:t>
            </a:r>
            <a:r>
              <a:rPr sz="1500" spc="4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252826"/>
                </a:solidFill>
                <a:latin typeface="Tahoma"/>
                <a:cs typeface="Tahoma"/>
              </a:rPr>
              <a:t>nas </a:t>
            </a:r>
            <a:r>
              <a:rPr sz="1500" spc="105" dirty="0">
                <a:solidFill>
                  <a:srgbClr val="252826"/>
                </a:solidFill>
                <a:latin typeface="Tahoma"/>
                <a:cs typeface="Tahoma"/>
              </a:rPr>
              <a:t>penitenciárias.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76461" y="1517732"/>
            <a:ext cx="3901123" cy="583173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 marR="2540">
              <a:lnSpc>
                <a:spcPct val="133300"/>
              </a:lnSpc>
              <a:spcBef>
                <a:spcPts val="50"/>
              </a:spcBef>
              <a:tabLst>
                <a:tab pos="241617" algn="l"/>
                <a:tab pos="1275715" algn="l"/>
                <a:tab pos="2354580" algn="l"/>
                <a:tab pos="2574608" algn="l"/>
                <a:tab pos="2809875" algn="l"/>
                <a:tab pos="3598863" algn="l"/>
              </a:tabLst>
            </a:pPr>
            <a:r>
              <a:rPr sz="1500" spc="180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33" dirty="0">
                <a:solidFill>
                  <a:srgbClr val="252826"/>
                </a:solidFill>
                <a:latin typeface="Tahoma"/>
                <a:cs typeface="Tahoma"/>
              </a:rPr>
              <a:t>INÉRCIA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45" dirty="0">
                <a:solidFill>
                  <a:srgbClr val="252826"/>
                </a:solidFill>
                <a:latin typeface="Tahoma"/>
                <a:cs typeface="Tahoma"/>
              </a:rPr>
              <a:t>ESTATAL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80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45" dirty="0">
                <a:solidFill>
                  <a:srgbClr val="252826"/>
                </a:solidFill>
                <a:latin typeface="Tahoma"/>
                <a:cs typeface="Tahoma"/>
              </a:rPr>
              <a:t>FALTA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15" dirty="0">
                <a:solidFill>
                  <a:srgbClr val="252826"/>
                </a:solidFill>
                <a:latin typeface="Tahoma"/>
                <a:cs typeface="Tahoma"/>
              </a:rPr>
              <a:t>DE </a:t>
            </a:r>
            <a:r>
              <a:rPr sz="1500" spc="242" dirty="0">
                <a:solidFill>
                  <a:srgbClr val="252826"/>
                </a:solidFill>
                <a:latin typeface="Tahoma"/>
                <a:cs typeface="Tahoma"/>
              </a:rPr>
              <a:t>INVESTIMENTOS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68505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4580" y="3303103"/>
            <a:ext cx="5634037" cy="23669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043" y="857250"/>
            <a:ext cx="5538787" cy="2371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-6350" y="5733429"/>
            <a:ext cx="5944553" cy="26802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1700" spc="-70" dirty="0">
                <a:solidFill>
                  <a:srgbClr val="FFFEE6"/>
                </a:solidFill>
                <a:latin typeface="Verdana"/>
                <a:cs typeface="Verdana"/>
              </a:rPr>
              <a:t>Fonte: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FUNPEN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75" dirty="0">
                <a:solidFill>
                  <a:srgbClr val="FFFEE6"/>
                </a:solidFill>
                <a:latin typeface="Verdana"/>
                <a:cs typeface="Verdana"/>
              </a:rPr>
              <a:t>em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8" dirty="0">
                <a:solidFill>
                  <a:srgbClr val="FFFEE6"/>
                </a:solidFill>
                <a:latin typeface="Verdana"/>
                <a:cs typeface="Verdana"/>
              </a:rPr>
              <a:t>Números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(Ministério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da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EE6"/>
                </a:solidFill>
                <a:latin typeface="Verdana"/>
                <a:cs typeface="Verdana"/>
              </a:rPr>
              <a:t>Justiça,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3" dirty="0">
                <a:solidFill>
                  <a:srgbClr val="FFFEE6"/>
                </a:solidFill>
                <a:latin typeface="Verdana"/>
                <a:cs typeface="Verdana"/>
              </a:rPr>
              <a:t>2012)</a:t>
            </a:r>
            <a:endParaRPr sz="17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85356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870" y="1499461"/>
            <a:ext cx="7038975" cy="35480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-6350" y="5733431"/>
            <a:ext cx="5944553" cy="26802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1700" spc="-70" dirty="0">
                <a:latin typeface="Verdana"/>
                <a:cs typeface="Verdana"/>
              </a:rPr>
              <a:t>Fonte:</a:t>
            </a:r>
            <a:r>
              <a:rPr sz="1700" spc="-163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FUNPEN</a:t>
            </a:r>
            <a:r>
              <a:rPr sz="1700" spc="-163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em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-38" dirty="0">
                <a:latin typeface="Verdana"/>
                <a:cs typeface="Verdana"/>
              </a:rPr>
              <a:t>Números</a:t>
            </a:r>
            <a:r>
              <a:rPr sz="1700" spc="-163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(Ministério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da</a:t>
            </a:r>
            <a:r>
              <a:rPr sz="1700" spc="-163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Justiça,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-53" dirty="0">
                <a:latin typeface="Verdana"/>
                <a:cs typeface="Verdana"/>
              </a:rPr>
              <a:t>2012)</a:t>
            </a:r>
            <a:endParaRPr sz="17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82170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051" y="1371600"/>
            <a:ext cx="7100887" cy="3848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6350" y="5733431"/>
            <a:ext cx="5944553" cy="52963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1700" dirty="0">
                <a:solidFill>
                  <a:srgbClr val="FFFEE6"/>
                </a:solidFill>
                <a:latin typeface="Lucida Sans Unicode"/>
                <a:cs typeface="Lucida Sans Unicode"/>
              </a:rPr>
              <a:t>Fonte:</a:t>
            </a:r>
            <a:r>
              <a:rPr sz="1700" spc="-113" dirty="0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sz="1700" spc="73" dirty="0">
                <a:solidFill>
                  <a:srgbClr val="FFFEE6"/>
                </a:solidFill>
                <a:latin typeface="Lucida Sans Unicode"/>
                <a:cs typeface="Lucida Sans Unicode"/>
              </a:rPr>
              <a:t>FUNPEN</a:t>
            </a:r>
            <a:r>
              <a:rPr sz="1700" spc="-110" dirty="0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FFFEE6"/>
                </a:solidFill>
                <a:latin typeface="Lucida Sans Unicode"/>
                <a:cs typeface="Lucida Sans Unicode"/>
              </a:rPr>
              <a:t>em</a:t>
            </a:r>
            <a:r>
              <a:rPr sz="1700" spc="-110" dirty="0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Lucida Sans Unicode"/>
                <a:cs typeface="Lucida Sans Unicode"/>
              </a:rPr>
              <a:t>Números</a:t>
            </a:r>
            <a:r>
              <a:rPr sz="1700" spc="-110" dirty="0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Lucida Sans Unicode"/>
                <a:cs typeface="Lucida Sans Unicode"/>
              </a:rPr>
              <a:t>(Ministério</a:t>
            </a:r>
            <a:r>
              <a:rPr sz="1700" spc="-110" dirty="0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FFFEE6"/>
                </a:solidFill>
                <a:latin typeface="Lucida Sans Unicode"/>
                <a:cs typeface="Lucida Sans Unicode"/>
              </a:rPr>
              <a:t>da</a:t>
            </a:r>
            <a:r>
              <a:rPr sz="1700" spc="-110" dirty="0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sz="1700" spc="43" dirty="0">
                <a:solidFill>
                  <a:srgbClr val="FFFEE6"/>
                </a:solidFill>
                <a:latin typeface="Lucida Sans Unicode"/>
                <a:cs typeface="Lucida Sans Unicode"/>
              </a:rPr>
              <a:t>Justiça,</a:t>
            </a:r>
            <a:r>
              <a:rPr sz="1700" spc="-110" dirty="0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sz="1700" spc="-13" dirty="0">
                <a:solidFill>
                  <a:srgbClr val="FFFEE6"/>
                </a:solidFill>
                <a:latin typeface="Lucida Sans Unicode"/>
                <a:cs typeface="Lucida Sans Unicode"/>
              </a:rPr>
              <a:t>2012)</a:t>
            </a:r>
            <a:endParaRPr sz="17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41611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692" y="2254499"/>
            <a:ext cx="8534400" cy="234791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64281" y="5334000"/>
            <a:ext cx="2781618" cy="304800"/>
          </a:xfrm>
          <a:custGeom>
            <a:avLst/>
            <a:gdLst/>
            <a:ahLst/>
            <a:cxnLst/>
            <a:rect l="l" t="t" r="r" b="b"/>
            <a:pathLst>
              <a:path w="5563234" h="609600">
                <a:moveTo>
                  <a:pt x="5410372" y="609599"/>
                </a:moveTo>
                <a:lnTo>
                  <a:pt x="152274" y="609599"/>
                </a:lnTo>
                <a:lnTo>
                  <a:pt x="104144" y="601830"/>
                </a:lnTo>
                <a:lnTo>
                  <a:pt x="62343" y="580195"/>
                </a:lnTo>
                <a:lnTo>
                  <a:pt x="29380" y="547205"/>
                </a:lnTo>
                <a:lnTo>
                  <a:pt x="7763" y="505370"/>
                </a:lnTo>
                <a:lnTo>
                  <a:pt x="0" y="457199"/>
                </a:lnTo>
                <a:lnTo>
                  <a:pt x="0" y="152399"/>
                </a:lnTo>
                <a:lnTo>
                  <a:pt x="7763" y="104229"/>
                </a:lnTo>
                <a:lnTo>
                  <a:pt x="29380" y="62394"/>
                </a:lnTo>
                <a:lnTo>
                  <a:pt x="62343" y="29404"/>
                </a:lnTo>
                <a:lnTo>
                  <a:pt x="104144" y="7769"/>
                </a:lnTo>
                <a:lnTo>
                  <a:pt x="152274" y="0"/>
                </a:lnTo>
                <a:lnTo>
                  <a:pt x="5410372" y="0"/>
                </a:lnTo>
                <a:lnTo>
                  <a:pt x="5458502" y="7769"/>
                </a:lnTo>
                <a:lnTo>
                  <a:pt x="5500303" y="29404"/>
                </a:lnTo>
                <a:lnTo>
                  <a:pt x="5533266" y="62394"/>
                </a:lnTo>
                <a:lnTo>
                  <a:pt x="5554884" y="104229"/>
                </a:lnTo>
                <a:lnTo>
                  <a:pt x="5562647" y="152399"/>
                </a:lnTo>
                <a:lnTo>
                  <a:pt x="5562647" y="457199"/>
                </a:lnTo>
                <a:lnTo>
                  <a:pt x="5554884" y="505370"/>
                </a:lnTo>
                <a:lnTo>
                  <a:pt x="5533266" y="547205"/>
                </a:lnTo>
                <a:lnTo>
                  <a:pt x="5500303" y="580195"/>
                </a:lnTo>
                <a:lnTo>
                  <a:pt x="5458502" y="601830"/>
                </a:lnTo>
                <a:lnTo>
                  <a:pt x="5410372" y="6095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045498" y="5365750"/>
            <a:ext cx="2621280" cy="4680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  <a:tabLst>
                <a:tab pos="1323340" algn="l"/>
                <a:tab pos="1985010" algn="l"/>
                <a:tab pos="2273935" algn="l"/>
              </a:tabLst>
            </a:pPr>
            <a:r>
              <a:rPr sz="1500" spc="-102" dirty="0">
                <a:solidFill>
                  <a:srgbClr val="F7CF2B"/>
                </a:solidFill>
                <a:latin typeface="Tahoma"/>
                <a:cs typeface="Tahoma"/>
              </a:rPr>
              <a:t>(</a:t>
            </a:r>
            <a:r>
              <a:rPr sz="1500" spc="-28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263" dirty="0">
                <a:solidFill>
                  <a:srgbClr val="F7CF2B"/>
                </a:solidFill>
                <a:latin typeface="Tahoma"/>
                <a:cs typeface="Tahoma"/>
              </a:rPr>
              <a:t>REZENDE,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65" dirty="0">
                <a:solidFill>
                  <a:srgbClr val="F7CF2B"/>
                </a:solidFill>
                <a:latin typeface="Tahoma"/>
                <a:cs typeface="Tahoma"/>
              </a:rPr>
              <a:t>2019</a:t>
            </a:r>
            <a:r>
              <a:rPr sz="1500" spc="-28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-163" dirty="0">
                <a:solidFill>
                  <a:srgbClr val="F7CF2B"/>
                </a:solidFill>
                <a:latin typeface="Tahoma"/>
                <a:cs typeface="Tahoma"/>
              </a:rPr>
              <a:t>,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08" dirty="0">
                <a:solidFill>
                  <a:srgbClr val="F7CF2B"/>
                </a:solidFill>
                <a:latin typeface="Tahoma"/>
                <a:cs typeface="Tahoma"/>
              </a:rPr>
              <a:t>p.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68" dirty="0">
                <a:solidFill>
                  <a:srgbClr val="F7CF2B"/>
                </a:solidFill>
                <a:latin typeface="Tahoma"/>
                <a:cs typeface="Tahoma"/>
              </a:rPr>
              <a:t>62</a:t>
            </a:r>
            <a:r>
              <a:rPr sz="1500" spc="-29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F7CF2B"/>
                </a:solidFill>
                <a:latin typeface="Tahoma"/>
                <a:cs typeface="Tahoma"/>
              </a:rPr>
              <a:t>)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37309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9204" y="1279238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3" name="object 3"/>
          <p:cNvSpPr/>
          <p:nvPr/>
        </p:nvSpPr>
        <p:spPr>
          <a:xfrm>
            <a:off x="3719204" y="5474855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1461968" y="1711868"/>
            <a:ext cx="6007100" cy="3293659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438468" marR="624205" algn="ctr">
              <a:lnSpc>
                <a:spcPts val="3115"/>
              </a:lnSpc>
              <a:spcBef>
                <a:spcPts val="158"/>
              </a:spcBef>
            </a:pPr>
            <a:r>
              <a:rPr sz="2600" spc="-233" dirty="0">
                <a:solidFill>
                  <a:srgbClr val="F7CF2B"/>
                </a:solidFill>
                <a:latin typeface="Tahoma"/>
                <a:cs typeface="Tahoma"/>
              </a:rPr>
              <a:t>AS</a:t>
            </a:r>
            <a:r>
              <a:rPr sz="2600" spc="-105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253" dirty="0">
                <a:solidFill>
                  <a:srgbClr val="F7CF2B"/>
                </a:solidFill>
                <a:latin typeface="Tahoma"/>
                <a:cs typeface="Tahoma"/>
              </a:rPr>
              <a:t>MANOBRAS</a:t>
            </a:r>
            <a:r>
              <a:rPr sz="2600" spc="-105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275" dirty="0">
                <a:solidFill>
                  <a:srgbClr val="F7CF2B"/>
                </a:solidFill>
                <a:latin typeface="Tahoma"/>
                <a:cs typeface="Tahoma"/>
              </a:rPr>
              <a:t>ORÇAMENTÁRIAS</a:t>
            </a:r>
            <a:r>
              <a:rPr sz="2600" spc="-102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413" dirty="0">
                <a:solidFill>
                  <a:srgbClr val="F7CF2B"/>
                </a:solidFill>
                <a:latin typeface="Tahoma"/>
                <a:cs typeface="Tahoma"/>
              </a:rPr>
              <a:t>DO </a:t>
            </a:r>
            <a:r>
              <a:rPr sz="2600" spc="-290" dirty="0">
                <a:solidFill>
                  <a:srgbClr val="F7CF2B"/>
                </a:solidFill>
                <a:latin typeface="Tahoma"/>
                <a:cs typeface="Tahoma"/>
              </a:rPr>
              <a:t>FUNPEN</a:t>
            </a:r>
            <a:r>
              <a:rPr sz="2600" spc="-11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330" dirty="0">
                <a:solidFill>
                  <a:srgbClr val="F7CF2B"/>
                </a:solidFill>
                <a:latin typeface="Tahoma"/>
                <a:cs typeface="Tahoma"/>
              </a:rPr>
              <a:t>NÃO</a:t>
            </a:r>
            <a:r>
              <a:rPr sz="2600" spc="-11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220" dirty="0">
                <a:solidFill>
                  <a:srgbClr val="F7CF2B"/>
                </a:solidFill>
                <a:latin typeface="Tahoma"/>
                <a:cs typeface="Tahoma"/>
              </a:rPr>
              <a:t>PASSARAM </a:t>
            </a:r>
            <a:r>
              <a:rPr sz="2600" spc="-263" dirty="0">
                <a:solidFill>
                  <a:srgbClr val="F7CF2B"/>
                </a:solidFill>
                <a:latin typeface="Tahoma"/>
                <a:cs typeface="Tahoma"/>
              </a:rPr>
              <a:t>DESPERCEBIDAS</a:t>
            </a:r>
            <a:r>
              <a:rPr sz="2600" spc="-10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290" dirty="0">
                <a:solidFill>
                  <a:srgbClr val="F7CF2B"/>
                </a:solidFill>
                <a:latin typeface="Tahoma"/>
                <a:cs typeface="Tahoma"/>
              </a:rPr>
              <a:t>PELO</a:t>
            </a:r>
            <a:r>
              <a:rPr sz="2600" spc="-10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303" dirty="0">
                <a:solidFill>
                  <a:srgbClr val="F7CF2B"/>
                </a:solidFill>
                <a:latin typeface="Tahoma"/>
                <a:cs typeface="Tahoma"/>
              </a:rPr>
              <a:t>SOCIEDADE,</a:t>
            </a:r>
            <a:r>
              <a:rPr sz="2600" spc="-9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365" dirty="0">
                <a:solidFill>
                  <a:srgbClr val="F7CF2B"/>
                </a:solidFill>
                <a:latin typeface="Tahoma"/>
                <a:cs typeface="Tahoma"/>
              </a:rPr>
              <a:t>QUE </a:t>
            </a:r>
            <a:r>
              <a:rPr sz="2600" spc="-280" dirty="0">
                <a:solidFill>
                  <a:srgbClr val="F7CF2B"/>
                </a:solidFill>
                <a:latin typeface="Tahoma"/>
                <a:cs typeface="Tahoma"/>
              </a:rPr>
              <a:t>PROVOCOU</a:t>
            </a:r>
            <a:r>
              <a:rPr sz="2600" spc="-10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443" dirty="0">
                <a:solidFill>
                  <a:srgbClr val="F7CF2B"/>
                </a:solidFill>
                <a:latin typeface="Tahoma"/>
                <a:cs typeface="Tahoma"/>
              </a:rPr>
              <a:t>O</a:t>
            </a:r>
            <a:r>
              <a:rPr sz="2600" spc="-10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278" dirty="0">
                <a:solidFill>
                  <a:srgbClr val="F7CF2B"/>
                </a:solidFill>
                <a:latin typeface="Tahoma"/>
                <a:cs typeface="Tahoma"/>
              </a:rPr>
              <a:t>JUDICIÁRIO...</a:t>
            </a:r>
            <a:endParaRPr sz="2600">
              <a:latin typeface="Tahoma"/>
              <a:cs typeface="Tahoma"/>
            </a:endParaRPr>
          </a:p>
          <a:p>
            <a:pPr marL="282258" marR="318770" indent="-217805">
              <a:lnSpc>
                <a:spcPct val="107300"/>
              </a:lnSpc>
              <a:spcBef>
                <a:spcPts val="1498"/>
              </a:spcBef>
              <a:buFont typeface="Tahoma"/>
              <a:buAutoNum type="arabicPeriod"/>
              <a:tabLst>
                <a:tab pos="282258" algn="l"/>
                <a:tab pos="355283" algn="l"/>
              </a:tabLst>
            </a:pPr>
            <a:r>
              <a:rPr sz="2300" b="1" spc="78" dirty="0">
                <a:solidFill>
                  <a:srgbClr val="FFFEE6"/>
                </a:solidFill>
                <a:latin typeface="Tahoma"/>
                <a:cs typeface="Tahoma"/>
              </a:rPr>
              <a:t>	RE</a:t>
            </a:r>
            <a:r>
              <a:rPr sz="2300" b="1" spc="-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spc="-95" dirty="0">
                <a:solidFill>
                  <a:srgbClr val="FFFEE6"/>
                </a:solidFill>
                <a:latin typeface="Tahoma"/>
                <a:cs typeface="Tahoma"/>
              </a:rPr>
              <a:t>nº.</a:t>
            </a:r>
            <a:r>
              <a:rPr sz="2300" b="1" spc="-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spc="-115" dirty="0">
                <a:solidFill>
                  <a:srgbClr val="FFFEE6"/>
                </a:solidFill>
                <a:latin typeface="Tahoma"/>
                <a:cs typeface="Tahoma"/>
              </a:rPr>
              <a:t>592.581/RS,</a:t>
            </a:r>
            <a:r>
              <a:rPr sz="2300" b="1" spc="-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EE6"/>
                </a:solidFill>
                <a:latin typeface="Tahoma"/>
                <a:cs typeface="Tahoma"/>
              </a:rPr>
              <a:t>Rel.</a:t>
            </a:r>
            <a:r>
              <a:rPr sz="2300" b="1" spc="-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EE6"/>
                </a:solidFill>
                <a:latin typeface="Tahoma"/>
                <a:cs typeface="Tahoma"/>
              </a:rPr>
              <a:t>Min.</a:t>
            </a:r>
            <a:r>
              <a:rPr sz="2300" b="1" spc="-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spc="63" dirty="0">
                <a:solidFill>
                  <a:srgbClr val="FFFEE6"/>
                </a:solidFill>
                <a:latin typeface="Tahoma"/>
                <a:cs typeface="Tahoma"/>
              </a:rPr>
              <a:t>Ricardo </a:t>
            </a:r>
            <a:r>
              <a:rPr sz="2300" b="1" spc="78" dirty="0">
                <a:solidFill>
                  <a:srgbClr val="FFFEE6"/>
                </a:solidFill>
                <a:latin typeface="Tahoma"/>
                <a:cs typeface="Tahoma"/>
              </a:rPr>
              <a:t>Lewandowski</a:t>
            </a:r>
            <a:endParaRPr sz="2300">
              <a:latin typeface="Tahoma"/>
              <a:cs typeface="Tahoma"/>
            </a:endParaRPr>
          </a:p>
          <a:p>
            <a:pPr marL="355918" indent="-349568">
              <a:spcBef>
                <a:spcPts val="203"/>
              </a:spcBef>
              <a:buFont typeface="Tahoma"/>
              <a:buAutoNum type="arabicPeriod"/>
              <a:tabLst>
                <a:tab pos="355918" algn="l"/>
              </a:tabLst>
            </a:pPr>
            <a:r>
              <a:rPr sz="2300" b="1" spc="105" dirty="0">
                <a:solidFill>
                  <a:srgbClr val="FFFEE6"/>
                </a:solidFill>
                <a:latin typeface="Tahoma"/>
                <a:cs typeface="Tahoma"/>
              </a:rPr>
              <a:t>ADPF</a:t>
            </a:r>
            <a:r>
              <a:rPr sz="2300" b="1" spc="-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spc="-93" dirty="0">
                <a:solidFill>
                  <a:srgbClr val="FFFEE6"/>
                </a:solidFill>
                <a:latin typeface="Tahoma"/>
                <a:cs typeface="Tahoma"/>
              </a:rPr>
              <a:t>347/DF,</a:t>
            </a:r>
            <a:r>
              <a:rPr sz="2300" b="1" spc="-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EE6"/>
                </a:solidFill>
                <a:latin typeface="Tahoma"/>
                <a:cs typeface="Tahoma"/>
              </a:rPr>
              <a:t>Rel.</a:t>
            </a:r>
            <a:r>
              <a:rPr sz="2300" b="1" spc="-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EE6"/>
                </a:solidFill>
                <a:latin typeface="Tahoma"/>
                <a:cs typeface="Tahoma"/>
              </a:rPr>
              <a:t>Min.</a:t>
            </a:r>
            <a:r>
              <a:rPr sz="2300" b="1" spc="-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spc="57" dirty="0">
                <a:solidFill>
                  <a:srgbClr val="FFFEE6"/>
                </a:solidFill>
                <a:latin typeface="Tahoma"/>
                <a:cs typeface="Tahoma"/>
              </a:rPr>
              <a:t>Marco</a:t>
            </a:r>
            <a:r>
              <a:rPr sz="2300" b="1" spc="-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2300" b="1" spc="80" dirty="0">
                <a:solidFill>
                  <a:srgbClr val="FFFEE6"/>
                </a:solidFill>
                <a:latin typeface="Tahoma"/>
                <a:cs typeface="Tahoma"/>
              </a:rPr>
              <a:t>Aurélio</a:t>
            </a:r>
            <a:endParaRPr sz="23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95602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38719"/>
            <a:ext cx="4114800" cy="683200"/>
          </a:xfrm>
          <a:prstGeom prst="rect">
            <a:avLst/>
          </a:prstGeom>
        </p:spPr>
        <p:txBody>
          <a:bodyPr vert="horz" wrap="square" lIns="0" tIns="6033" rIns="0" bIns="0" rtlCol="0" anchor="ctr">
            <a:spAutoFit/>
          </a:bodyPr>
          <a:lstStyle/>
          <a:p>
            <a:pPr marL="6350">
              <a:spcBef>
                <a:spcPts val="48"/>
              </a:spcBef>
            </a:pPr>
            <a:r>
              <a:rPr spc="-643" dirty="0"/>
              <a:t>RE</a:t>
            </a:r>
            <a:r>
              <a:rPr spc="-153" dirty="0"/>
              <a:t> </a:t>
            </a:r>
            <a:r>
              <a:rPr spc="-495" dirty="0"/>
              <a:t>Nº.</a:t>
            </a:r>
            <a:r>
              <a:rPr spc="-148" dirty="0"/>
              <a:t> </a:t>
            </a:r>
            <a:r>
              <a:rPr spc="-463" dirty="0"/>
              <a:t>592.581/RS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518" y="2356611"/>
            <a:ext cx="8169593" cy="22980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 indent="-45403" algn="ctr">
              <a:lnSpc>
                <a:spcPct val="126800"/>
              </a:lnSpc>
              <a:spcBef>
                <a:spcPts val="50"/>
              </a:spcBef>
            </a:pPr>
            <a:r>
              <a:rPr sz="1700" spc="-53" dirty="0">
                <a:solidFill>
                  <a:srgbClr val="F7CF2B"/>
                </a:solidFill>
                <a:latin typeface="Verdana"/>
                <a:cs typeface="Verdana"/>
              </a:rPr>
              <a:t>Tese</a:t>
            </a:r>
            <a:r>
              <a:rPr sz="1700" spc="-143" dirty="0">
                <a:solidFill>
                  <a:srgbClr val="F7CF2B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F7CF2B"/>
                </a:solidFill>
                <a:latin typeface="Verdana"/>
                <a:cs typeface="Verdana"/>
              </a:rPr>
              <a:t>fixada:</a:t>
            </a:r>
            <a:r>
              <a:rPr sz="1700" spc="-140" dirty="0">
                <a:solidFill>
                  <a:srgbClr val="F7CF2B"/>
                </a:solidFill>
                <a:latin typeface="Verdana"/>
                <a:cs typeface="Verdana"/>
              </a:rPr>
              <a:t> </a:t>
            </a:r>
            <a:r>
              <a:rPr sz="1700" spc="28" dirty="0">
                <a:solidFill>
                  <a:srgbClr val="F7CF2B"/>
                </a:solidFill>
                <a:latin typeface="Verdana"/>
                <a:cs typeface="Verdana"/>
              </a:rPr>
              <a:t>“</a:t>
            </a:r>
            <a:r>
              <a:rPr sz="1700" i="1" spc="28" dirty="0">
                <a:solidFill>
                  <a:srgbClr val="F7CF2B"/>
                </a:solidFill>
                <a:latin typeface="Lucida Sans"/>
                <a:cs typeface="Lucida Sans"/>
              </a:rPr>
              <a:t>É</a:t>
            </a:r>
            <a:r>
              <a:rPr sz="1700" i="1" spc="-8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lícito</a:t>
            </a:r>
            <a:r>
              <a:rPr sz="1700" i="1" spc="-83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ao</a:t>
            </a:r>
            <a:r>
              <a:rPr sz="1700" i="1" spc="-8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Judiciário</a:t>
            </a:r>
            <a:r>
              <a:rPr sz="1700" i="1" spc="-8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0" dirty="0">
                <a:solidFill>
                  <a:srgbClr val="F7CF2B"/>
                </a:solidFill>
                <a:latin typeface="Lucida Sans"/>
                <a:cs typeface="Lucida Sans"/>
              </a:rPr>
              <a:t>impor</a:t>
            </a:r>
            <a:r>
              <a:rPr sz="1700" i="1" spc="-83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à</a:t>
            </a:r>
            <a:r>
              <a:rPr sz="1700" i="1" spc="-8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8" dirty="0">
                <a:solidFill>
                  <a:srgbClr val="F7CF2B"/>
                </a:solidFill>
                <a:latin typeface="Lucida Sans"/>
                <a:cs typeface="Lucida Sans"/>
              </a:rPr>
              <a:t>Administração</a:t>
            </a:r>
            <a:r>
              <a:rPr sz="1700" i="1" spc="-8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Pública</a:t>
            </a:r>
            <a:r>
              <a:rPr sz="1700" i="1" spc="-83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8" dirty="0">
                <a:solidFill>
                  <a:srgbClr val="F7CF2B"/>
                </a:solidFill>
                <a:latin typeface="Lucida Sans"/>
                <a:cs typeface="Lucida Sans"/>
              </a:rPr>
              <a:t>obrigação</a:t>
            </a:r>
            <a:r>
              <a:rPr sz="1700" i="1" spc="-8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48" dirty="0">
                <a:solidFill>
                  <a:srgbClr val="F7CF2B"/>
                </a:solidFill>
                <a:latin typeface="Lucida Sans"/>
                <a:cs typeface="Lucida Sans"/>
              </a:rPr>
              <a:t>de </a:t>
            </a:r>
            <a:r>
              <a:rPr sz="1700" i="1" spc="-60" dirty="0">
                <a:solidFill>
                  <a:srgbClr val="F7CF2B"/>
                </a:solidFill>
                <a:latin typeface="Lucida Sans"/>
                <a:cs typeface="Lucida Sans"/>
              </a:rPr>
              <a:t>fazer,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30" dirty="0">
                <a:solidFill>
                  <a:srgbClr val="F7CF2B"/>
                </a:solidFill>
                <a:latin typeface="Lucida Sans"/>
                <a:cs typeface="Lucida Sans"/>
              </a:rPr>
              <a:t>consistente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57" dirty="0">
                <a:solidFill>
                  <a:srgbClr val="F7CF2B"/>
                </a:solidFill>
                <a:latin typeface="Lucida Sans"/>
                <a:cs typeface="Lucida Sans"/>
              </a:rPr>
              <a:t>na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promoção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60" dirty="0">
                <a:solidFill>
                  <a:srgbClr val="F7CF2B"/>
                </a:solidFill>
                <a:latin typeface="Lucida Sans"/>
                <a:cs typeface="Lucida Sans"/>
              </a:rPr>
              <a:t>de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medidas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30" dirty="0">
                <a:solidFill>
                  <a:srgbClr val="F7CF2B"/>
                </a:solidFill>
                <a:latin typeface="Lucida Sans"/>
                <a:cs typeface="Lucida Sans"/>
              </a:rPr>
              <a:t>ou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57" dirty="0">
                <a:solidFill>
                  <a:srgbClr val="F7CF2B"/>
                </a:solidFill>
                <a:latin typeface="Lucida Sans"/>
                <a:cs typeface="Lucida Sans"/>
              </a:rPr>
              <a:t>na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23" dirty="0">
                <a:solidFill>
                  <a:srgbClr val="F7CF2B"/>
                </a:solidFill>
                <a:latin typeface="Lucida Sans"/>
                <a:cs typeface="Lucida Sans"/>
              </a:rPr>
              <a:t>execução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60" dirty="0">
                <a:solidFill>
                  <a:srgbClr val="F7CF2B"/>
                </a:solidFill>
                <a:latin typeface="Lucida Sans"/>
                <a:cs typeface="Lucida Sans"/>
              </a:rPr>
              <a:t>de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0" dirty="0">
                <a:solidFill>
                  <a:srgbClr val="F7CF2B"/>
                </a:solidFill>
                <a:latin typeface="Lucida Sans"/>
                <a:cs typeface="Lucida Sans"/>
              </a:rPr>
              <a:t>obras </a:t>
            </a:r>
            <a:r>
              <a:rPr sz="1700" i="1" spc="-15" dirty="0">
                <a:solidFill>
                  <a:srgbClr val="F7CF2B"/>
                </a:solidFill>
                <a:latin typeface="Lucida Sans"/>
                <a:cs typeface="Lucida Sans"/>
              </a:rPr>
              <a:t>emergenciais</a:t>
            </a:r>
            <a:r>
              <a:rPr sz="1700" i="1" spc="-7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em</a:t>
            </a:r>
            <a:r>
              <a:rPr sz="1700" i="1" spc="-7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25" dirty="0">
                <a:solidFill>
                  <a:srgbClr val="F7CF2B"/>
                </a:solidFill>
                <a:latin typeface="Lucida Sans"/>
                <a:cs typeface="Lucida Sans"/>
              </a:rPr>
              <a:t>estabelecimentos</a:t>
            </a:r>
            <a:r>
              <a:rPr sz="1700" i="1" spc="-7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23" dirty="0">
                <a:solidFill>
                  <a:srgbClr val="F7CF2B"/>
                </a:solidFill>
                <a:latin typeface="Lucida Sans"/>
                <a:cs typeface="Lucida Sans"/>
              </a:rPr>
              <a:t>prisionais</a:t>
            </a:r>
            <a:r>
              <a:rPr sz="1700" i="1" spc="-6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63" dirty="0">
                <a:solidFill>
                  <a:srgbClr val="F7CF2B"/>
                </a:solidFill>
                <a:latin typeface="Lucida Sans"/>
                <a:cs typeface="Lucida Sans"/>
              </a:rPr>
              <a:t>para</a:t>
            </a:r>
            <a:r>
              <a:rPr sz="1700" i="1" spc="-7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55" dirty="0">
                <a:solidFill>
                  <a:srgbClr val="F7CF2B"/>
                </a:solidFill>
                <a:latin typeface="Lucida Sans"/>
                <a:cs typeface="Lucida Sans"/>
              </a:rPr>
              <a:t>dar</a:t>
            </a:r>
            <a:r>
              <a:rPr sz="1700" i="1" spc="-7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efetividade</a:t>
            </a:r>
            <a:r>
              <a:rPr sz="1700" i="1" spc="-7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3" dirty="0">
                <a:solidFill>
                  <a:srgbClr val="F7CF2B"/>
                </a:solidFill>
                <a:latin typeface="Lucida Sans"/>
                <a:cs typeface="Lucida Sans"/>
              </a:rPr>
              <a:t>ao </a:t>
            </a:r>
            <a:r>
              <a:rPr sz="1700" i="1" spc="23" dirty="0">
                <a:solidFill>
                  <a:srgbClr val="F7CF2B"/>
                </a:solidFill>
                <a:latin typeface="Lucida Sans"/>
                <a:cs typeface="Lucida Sans"/>
              </a:rPr>
              <a:t>postulado</a:t>
            </a:r>
            <a:r>
              <a:rPr sz="1700" i="1" spc="-105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25" dirty="0">
                <a:solidFill>
                  <a:srgbClr val="F7CF2B"/>
                </a:solidFill>
                <a:latin typeface="Lucida Sans"/>
                <a:cs typeface="Lucida Sans"/>
              </a:rPr>
              <a:t>da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0" dirty="0">
                <a:solidFill>
                  <a:srgbClr val="F7CF2B"/>
                </a:solidFill>
                <a:latin typeface="Lucida Sans"/>
                <a:cs typeface="Lucida Sans"/>
              </a:rPr>
              <a:t>dignidade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25" dirty="0">
                <a:solidFill>
                  <a:srgbClr val="F7CF2B"/>
                </a:solidFill>
                <a:latin typeface="Lucida Sans"/>
                <a:cs typeface="Lucida Sans"/>
              </a:rPr>
              <a:t>da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pessoa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48" dirty="0">
                <a:solidFill>
                  <a:srgbClr val="F7CF2B"/>
                </a:solidFill>
                <a:latin typeface="Lucida Sans"/>
                <a:cs typeface="Lucida Sans"/>
              </a:rPr>
              <a:t>humana</a:t>
            </a:r>
            <a:r>
              <a:rPr sz="1700" i="1" spc="-105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70" dirty="0">
                <a:solidFill>
                  <a:srgbClr val="F7CF2B"/>
                </a:solidFill>
                <a:latin typeface="Lucida Sans"/>
                <a:cs typeface="Lucida Sans"/>
              </a:rPr>
              <a:t>e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53" dirty="0">
                <a:solidFill>
                  <a:srgbClr val="F7CF2B"/>
                </a:solidFill>
                <a:latin typeface="Lucida Sans"/>
                <a:cs typeface="Lucida Sans"/>
              </a:rPr>
              <a:t>assegurar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aos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43" dirty="0">
                <a:solidFill>
                  <a:srgbClr val="F7CF2B"/>
                </a:solidFill>
                <a:latin typeface="Lucida Sans"/>
                <a:cs typeface="Lucida Sans"/>
              </a:rPr>
              <a:t>detentos</a:t>
            </a:r>
            <a:r>
              <a:rPr sz="1700" i="1" spc="-102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60" dirty="0">
                <a:solidFill>
                  <a:srgbClr val="F7CF2B"/>
                </a:solidFill>
                <a:latin typeface="Lucida Sans"/>
                <a:cs typeface="Lucida Sans"/>
              </a:rPr>
              <a:t>o</a:t>
            </a:r>
            <a:r>
              <a:rPr sz="1700" i="1" spc="425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respeito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à </a:t>
            </a:r>
            <a:r>
              <a:rPr sz="1700" i="1" spc="-38" dirty="0">
                <a:solidFill>
                  <a:srgbClr val="F7CF2B"/>
                </a:solidFill>
                <a:latin typeface="Lucida Sans"/>
                <a:cs typeface="Lucida Sans"/>
              </a:rPr>
              <a:t>sua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3" dirty="0">
                <a:solidFill>
                  <a:srgbClr val="F7CF2B"/>
                </a:solidFill>
                <a:latin typeface="Lucida Sans"/>
                <a:cs typeface="Lucida Sans"/>
              </a:rPr>
              <a:t>integridade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5" dirty="0">
                <a:solidFill>
                  <a:srgbClr val="F7CF2B"/>
                </a:solidFill>
                <a:latin typeface="Lucida Sans"/>
                <a:cs typeface="Lucida Sans"/>
              </a:rPr>
              <a:t>física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70" dirty="0">
                <a:solidFill>
                  <a:srgbClr val="F7CF2B"/>
                </a:solidFill>
                <a:latin typeface="Lucida Sans"/>
                <a:cs typeface="Lucida Sans"/>
              </a:rPr>
              <a:t>e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43" dirty="0">
                <a:solidFill>
                  <a:srgbClr val="F7CF2B"/>
                </a:solidFill>
                <a:latin typeface="Lucida Sans"/>
                <a:cs typeface="Lucida Sans"/>
              </a:rPr>
              <a:t>moral,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25" dirty="0">
                <a:solidFill>
                  <a:srgbClr val="F7CF2B"/>
                </a:solidFill>
                <a:latin typeface="Lucida Sans"/>
                <a:cs typeface="Lucida Sans"/>
              </a:rPr>
              <a:t>nos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termos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68" dirty="0">
                <a:solidFill>
                  <a:srgbClr val="F7CF2B"/>
                </a:solidFill>
                <a:latin typeface="Lucida Sans"/>
                <a:cs typeface="Lucida Sans"/>
              </a:rPr>
              <a:t>do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33" dirty="0">
                <a:solidFill>
                  <a:srgbClr val="F7CF2B"/>
                </a:solidFill>
                <a:latin typeface="Lucida Sans"/>
                <a:cs typeface="Lucida Sans"/>
              </a:rPr>
              <a:t>que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preceitua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85" dirty="0">
                <a:solidFill>
                  <a:srgbClr val="F7CF2B"/>
                </a:solidFill>
                <a:latin typeface="Lucida Sans"/>
                <a:cs typeface="Lucida Sans"/>
              </a:rPr>
              <a:t>o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65" dirty="0">
                <a:solidFill>
                  <a:srgbClr val="F7CF2B"/>
                </a:solidFill>
                <a:latin typeface="Lucida Sans"/>
                <a:cs typeface="Lucida Sans"/>
              </a:rPr>
              <a:t>art.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3" dirty="0">
                <a:solidFill>
                  <a:srgbClr val="F7CF2B"/>
                </a:solidFill>
                <a:latin typeface="Lucida Sans"/>
                <a:cs typeface="Lucida Sans"/>
              </a:rPr>
              <a:t>5º, </a:t>
            </a:r>
            <a:r>
              <a:rPr sz="1700" i="1" spc="-5" dirty="0">
                <a:solidFill>
                  <a:srgbClr val="F7CF2B"/>
                </a:solidFill>
                <a:latin typeface="Lucida Sans"/>
                <a:cs typeface="Lucida Sans"/>
              </a:rPr>
              <a:t>XLIX,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25" dirty="0">
                <a:solidFill>
                  <a:srgbClr val="F7CF2B"/>
                </a:solidFill>
                <a:latin typeface="Lucida Sans"/>
                <a:cs typeface="Lucida Sans"/>
              </a:rPr>
              <a:t>da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Constituição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0" dirty="0">
                <a:solidFill>
                  <a:srgbClr val="F7CF2B"/>
                </a:solidFill>
                <a:latin typeface="Lucida Sans"/>
                <a:cs typeface="Lucida Sans"/>
              </a:rPr>
              <a:t>Federal,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0" dirty="0">
                <a:solidFill>
                  <a:srgbClr val="F7CF2B"/>
                </a:solidFill>
                <a:latin typeface="Lucida Sans"/>
                <a:cs typeface="Lucida Sans"/>
              </a:rPr>
              <a:t>não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38" dirty="0">
                <a:solidFill>
                  <a:srgbClr val="F7CF2B"/>
                </a:solidFill>
                <a:latin typeface="Lucida Sans"/>
                <a:cs typeface="Lucida Sans"/>
              </a:rPr>
              <a:t>sendo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35" dirty="0">
                <a:solidFill>
                  <a:srgbClr val="F7CF2B"/>
                </a:solidFill>
                <a:latin typeface="Lucida Sans"/>
                <a:cs typeface="Lucida Sans"/>
              </a:rPr>
              <a:t>oponível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à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23" dirty="0">
                <a:solidFill>
                  <a:srgbClr val="F7CF2B"/>
                </a:solidFill>
                <a:latin typeface="Lucida Sans"/>
                <a:cs typeface="Lucida Sans"/>
              </a:rPr>
              <a:t>decisão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85" dirty="0">
                <a:solidFill>
                  <a:srgbClr val="F7CF2B"/>
                </a:solidFill>
                <a:latin typeface="Lucida Sans"/>
                <a:cs typeface="Lucida Sans"/>
              </a:rPr>
              <a:t>o</a:t>
            </a:r>
            <a:r>
              <a:rPr sz="1700" i="1" spc="-98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23" dirty="0">
                <a:solidFill>
                  <a:srgbClr val="F7CF2B"/>
                </a:solidFill>
                <a:latin typeface="Lucida Sans"/>
                <a:cs typeface="Lucida Sans"/>
              </a:rPr>
              <a:t>argumento</a:t>
            </a:r>
            <a:r>
              <a:rPr sz="1700" i="1" spc="-10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3" dirty="0">
                <a:solidFill>
                  <a:srgbClr val="F7CF2B"/>
                </a:solidFill>
                <a:latin typeface="Lucida Sans"/>
                <a:cs typeface="Lucida Sans"/>
              </a:rPr>
              <a:t>da </a:t>
            </a:r>
            <a:r>
              <a:rPr sz="1700" i="1" spc="-20" dirty="0">
                <a:solidFill>
                  <a:srgbClr val="F7CF2B"/>
                </a:solidFill>
                <a:latin typeface="Lucida Sans"/>
                <a:cs typeface="Lucida Sans"/>
              </a:rPr>
              <a:t>reserva</a:t>
            </a:r>
            <a:r>
              <a:rPr sz="1700" i="1" spc="-113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68" dirty="0">
                <a:solidFill>
                  <a:srgbClr val="F7CF2B"/>
                </a:solidFill>
                <a:latin typeface="Lucida Sans"/>
                <a:cs typeface="Lucida Sans"/>
              </a:rPr>
              <a:t>do</a:t>
            </a:r>
            <a:r>
              <a:rPr sz="1700" i="1" spc="-11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28" dirty="0">
                <a:solidFill>
                  <a:srgbClr val="F7CF2B"/>
                </a:solidFill>
                <a:latin typeface="Lucida Sans"/>
                <a:cs typeface="Lucida Sans"/>
              </a:rPr>
              <a:t>possível</a:t>
            </a:r>
            <a:r>
              <a:rPr sz="1700" i="1" spc="-113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nem</a:t>
            </a:r>
            <a:r>
              <a:rPr sz="1700" i="1" spc="-11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85" dirty="0">
                <a:solidFill>
                  <a:srgbClr val="F7CF2B"/>
                </a:solidFill>
                <a:latin typeface="Lucida Sans"/>
                <a:cs typeface="Lucida Sans"/>
              </a:rPr>
              <a:t>o</a:t>
            </a:r>
            <a:r>
              <a:rPr sz="1700" i="1" spc="-11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dirty="0">
                <a:solidFill>
                  <a:srgbClr val="F7CF2B"/>
                </a:solidFill>
                <a:latin typeface="Lucida Sans"/>
                <a:cs typeface="Lucida Sans"/>
              </a:rPr>
              <a:t>princípio</a:t>
            </a:r>
            <a:r>
              <a:rPr sz="1700" i="1" spc="-113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25" dirty="0">
                <a:solidFill>
                  <a:srgbClr val="F7CF2B"/>
                </a:solidFill>
                <a:latin typeface="Lucida Sans"/>
                <a:cs typeface="Lucida Sans"/>
              </a:rPr>
              <a:t>da</a:t>
            </a:r>
            <a:r>
              <a:rPr sz="1700" i="1" spc="-11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-13" dirty="0">
                <a:solidFill>
                  <a:srgbClr val="F7CF2B"/>
                </a:solidFill>
                <a:latin typeface="Lucida Sans"/>
                <a:cs typeface="Lucida Sans"/>
              </a:rPr>
              <a:t>separação</a:t>
            </a:r>
            <a:r>
              <a:rPr sz="1700" i="1" spc="-113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45" dirty="0">
                <a:solidFill>
                  <a:srgbClr val="F7CF2B"/>
                </a:solidFill>
                <a:latin typeface="Lucida Sans"/>
                <a:cs typeface="Lucida Sans"/>
              </a:rPr>
              <a:t>dos</a:t>
            </a:r>
            <a:r>
              <a:rPr sz="1700" i="1" spc="-110" dirty="0">
                <a:solidFill>
                  <a:srgbClr val="F7CF2B"/>
                </a:solidFill>
                <a:latin typeface="Lucida Sans"/>
                <a:cs typeface="Lucida Sans"/>
              </a:rPr>
              <a:t> </a:t>
            </a:r>
            <a:r>
              <a:rPr sz="1700" i="1" spc="30" dirty="0">
                <a:solidFill>
                  <a:srgbClr val="F7CF2B"/>
                </a:solidFill>
                <a:latin typeface="Lucida Sans"/>
                <a:cs typeface="Lucida Sans"/>
              </a:rPr>
              <a:t>poderes</a:t>
            </a:r>
            <a:r>
              <a:rPr sz="1700" i="1" spc="30" dirty="0">
                <a:solidFill>
                  <a:srgbClr val="F7CF2B"/>
                </a:solidFill>
                <a:latin typeface="Arial"/>
                <a:cs typeface="Arial"/>
              </a:rPr>
              <a:t>”</a:t>
            </a:r>
            <a:r>
              <a:rPr sz="1700" spc="30" dirty="0">
                <a:solidFill>
                  <a:srgbClr val="F7CF2B"/>
                </a:solidFill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8921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38719"/>
            <a:ext cx="4114800" cy="683200"/>
          </a:xfrm>
          <a:prstGeom prst="rect">
            <a:avLst/>
          </a:prstGeom>
        </p:spPr>
        <p:txBody>
          <a:bodyPr vert="horz" wrap="square" lIns="0" tIns="6033" rIns="0" bIns="0" rtlCol="0" anchor="ctr">
            <a:spAutoFit/>
          </a:bodyPr>
          <a:lstStyle/>
          <a:p>
            <a:pPr marL="6350">
              <a:spcBef>
                <a:spcPts val="48"/>
              </a:spcBef>
            </a:pPr>
            <a:r>
              <a:rPr spc="-555" dirty="0"/>
              <a:t>ADPF</a:t>
            </a:r>
            <a:r>
              <a:rPr spc="-143" dirty="0"/>
              <a:t> </a:t>
            </a:r>
            <a:r>
              <a:rPr spc="-523" dirty="0"/>
              <a:t>347/DF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0" y="2177729"/>
            <a:ext cx="8102918" cy="179664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>
              <a:lnSpc>
                <a:spcPct val="115799"/>
              </a:lnSpc>
              <a:spcBef>
                <a:spcPts val="50"/>
              </a:spcBef>
            </a:pP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Dada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8" dirty="0">
                <a:solidFill>
                  <a:srgbClr val="FFFEE6"/>
                </a:solidFill>
                <a:latin typeface="Verdana"/>
                <a:cs typeface="Verdana"/>
              </a:rPr>
              <a:t>inércia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do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poder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pública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63" dirty="0">
                <a:solidFill>
                  <a:srgbClr val="FFFEE6"/>
                </a:solidFill>
                <a:latin typeface="Verdana"/>
                <a:cs typeface="Verdana"/>
              </a:rPr>
              <a:t>na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8" dirty="0">
                <a:solidFill>
                  <a:srgbClr val="FFFEE6"/>
                </a:solidFill>
                <a:latin typeface="Verdana"/>
                <a:cs typeface="Verdana"/>
              </a:rPr>
              <a:t>execução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políticas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públicas </a:t>
            </a:r>
            <a:r>
              <a:rPr sz="1700" spc="-38" dirty="0">
                <a:solidFill>
                  <a:srgbClr val="FFFEE6"/>
                </a:solidFill>
                <a:latin typeface="Verdana"/>
                <a:cs typeface="Verdana"/>
              </a:rPr>
              <a:t>intersetoriais,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3" dirty="0">
                <a:solidFill>
                  <a:srgbClr val="FFFEE6"/>
                </a:solidFill>
                <a:latin typeface="Verdana"/>
                <a:cs typeface="Verdana"/>
              </a:rPr>
              <a:t>PSOL,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baseado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75" dirty="0">
                <a:solidFill>
                  <a:srgbClr val="FFFEE6"/>
                </a:solidFill>
                <a:latin typeface="Verdana"/>
                <a:cs typeface="Verdana"/>
              </a:rPr>
              <a:t>em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EE6"/>
                </a:solidFill>
                <a:latin typeface="Verdana"/>
                <a:cs typeface="Verdana"/>
              </a:rPr>
              <a:t>estudo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EE6"/>
                </a:solidFill>
                <a:latin typeface="Verdana"/>
                <a:cs typeface="Verdana"/>
              </a:rPr>
              <a:t>realizado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63" dirty="0">
                <a:solidFill>
                  <a:srgbClr val="FFFEE6"/>
                </a:solidFill>
                <a:latin typeface="Verdana"/>
                <a:cs typeface="Verdana"/>
              </a:rPr>
              <a:t>na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UFMG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EE6"/>
                </a:solidFill>
                <a:latin typeface="Verdana"/>
                <a:cs typeface="Verdana"/>
              </a:rPr>
              <a:t>pela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Profa.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" dirty="0">
                <a:solidFill>
                  <a:srgbClr val="FFFEE6"/>
                </a:solidFill>
                <a:latin typeface="Verdana"/>
                <a:cs typeface="Verdana"/>
              </a:rPr>
              <a:t>Ana </a:t>
            </a:r>
            <a:r>
              <a:rPr sz="1700" spc="-28" dirty="0">
                <a:solidFill>
                  <a:srgbClr val="FFFEE6"/>
                </a:solidFill>
                <a:latin typeface="Verdana"/>
                <a:cs typeface="Verdana"/>
              </a:rPr>
              <a:t>Paula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" dirty="0">
                <a:solidFill>
                  <a:srgbClr val="FFFEE6"/>
                </a:solidFill>
                <a:latin typeface="Verdana"/>
                <a:cs typeface="Verdana"/>
              </a:rPr>
              <a:t>Barcellos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da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UNB,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8" dirty="0">
                <a:solidFill>
                  <a:srgbClr val="FFFEE6"/>
                </a:solidFill>
                <a:latin typeface="Verdana"/>
                <a:cs typeface="Verdana"/>
              </a:rPr>
              <a:t>utlizou-</a:t>
            </a:r>
            <a:r>
              <a:rPr sz="1700" spc="-48" dirty="0">
                <a:solidFill>
                  <a:srgbClr val="FFFEE6"/>
                </a:solidFill>
                <a:latin typeface="Verdana"/>
                <a:cs typeface="Verdana"/>
              </a:rPr>
              <a:t>se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conceito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EE6"/>
                </a:solidFill>
                <a:latin typeface="Verdana"/>
                <a:cs typeface="Verdana"/>
              </a:rPr>
              <a:t>cunhado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EE6"/>
                </a:solidFill>
                <a:latin typeface="Verdana"/>
                <a:cs typeface="Verdana"/>
              </a:rPr>
              <a:t>pela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corte constitucional</a:t>
            </a:r>
            <a:r>
              <a:rPr sz="1700" spc="-15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3" dirty="0">
                <a:solidFill>
                  <a:srgbClr val="FFFEE6"/>
                </a:solidFill>
                <a:latin typeface="Verdana"/>
                <a:cs typeface="Verdana"/>
              </a:rPr>
              <a:t>colombiana</a:t>
            </a:r>
            <a:r>
              <a:rPr sz="1700" spc="-15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8" dirty="0">
                <a:solidFill>
                  <a:srgbClr val="FFFEE6"/>
                </a:solidFill>
                <a:latin typeface="Verdana"/>
                <a:cs typeface="Verdana"/>
              </a:rPr>
              <a:t>denominado</a:t>
            </a:r>
            <a:r>
              <a:rPr sz="1700" spc="-15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"estado</a:t>
            </a:r>
            <a:r>
              <a:rPr sz="1700" spc="-15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5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EE6"/>
                </a:solidFill>
                <a:latin typeface="Verdana"/>
                <a:cs typeface="Verdana"/>
              </a:rPr>
              <a:t>coisas</a:t>
            </a:r>
            <a:r>
              <a:rPr sz="1700" spc="-15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inconstitucional"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para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" dirty="0">
                <a:solidFill>
                  <a:srgbClr val="FFFEE6"/>
                </a:solidFill>
                <a:latin typeface="Verdana"/>
                <a:cs typeface="Verdana"/>
              </a:rPr>
              <a:t>provocar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75" dirty="0">
                <a:solidFill>
                  <a:srgbClr val="FFFEE6"/>
                </a:solidFill>
                <a:latin typeface="Verdana"/>
                <a:cs typeface="Verdana"/>
              </a:rPr>
              <a:t>STF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68" dirty="0">
                <a:solidFill>
                  <a:srgbClr val="FFFEE6"/>
                </a:solidFill>
                <a:latin typeface="Verdana"/>
                <a:cs typeface="Verdana"/>
              </a:rPr>
              <a:t>atuar,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EE6"/>
                </a:solidFill>
                <a:latin typeface="Verdana"/>
                <a:cs typeface="Verdana"/>
              </a:rPr>
              <a:t>não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3" dirty="0">
                <a:solidFill>
                  <a:srgbClr val="FFFEE6"/>
                </a:solidFill>
                <a:latin typeface="Verdana"/>
                <a:cs typeface="Verdana"/>
              </a:rPr>
              <a:t>só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8" dirty="0">
                <a:solidFill>
                  <a:srgbClr val="FFFEE6"/>
                </a:solidFill>
                <a:latin typeface="Verdana"/>
                <a:cs typeface="Verdana"/>
              </a:rPr>
              <a:t>com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8" dirty="0">
                <a:solidFill>
                  <a:srgbClr val="FFFEE6"/>
                </a:solidFill>
                <a:latin typeface="Verdana"/>
                <a:cs typeface="Verdana"/>
              </a:rPr>
              <a:t>medidas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EE6"/>
                </a:solidFill>
                <a:latin typeface="Verdana"/>
                <a:cs typeface="Verdana"/>
              </a:rPr>
              <a:t>no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8" dirty="0">
                <a:solidFill>
                  <a:srgbClr val="FFFEE6"/>
                </a:solidFill>
                <a:latin typeface="Verdana"/>
                <a:cs typeface="Verdana"/>
              </a:rPr>
              <a:t>âmbito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do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3" dirty="0">
                <a:solidFill>
                  <a:srgbClr val="FFFEE6"/>
                </a:solidFill>
                <a:latin typeface="Verdana"/>
                <a:cs typeface="Verdana"/>
              </a:rPr>
              <a:t>judiciário,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" dirty="0">
                <a:solidFill>
                  <a:srgbClr val="FFFEE6"/>
                </a:solidFill>
                <a:latin typeface="Verdana"/>
                <a:cs typeface="Verdana"/>
              </a:rPr>
              <a:t>mas </a:t>
            </a:r>
            <a:r>
              <a:rPr sz="1700" spc="-68" dirty="0">
                <a:solidFill>
                  <a:srgbClr val="FFFEE6"/>
                </a:solidFill>
                <a:latin typeface="Verdana"/>
                <a:cs typeface="Verdana"/>
              </a:rPr>
              <a:t>também,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EE6"/>
                </a:solidFill>
                <a:latin typeface="Verdana"/>
                <a:cs typeface="Verdana"/>
              </a:rPr>
              <a:t>impedindo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8" dirty="0">
                <a:solidFill>
                  <a:srgbClr val="FFFEE6"/>
                </a:solidFill>
                <a:latin typeface="Verdana"/>
                <a:cs typeface="Verdana"/>
              </a:rPr>
              <a:t>inércia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do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executivo.</a:t>
            </a:r>
            <a:endParaRPr sz="17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0980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000" y="1537165"/>
            <a:ext cx="7954645" cy="2323201"/>
          </a:xfrm>
          <a:prstGeom prst="rect">
            <a:avLst/>
          </a:prstGeom>
        </p:spPr>
        <p:txBody>
          <a:bodyPr vert="horz" wrap="square" lIns="0" tIns="62548" rIns="0" bIns="0" rtlCol="0" anchor="ctr">
            <a:spAutoFit/>
          </a:bodyPr>
          <a:lstStyle/>
          <a:p>
            <a:pPr marL="9843" marR="2553970">
              <a:lnSpc>
                <a:spcPts val="3790"/>
              </a:lnSpc>
              <a:spcBef>
                <a:spcPts val="493"/>
              </a:spcBef>
            </a:pPr>
            <a:r>
              <a:rPr spc="-608" dirty="0"/>
              <a:t>REAÇÃO</a:t>
            </a:r>
            <a:r>
              <a:rPr spc="-150" dirty="0"/>
              <a:t> </a:t>
            </a:r>
            <a:r>
              <a:rPr spc="-798" dirty="0"/>
              <a:t>DO</a:t>
            </a:r>
            <a:r>
              <a:rPr spc="-145" dirty="0"/>
              <a:t> </a:t>
            </a:r>
            <a:r>
              <a:rPr spc="-610" dirty="0"/>
              <a:t>PODER</a:t>
            </a:r>
            <a:r>
              <a:rPr spc="-145" dirty="0"/>
              <a:t> </a:t>
            </a:r>
            <a:r>
              <a:rPr spc="-600" dirty="0"/>
              <a:t>EXECUTIVO </a:t>
            </a:r>
            <a:r>
              <a:rPr spc="-793" dirty="0"/>
              <a:t>E</a:t>
            </a:r>
            <a:r>
              <a:rPr spc="-148" dirty="0"/>
              <a:t> </a:t>
            </a:r>
            <a:r>
              <a:rPr spc="-798" dirty="0"/>
              <a:t>DO</a:t>
            </a:r>
            <a:r>
              <a:rPr spc="-145" dirty="0"/>
              <a:t> </a:t>
            </a:r>
            <a:r>
              <a:rPr spc="-610" dirty="0"/>
              <a:t>PODER</a:t>
            </a:r>
            <a:r>
              <a:rPr spc="-148" dirty="0"/>
              <a:t> </a:t>
            </a:r>
            <a:r>
              <a:rPr spc="-578" dirty="0"/>
              <a:t>LEGISLATIVO</a:t>
            </a:r>
          </a:p>
          <a:p>
            <a:pPr marL="6350" marR="2540">
              <a:lnSpc>
                <a:spcPct val="115799"/>
              </a:lnSpc>
              <a:spcBef>
                <a:spcPts val="745"/>
              </a:spcBef>
            </a:pPr>
            <a:r>
              <a:rPr sz="1700" spc="-13" dirty="0">
                <a:solidFill>
                  <a:srgbClr val="FFFEE6"/>
                </a:solidFill>
              </a:rPr>
              <a:t>Após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68" dirty="0">
                <a:solidFill>
                  <a:srgbClr val="FFFEE6"/>
                </a:solidFill>
              </a:rPr>
              <a:t>as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18" dirty="0">
                <a:solidFill>
                  <a:srgbClr val="FFFEE6"/>
                </a:solidFill>
              </a:rPr>
              <a:t>decisões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dirty="0">
                <a:solidFill>
                  <a:srgbClr val="FFFEE6"/>
                </a:solidFill>
              </a:rPr>
              <a:t>do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102" dirty="0">
                <a:solidFill>
                  <a:srgbClr val="FFFEE6"/>
                </a:solidFill>
              </a:rPr>
              <a:t>STF,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85" dirty="0">
                <a:solidFill>
                  <a:srgbClr val="FFFEE6"/>
                </a:solidFill>
              </a:rPr>
              <a:t>a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33" dirty="0">
                <a:solidFill>
                  <a:srgbClr val="FFFEE6"/>
                </a:solidFill>
              </a:rPr>
              <a:t>reação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15" dirty="0">
                <a:solidFill>
                  <a:srgbClr val="FFFEE6"/>
                </a:solidFill>
              </a:rPr>
              <a:t>inicial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5" dirty="0">
                <a:solidFill>
                  <a:srgbClr val="FFFEE6"/>
                </a:solidFill>
              </a:rPr>
              <a:t>dos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18" dirty="0">
                <a:solidFill>
                  <a:srgbClr val="FFFEE6"/>
                </a:solidFill>
              </a:rPr>
              <a:t>poderes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35" dirty="0">
                <a:solidFill>
                  <a:srgbClr val="FFFEE6"/>
                </a:solidFill>
              </a:rPr>
              <a:t>Executivo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45" dirty="0">
                <a:solidFill>
                  <a:srgbClr val="FFFEE6"/>
                </a:solidFill>
              </a:rPr>
              <a:t>e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5" dirty="0">
                <a:solidFill>
                  <a:srgbClr val="FFFEE6"/>
                </a:solidFill>
              </a:rPr>
              <a:t>Legislativo </a:t>
            </a:r>
            <a:r>
              <a:rPr sz="1700" dirty="0">
                <a:solidFill>
                  <a:srgbClr val="FFFEE6"/>
                </a:solidFill>
              </a:rPr>
              <a:t>foi</a:t>
            </a:r>
            <a:r>
              <a:rPr sz="1700" spc="-168" dirty="0">
                <a:solidFill>
                  <a:srgbClr val="FFFEE6"/>
                </a:solidFill>
              </a:rPr>
              <a:t> </a:t>
            </a:r>
            <a:r>
              <a:rPr sz="1700" spc="-85" dirty="0">
                <a:solidFill>
                  <a:srgbClr val="FFFEE6"/>
                </a:solidFill>
              </a:rPr>
              <a:t>a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10" dirty="0">
                <a:solidFill>
                  <a:srgbClr val="FFFEE6"/>
                </a:solidFill>
              </a:rPr>
              <a:t>de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25" dirty="0">
                <a:solidFill>
                  <a:srgbClr val="FFFEE6"/>
                </a:solidFill>
              </a:rPr>
              <a:t>descontingenciar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dirty="0">
                <a:solidFill>
                  <a:srgbClr val="FFFEE6"/>
                </a:solidFill>
              </a:rPr>
              <a:t>o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dirty="0">
                <a:solidFill>
                  <a:srgbClr val="FFFEE6"/>
                </a:solidFill>
              </a:rPr>
              <a:t>FUNPEN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35" dirty="0">
                <a:solidFill>
                  <a:srgbClr val="FFFEE6"/>
                </a:solidFill>
              </a:rPr>
              <a:t>rapidamente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113" dirty="0">
                <a:solidFill>
                  <a:srgbClr val="FFFEE6"/>
                </a:solidFill>
              </a:rPr>
              <a:t>já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15" dirty="0">
                <a:solidFill>
                  <a:srgbClr val="FFFEE6"/>
                </a:solidFill>
              </a:rPr>
              <a:t>no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15" dirty="0">
                <a:solidFill>
                  <a:srgbClr val="FFFEE6"/>
                </a:solidFill>
              </a:rPr>
              <a:t>final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dirty="0">
                <a:solidFill>
                  <a:srgbClr val="FFFEE6"/>
                </a:solidFill>
              </a:rPr>
              <a:t>do</a:t>
            </a:r>
            <a:r>
              <a:rPr sz="1700" spc="-163" dirty="0">
                <a:solidFill>
                  <a:srgbClr val="FFFEE6"/>
                </a:solidFill>
              </a:rPr>
              <a:t> </a:t>
            </a:r>
            <a:r>
              <a:rPr sz="1700" spc="-40" dirty="0">
                <a:solidFill>
                  <a:srgbClr val="FFFEE6"/>
                </a:solidFill>
              </a:rPr>
              <a:t>ano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10" dirty="0">
                <a:solidFill>
                  <a:srgbClr val="FFFEE6"/>
                </a:solidFill>
              </a:rPr>
              <a:t>de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10" dirty="0">
                <a:solidFill>
                  <a:srgbClr val="FFFEE6"/>
                </a:solidFill>
              </a:rPr>
              <a:t>2016 </a:t>
            </a:r>
            <a:r>
              <a:rPr sz="1700" spc="-50" dirty="0">
                <a:solidFill>
                  <a:srgbClr val="FFFEE6"/>
                </a:solidFill>
              </a:rPr>
              <a:t>via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35" dirty="0">
                <a:solidFill>
                  <a:srgbClr val="FFFEE6"/>
                </a:solidFill>
              </a:rPr>
              <a:t>medida</a:t>
            </a:r>
            <a:r>
              <a:rPr sz="1700" spc="-158" dirty="0">
                <a:solidFill>
                  <a:srgbClr val="FFFEE6"/>
                </a:solidFill>
              </a:rPr>
              <a:t> </a:t>
            </a:r>
            <a:r>
              <a:rPr sz="1700" spc="-25" dirty="0">
                <a:solidFill>
                  <a:srgbClr val="FFFEE6"/>
                </a:solidFill>
              </a:rPr>
              <a:t>provisória</a:t>
            </a:r>
            <a:r>
              <a:rPr sz="1700" spc="-158" dirty="0">
                <a:solidFill>
                  <a:srgbClr val="FFFEE6"/>
                </a:solidFill>
              </a:rPr>
              <a:t> </a:t>
            </a:r>
            <a:r>
              <a:rPr sz="1700" spc="-45" dirty="0">
                <a:solidFill>
                  <a:srgbClr val="FFFEE6"/>
                </a:solidFill>
              </a:rPr>
              <a:t>e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45" dirty="0">
                <a:solidFill>
                  <a:srgbClr val="FFFEE6"/>
                </a:solidFill>
              </a:rPr>
              <a:t>repassar</a:t>
            </a:r>
            <a:r>
              <a:rPr sz="1700" spc="-158" dirty="0">
                <a:solidFill>
                  <a:srgbClr val="FFFEE6"/>
                </a:solidFill>
              </a:rPr>
              <a:t> </a:t>
            </a:r>
            <a:r>
              <a:rPr sz="1700" spc="-23" dirty="0">
                <a:solidFill>
                  <a:srgbClr val="FFFEE6"/>
                </a:solidFill>
              </a:rPr>
              <a:t>os</a:t>
            </a:r>
            <a:r>
              <a:rPr sz="1700" spc="-158" dirty="0">
                <a:solidFill>
                  <a:srgbClr val="FFFEE6"/>
                </a:solidFill>
              </a:rPr>
              <a:t> </a:t>
            </a:r>
            <a:r>
              <a:rPr sz="1700" spc="-25" dirty="0">
                <a:solidFill>
                  <a:srgbClr val="FFFEE6"/>
                </a:solidFill>
              </a:rPr>
              <a:t>recursos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33" dirty="0">
                <a:solidFill>
                  <a:srgbClr val="FFFEE6"/>
                </a:solidFill>
              </a:rPr>
              <a:t>acumulados</a:t>
            </a:r>
            <a:r>
              <a:rPr sz="1700" spc="-158" dirty="0">
                <a:solidFill>
                  <a:srgbClr val="FFFEE6"/>
                </a:solidFill>
              </a:rPr>
              <a:t> </a:t>
            </a:r>
            <a:r>
              <a:rPr sz="1700" spc="-45" dirty="0">
                <a:solidFill>
                  <a:srgbClr val="FFFEE6"/>
                </a:solidFill>
              </a:rPr>
              <a:t>aos</a:t>
            </a:r>
            <a:r>
              <a:rPr sz="1700" spc="-158" dirty="0">
                <a:solidFill>
                  <a:srgbClr val="FFFEE6"/>
                </a:solidFill>
              </a:rPr>
              <a:t> </a:t>
            </a:r>
            <a:r>
              <a:rPr sz="1700" spc="-5" dirty="0">
                <a:solidFill>
                  <a:srgbClr val="FFFEE6"/>
                </a:solidFill>
              </a:rPr>
              <a:t>fundos </a:t>
            </a:r>
            <a:r>
              <a:rPr sz="1700" spc="-20" dirty="0">
                <a:solidFill>
                  <a:srgbClr val="FFFEE6"/>
                </a:solidFill>
              </a:rPr>
              <a:t>penitenciários</a:t>
            </a:r>
            <a:r>
              <a:rPr sz="1700" spc="-153" dirty="0">
                <a:solidFill>
                  <a:srgbClr val="FFFEE6"/>
                </a:solidFill>
              </a:rPr>
              <a:t> </a:t>
            </a:r>
            <a:r>
              <a:rPr sz="1700" spc="-53" dirty="0">
                <a:solidFill>
                  <a:srgbClr val="FFFEE6"/>
                </a:solidFill>
              </a:rPr>
              <a:t>estaduais,</a:t>
            </a:r>
            <a:r>
              <a:rPr sz="1700" spc="-150" dirty="0">
                <a:solidFill>
                  <a:srgbClr val="FFFEE6"/>
                </a:solidFill>
              </a:rPr>
              <a:t> </a:t>
            </a:r>
            <a:r>
              <a:rPr sz="1700" spc="-53" dirty="0">
                <a:solidFill>
                  <a:srgbClr val="FFFEE6"/>
                </a:solidFill>
              </a:rPr>
              <a:t>além</a:t>
            </a:r>
            <a:r>
              <a:rPr sz="1700" spc="-153" dirty="0">
                <a:solidFill>
                  <a:srgbClr val="FFFEE6"/>
                </a:solidFill>
              </a:rPr>
              <a:t> </a:t>
            </a:r>
            <a:r>
              <a:rPr sz="1700" spc="-10" dirty="0">
                <a:solidFill>
                  <a:srgbClr val="FFFEE6"/>
                </a:solidFill>
              </a:rPr>
              <a:t>de</a:t>
            </a:r>
            <a:r>
              <a:rPr sz="1700" spc="-150" dirty="0">
                <a:solidFill>
                  <a:srgbClr val="FFFEE6"/>
                </a:solidFill>
              </a:rPr>
              <a:t> </a:t>
            </a:r>
            <a:r>
              <a:rPr sz="1700" spc="-30" dirty="0">
                <a:solidFill>
                  <a:srgbClr val="FFFEE6"/>
                </a:solidFill>
              </a:rPr>
              <a:t>fomentar</a:t>
            </a:r>
            <a:r>
              <a:rPr sz="1700" spc="-153" dirty="0">
                <a:solidFill>
                  <a:srgbClr val="FFFEE6"/>
                </a:solidFill>
              </a:rPr>
              <a:t> </a:t>
            </a:r>
            <a:r>
              <a:rPr sz="1700" spc="-33" dirty="0">
                <a:solidFill>
                  <a:srgbClr val="FFFEE6"/>
                </a:solidFill>
              </a:rPr>
              <a:t>investimentos</a:t>
            </a:r>
            <a:r>
              <a:rPr sz="1700" spc="-150" dirty="0">
                <a:solidFill>
                  <a:srgbClr val="FFFEE6"/>
                </a:solidFill>
              </a:rPr>
              <a:t> </a:t>
            </a:r>
            <a:r>
              <a:rPr sz="1700" spc="-45" dirty="0">
                <a:solidFill>
                  <a:srgbClr val="FFFEE6"/>
                </a:solidFill>
              </a:rPr>
              <a:t>para</a:t>
            </a:r>
            <a:r>
              <a:rPr sz="1700" spc="-150" dirty="0">
                <a:solidFill>
                  <a:srgbClr val="FFFEE6"/>
                </a:solidFill>
              </a:rPr>
              <a:t> </a:t>
            </a:r>
            <a:r>
              <a:rPr sz="1700" spc="-5" dirty="0">
                <a:solidFill>
                  <a:srgbClr val="FFFEE6"/>
                </a:solidFill>
              </a:rPr>
              <a:t>políticas </a:t>
            </a:r>
            <a:r>
              <a:rPr sz="1700" spc="-35" dirty="0">
                <a:solidFill>
                  <a:srgbClr val="FFFEE6"/>
                </a:solidFill>
              </a:rPr>
              <a:t>assistenciais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45" dirty="0">
                <a:solidFill>
                  <a:srgbClr val="FFFEE6"/>
                </a:solidFill>
              </a:rPr>
              <a:t>e</a:t>
            </a:r>
            <a:r>
              <a:rPr sz="1700" spc="-160" dirty="0">
                <a:solidFill>
                  <a:srgbClr val="FFFEE6"/>
                </a:solidFill>
              </a:rPr>
              <a:t> </a:t>
            </a:r>
            <a:r>
              <a:rPr sz="1700" spc="-10" dirty="0">
                <a:solidFill>
                  <a:srgbClr val="FFFEE6"/>
                </a:solidFill>
              </a:rPr>
              <a:t>de</a:t>
            </a:r>
            <a:r>
              <a:rPr sz="1700" spc="-158" dirty="0">
                <a:solidFill>
                  <a:srgbClr val="FFFEE6"/>
                </a:solidFill>
              </a:rPr>
              <a:t> </a:t>
            </a:r>
            <a:r>
              <a:rPr sz="1700" spc="-5" dirty="0">
                <a:solidFill>
                  <a:srgbClr val="FFFEE6"/>
                </a:solidFill>
              </a:rPr>
              <a:t>ressocialização.</a:t>
            </a:r>
            <a:endParaRPr sz="1700"/>
          </a:p>
        </p:txBody>
      </p:sp>
      <p:sp>
        <p:nvSpPr>
          <p:cNvPr id="3" name="object 3"/>
          <p:cNvSpPr txBox="1"/>
          <p:nvPr/>
        </p:nvSpPr>
        <p:spPr>
          <a:xfrm>
            <a:off x="508000" y="4299255"/>
            <a:ext cx="8131810" cy="179664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>
              <a:lnSpc>
                <a:spcPct val="115799"/>
              </a:lnSpc>
              <a:spcBef>
                <a:spcPts val="50"/>
              </a:spcBef>
            </a:pPr>
            <a:r>
              <a:rPr sz="1700" spc="-20" dirty="0">
                <a:solidFill>
                  <a:srgbClr val="FFFEE6"/>
                </a:solidFill>
                <a:latin typeface="Verdana"/>
                <a:cs typeface="Verdana"/>
              </a:rPr>
              <a:t>Portaria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0" dirty="0">
                <a:solidFill>
                  <a:srgbClr val="FFFEE6"/>
                </a:solidFill>
                <a:latin typeface="Verdana"/>
                <a:cs typeface="Verdana"/>
              </a:rPr>
              <a:t>nº.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5" dirty="0">
                <a:solidFill>
                  <a:srgbClr val="FFFEE6"/>
                </a:solidFill>
                <a:latin typeface="Verdana"/>
                <a:cs typeface="Verdana"/>
              </a:rPr>
              <a:t>1.414/2016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do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Ministério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da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EE6"/>
                </a:solidFill>
                <a:latin typeface="Verdana"/>
                <a:cs typeface="Verdana"/>
              </a:rPr>
              <a:t>Justiça: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3" dirty="0">
                <a:solidFill>
                  <a:srgbClr val="FFFEE6"/>
                </a:solidFill>
                <a:latin typeface="Verdana"/>
                <a:cs typeface="Verdana"/>
              </a:rPr>
              <a:t>os</a:t>
            </a:r>
            <a:r>
              <a:rPr sz="1700" spc="-15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3" dirty="0">
                <a:solidFill>
                  <a:srgbClr val="FFFEE6"/>
                </a:solidFill>
                <a:latin typeface="Verdana"/>
                <a:cs typeface="Verdana"/>
              </a:rPr>
              <a:t>investimentos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serem </a:t>
            </a:r>
            <a:r>
              <a:rPr sz="1700" spc="-38" dirty="0">
                <a:solidFill>
                  <a:srgbClr val="FFFEE6"/>
                </a:solidFill>
                <a:latin typeface="Verdana"/>
                <a:cs typeface="Verdana"/>
              </a:rPr>
              <a:t>realizados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3" dirty="0">
                <a:solidFill>
                  <a:srgbClr val="FFFEE6"/>
                </a:solidFill>
                <a:latin typeface="Verdana"/>
                <a:cs typeface="Verdana"/>
              </a:rPr>
              <a:t>devem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8" dirty="0">
                <a:solidFill>
                  <a:srgbClr val="FFFEE6"/>
                </a:solidFill>
                <a:latin typeface="Verdana"/>
                <a:cs typeface="Verdana"/>
              </a:rPr>
              <a:t>respeitar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o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teto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0" dirty="0">
                <a:solidFill>
                  <a:srgbClr val="FFFEE6"/>
                </a:solidFill>
                <a:latin typeface="Verdana"/>
                <a:cs typeface="Verdana"/>
              </a:rPr>
              <a:t>50%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dos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EE6"/>
                </a:solidFill>
                <a:latin typeface="Verdana"/>
                <a:cs typeface="Verdana"/>
              </a:rPr>
              <a:t>recursos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do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FUNPEN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para </a:t>
            </a:r>
            <a:r>
              <a:rPr sz="1700" spc="-50" dirty="0">
                <a:solidFill>
                  <a:srgbClr val="FFFEE6"/>
                </a:solidFill>
                <a:latin typeface="Verdana"/>
                <a:cs typeface="Verdana"/>
              </a:rPr>
              <a:t>gastos</a:t>
            </a:r>
            <a:r>
              <a:rPr sz="1700" spc="-16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8" dirty="0">
                <a:solidFill>
                  <a:srgbClr val="FFFEE6"/>
                </a:solidFill>
                <a:latin typeface="Verdana"/>
                <a:cs typeface="Verdana"/>
              </a:rPr>
              <a:t>com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infraestrutura</a:t>
            </a:r>
            <a:r>
              <a:rPr sz="1700" spc="-16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EE6"/>
                </a:solidFill>
                <a:latin typeface="Verdana"/>
                <a:cs typeface="Verdana"/>
              </a:rPr>
              <a:t>penal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75" dirty="0">
                <a:solidFill>
                  <a:srgbClr val="FFFEE6"/>
                </a:solidFill>
                <a:latin typeface="Verdana"/>
                <a:cs typeface="Verdana"/>
              </a:rPr>
              <a:t>em</a:t>
            </a:r>
            <a:r>
              <a:rPr sz="1700" spc="-16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25" dirty="0">
                <a:solidFill>
                  <a:srgbClr val="FFFEE6"/>
                </a:solidFill>
                <a:latin typeface="Verdana"/>
                <a:cs typeface="Verdana"/>
              </a:rPr>
              <a:t>2017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13" dirty="0">
                <a:solidFill>
                  <a:srgbClr val="FFFEE6"/>
                </a:solidFill>
                <a:latin typeface="Verdana"/>
                <a:cs typeface="Verdana"/>
              </a:rPr>
              <a:t>e,</a:t>
            </a:r>
            <a:r>
              <a:rPr sz="1700" spc="-16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3" dirty="0">
                <a:solidFill>
                  <a:srgbClr val="FFFEE6"/>
                </a:solidFill>
                <a:latin typeface="Verdana"/>
                <a:cs typeface="Verdana"/>
              </a:rPr>
              <a:t>30%</a:t>
            </a:r>
            <a:r>
              <a:rPr sz="1700" spc="-16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EE6"/>
                </a:solidFill>
                <a:latin typeface="Verdana"/>
                <a:cs typeface="Verdana"/>
              </a:rPr>
              <a:t>partir</a:t>
            </a:r>
            <a:r>
              <a:rPr sz="1700" spc="-16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2018, </a:t>
            </a:r>
            <a:r>
              <a:rPr sz="1700" spc="-15" dirty="0">
                <a:solidFill>
                  <a:srgbClr val="FFFEE6"/>
                </a:solidFill>
                <a:latin typeface="Verdana"/>
                <a:cs typeface="Verdana"/>
              </a:rPr>
              <a:t>disponibilizando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3" dirty="0">
                <a:solidFill>
                  <a:srgbClr val="FFFEE6"/>
                </a:solidFill>
                <a:latin typeface="Verdana"/>
                <a:cs typeface="Verdana"/>
              </a:rPr>
              <a:t>os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EE6"/>
                </a:solidFill>
                <a:latin typeface="Verdana"/>
                <a:cs typeface="Verdana"/>
              </a:rPr>
              <a:t>outros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85" dirty="0">
                <a:solidFill>
                  <a:srgbClr val="FFFEE6"/>
                </a:solidFill>
                <a:latin typeface="Verdana"/>
                <a:cs typeface="Verdana"/>
              </a:rPr>
              <a:t>70%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para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políticas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EE6"/>
                </a:solidFill>
                <a:latin typeface="Verdana"/>
                <a:cs typeface="Verdana"/>
              </a:rPr>
              <a:t>alternativas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FFFEE6"/>
                </a:solidFill>
                <a:latin typeface="Verdana"/>
                <a:cs typeface="Verdana"/>
              </a:rPr>
              <a:t>penais,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cunho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assistencial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e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EE6"/>
                </a:solidFill>
                <a:latin typeface="Verdana"/>
                <a:cs typeface="Verdana"/>
              </a:rPr>
              <a:t>apoio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EE6"/>
                </a:solidFill>
                <a:latin typeface="Verdana"/>
                <a:cs typeface="Verdana"/>
              </a:rPr>
              <a:t>ao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EE6"/>
                </a:solidFill>
                <a:latin typeface="Verdana"/>
                <a:cs typeface="Verdana"/>
              </a:rPr>
              <a:t>retorno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8" dirty="0">
                <a:solidFill>
                  <a:srgbClr val="FFFEE6"/>
                </a:solidFill>
                <a:latin typeface="Verdana"/>
                <a:cs typeface="Verdana"/>
              </a:rPr>
              <a:t>pessoas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EE6"/>
                </a:solidFill>
                <a:latin typeface="Verdana"/>
                <a:cs typeface="Verdana"/>
              </a:rPr>
              <a:t>presas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EE6"/>
                </a:solidFill>
                <a:latin typeface="Verdana"/>
                <a:cs typeface="Verdana"/>
              </a:rPr>
              <a:t>à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liberdade,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8" dirty="0">
                <a:solidFill>
                  <a:srgbClr val="FFFEE6"/>
                </a:solidFill>
                <a:latin typeface="Verdana"/>
                <a:cs typeface="Verdana"/>
              </a:rPr>
              <a:t>entre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outras.</a:t>
            </a:r>
            <a:endParaRPr sz="17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16833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18" y="1365746"/>
            <a:ext cx="5399405" cy="1063304"/>
          </a:xfrm>
          <a:prstGeom prst="rect">
            <a:avLst/>
          </a:prstGeom>
        </p:spPr>
        <p:txBody>
          <a:bodyPr vert="horz" wrap="square" lIns="0" tIns="60960" rIns="0" bIns="0" rtlCol="0" anchor="ctr">
            <a:spAutoFit/>
          </a:bodyPr>
          <a:lstStyle/>
          <a:p>
            <a:pPr marL="6350" marR="2540">
              <a:lnSpc>
                <a:spcPts val="3790"/>
              </a:lnSpc>
              <a:spcBef>
                <a:spcPts val="480"/>
              </a:spcBef>
            </a:pPr>
            <a:r>
              <a:rPr spc="-608" dirty="0"/>
              <a:t>REAÇÃO</a:t>
            </a:r>
            <a:r>
              <a:rPr spc="-150" dirty="0"/>
              <a:t> </a:t>
            </a:r>
            <a:r>
              <a:rPr spc="-798" dirty="0"/>
              <a:t>DO</a:t>
            </a:r>
            <a:r>
              <a:rPr spc="-145" dirty="0"/>
              <a:t> </a:t>
            </a:r>
            <a:r>
              <a:rPr spc="-610" dirty="0"/>
              <a:t>PODER</a:t>
            </a:r>
            <a:r>
              <a:rPr spc="-145" dirty="0"/>
              <a:t> </a:t>
            </a:r>
            <a:r>
              <a:rPr spc="-600" dirty="0"/>
              <a:t>EXECUTIVO </a:t>
            </a:r>
            <a:r>
              <a:rPr spc="-793" dirty="0"/>
              <a:t>E</a:t>
            </a:r>
            <a:r>
              <a:rPr spc="-148" dirty="0"/>
              <a:t> </a:t>
            </a:r>
            <a:r>
              <a:rPr spc="-798" dirty="0"/>
              <a:t>DO</a:t>
            </a:r>
            <a:r>
              <a:rPr spc="-145" dirty="0"/>
              <a:t> </a:t>
            </a:r>
            <a:r>
              <a:rPr spc="-610" dirty="0"/>
              <a:t>PODER</a:t>
            </a:r>
            <a:r>
              <a:rPr spc="-148" dirty="0"/>
              <a:t> </a:t>
            </a:r>
            <a:r>
              <a:rPr spc="-578" dirty="0"/>
              <a:t>LEGISLATIVO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518" y="2520630"/>
            <a:ext cx="8090218" cy="300332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33338">
              <a:lnSpc>
                <a:spcPct val="115799"/>
              </a:lnSpc>
              <a:spcBef>
                <a:spcPts val="50"/>
              </a:spcBef>
            </a:pPr>
            <a:r>
              <a:rPr sz="1700" spc="-35" dirty="0">
                <a:solidFill>
                  <a:srgbClr val="FFFEE6"/>
                </a:solidFill>
                <a:latin typeface="Verdana"/>
                <a:cs typeface="Verdana"/>
              </a:rPr>
              <a:t>Sob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3" dirty="0">
                <a:solidFill>
                  <a:srgbClr val="FFFEE6"/>
                </a:solidFill>
                <a:latin typeface="Verdana"/>
                <a:cs typeface="Verdana"/>
              </a:rPr>
              <a:t>pressão,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3" dirty="0">
                <a:solidFill>
                  <a:srgbClr val="FFFEE6"/>
                </a:solidFill>
                <a:latin typeface="Verdana"/>
                <a:cs typeface="Verdana"/>
              </a:rPr>
              <a:t>os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8" dirty="0">
                <a:solidFill>
                  <a:srgbClr val="FFFEE6"/>
                </a:solidFill>
                <a:latin typeface="Verdana"/>
                <a:cs typeface="Verdana"/>
              </a:rPr>
              <a:t>poderes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EE6"/>
                </a:solidFill>
                <a:latin typeface="Verdana"/>
                <a:cs typeface="Verdana"/>
              </a:rPr>
              <a:t>Executivo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e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3" dirty="0">
                <a:solidFill>
                  <a:srgbClr val="FFFEE6"/>
                </a:solidFill>
                <a:latin typeface="Verdana"/>
                <a:cs typeface="Verdana"/>
              </a:rPr>
              <a:t>Legislativo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8" dirty="0">
                <a:solidFill>
                  <a:srgbClr val="FFFEE6"/>
                </a:solidFill>
                <a:latin typeface="Verdana"/>
                <a:cs typeface="Verdana"/>
              </a:rPr>
              <a:t>aparentam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8" dirty="0">
                <a:solidFill>
                  <a:srgbClr val="FFFEE6"/>
                </a:solidFill>
                <a:latin typeface="Verdana"/>
                <a:cs typeface="Verdana"/>
              </a:rPr>
              <a:t>ter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EE6"/>
                </a:solidFill>
                <a:latin typeface="Verdana"/>
                <a:cs typeface="Verdana"/>
              </a:rPr>
              <a:t>mudado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" dirty="0">
                <a:solidFill>
                  <a:srgbClr val="FFFEE6"/>
                </a:solidFill>
                <a:latin typeface="Verdana"/>
                <a:cs typeface="Verdana"/>
              </a:rPr>
              <a:t>de </a:t>
            </a:r>
            <a:r>
              <a:rPr sz="1700" spc="-15" dirty="0">
                <a:solidFill>
                  <a:srgbClr val="FFFEE6"/>
                </a:solidFill>
                <a:latin typeface="Verdana"/>
                <a:cs typeface="Verdana"/>
              </a:rPr>
              <a:t>curso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e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escolhido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68" dirty="0">
                <a:solidFill>
                  <a:srgbClr val="FFFEE6"/>
                </a:solidFill>
                <a:latin typeface="Verdana"/>
                <a:cs typeface="Verdana"/>
              </a:rPr>
              <a:t>as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8" dirty="0">
                <a:solidFill>
                  <a:srgbClr val="FFFEE6"/>
                </a:solidFill>
                <a:latin typeface="Verdana"/>
                <a:cs typeface="Verdana"/>
              </a:rPr>
              <a:t>medidas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8" dirty="0">
                <a:solidFill>
                  <a:srgbClr val="FFFEE6"/>
                </a:solidFill>
                <a:latin typeface="Verdana"/>
                <a:cs typeface="Verdana"/>
              </a:rPr>
              <a:t>provisórias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" dirty="0">
                <a:solidFill>
                  <a:srgbClr val="FFFEE6"/>
                </a:solidFill>
                <a:latin typeface="Verdana"/>
                <a:cs typeface="Verdana"/>
              </a:rPr>
              <a:t>como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EE6"/>
                </a:solidFill>
                <a:latin typeface="Verdana"/>
                <a:cs typeface="Verdana"/>
              </a:rPr>
              <a:t>novos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3" dirty="0">
                <a:solidFill>
                  <a:srgbClr val="FFFEE6"/>
                </a:solidFill>
                <a:latin typeface="Verdana"/>
                <a:cs typeface="Verdana"/>
              </a:rPr>
              <a:t>instrumentos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" dirty="0">
                <a:solidFill>
                  <a:srgbClr val="FFFEE6"/>
                </a:solidFill>
                <a:latin typeface="Verdana"/>
                <a:cs typeface="Verdana"/>
              </a:rPr>
              <a:t>de </a:t>
            </a:r>
            <a:r>
              <a:rPr sz="1700" spc="-18" dirty="0">
                <a:solidFill>
                  <a:srgbClr val="FFFEE6"/>
                </a:solidFill>
                <a:latin typeface="Verdana"/>
                <a:cs typeface="Verdana"/>
              </a:rPr>
              <a:t>flexibilidade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orçamentária.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Buscaram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FFFEE6"/>
                </a:solidFill>
                <a:latin typeface="Verdana"/>
                <a:cs typeface="Verdana"/>
              </a:rPr>
              <a:t>também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3" dirty="0">
                <a:solidFill>
                  <a:srgbClr val="FFFEE6"/>
                </a:solidFill>
                <a:latin typeface="Verdana"/>
                <a:cs typeface="Verdana"/>
              </a:rPr>
              <a:t>canalizar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3" dirty="0">
                <a:solidFill>
                  <a:srgbClr val="FFFEE6"/>
                </a:solidFill>
                <a:latin typeface="Verdana"/>
                <a:cs typeface="Verdana"/>
              </a:rPr>
              <a:t>os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EE6"/>
                </a:solidFill>
                <a:latin typeface="Verdana"/>
                <a:cs typeface="Verdana"/>
              </a:rPr>
              <a:t>recursos</a:t>
            </a:r>
            <a:r>
              <a:rPr sz="1700" spc="-15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para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políticas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públicas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FFFEE6"/>
                </a:solidFill>
                <a:latin typeface="Verdana"/>
                <a:cs typeface="Verdana"/>
              </a:rPr>
              <a:t>mais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3" dirty="0">
                <a:solidFill>
                  <a:srgbClr val="FFFEE6"/>
                </a:solidFill>
                <a:latin typeface="Verdana"/>
                <a:cs typeface="Verdana"/>
              </a:rPr>
              <a:t>bem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8" dirty="0">
                <a:solidFill>
                  <a:srgbClr val="FFFEE6"/>
                </a:solidFill>
                <a:latin typeface="Verdana"/>
                <a:cs typeface="Verdana"/>
              </a:rPr>
              <a:t>vistas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EE6"/>
                </a:solidFill>
                <a:latin typeface="Verdana"/>
                <a:cs typeface="Verdana"/>
              </a:rPr>
              <a:t>pela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8" dirty="0">
                <a:solidFill>
                  <a:srgbClr val="FFFEE6"/>
                </a:solidFill>
                <a:latin typeface="Verdana"/>
                <a:cs typeface="Verdana"/>
              </a:rPr>
              <a:t>população,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" dirty="0">
                <a:solidFill>
                  <a:srgbClr val="FFFEE6"/>
                </a:solidFill>
                <a:latin typeface="Verdana"/>
                <a:cs typeface="Verdana"/>
              </a:rPr>
              <a:t>como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sz="1700" spc="-163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3" dirty="0">
                <a:solidFill>
                  <a:srgbClr val="FFFEE6"/>
                </a:solidFill>
                <a:latin typeface="Verdana"/>
                <a:cs typeface="Verdana"/>
              </a:rPr>
              <a:t>segurança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pública, </a:t>
            </a:r>
            <a:r>
              <a:rPr sz="1700" spc="-18" dirty="0">
                <a:solidFill>
                  <a:srgbClr val="FFFEE6"/>
                </a:solidFill>
                <a:latin typeface="Verdana"/>
                <a:cs typeface="Verdana"/>
              </a:rPr>
              <a:t>com</a:t>
            </a:r>
            <a:r>
              <a:rPr sz="1700" spc="-16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7" dirty="0">
                <a:solidFill>
                  <a:srgbClr val="FFFEE6"/>
                </a:solidFill>
                <a:latin typeface="Verdana"/>
                <a:cs typeface="Verdana"/>
              </a:rPr>
              <a:t>ganho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8" dirty="0">
                <a:solidFill>
                  <a:srgbClr val="FFFEE6"/>
                </a:solidFill>
                <a:latin typeface="Verdana"/>
                <a:cs typeface="Verdana"/>
              </a:rPr>
              <a:t>eleitoral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e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EE6"/>
                </a:solidFill>
                <a:latin typeface="Verdana"/>
                <a:cs typeface="Verdana"/>
              </a:rPr>
              <a:t>político.</a:t>
            </a:r>
            <a:endParaRPr sz="1700">
              <a:latin typeface="Verdana"/>
              <a:cs typeface="Verdana"/>
            </a:endParaRPr>
          </a:p>
          <a:p>
            <a:pPr>
              <a:spcBef>
                <a:spcPts val="23"/>
              </a:spcBef>
            </a:pPr>
            <a:endParaRPr sz="1925">
              <a:latin typeface="Verdana"/>
              <a:cs typeface="Verdana"/>
            </a:endParaRPr>
          </a:p>
          <a:p>
            <a:pPr marL="6350" marR="2540">
              <a:lnSpc>
                <a:spcPct val="115799"/>
              </a:lnSpc>
            </a:pPr>
            <a:r>
              <a:rPr sz="1700" spc="83" dirty="0">
                <a:solidFill>
                  <a:srgbClr val="FFFEE6"/>
                </a:solidFill>
                <a:latin typeface="Verdana"/>
                <a:cs typeface="Verdana"/>
              </a:rPr>
              <a:t>MP</a:t>
            </a:r>
            <a:r>
              <a:rPr sz="1700" spc="-168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0" dirty="0">
                <a:solidFill>
                  <a:srgbClr val="FFFEE6"/>
                </a:solidFill>
                <a:latin typeface="Verdana"/>
                <a:cs typeface="Verdana"/>
              </a:rPr>
              <a:t>nº.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27" dirty="0">
                <a:solidFill>
                  <a:srgbClr val="FFFEE6"/>
                </a:solidFill>
                <a:latin typeface="Verdana"/>
                <a:cs typeface="Verdana"/>
              </a:rPr>
              <a:t>755/2016: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8" dirty="0">
                <a:solidFill>
                  <a:srgbClr val="FFFEE6"/>
                </a:solidFill>
                <a:latin typeface="Verdana"/>
                <a:cs typeface="Verdana"/>
              </a:rPr>
              <a:t>restringiu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68" dirty="0">
                <a:solidFill>
                  <a:srgbClr val="FFFEE6"/>
                </a:solidFill>
                <a:latin typeface="Verdana"/>
                <a:cs typeface="Verdana"/>
              </a:rPr>
              <a:t>as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EE6"/>
                </a:solidFill>
                <a:latin typeface="Verdana"/>
                <a:cs typeface="Verdana"/>
              </a:rPr>
              <a:t>receitas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do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FUNPEN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e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8" dirty="0">
                <a:solidFill>
                  <a:srgbClr val="FFFEE6"/>
                </a:solidFill>
                <a:latin typeface="Verdana"/>
                <a:cs typeface="Verdana"/>
              </a:rPr>
              <a:t>desvinculou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3" dirty="0">
                <a:solidFill>
                  <a:srgbClr val="FFFEE6"/>
                </a:solidFill>
                <a:latin typeface="Verdana"/>
                <a:cs typeface="Verdana"/>
              </a:rPr>
              <a:t>30%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seus </a:t>
            </a:r>
            <a:r>
              <a:rPr sz="1700" spc="-43" dirty="0">
                <a:solidFill>
                  <a:srgbClr val="FFFEE6"/>
                </a:solidFill>
                <a:latin typeface="Verdana"/>
                <a:cs typeface="Verdana"/>
              </a:rPr>
              <a:t>recursos,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33" dirty="0">
                <a:solidFill>
                  <a:srgbClr val="FFFEE6"/>
                </a:solidFill>
                <a:latin typeface="Verdana"/>
                <a:cs typeface="Verdana"/>
              </a:rPr>
              <a:t>autorizando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o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EE6"/>
                </a:solidFill>
                <a:latin typeface="Verdana"/>
                <a:cs typeface="Verdana"/>
              </a:rPr>
              <a:t>redirecionamento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3" dirty="0">
                <a:solidFill>
                  <a:srgbClr val="FFFEE6"/>
                </a:solidFill>
                <a:latin typeface="Verdana"/>
                <a:cs typeface="Verdana"/>
              </a:rPr>
              <a:t>30%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do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8" dirty="0">
                <a:solidFill>
                  <a:srgbClr val="FFFEE6"/>
                </a:solidFill>
                <a:latin typeface="Verdana"/>
                <a:cs typeface="Verdana"/>
              </a:rPr>
              <a:t>saldo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positivo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EE6"/>
                </a:solidFill>
                <a:latin typeface="Verdana"/>
                <a:cs typeface="Verdana"/>
              </a:rPr>
              <a:t>para</a:t>
            </a:r>
            <a:r>
              <a:rPr sz="1700" spc="-155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EE6"/>
                </a:solidFill>
                <a:latin typeface="Verdana"/>
                <a:cs typeface="Verdana"/>
              </a:rPr>
              <a:t>o </a:t>
            </a:r>
            <a:r>
              <a:rPr sz="1700" spc="-18" dirty="0">
                <a:solidFill>
                  <a:srgbClr val="FFFEE6"/>
                </a:solidFill>
                <a:latin typeface="Verdana"/>
                <a:cs typeface="Verdana"/>
              </a:rPr>
              <a:t>Fundo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EE6"/>
                </a:solidFill>
                <a:latin typeface="Verdana"/>
                <a:cs typeface="Verdana"/>
              </a:rPr>
              <a:t>Nacional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EE6"/>
                </a:solidFill>
                <a:latin typeface="Verdana"/>
                <a:cs typeface="Verdana"/>
              </a:rPr>
              <a:t>de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63" dirty="0">
                <a:solidFill>
                  <a:srgbClr val="FFFEE6"/>
                </a:solidFill>
                <a:latin typeface="Verdana"/>
                <a:cs typeface="Verdana"/>
              </a:rPr>
              <a:t>Segurança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EE6"/>
                </a:solidFill>
                <a:latin typeface="Verdana"/>
                <a:cs typeface="Verdana"/>
              </a:rPr>
              <a:t>Pública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02" dirty="0">
                <a:solidFill>
                  <a:srgbClr val="FFFEE6"/>
                </a:solidFill>
                <a:latin typeface="Verdana"/>
                <a:cs typeface="Verdana"/>
              </a:rPr>
              <a:t>(FNSP).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FFFEE6"/>
                </a:solidFill>
                <a:latin typeface="Verdana"/>
                <a:cs typeface="Verdana"/>
              </a:rPr>
              <a:t>Revogada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EE6"/>
                </a:solidFill>
                <a:latin typeface="Verdana"/>
                <a:cs typeface="Verdana"/>
              </a:rPr>
              <a:t>pela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83" dirty="0">
                <a:solidFill>
                  <a:srgbClr val="FFFEE6"/>
                </a:solidFill>
                <a:latin typeface="Verdana"/>
                <a:cs typeface="Verdana"/>
              </a:rPr>
              <a:t>MP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30" dirty="0">
                <a:solidFill>
                  <a:srgbClr val="FFFEE6"/>
                </a:solidFill>
                <a:latin typeface="Verdana"/>
                <a:cs typeface="Verdana"/>
              </a:rPr>
              <a:t>nº.</a:t>
            </a:r>
            <a:r>
              <a:rPr sz="1700" spc="-160" dirty="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sz="1700" spc="-148" dirty="0">
                <a:solidFill>
                  <a:srgbClr val="FFFEE6"/>
                </a:solidFill>
                <a:latin typeface="Verdana"/>
                <a:cs typeface="Verdana"/>
              </a:rPr>
              <a:t>781/2017.</a:t>
            </a:r>
            <a:endParaRPr sz="17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3161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34972"/>
            <a:ext cx="6172200" cy="1113766"/>
          </a:xfrm>
          <a:prstGeom prst="rect">
            <a:avLst/>
          </a:prstGeom>
        </p:spPr>
        <p:txBody>
          <a:bodyPr vert="horz" wrap="square" lIns="0" tIns="432435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34" dirty="0"/>
              <a:t>Homicídios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650" y="1844824"/>
            <a:ext cx="6590686" cy="419287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200025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00025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Houve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períodos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distintos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sz="2000"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homicídios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Brasil,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houve</a:t>
            </a:r>
            <a:r>
              <a:rPr sz="20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aumento,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ligeira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queda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depois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crescer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homicídios.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ct val="95000"/>
              </a:lnSpc>
              <a:spcBef>
                <a:spcPts val="1163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diferenças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regionais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estes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números.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tendências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regionais</a:t>
            </a:r>
            <a:r>
              <a:rPr sz="20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claras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diminuição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homicídios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Sudeste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Norte,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exceções.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102394" indent="-137160" algn="just">
              <a:lnSpc>
                <a:spcPts val="1538"/>
              </a:lnSpc>
              <a:spcBef>
                <a:spcPts val="1234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demonstrar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danos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causados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criou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produtiva,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deixará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produzido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aquele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assassinado.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66199" indent="-137160" algn="just">
              <a:lnSpc>
                <a:spcPts val="1538"/>
              </a:lnSpc>
              <a:spcBef>
                <a:spcPts val="121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criminalidade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várias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chegou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4,38%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PIB,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criminalidade</a:t>
            </a:r>
            <a:r>
              <a:rPr sz="135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.</a:t>
            </a:r>
            <a:endParaRPr sz="135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410617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4000" cy="51435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2868" y="2444431"/>
              <a:ext cx="17585690" cy="5400675"/>
            </a:xfrm>
            <a:custGeom>
              <a:avLst/>
              <a:gdLst/>
              <a:ahLst/>
              <a:cxnLst/>
              <a:rect l="l" t="t" r="r" b="b"/>
              <a:pathLst>
                <a:path w="17585690" h="5400675">
                  <a:moveTo>
                    <a:pt x="2743200" y="1106779"/>
                  </a:moveTo>
                  <a:lnTo>
                    <a:pt x="0" y="1106779"/>
                  </a:lnTo>
                  <a:lnTo>
                    <a:pt x="0" y="1316329"/>
                  </a:lnTo>
                  <a:lnTo>
                    <a:pt x="2743200" y="1316329"/>
                  </a:lnTo>
                  <a:lnTo>
                    <a:pt x="2743200" y="1106779"/>
                  </a:lnTo>
                  <a:close/>
                </a:path>
                <a:path w="17585690" h="5400675">
                  <a:moveTo>
                    <a:pt x="17585119" y="0"/>
                  </a:moveTo>
                  <a:lnTo>
                    <a:pt x="17011104" y="0"/>
                  </a:lnTo>
                  <a:lnTo>
                    <a:pt x="17011104" y="5400675"/>
                  </a:lnTo>
                  <a:lnTo>
                    <a:pt x="17585119" y="5400675"/>
                  </a:lnTo>
                  <a:lnTo>
                    <a:pt x="17585119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9621" y="2762106"/>
            <a:ext cx="3990340" cy="2148345"/>
          </a:xfrm>
          <a:prstGeom prst="rect">
            <a:avLst/>
          </a:prstGeom>
        </p:spPr>
        <p:txBody>
          <a:bodyPr vert="horz" wrap="square" lIns="0" tIns="39688" rIns="0" bIns="0" rtlCol="0">
            <a:spAutoFit/>
          </a:bodyPr>
          <a:lstStyle/>
          <a:p>
            <a:pPr marL="246698" indent="-196215">
              <a:spcBef>
                <a:spcPts val="313"/>
              </a:spcBef>
              <a:buAutoNum type="arabicPeriod"/>
              <a:tabLst>
                <a:tab pos="246698" algn="l"/>
              </a:tabLst>
            </a:pPr>
            <a:r>
              <a:rPr sz="1500" spc="158" dirty="0">
                <a:solidFill>
                  <a:srgbClr val="FFFEE6"/>
                </a:solidFill>
                <a:latin typeface="Tahoma"/>
                <a:cs typeface="Tahoma"/>
              </a:rPr>
              <a:t>Orçamento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FFFEE6"/>
                </a:solidFill>
                <a:latin typeface="Tahoma"/>
                <a:cs typeface="Tahoma"/>
              </a:rPr>
              <a:t>União</a:t>
            </a:r>
            <a:endParaRPr sz="1500">
              <a:latin typeface="Tahoma"/>
              <a:cs typeface="Tahoma"/>
            </a:endParaRPr>
          </a:p>
          <a:p>
            <a:pPr marL="246698" indent="-236220">
              <a:spcBef>
                <a:spcPts val="263"/>
              </a:spcBef>
              <a:buAutoNum type="arabicPeriod"/>
              <a:tabLst>
                <a:tab pos="246698" algn="l"/>
              </a:tabLst>
            </a:pPr>
            <a:r>
              <a:rPr sz="1500" spc="118" dirty="0">
                <a:solidFill>
                  <a:srgbClr val="FFFEE6"/>
                </a:solidFill>
                <a:latin typeface="Tahoma"/>
                <a:cs typeface="Tahoma"/>
              </a:rPr>
              <a:t>Convênios</a:t>
            </a:r>
            <a:endParaRPr sz="1500">
              <a:latin typeface="Tahoma"/>
              <a:cs typeface="Tahoma"/>
            </a:endParaRPr>
          </a:p>
          <a:p>
            <a:pPr marL="189548" marR="2540" indent="-168910">
              <a:lnSpc>
                <a:spcPct val="114599"/>
              </a:lnSpc>
              <a:buFont typeface="Tahoma"/>
              <a:buAutoNum type="arabicPeriod"/>
              <a:tabLst>
                <a:tab pos="189548" algn="l"/>
                <a:tab pos="246698" algn="l"/>
              </a:tabLst>
            </a:pPr>
            <a:r>
              <a:rPr sz="1500" dirty="0">
                <a:solidFill>
                  <a:srgbClr val="FFFEE6"/>
                </a:solidFill>
                <a:latin typeface="Times New Roman"/>
                <a:cs typeface="Times New Roman"/>
              </a:rPr>
              <a:t>	</a:t>
            </a:r>
            <a:r>
              <a:rPr sz="1500" spc="118" dirty="0">
                <a:solidFill>
                  <a:srgbClr val="FFFEE6"/>
                </a:solidFill>
                <a:latin typeface="Tahoma"/>
                <a:cs typeface="Tahoma"/>
              </a:rPr>
              <a:t>Recursos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FFFEE6"/>
                </a:solidFill>
                <a:latin typeface="Tahoma"/>
                <a:cs typeface="Tahoma"/>
              </a:rPr>
              <a:t>confiscados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FFFEE6"/>
                </a:solidFill>
                <a:latin typeface="Tahoma"/>
                <a:cs typeface="Tahoma"/>
              </a:rPr>
              <a:t>bens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3" dirty="0">
                <a:solidFill>
                  <a:srgbClr val="FFFEE6"/>
                </a:solidFill>
                <a:latin typeface="Tahoma"/>
                <a:cs typeface="Tahoma"/>
              </a:rPr>
              <a:t>perdidos </a:t>
            </a:r>
            <a:r>
              <a:rPr sz="1500" spc="215" dirty="0">
                <a:solidFill>
                  <a:srgbClr val="FFFEE6"/>
                </a:solidFill>
                <a:latin typeface="Tahoma"/>
                <a:cs typeface="Tahoma"/>
              </a:rPr>
              <a:t>em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EE6"/>
                </a:solidFill>
                <a:latin typeface="Tahoma"/>
                <a:cs typeface="Tahoma"/>
              </a:rPr>
              <a:t>favor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FFFEE6"/>
                </a:solidFill>
                <a:latin typeface="Tahoma"/>
                <a:cs typeface="Tahoma"/>
              </a:rPr>
              <a:t>União</a:t>
            </a:r>
            <a:endParaRPr sz="1500">
              <a:latin typeface="Tahoma"/>
              <a:cs typeface="Tahoma"/>
            </a:endParaRPr>
          </a:p>
          <a:p>
            <a:pPr marL="247015" indent="-235585">
              <a:spcBef>
                <a:spcPts val="263"/>
              </a:spcBef>
              <a:buAutoNum type="arabicPeriod"/>
              <a:tabLst>
                <a:tab pos="247015" algn="l"/>
              </a:tabLst>
            </a:pPr>
            <a:r>
              <a:rPr sz="1500" spc="133" dirty="0">
                <a:solidFill>
                  <a:srgbClr val="FFFEE6"/>
                </a:solidFill>
                <a:latin typeface="Tahoma"/>
                <a:cs typeface="Tahoma"/>
              </a:rPr>
              <a:t>Multas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23" dirty="0">
                <a:solidFill>
                  <a:srgbClr val="FFFEE6"/>
                </a:solidFill>
                <a:latin typeface="Tahoma"/>
                <a:cs typeface="Tahoma"/>
              </a:rPr>
              <a:t>sentenças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FFFEE6"/>
                </a:solidFill>
                <a:latin typeface="Tahoma"/>
                <a:cs typeface="Tahoma"/>
              </a:rPr>
              <a:t>penais</a:t>
            </a:r>
            <a:endParaRPr sz="1500">
              <a:latin typeface="Tahoma"/>
              <a:cs typeface="Tahoma"/>
            </a:endParaRPr>
          </a:p>
          <a:p>
            <a:pPr marL="246698" indent="-233045">
              <a:spcBef>
                <a:spcPts val="263"/>
              </a:spcBef>
              <a:buAutoNum type="arabicPeriod"/>
              <a:tabLst>
                <a:tab pos="246698" algn="l"/>
              </a:tabLst>
            </a:pPr>
            <a:r>
              <a:rPr sz="1500" spc="113" dirty="0">
                <a:solidFill>
                  <a:srgbClr val="FFFEE6"/>
                </a:solidFill>
                <a:latin typeface="Tahoma"/>
                <a:cs typeface="Tahoma"/>
              </a:rPr>
              <a:t>Fianças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0" dirty="0">
                <a:solidFill>
                  <a:srgbClr val="FFFEE6"/>
                </a:solidFill>
                <a:latin typeface="Tahoma"/>
                <a:cs typeface="Tahoma"/>
              </a:rPr>
              <a:t>quebradas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0" dirty="0">
                <a:solidFill>
                  <a:srgbClr val="FFFEE6"/>
                </a:solidFill>
                <a:latin typeface="Tahoma"/>
                <a:cs typeface="Tahoma"/>
              </a:rPr>
              <a:t>ou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0" dirty="0">
                <a:solidFill>
                  <a:srgbClr val="FFFEE6"/>
                </a:solidFill>
                <a:latin typeface="Tahoma"/>
                <a:cs typeface="Tahoma"/>
              </a:rPr>
              <a:t>perdidas</a:t>
            </a:r>
            <a:endParaRPr sz="1500">
              <a:latin typeface="Tahoma"/>
              <a:cs typeface="Tahoma"/>
            </a:endParaRPr>
          </a:p>
          <a:p>
            <a:pPr marL="189230" indent="-182880">
              <a:spcBef>
                <a:spcPts val="263"/>
              </a:spcBef>
              <a:buAutoNum type="arabicPeriod"/>
              <a:tabLst>
                <a:tab pos="189230" algn="l"/>
              </a:tabLst>
            </a:pPr>
            <a:r>
              <a:rPr sz="1500" spc="160" dirty="0">
                <a:solidFill>
                  <a:srgbClr val="FFFEE6"/>
                </a:solidFill>
                <a:latin typeface="Tahoma"/>
                <a:cs typeface="Tahoma"/>
              </a:rPr>
              <a:t>Rendimentos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FFFEE6"/>
                </a:solidFill>
                <a:latin typeface="Tahoma"/>
                <a:cs typeface="Tahoma"/>
              </a:rPr>
              <a:t>aplicações</a:t>
            </a:r>
            <a:endParaRPr sz="1500">
              <a:latin typeface="Tahoma"/>
              <a:cs typeface="Tahoma"/>
            </a:endParaRPr>
          </a:p>
          <a:p>
            <a:pPr marL="188913" indent="-173355">
              <a:spcBef>
                <a:spcPts val="263"/>
              </a:spcBef>
              <a:buAutoNum type="arabicPeriod"/>
              <a:tabLst>
                <a:tab pos="188913" algn="l"/>
              </a:tabLst>
            </a:pPr>
            <a:r>
              <a:rPr sz="1500" spc="127" dirty="0">
                <a:solidFill>
                  <a:srgbClr val="FFFEE6"/>
                </a:solidFill>
                <a:latin typeface="Tahoma"/>
                <a:cs typeface="Tahoma"/>
              </a:rPr>
              <a:t>Doações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086" y="1176833"/>
            <a:ext cx="4114483" cy="1286442"/>
          </a:xfrm>
          <a:prstGeom prst="rect">
            <a:avLst/>
          </a:prstGeom>
        </p:spPr>
        <p:txBody>
          <a:bodyPr vert="horz" wrap="square" lIns="0" tIns="6033" rIns="0" bIns="0" rtlCol="0" anchor="ctr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</a:pPr>
            <a:r>
              <a:rPr sz="3750" spc="-365" dirty="0">
                <a:latin typeface="Tahoma"/>
                <a:cs typeface="Tahoma"/>
              </a:rPr>
              <a:t>Fontes</a:t>
            </a:r>
            <a:r>
              <a:rPr sz="3750" spc="-313" dirty="0">
                <a:latin typeface="Tahoma"/>
                <a:cs typeface="Tahoma"/>
              </a:rPr>
              <a:t> </a:t>
            </a:r>
            <a:r>
              <a:rPr sz="3750" spc="-408" dirty="0">
                <a:latin typeface="Tahoma"/>
                <a:cs typeface="Tahoma"/>
              </a:rPr>
              <a:t>de</a:t>
            </a:r>
            <a:r>
              <a:rPr sz="3750" spc="-310" dirty="0">
                <a:latin typeface="Tahoma"/>
                <a:cs typeface="Tahoma"/>
              </a:rPr>
              <a:t> </a:t>
            </a:r>
            <a:r>
              <a:rPr sz="3750" spc="-335" dirty="0">
                <a:latin typeface="Tahoma"/>
                <a:cs typeface="Tahoma"/>
              </a:rPr>
              <a:t>Recursos </a:t>
            </a:r>
            <a:r>
              <a:rPr sz="3750" spc="-288" dirty="0">
                <a:latin typeface="Tahoma"/>
                <a:cs typeface="Tahoma"/>
              </a:rPr>
              <a:t>(Art.</a:t>
            </a:r>
            <a:r>
              <a:rPr sz="3750" spc="-308" dirty="0">
                <a:latin typeface="Tahoma"/>
                <a:cs typeface="Tahoma"/>
              </a:rPr>
              <a:t> </a:t>
            </a:r>
            <a:r>
              <a:rPr sz="3750" spc="-238" dirty="0">
                <a:latin typeface="Tahoma"/>
                <a:cs typeface="Tahoma"/>
              </a:rPr>
              <a:t>2º</a:t>
            </a:r>
            <a:r>
              <a:rPr sz="3750" spc="-308" dirty="0">
                <a:latin typeface="Tahoma"/>
                <a:cs typeface="Tahoma"/>
              </a:rPr>
              <a:t> </a:t>
            </a:r>
            <a:r>
              <a:rPr sz="3750" spc="-398" dirty="0">
                <a:latin typeface="Tahoma"/>
                <a:cs typeface="Tahoma"/>
              </a:rPr>
              <a:t>da</a:t>
            </a:r>
            <a:r>
              <a:rPr sz="3750" spc="-308" dirty="0">
                <a:latin typeface="Tahoma"/>
                <a:cs typeface="Tahoma"/>
              </a:rPr>
              <a:t> </a:t>
            </a:r>
            <a:r>
              <a:rPr sz="3750" spc="-335" dirty="0">
                <a:latin typeface="Tahoma"/>
                <a:cs typeface="Tahoma"/>
              </a:rPr>
              <a:t>LCP</a:t>
            </a:r>
            <a:r>
              <a:rPr sz="3750" spc="-308" dirty="0">
                <a:latin typeface="Tahoma"/>
                <a:cs typeface="Tahoma"/>
              </a:rPr>
              <a:t> </a:t>
            </a:r>
            <a:r>
              <a:rPr sz="3750" spc="-335" dirty="0">
                <a:latin typeface="Tahoma"/>
                <a:cs typeface="Tahoma"/>
              </a:rPr>
              <a:t>79/94)*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1795" y="5216011"/>
            <a:ext cx="3319463" cy="73064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0" marR="2540">
              <a:lnSpc>
                <a:spcPts val="2850"/>
              </a:lnSpc>
              <a:spcBef>
                <a:spcPts val="130"/>
              </a:spcBef>
            </a:pPr>
            <a:r>
              <a:rPr sz="2400" spc="-275" dirty="0">
                <a:solidFill>
                  <a:srgbClr val="FFFFFF"/>
                </a:solidFill>
                <a:latin typeface="Tahoma"/>
                <a:cs typeface="Tahoma"/>
              </a:rPr>
              <a:t>*REDAÇÃO</a:t>
            </a:r>
            <a:r>
              <a:rPr sz="2400" spc="-9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83" dirty="0">
                <a:solidFill>
                  <a:srgbClr val="FFFFFF"/>
                </a:solidFill>
                <a:latin typeface="Tahoma"/>
                <a:cs typeface="Tahoma"/>
              </a:rPr>
              <a:t>DADA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17" dirty="0">
                <a:solidFill>
                  <a:srgbClr val="FFFFFF"/>
                </a:solidFill>
                <a:latin typeface="Tahoma"/>
                <a:cs typeface="Tahoma"/>
              </a:rPr>
              <a:t>PELAS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63" dirty="0">
                <a:solidFill>
                  <a:srgbClr val="FFFFFF"/>
                </a:solidFill>
                <a:latin typeface="Tahoma"/>
                <a:cs typeface="Tahoma"/>
              </a:rPr>
              <a:t>LEIS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13.500/17</a:t>
            </a:r>
            <a:r>
              <a:rPr sz="2400" spc="-9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78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88" dirty="0">
                <a:solidFill>
                  <a:srgbClr val="FFFFFF"/>
                </a:solidFill>
                <a:latin typeface="Tahoma"/>
                <a:cs typeface="Tahoma"/>
              </a:rPr>
              <a:t>13.756/18</a:t>
            </a:r>
            <a:endParaRPr sz="2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431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0" y="1567368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3" name="object 3"/>
          <p:cNvSpPr/>
          <p:nvPr/>
        </p:nvSpPr>
        <p:spPr>
          <a:xfrm>
            <a:off x="3886200" y="5186723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297589" y="1942624"/>
            <a:ext cx="2479993" cy="4642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>
              <a:spcBef>
                <a:spcPts val="500"/>
              </a:spcBef>
            </a:pPr>
            <a:r>
              <a:rPr sz="2600" spc="-310" dirty="0">
                <a:solidFill>
                  <a:srgbClr val="F7CF2B"/>
                </a:solidFill>
                <a:latin typeface="Tahoma"/>
                <a:cs typeface="Tahoma"/>
              </a:rPr>
              <a:t>ANTES</a:t>
            </a:r>
            <a:r>
              <a:rPr sz="2600" spc="-11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400" dirty="0">
                <a:solidFill>
                  <a:srgbClr val="F7CF2B"/>
                </a:solidFill>
                <a:latin typeface="Tahoma"/>
                <a:cs typeface="Tahoma"/>
              </a:rPr>
              <a:t>DO</a:t>
            </a:r>
            <a:r>
              <a:rPr sz="2600" spc="-11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2600" spc="-265" dirty="0">
                <a:solidFill>
                  <a:srgbClr val="F7CF2B"/>
                </a:solidFill>
                <a:latin typeface="Tahoma"/>
                <a:cs typeface="Tahoma"/>
              </a:rPr>
              <a:t>CÁRCERE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74223" y="1081216"/>
            <a:ext cx="7969885" cy="4905375"/>
            <a:chOff x="2348446" y="447932"/>
            <a:chExt cx="15939769" cy="98107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8446" y="447932"/>
              <a:ext cx="13592172" cy="93916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42761" y="9648569"/>
              <a:ext cx="7945755" cy="609600"/>
            </a:xfrm>
            <a:custGeom>
              <a:avLst/>
              <a:gdLst/>
              <a:ahLst/>
              <a:cxnLst/>
              <a:rect l="l" t="t" r="r" b="b"/>
              <a:pathLst>
                <a:path w="7945755" h="609600">
                  <a:moveTo>
                    <a:pt x="7796439" y="609599"/>
                  </a:moveTo>
                  <a:lnTo>
                    <a:pt x="152331" y="609599"/>
                  </a:lnTo>
                  <a:lnTo>
                    <a:pt x="104183" y="601830"/>
                  </a:lnTo>
                  <a:lnTo>
                    <a:pt x="62366" y="580195"/>
                  </a:lnTo>
                  <a:lnTo>
                    <a:pt x="29391" y="547205"/>
                  </a:lnTo>
                  <a:lnTo>
                    <a:pt x="7765" y="505370"/>
                  </a:lnTo>
                  <a:lnTo>
                    <a:pt x="0" y="457199"/>
                  </a:lnTo>
                  <a:lnTo>
                    <a:pt x="0" y="152399"/>
                  </a:lnTo>
                  <a:lnTo>
                    <a:pt x="7765" y="104229"/>
                  </a:lnTo>
                  <a:lnTo>
                    <a:pt x="29391" y="62394"/>
                  </a:lnTo>
                  <a:lnTo>
                    <a:pt x="62366" y="29404"/>
                  </a:lnTo>
                  <a:lnTo>
                    <a:pt x="104183" y="7769"/>
                  </a:lnTo>
                  <a:lnTo>
                    <a:pt x="152331" y="0"/>
                  </a:lnTo>
                  <a:lnTo>
                    <a:pt x="7796439" y="0"/>
                  </a:lnTo>
                  <a:lnTo>
                    <a:pt x="7844588" y="7769"/>
                  </a:lnTo>
                  <a:lnTo>
                    <a:pt x="7886404" y="29404"/>
                  </a:lnTo>
                  <a:lnTo>
                    <a:pt x="7919380" y="62394"/>
                  </a:lnTo>
                  <a:lnTo>
                    <a:pt x="7941005" y="104229"/>
                  </a:lnTo>
                  <a:lnTo>
                    <a:pt x="7945238" y="130485"/>
                  </a:lnTo>
                  <a:lnTo>
                    <a:pt x="7945238" y="479114"/>
                  </a:lnTo>
                  <a:lnTo>
                    <a:pt x="7919380" y="547205"/>
                  </a:lnTo>
                  <a:lnTo>
                    <a:pt x="7886404" y="580195"/>
                  </a:lnTo>
                  <a:lnTo>
                    <a:pt x="7844588" y="601830"/>
                  </a:lnTo>
                  <a:lnTo>
                    <a:pt x="7796439" y="60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52738" y="5713285"/>
            <a:ext cx="3813810" cy="4680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  <a:tabLst>
                <a:tab pos="1873885" algn="l"/>
                <a:tab pos="2181225" algn="l"/>
                <a:tab pos="2530475" algn="l"/>
                <a:tab pos="3192145" algn="l"/>
                <a:tab pos="3480753" algn="l"/>
              </a:tabLst>
            </a:pPr>
            <a:r>
              <a:rPr sz="1500" spc="-102" dirty="0">
                <a:solidFill>
                  <a:srgbClr val="F7CF2B"/>
                </a:solidFill>
                <a:latin typeface="Tahoma"/>
                <a:cs typeface="Tahoma"/>
              </a:rPr>
              <a:t>(</a:t>
            </a:r>
            <a:r>
              <a:rPr sz="1500" spc="-28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293" dirty="0">
                <a:solidFill>
                  <a:srgbClr val="F7CF2B"/>
                </a:solidFill>
                <a:latin typeface="Tahoma"/>
                <a:cs typeface="Tahoma"/>
              </a:rPr>
              <a:t>VASCONCELOS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73" dirty="0">
                <a:solidFill>
                  <a:srgbClr val="F7CF2B"/>
                </a:solidFill>
                <a:latin typeface="Tahoma"/>
                <a:cs typeface="Tahoma"/>
              </a:rPr>
              <a:t>et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23" dirty="0">
                <a:solidFill>
                  <a:srgbClr val="F7CF2B"/>
                </a:solidFill>
                <a:latin typeface="Tahoma"/>
                <a:cs typeface="Tahoma"/>
              </a:rPr>
              <a:t>al,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65" dirty="0">
                <a:solidFill>
                  <a:srgbClr val="F7CF2B"/>
                </a:solidFill>
                <a:latin typeface="Tahoma"/>
                <a:cs typeface="Tahoma"/>
              </a:rPr>
              <a:t>2019</a:t>
            </a:r>
            <a:r>
              <a:rPr sz="1500" spc="-28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-163" dirty="0">
                <a:solidFill>
                  <a:srgbClr val="F7CF2B"/>
                </a:solidFill>
                <a:latin typeface="Tahoma"/>
                <a:cs typeface="Tahoma"/>
              </a:rPr>
              <a:t>,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08" dirty="0">
                <a:solidFill>
                  <a:srgbClr val="F7CF2B"/>
                </a:solidFill>
                <a:latin typeface="Tahoma"/>
                <a:cs typeface="Tahoma"/>
              </a:rPr>
              <a:t>p.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10" dirty="0">
                <a:solidFill>
                  <a:srgbClr val="F7CF2B"/>
                </a:solidFill>
                <a:latin typeface="Tahoma"/>
                <a:cs typeface="Tahoma"/>
              </a:rPr>
              <a:t>23</a:t>
            </a:r>
            <a:r>
              <a:rPr sz="1500" spc="-29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F7CF2B"/>
                </a:solidFill>
                <a:latin typeface="Tahoma"/>
                <a:cs typeface="Tahoma"/>
              </a:rPr>
              <a:t>)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63505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1"/>
            <a:ext cx="3786187" cy="51434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56232" y="1371601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249882" y="2975858"/>
            <a:ext cx="4224973" cy="236866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>
              <a:lnSpc>
                <a:spcPct val="114599"/>
              </a:lnSpc>
              <a:spcBef>
                <a:spcPts val="50"/>
              </a:spcBef>
            </a:pPr>
            <a:r>
              <a:rPr sz="1500" spc="210" dirty="0">
                <a:solidFill>
                  <a:srgbClr val="FFFEE6"/>
                </a:solidFill>
                <a:latin typeface="Tahoma"/>
                <a:cs typeface="Tahoma"/>
              </a:rPr>
              <a:t>Com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EE6"/>
                </a:solidFill>
                <a:latin typeface="Tahoma"/>
                <a:cs typeface="Tahoma"/>
              </a:rPr>
              <a:t>as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68" dirty="0">
                <a:solidFill>
                  <a:srgbClr val="FFFEE6"/>
                </a:solidFill>
                <a:latin typeface="Tahoma"/>
                <a:cs typeface="Tahoma"/>
              </a:rPr>
              <a:t>mudanças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FFFEE6"/>
                </a:solidFill>
                <a:latin typeface="Tahoma"/>
                <a:cs typeface="Tahoma"/>
              </a:rPr>
              <a:t>legislativas</a:t>
            </a:r>
            <a:r>
              <a:rPr sz="1500" spc="37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3" dirty="0">
                <a:solidFill>
                  <a:srgbClr val="FFFEE6"/>
                </a:solidFill>
                <a:latin typeface="Tahoma"/>
                <a:cs typeface="Tahoma"/>
              </a:rPr>
              <a:t>introduzidas</a:t>
            </a:r>
            <a:r>
              <a:rPr sz="1500" spc="8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3" dirty="0">
                <a:solidFill>
                  <a:srgbClr val="FFFEE6"/>
                </a:solidFill>
                <a:latin typeface="Tahoma"/>
                <a:cs typeface="Tahoma"/>
              </a:rPr>
              <a:t>pela</a:t>
            </a:r>
            <a:r>
              <a:rPr sz="1500" spc="83" dirty="0">
                <a:solidFill>
                  <a:srgbClr val="FFFEE6"/>
                </a:solidFill>
                <a:latin typeface="Tahoma"/>
                <a:cs typeface="Tahoma"/>
              </a:rPr>
              <a:t> Lei </a:t>
            </a:r>
            <a:r>
              <a:rPr sz="1500" dirty="0">
                <a:solidFill>
                  <a:srgbClr val="FFFEE6"/>
                </a:solidFill>
                <a:latin typeface="Tahoma"/>
                <a:cs typeface="Tahoma"/>
              </a:rPr>
              <a:t>13.500/2017,</a:t>
            </a:r>
            <a:r>
              <a:rPr sz="1500" spc="8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FFFEE6"/>
                </a:solidFill>
                <a:latin typeface="Tahoma"/>
                <a:cs typeface="Tahoma"/>
              </a:rPr>
              <a:t>instituiu- </a:t>
            </a:r>
            <a:r>
              <a:rPr sz="1500" spc="68" dirty="0">
                <a:solidFill>
                  <a:srgbClr val="FFFEE6"/>
                </a:solidFill>
                <a:latin typeface="Tahoma"/>
                <a:cs typeface="Tahoma"/>
              </a:rPr>
              <a:t>se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0" dirty="0">
                <a:solidFill>
                  <a:srgbClr val="FFFEE6"/>
                </a:solidFill>
                <a:latin typeface="Tahoma"/>
                <a:cs typeface="Tahoma"/>
              </a:rPr>
              <a:t>repasse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FFFEE6"/>
                </a:solidFill>
                <a:latin typeface="Tahoma"/>
                <a:cs typeface="Tahoma"/>
              </a:rPr>
              <a:t>fundo-</a:t>
            </a:r>
            <a:r>
              <a:rPr sz="1500" spc="75" dirty="0">
                <a:solidFill>
                  <a:srgbClr val="FFFEE6"/>
                </a:solidFill>
                <a:latin typeface="Tahoma"/>
                <a:cs typeface="Tahoma"/>
              </a:rPr>
              <a:t>a-</a:t>
            </a:r>
            <a:r>
              <a:rPr sz="1500" spc="102" dirty="0">
                <a:solidFill>
                  <a:srgbClr val="FFFEE6"/>
                </a:solidFill>
                <a:latin typeface="Tahoma"/>
                <a:cs typeface="Tahoma"/>
              </a:rPr>
              <a:t>fundo,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FFFEE6"/>
                </a:solidFill>
                <a:latin typeface="Tahoma"/>
                <a:cs typeface="Tahoma"/>
              </a:rPr>
              <a:t>inciando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3" dirty="0">
                <a:solidFill>
                  <a:srgbClr val="FFFEE6"/>
                </a:solidFill>
                <a:latin typeface="Tahoma"/>
                <a:cs typeface="Tahoma"/>
              </a:rPr>
              <a:t>no </a:t>
            </a:r>
            <a:r>
              <a:rPr sz="1500" spc="148" dirty="0">
                <a:solidFill>
                  <a:srgbClr val="FFFEE6"/>
                </a:solidFill>
                <a:latin typeface="Tahoma"/>
                <a:cs typeface="Tahoma"/>
              </a:rPr>
              <a:t>patamar</a:t>
            </a:r>
            <a:r>
              <a:rPr sz="15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5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EE6"/>
                </a:solidFill>
                <a:latin typeface="Tahoma"/>
                <a:cs typeface="Tahoma"/>
              </a:rPr>
              <a:t>75%</a:t>
            </a:r>
            <a:r>
              <a:rPr sz="15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65" dirty="0">
                <a:solidFill>
                  <a:srgbClr val="FFFEE6"/>
                </a:solidFill>
                <a:latin typeface="Tahoma"/>
                <a:cs typeface="Tahoma"/>
              </a:rPr>
              <a:t>do</a:t>
            </a:r>
            <a:r>
              <a:rPr sz="15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85" dirty="0">
                <a:solidFill>
                  <a:srgbClr val="FFFEE6"/>
                </a:solidFill>
                <a:latin typeface="Tahoma"/>
                <a:cs typeface="Tahoma"/>
              </a:rPr>
              <a:t>FUNPEN</a:t>
            </a:r>
            <a:r>
              <a:rPr sz="15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215" dirty="0">
                <a:solidFill>
                  <a:srgbClr val="FFFEE6"/>
                </a:solidFill>
                <a:latin typeface="Tahoma"/>
                <a:cs typeface="Tahoma"/>
              </a:rPr>
              <a:t>em</a:t>
            </a:r>
            <a:r>
              <a:rPr sz="1500" spc="4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FFFEE6"/>
                </a:solidFill>
                <a:latin typeface="Tahoma"/>
                <a:cs typeface="Tahoma"/>
              </a:rPr>
              <a:t>2017, </a:t>
            </a:r>
            <a:r>
              <a:rPr sz="1500" spc="150" dirty="0">
                <a:solidFill>
                  <a:srgbClr val="FFFEE6"/>
                </a:solidFill>
                <a:latin typeface="Tahoma"/>
                <a:cs typeface="Tahoma"/>
              </a:rPr>
              <a:t>caindo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8" dirty="0">
                <a:solidFill>
                  <a:srgbClr val="FFFEE6"/>
                </a:solidFill>
                <a:latin typeface="Tahoma"/>
                <a:cs typeface="Tahoma"/>
              </a:rPr>
              <a:t>até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63" dirty="0">
                <a:solidFill>
                  <a:srgbClr val="FFFEE6"/>
                </a:solidFill>
                <a:latin typeface="Tahoma"/>
                <a:cs typeface="Tahoma"/>
              </a:rPr>
              <a:t>montante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25% </a:t>
            </a:r>
            <a:r>
              <a:rPr sz="1500" spc="215" dirty="0">
                <a:solidFill>
                  <a:srgbClr val="FFFEE6"/>
                </a:solidFill>
                <a:latin typeface="Tahoma"/>
                <a:cs typeface="Tahoma"/>
              </a:rPr>
              <a:t>em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48" dirty="0">
                <a:solidFill>
                  <a:srgbClr val="FFFEE6"/>
                </a:solidFill>
                <a:latin typeface="Tahoma"/>
                <a:cs typeface="Tahoma"/>
              </a:rPr>
              <a:t>2019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-13" dirty="0">
                <a:solidFill>
                  <a:srgbClr val="FFFEE6"/>
                </a:solidFill>
                <a:latin typeface="Tahoma"/>
                <a:cs typeface="Tahoma"/>
              </a:rPr>
              <a:t>e, </a:t>
            </a:r>
            <a:r>
              <a:rPr sz="1500" spc="123" dirty="0">
                <a:solidFill>
                  <a:srgbClr val="FFFEE6"/>
                </a:solidFill>
                <a:latin typeface="Tahoma"/>
                <a:cs typeface="Tahoma"/>
              </a:rPr>
              <a:t>após</a:t>
            </a:r>
            <a:r>
              <a:rPr sz="1500" spc="1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1500" spc="1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217" dirty="0">
                <a:solidFill>
                  <a:srgbClr val="FFFEE6"/>
                </a:solidFill>
                <a:latin typeface="Tahoma"/>
                <a:cs typeface="Tahoma"/>
              </a:rPr>
              <a:t>MP</a:t>
            </a:r>
            <a:r>
              <a:rPr sz="1500" spc="1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EE6"/>
                </a:solidFill>
                <a:latin typeface="Tahoma"/>
                <a:cs typeface="Tahoma"/>
              </a:rPr>
              <a:t>1082/21,</a:t>
            </a:r>
            <a:r>
              <a:rPr sz="1500" spc="1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FFFEE6"/>
                </a:solidFill>
                <a:latin typeface="Tahoma"/>
                <a:cs typeface="Tahoma"/>
              </a:rPr>
              <a:t>convertida</a:t>
            </a:r>
            <a:r>
              <a:rPr sz="1500" spc="1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215" dirty="0">
                <a:solidFill>
                  <a:srgbClr val="FFFEE6"/>
                </a:solidFill>
                <a:latin typeface="Tahoma"/>
                <a:cs typeface="Tahoma"/>
              </a:rPr>
              <a:t>em</a:t>
            </a:r>
            <a:r>
              <a:rPr sz="1500" spc="1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lei, </a:t>
            </a:r>
            <a:r>
              <a:rPr sz="1500" spc="133" dirty="0">
                <a:solidFill>
                  <a:srgbClr val="FFFEE6"/>
                </a:solidFill>
                <a:latin typeface="Tahoma"/>
                <a:cs typeface="Tahoma"/>
              </a:rPr>
              <a:t>estabilizando</a:t>
            </a:r>
            <a:r>
              <a:rPr sz="1500" spc="3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213" dirty="0">
                <a:solidFill>
                  <a:srgbClr val="FFFEE6"/>
                </a:solidFill>
                <a:latin typeface="Tahoma"/>
                <a:cs typeface="Tahoma"/>
              </a:rPr>
              <a:t>com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FFFEE6"/>
                </a:solidFill>
                <a:latin typeface="Tahoma"/>
                <a:cs typeface="Tahoma"/>
              </a:rPr>
              <a:t>patamar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95" dirty="0">
                <a:solidFill>
                  <a:srgbClr val="FFFEE6"/>
                </a:solidFill>
                <a:latin typeface="Tahoma"/>
                <a:cs typeface="Tahoma"/>
              </a:rPr>
              <a:t>mínimo</a:t>
            </a:r>
            <a:r>
              <a:rPr sz="1500" spc="4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3" dirty="0">
                <a:solidFill>
                  <a:srgbClr val="FFFEE6"/>
                </a:solidFill>
                <a:latin typeface="Tahoma"/>
                <a:cs typeface="Tahoma"/>
              </a:rPr>
              <a:t>de </a:t>
            </a:r>
            <a:r>
              <a:rPr sz="1500" spc="90" dirty="0">
                <a:solidFill>
                  <a:srgbClr val="FFFEE6"/>
                </a:solidFill>
                <a:latin typeface="Tahoma"/>
                <a:cs typeface="Tahoma"/>
              </a:rPr>
              <a:t>40%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65" dirty="0">
                <a:solidFill>
                  <a:srgbClr val="FFFEE6"/>
                </a:solidFill>
                <a:latin typeface="Tahoma"/>
                <a:cs typeface="Tahoma"/>
              </a:rPr>
              <a:t>do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63" dirty="0">
                <a:solidFill>
                  <a:srgbClr val="FFFEE6"/>
                </a:solidFill>
                <a:latin typeface="Tahoma"/>
                <a:cs typeface="Tahoma"/>
              </a:rPr>
              <a:t>montante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65" dirty="0">
                <a:solidFill>
                  <a:srgbClr val="FFFEE6"/>
                </a:solidFill>
                <a:latin typeface="Tahoma"/>
                <a:cs typeface="Tahoma"/>
              </a:rPr>
              <a:t>do</a:t>
            </a:r>
            <a:r>
              <a:rPr sz="150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02" dirty="0">
                <a:solidFill>
                  <a:srgbClr val="FFFEE6"/>
                </a:solidFill>
                <a:latin typeface="Tahoma"/>
                <a:cs typeface="Tahoma"/>
              </a:rPr>
              <a:t>fundo,</a:t>
            </a:r>
            <a:r>
              <a:rPr sz="150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48" dirty="0">
                <a:solidFill>
                  <a:srgbClr val="FFFEE6"/>
                </a:solidFill>
                <a:latin typeface="Tahoma"/>
                <a:cs typeface="Tahoma"/>
              </a:rPr>
              <a:t>sem </a:t>
            </a:r>
            <a:r>
              <a:rPr sz="1500" spc="133" dirty="0">
                <a:solidFill>
                  <a:srgbClr val="FFFEE6"/>
                </a:solidFill>
                <a:latin typeface="Tahoma"/>
                <a:cs typeface="Tahoma"/>
              </a:rPr>
              <a:t>possibilidade</a:t>
            </a:r>
            <a:r>
              <a:rPr sz="15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500" spc="4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500" spc="138" dirty="0">
                <a:solidFill>
                  <a:srgbClr val="FFFEE6"/>
                </a:solidFill>
                <a:latin typeface="Tahoma"/>
                <a:cs typeface="Tahoma"/>
              </a:rPr>
              <a:t>contingenciamento.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53084" y="1699103"/>
            <a:ext cx="2825750" cy="955070"/>
          </a:xfrm>
          <a:prstGeom prst="rect">
            <a:avLst/>
          </a:prstGeom>
        </p:spPr>
        <p:txBody>
          <a:bodyPr vert="horz" wrap="square" lIns="0" tIns="56833" rIns="0" bIns="0" rtlCol="0" anchor="ctr">
            <a:spAutoFit/>
          </a:bodyPr>
          <a:lstStyle/>
          <a:p>
            <a:pPr marL="6350" marR="2540">
              <a:lnSpc>
                <a:spcPts val="3490"/>
              </a:lnSpc>
              <a:spcBef>
                <a:spcPts val="447"/>
              </a:spcBef>
            </a:pPr>
            <a:r>
              <a:rPr sz="3200" spc="-310" dirty="0">
                <a:latin typeface="Tahoma"/>
                <a:cs typeface="Tahoma"/>
              </a:rPr>
              <a:t>DESTINAÇÃO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-373" dirty="0">
                <a:latin typeface="Tahoma"/>
                <a:cs typeface="Tahoma"/>
              </a:rPr>
              <a:t>DOS </a:t>
            </a:r>
            <a:r>
              <a:rPr sz="3200" spc="-265" dirty="0">
                <a:latin typeface="Tahoma"/>
                <a:cs typeface="Tahoma"/>
              </a:rPr>
              <a:t>RECURSOS</a:t>
            </a:r>
            <a:endParaRPr sz="3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3542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857250"/>
            <a:ext cx="3610292" cy="5143500"/>
            <a:chOff x="0" y="0"/>
            <a:chExt cx="7220584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220584" cy="10287000"/>
            </a:xfrm>
            <a:custGeom>
              <a:avLst/>
              <a:gdLst/>
              <a:ahLst/>
              <a:cxnLst/>
              <a:rect l="l" t="t" r="r" b="b"/>
              <a:pathLst>
                <a:path w="7220584" h="10287000">
                  <a:moveTo>
                    <a:pt x="0" y="10286999"/>
                  </a:moveTo>
                  <a:lnTo>
                    <a:pt x="0" y="0"/>
                  </a:lnTo>
                  <a:lnTo>
                    <a:pt x="7220273" y="0"/>
                  </a:lnTo>
                  <a:lnTo>
                    <a:pt x="7220273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2743200" cy="209550"/>
            </a:xfrm>
            <a:custGeom>
              <a:avLst/>
              <a:gdLst/>
              <a:ahLst/>
              <a:cxnLst/>
              <a:rect l="l" t="t" r="r" b="b"/>
              <a:pathLst>
                <a:path w="2743200" h="209550">
                  <a:moveTo>
                    <a:pt x="2743199" y="209549"/>
                  </a:moveTo>
                  <a:lnTo>
                    <a:pt x="0" y="209549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20954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1202" y="1651318"/>
            <a:ext cx="2530793" cy="955390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lnSpc>
                <a:spcPts val="3663"/>
              </a:lnSpc>
              <a:spcBef>
                <a:spcPts val="50"/>
              </a:spcBef>
            </a:pPr>
            <a:r>
              <a:rPr sz="3200" spc="-315" dirty="0">
                <a:solidFill>
                  <a:srgbClr val="FFFEE6"/>
                </a:solidFill>
                <a:latin typeface="Tahoma"/>
                <a:cs typeface="Tahoma"/>
              </a:rPr>
              <a:t>DESTINAÇÃO</a:t>
            </a:r>
            <a:endParaRPr sz="3200">
              <a:latin typeface="Tahoma"/>
              <a:cs typeface="Tahoma"/>
            </a:endParaRPr>
          </a:p>
          <a:p>
            <a:pPr marL="6350">
              <a:lnSpc>
                <a:spcPts val="3663"/>
              </a:lnSpc>
            </a:pPr>
            <a:r>
              <a:rPr sz="3200" spc="-360" dirty="0">
                <a:solidFill>
                  <a:srgbClr val="FFFEE6"/>
                </a:solidFill>
                <a:latin typeface="Tahoma"/>
                <a:cs typeface="Tahoma"/>
              </a:rPr>
              <a:t>DOS</a:t>
            </a:r>
            <a:r>
              <a:rPr sz="3200" spc="-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3200" spc="-265" dirty="0">
                <a:solidFill>
                  <a:srgbClr val="FFFEE6"/>
                </a:solidFill>
                <a:latin typeface="Tahoma"/>
                <a:cs typeface="Tahoma"/>
              </a:rPr>
              <a:t>RECURSOS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2811" y="1371600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7086347" y="2976923"/>
            <a:ext cx="1175068" cy="518220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57150" marR="2540" indent="-51118">
              <a:lnSpc>
                <a:spcPct val="116700"/>
              </a:lnSpc>
              <a:spcBef>
                <a:spcPts val="48"/>
              </a:spcBef>
              <a:tabLst>
                <a:tab pos="921385" algn="l"/>
              </a:tabLst>
            </a:pP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distribuídos </a:t>
            </a:r>
            <a:r>
              <a:rPr sz="1500" spc="153" dirty="0">
                <a:solidFill>
                  <a:srgbClr val="252826"/>
                </a:solidFill>
                <a:latin typeface="Tahoma"/>
                <a:cs typeface="Tahoma"/>
              </a:rPr>
              <a:t>Fundo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43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76461" y="2976923"/>
            <a:ext cx="2770505" cy="788294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 algn="just">
              <a:lnSpc>
                <a:spcPct val="116700"/>
              </a:lnSpc>
              <a:spcBef>
                <a:spcPts val="48"/>
              </a:spcBef>
            </a:pP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a)</a:t>
            </a:r>
            <a:r>
              <a:rPr sz="1500" spc="133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68" dirty="0">
                <a:solidFill>
                  <a:srgbClr val="252826"/>
                </a:solidFill>
                <a:latin typeface="Tahoma"/>
                <a:cs typeface="Tahoma"/>
              </a:rPr>
              <a:t>30%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83" dirty="0">
                <a:solidFill>
                  <a:srgbClr val="252826"/>
                </a:solidFill>
                <a:latin typeface="Tahoma"/>
                <a:cs typeface="Tahoma"/>
              </a:rPr>
              <a:t>(trinta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30" dirty="0">
                <a:solidFill>
                  <a:srgbClr val="252826"/>
                </a:solidFill>
                <a:latin typeface="Tahoma"/>
                <a:cs typeface="Tahoma"/>
              </a:rPr>
              <a:t>por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cento) </a:t>
            </a:r>
            <a:r>
              <a:rPr sz="1500" spc="153" dirty="0">
                <a:solidFill>
                  <a:srgbClr val="252826"/>
                </a:solidFill>
                <a:latin typeface="Tahoma"/>
                <a:cs typeface="Tahoma"/>
              </a:rPr>
              <a:t>conforme</a:t>
            </a:r>
            <a:r>
              <a:rPr sz="1500" spc="158" dirty="0">
                <a:solidFill>
                  <a:srgbClr val="252826"/>
                </a:solidFill>
                <a:latin typeface="Tahoma"/>
                <a:cs typeface="Tahoma"/>
              </a:rPr>
              <a:t>   </a:t>
            </a:r>
            <a:r>
              <a:rPr sz="1500" spc="60" dirty="0">
                <a:solidFill>
                  <a:srgbClr val="252826"/>
                </a:solidFill>
                <a:latin typeface="Tahoma"/>
                <a:cs typeface="Tahoma"/>
              </a:rPr>
              <a:t>as</a:t>
            </a:r>
            <a:r>
              <a:rPr sz="1500" spc="160" dirty="0">
                <a:solidFill>
                  <a:srgbClr val="252826"/>
                </a:solidFill>
                <a:latin typeface="Tahoma"/>
                <a:cs typeface="Tahoma"/>
              </a:rPr>
              <a:t>   </a:t>
            </a:r>
            <a:r>
              <a:rPr sz="1500" spc="90" dirty="0">
                <a:solidFill>
                  <a:srgbClr val="252826"/>
                </a:solidFill>
                <a:latin typeface="Tahoma"/>
                <a:cs typeface="Tahoma"/>
              </a:rPr>
              <a:t>regras</a:t>
            </a:r>
            <a:r>
              <a:rPr sz="1500" spc="158" dirty="0">
                <a:solidFill>
                  <a:srgbClr val="252826"/>
                </a:solidFill>
                <a:latin typeface="Tahoma"/>
                <a:cs typeface="Tahoma"/>
              </a:rPr>
              <a:t>   </a:t>
            </a:r>
            <a:r>
              <a:rPr sz="1500" spc="153" dirty="0">
                <a:solidFill>
                  <a:srgbClr val="252826"/>
                </a:solidFill>
                <a:latin typeface="Tahoma"/>
                <a:cs typeface="Tahoma"/>
              </a:rPr>
              <a:t>do </a:t>
            </a:r>
            <a:r>
              <a:rPr sz="1500" spc="138" dirty="0">
                <a:solidFill>
                  <a:srgbClr val="252826"/>
                </a:solidFill>
                <a:latin typeface="Tahoma"/>
                <a:cs typeface="Tahoma"/>
              </a:rPr>
              <a:t>Participação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dos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78" dirty="0">
                <a:solidFill>
                  <a:srgbClr val="252826"/>
                </a:solidFill>
                <a:latin typeface="Tahoma"/>
                <a:cs typeface="Tahoma"/>
              </a:rPr>
              <a:t>Estados;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6461" y="4043723"/>
            <a:ext cx="2000568" cy="518220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>
              <a:lnSpc>
                <a:spcPct val="116700"/>
              </a:lnSpc>
              <a:spcBef>
                <a:spcPts val="48"/>
              </a:spcBef>
              <a:tabLst>
                <a:tab pos="349568" algn="l"/>
                <a:tab pos="919480" algn="l"/>
                <a:tab pos="1665288" algn="l"/>
              </a:tabLst>
            </a:pPr>
            <a:r>
              <a:rPr sz="1500" spc="50" dirty="0">
                <a:solidFill>
                  <a:srgbClr val="252826"/>
                </a:solidFill>
                <a:latin typeface="Tahoma"/>
                <a:cs typeface="Tahoma"/>
              </a:rPr>
              <a:t>b)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55" dirty="0">
                <a:solidFill>
                  <a:srgbClr val="252826"/>
                </a:solidFill>
                <a:latin typeface="Tahoma"/>
                <a:cs typeface="Tahoma"/>
              </a:rPr>
              <a:t>30%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78" dirty="0">
                <a:solidFill>
                  <a:srgbClr val="252826"/>
                </a:solidFill>
                <a:latin typeface="Tahoma"/>
                <a:cs typeface="Tahoma"/>
              </a:rPr>
              <a:t>(trinta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18" dirty="0">
                <a:solidFill>
                  <a:srgbClr val="252826"/>
                </a:solidFill>
                <a:latin typeface="Tahoma"/>
                <a:cs typeface="Tahoma"/>
              </a:rPr>
              <a:t>por </a:t>
            </a:r>
            <a:r>
              <a:rPr sz="1500" spc="148" dirty="0">
                <a:solidFill>
                  <a:srgbClr val="252826"/>
                </a:solidFill>
                <a:latin typeface="Tahoma"/>
                <a:cs typeface="Tahoma"/>
              </a:rPr>
              <a:t>proporcionalmente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727" y="4043723"/>
            <a:ext cx="1952308" cy="518220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309563" marR="2540" indent="-303530">
              <a:lnSpc>
                <a:spcPct val="116700"/>
              </a:lnSpc>
              <a:spcBef>
                <a:spcPts val="48"/>
              </a:spcBef>
              <a:tabLst>
                <a:tab pos="779463" algn="l"/>
                <a:tab pos="947420" algn="l"/>
              </a:tabLst>
            </a:pP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cento)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23" dirty="0">
                <a:solidFill>
                  <a:srgbClr val="252826"/>
                </a:solidFill>
                <a:latin typeface="Tahoma"/>
                <a:cs typeface="Tahoma"/>
              </a:rPr>
              <a:t>distribuídos </a:t>
            </a:r>
            <a:r>
              <a:rPr sz="1500" spc="45" dirty="0">
                <a:solidFill>
                  <a:srgbClr val="252826"/>
                </a:solidFill>
                <a:latin typeface="Tahoma"/>
                <a:cs typeface="Tahoma"/>
              </a:rPr>
              <a:t>à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	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respectiva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6461" y="4615223"/>
            <a:ext cx="4087178" cy="10148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1500" spc="158" dirty="0">
                <a:solidFill>
                  <a:srgbClr val="252826"/>
                </a:solidFill>
                <a:latin typeface="Tahoma"/>
                <a:cs typeface="Tahoma"/>
              </a:rPr>
              <a:t>população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3" dirty="0">
                <a:solidFill>
                  <a:srgbClr val="252826"/>
                </a:solidFill>
                <a:latin typeface="Tahoma"/>
                <a:cs typeface="Tahoma"/>
              </a:rPr>
              <a:t>carcerária;</a:t>
            </a:r>
            <a:r>
              <a:rPr sz="150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endParaRPr sz="1500">
              <a:latin typeface="Tahoma"/>
              <a:cs typeface="Tahoma"/>
            </a:endParaRPr>
          </a:p>
          <a:p>
            <a:pPr>
              <a:spcBef>
                <a:spcPts val="15"/>
              </a:spcBef>
            </a:pPr>
            <a:endParaRPr sz="1725">
              <a:latin typeface="Tahoma"/>
              <a:cs typeface="Tahoma"/>
            </a:endParaRPr>
          </a:p>
          <a:p>
            <a:pPr marL="6350" marR="2540">
              <a:lnSpc>
                <a:spcPct val="116700"/>
              </a:lnSpc>
              <a:spcBef>
                <a:spcPts val="3"/>
              </a:spcBef>
            </a:pPr>
            <a:r>
              <a:rPr sz="1500" spc="45" dirty="0">
                <a:solidFill>
                  <a:srgbClr val="252826"/>
                </a:solidFill>
                <a:latin typeface="Tahoma"/>
                <a:cs typeface="Tahoma"/>
              </a:rPr>
              <a:t>c)</a:t>
            </a:r>
            <a:r>
              <a:rPr sz="1500" spc="2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68" dirty="0">
                <a:solidFill>
                  <a:srgbClr val="252826"/>
                </a:solidFill>
                <a:latin typeface="Tahoma"/>
                <a:cs typeface="Tahoma"/>
              </a:rPr>
              <a:t>30%</a:t>
            </a:r>
            <a:r>
              <a:rPr sz="1500" spc="2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3" dirty="0">
                <a:solidFill>
                  <a:srgbClr val="252826"/>
                </a:solidFill>
                <a:latin typeface="Tahoma"/>
                <a:cs typeface="Tahoma"/>
              </a:rPr>
              <a:t>(trinta</a:t>
            </a:r>
            <a:r>
              <a:rPr sz="1500" spc="2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0" dirty="0">
                <a:solidFill>
                  <a:srgbClr val="252826"/>
                </a:solidFill>
                <a:latin typeface="Tahoma"/>
                <a:cs typeface="Tahoma"/>
              </a:rPr>
              <a:t>por</a:t>
            </a:r>
            <a:r>
              <a:rPr sz="1500" spc="2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3" dirty="0">
                <a:solidFill>
                  <a:srgbClr val="252826"/>
                </a:solidFill>
                <a:latin typeface="Tahoma"/>
                <a:cs typeface="Tahoma"/>
              </a:rPr>
              <a:t>cento)</a:t>
            </a:r>
            <a:r>
              <a:rPr sz="1500" spc="2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distribuídos</a:t>
            </a:r>
            <a:r>
              <a:rPr sz="1500" spc="2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43" dirty="0">
                <a:solidFill>
                  <a:srgbClr val="252826"/>
                </a:solidFill>
                <a:latin typeface="Tahoma"/>
                <a:cs typeface="Tahoma"/>
              </a:rPr>
              <a:t>de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forma</a:t>
            </a:r>
            <a:r>
              <a:rPr sz="150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83" dirty="0">
                <a:solidFill>
                  <a:srgbClr val="252826"/>
                </a:solidFill>
                <a:latin typeface="Tahoma"/>
                <a:cs typeface="Tahoma"/>
              </a:rPr>
              <a:t>igualitária;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76461" y="1772010"/>
            <a:ext cx="3835717" cy="58317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>
              <a:lnSpc>
                <a:spcPct val="133300"/>
              </a:lnSpc>
              <a:spcBef>
                <a:spcPts val="50"/>
              </a:spcBef>
              <a:tabLst>
                <a:tab pos="599758" algn="l"/>
                <a:tab pos="1217613" algn="l"/>
                <a:tab pos="1407795" algn="l"/>
                <a:tab pos="1775143" algn="l"/>
                <a:tab pos="2321243" algn="l"/>
                <a:tab pos="2473643" algn="l"/>
                <a:tab pos="2638743" algn="l"/>
                <a:tab pos="3213418" algn="l"/>
              </a:tabLst>
            </a:pPr>
            <a:r>
              <a:rPr sz="1500" spc="180" dirty="0">
                <a:solidFill>
                  <a:srgbClr val="252826"/>
                </a:solidFill>
                <a:latin typeface="Tahoma"/>
                <a:cs typeface="Tahoma"/>
              </a:rPr>
              <a:t>ART.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-20" dirty="0">
                <a:solidFill>
                  <a:srgbClr val="252826"/>
                </a:solidFill>
                <a:latin typeface="Tahoma"/>
                <a:cs typeface="Tahoma"/>
              </a:rPr>
              <a:t>3</a:t>
            </a:r>
            <a:r>
              <a:rPr sz="1500" spc="-28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25" dirty="0">
                <a:solidFill>
                  <a:srgbClr val="252826"/>
                </a:solidFill>
                <a:latin typeface="Tahoma"/>
                <a:cs typeface="Tahoma"/>
              </a:rPr>
              <a:t>º-</a:t>
            </a:r>
            <a:r>
              <a:rPr sz="1500" spc="-28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3" dirty="0">
                <a:solidFill>
                  <a:srgbClr val="252826"/>
                </a:solidFill>
                <a:latin typeface="Tahoma"/>
                <a:cs typeface="Tahoma"/>
              </a:rPr>
              <a:t>A,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§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7</a:t>
            </a:r>
            <a:r>
              <a:rPr sz="1500" spc="-29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-135" dirty="0">
                <a:solidFill>
                  <a:srgbClr val="252826"/>
                </a:solidFill>
                <a:latin typeface="Tahoma"/>
                <a:cs typeface="Tahoma"/>
              </a:rPr>
              <a:t>º</a:t>
            </a:r>
            <a:r>
              <a:rPr sz="1500" spc="-29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-163" dirty="0">
                <a:solidFill>
                  <a:srgbClr val="252826"/>
                </a:solidFill>
                <a:latin typeface="Tahoma"/>
                <a:cs typeface="Tahoma"/>
              </a:rPr>
              <a:t>,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INC.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-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245" dirty="0">
                <a:solidFill>
                  <a:srgbClr val="252826"/>
                </a:solidFill>
                <a:latin typeface="Tahoma"/>
                <a:cs typeface="Tahoma"/>
              </a:rPr>
              <a:t>90</a:t>
            </a:r>
            <a:r>
              <a:rPr sz="1500" spc="-29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%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310" dirty="0">
                <a:solidFill>
                  <a:srgbClr val="252826"/>
                </a:solidFill>
                <a:latin typeface="Tahoma"/>
                <a:cs typeface="Tahoma"/>
              </a:rPr>
              <a:t>PARA </a:t>
            </a:r>
            <a:r>
              <a:rPr sz="1500" spc="225" dirty="0">
                <a:solidFill>
                  <a:srgbClr val="252826"/>
                </a:solidFill>
                <a:latin typeface="Tahoma"/>
                <a:cs typeface="Tahoma"/>
              </a:rPr>
              <a:t>ESTADOS: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93736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857251"/>
            <a:ext cx="3610292" cy="5143500"/>
            <a:chOff x="0" y="2"/>
            <a:chExt cx="7220584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2"/>
              <a:ext cx="7220584" cy="10287000"/>
            </a:xfrm>
            <a:custGeom>
              <a:avLst/>
              <a:gdLst/>
              <a:ahLst/>
              <a:cxnLst/>
              <a:rect l="l" t="t" r="r" b="b"/>
              <a:pathLst>
                <a:path w="7220584" h="10287000">
                  <a:moveTo>
                    <a:pt x="0" y="10286996"/>
                  </a:moveTo>
                  <a:lnTo>
                    <a:pt x="0" y="0"/>
                  </a:lnTo>
                  <a:lnTo>
                    <a:pt x="7220273" y="0"/>
                  </a:lnTo>
                  <a:lnTo>
                    <a:pt x="7220273" y="10286996"/>
                  </a:lnTo>
                  <a:lnTo>
                    <a:pt x="0" y="10286996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28699" y="1028702"/>
              <a:ext cx="2743200" cy="209550"/>
            </a:xfrm>
            <a:custGeom>
              <a:avLst/>
              <a:gdLst/>
              <a:ahLst/>
              <a:cxnLst/>
              <a:rect l="l" t="t" r="r" b="b"/>
              <a:pathLst>
                <a:path w="2743200" h="209550">
                  <a:moveTo>
                    <a:pt x="2743199" y="209549"/>
                  </a:moveTo>
                  <a:lnTo>
                    <a:pt x="0" y="209549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20954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255601" y="752909"/>
            <a:ext cx="1744007" cy="1904367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lnSpc>
                <a:spcPts val="3663"/>
              </a:lnSpc>
              <a:spcBef>
                <a:spcPts val="50"/>
              </a:spcBef>
            </a:pPr>
            <a:r>
              <a:rPr sz="3200" spc="-315" dirty="0">
                <a:solidFill>
                  <a:srgbClr val="FFFEE6"/>
                </a:solidFill>
                <a:latin typeface="Tahoma"/>
                <a:cs typeface="Tahoma"/>
              </a:rPr>
              <a:t>DESTINAÇÃO</a:t>
            </a:r>
            <a:endParaRPr sz="3200">
              <a:latin typeface="Tahoma"/>
              <a:cs typeface="Tahoma"/>
            </a:endParaRPr>
          </a:p>
          <a:p>
            <a:pPr marL="6350">
              <a:lnSpc>
                <a:spcPts val="3663"/>
              </a:lnSpc>
            </a:pPr>
            <a:r>
              <a:rPr sz="3200" spc="-360" dirty="0">
                <a:solidFill>
                  <a:srgbClr val="FFFEE6"/>
                </a:solidFill>
                <a:latin typeface="Tahoma"/>
                <a:cs typeface="Tahoma"/>
              </a:rPr>
              <a:t>DOS</a:t>
            </a:r>
            <a:r>
              <a:rPr sz="3200" spc="-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3200" spc="-265" dirty="0">
                <a:solidFill>
                  <a:srgbClr val="FFFEE6"/>
                </a:solidFill>
                <a:latin typeface="Tahoma"/>
                <a:cs typeface="Tahoma"/>
              </a:rPr>
              <a:t>RECURSOS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2811" y="1371602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176461" y="3003551"/>
            <a:ext cx="4086542" cy="788294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 algn="just">
              <a:lnSpc>
                <a:spcPct val="116700"/>
              </a:lnSpc>
              <a:spcBef>
                <a:spcPts val="48"/>
              </a:spcBef>
            </a:pPr>
            <a:r>
              <a:rPr sz="1500" spc="173" dirty="0">
                <a:solidFill>
                  <a:srgbClr val="252826"/>
                </a:solidFill>
                <a:latin typeface="Tahoma"/>
                <a:cs typeface="Tahoma"/>
              </a:rPr>
              <a:t>Onde</a:t>
            </a:r>
            <a:r>
              <a:rPr sz="1500" spc="183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68" dirty="0">
                <a:solidFill>
                  <a:srgbClr val="252826"/>
                </a:solidFill>
                <a:latin typeface="Tahoma"/>
                <a:cs typeface="Tahoma"/>
              </a:rPr>
              <a:t>se</a:t>
            </a:r>
            <a:r>
              <a:rPr sz="1500" spc="183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63" dirty="0">
                <a:solidFill>
                  <a:srgbClr val="252826"/>
                </a:solidFill>
                <a:latin typeface="Tahoma"/>
                <a:cs typeface="Tahoma"/>
              </a:rPr>
              <a:t>encontrem</a:t>
            </a:r>
            <a:r>
              <a:rPr sz="1500" spc="183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estabelecimentos </a:t>
            </a: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penais</a:t>
            </a:r>
            <a:r>
              <a:rPr sz="1500" spc="165" dirty="0">
                <a:solidFill>
                  <a:srgbClr val="252826"/>
                </a:solidFill>
                <a:latin typeface="Tahoma"/>
                <a:cs typeface="Tahoma"/>
              </a:rPr>
              <a:t>    </a:t>
            </a:r>
            <a:r>
              <a:rPr sz="1500" spc="215" dirty="0">
                <a:solidFill>
                  <a:srgbClr val="252826"/>
                </a:solidFill>
                <a:latin typeface="Tahoma"/>
                <a:cs typeface="Tahoma"/>
              </a:rPr>
              <a:t>em</a:t>
            </a:r>
            <a:r>
              <a:rPr sz="1500" spc="165" dirty="0">
                <a:solidFill>
                  <a:srgbClr val="252826"/>
                </a:solidFill>
                <a:latin typeface="Tahoma"/>
                <a:cs typeface="Tahoma"/>
              </a:rPr>
              <a:t>    </a:t>
            </a:r>
            <a:r>
              <a:rPr sz="1500" spc="100" dirty="0">
                <a:solidFill>
                  <a:srgbClr val="252826"/>
                </a:solidFill>
                <a:latin typeface="Tahoma"/>
                <a:cs typeface="Tahoma"/>
              </a:rPr>
              <a:t>sua</a:t>
            </a:r>
            <a:r>
              <a:rPr sz="1500" spc="168" dirty="0">
                <a:solidFill>
                  <a:srgbClr val="252826"/>
                </a:solidFill>
                <a:latin typeface="Tahoma"/>
                <a:cs typeface="Tahoma"/>
              </a:rPr>
              <a:t>    </a:t>
            </a:r>
            <a:r>
              <a:rPr sz="1500" spc="93" dirty="0">
                <a:solidFill>
                  <a:srgbClr val="252826"/>
                </a:solidFill>
                <a:latin typeface="Tahoma"/>
                <a:cs typeface="Tahoma"/>
              </a:rPr>
              <a:t>área</a:t>
            </a:r>
            <a:r>
              <a:rPr sz="1500" spc="165" dirty="0">
                <a:solidFill>
                  <a:srgbClr val="252826"/>
                </a:solidFill>
                <a:latin typeface="Tahoma"/>
                <a:cs typeface="Tahoma"/>
              </a:rPr>
              <a:t>    </a:t>
            </a:r>
            <a:r>
              <a:rPr sz="1500" spc="93" dirty="0">
                <a:solidFill>
                  <a:srgbClr val="252826"/>
                </a:solidFill>
                <a:latin typeface="Tahoma"/>
                <a:cs typeface="Tahoma"/>
              </a:rPr>
              <a:t>geográfica, </a:t>
            </a:r>
            <a:r>
              <a:rPr sz="1500" spc="127" dirty="0">
                <a:solidFill>
                  <a:srgbClr val="252826"/>
                </a:solidFill>
                <a:latin typeface="Tahoma"/>
                <a:cs typeface="Tahoma"/>
              </a:rPr>
              <a:t>distribuídos</a:t>
            </a:r>
            <a:r>
              <a:rPr sz="150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5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252826"/>
                </a:solidFill>
                <a:latin typeface="Tahoma"/>
                <a:cs typeface="Tahoma"/>
              </a:rPr>
              <a:t>forma</a:t>
            </a:r>
            <a:r>
              <a:rPr sz="1500" spc="4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08" dirty="0">
                <a:solidFill>
                  <a:srgbClr val="252826"/>
                </a:solidFill>
                <a:latin typeface="Tahoma"/>
                <a:cs typeface="Tahoma"/>
              </a:rPr>
              <a:t>igualitária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76461" y="1772012"/>
            <a:ext cx="3872865" cy="58317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>
              <a:lnSpc>
                <a:spcPct val="133300"/>
              </a:lnSpc>
              <a:spcBef>
                <a:spcPts val="50"/>
              </a:spcBef>
              <a:tabLst>
                <a:tab pos="599758" algn="l"/>
                <a:tab pos="1217613" algn="l"/>
                <a:tab pos="1407795" algn="l"/>
                <a:tab pos="1775143" algn="l"/>
                <a:tab pos="2321243" algn="l"/>
                <a:tab pos="2553970" algn="l"/>
                <a:tab pos="2719070" algn="l"/>
                <a:tab pos="3250248" algn="l"/>
              </a:tabLst>
            </a:pPr>
            <a:r>
              <a:rPr sz="1500" spc="180" dirty="0">
                <a:solidFill>
                  <a:srgbClr val="252826"/>
                </a:solidFill>
                <a:latin typeface="Tahoma"/>
                <a:cs typeface="Tahoma"/>
              </a:rPr>
              <a:t>ART.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-20" dirty="0">
                <a:solidFill>
                  <a:srgbClr val="252826"/>
                </a:solidFill>
                <a:latin typeface="Tahoma"/>
                <a:cs typeface="Tahoma"/>
              </a:rPr>
              <a:t>3</a:t>
            </a:r>
            <a:r>
              <a:rPr sz="1500" spc="-28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25" dirty="0">
                <a:solidFill>
                  <a:srgbClr val="252826"/>
                </a:solidFill>
                <a:latin typeface="Tahoma"/>
                <a:cs typeface="Tahoma"/>
              </a:rPr>
              <a:t>º-</a:t>
            </a:r>
            <a:r>
              <a:rPr sz="1500" spc="-28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113" dirty="0">
                <a:solidFill>
                  <a:srgbClr val="252826"/>
                </a:solidFill>
                <a:latin typeface="Tahoma"/>
                <a:cs typeface="Tahoma"/>
              </a:rPr>
              <a:t>A,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§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33" dirty="0">
                <a:solidFill>
                  <a:srgbClr val="252826"/>
                </a:solidFill>
                <a:latin typeface="Tahoma"/>
                <a:cs typeface="Tahoma"/>
              </a:rPr>
              <a:t>7</a:t>
            </a:r>
            <a:r>
              <a:rPr sz="1500" spc="-29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-135" dirty="0">
                <a:solidFill>
                  <a:srgbClr val="252826"/>
                </a:solidFill>
                <a:latin typeface="Tahoma"/>
                <a:cs typeface="Tahoma"/>
              </a:rPr>
              <a:t>º</a:t>
            </a:r>
            <a:r>
              <a:rPr sz="1500" spc="-29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-163" dirty="0">
                <a:solidFill>
                  <a:srgbClr val="252826"/>
                </a:solidFill>
                <a:latin typeface="Tahoma"/>
                <a:cs typeface="Tahoma"/>
              </a:rPr>
              <a:t>,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145" dirty="0">
                <a:solidFill>
                  <a:srgbClr val="252826"/>
                </a:solidFill>
                <a:latin typeface="Tahoma"/>
                <a:cs typeface="Tahoma"/>
              </a:rPr>
              <a:t>INC.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-115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1500" spc="-28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I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-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73" dirty="0">
                <a:solidFill>
                  <a:srgbClr val="252826"/>
                </a:solidFill>
                <a:latin typeface="Tahoma"/>
                <a:cs typeface="Tahoma"/>
              </a:rPr>
              <a:t>10</a:t>
            </a:r>
            <a:r>
              <a:rPr sz="1500" spc="-29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252826"/>
                </a:solidFill>
                <a:latin typeface="Tahoma"/>
                <a:cs typeface="Tahoma"/>
              </a:rPr>
              <a:t>%</a:t>
            </a:r>
            <a:r>
              <a:rPr sz="1500" dirty="0">
                <a:solidFill>
                  <a:srgbClr val="252826"/>
                </a:solidFill>
                <a:latin typeface="Tahoma"/>
                <a:cs typeface="Tahoma"/>
              </a:rPr>
              <a:t>	</a:t>
            </a:r>
            <a:r>
              <a:rPr sz="1500" spc="310" dirty="0">
                <a:solidFill>
                  <a:srgbClr val="252826"/>
                </a:solidFill>
                <a:latin typeface="Tahoma"/>
                <a:cs typeface="Tahoma"/>
              </a:rPr>
              <a:t>PARA </a:t>
            </a:r>
            <a:r>
              <a:rPr sz="1500" spc="210" dirty="0">
                <a:solidFill>
                  <a:srgbClr val="252826"/>
                </a:solidFill>
                <a:latin typeface="Tahoma"/>
                <a:cs typeface="Tahoma"/>
              </a:rPr>
              <a:t>MUNICÍPIOS: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74142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857250"/>
            <a:ext cx="9144000" cy="51435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9" y="0"/>
              <a:ext cx="9143999" cy="5138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51313"/>
              <a:ext cx="9145589" cy="51356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185658"/>
              <a:ext cx="18288000" cy="7918450"/>
            </a:xfrm>
            <a:custGeom>
              <a:avLst/>
              <a:gdLst/>
              <a:ahLst/>
              <a:cxnLst/>
              <a:rect l="l" t="t" r="r" b="b"/>
              <a:pathLst>
                <a:path w="18288000" h="7918450">
                  <a:moveTo>
                    <a:pt x="504418" y="5508383"/>
                  </a:moveTo>
                  <a:lnTo>
                    <a:pt x="0" y="5508383"/>
                  </a:lnTo>
                  <a:lnTo>
                    <a:pt x="0" y="7918209"/>
                  </a:lnTo>
                  <a:lnTo>
                    <a:pt x="504418" y="7918209"/>
                  </a:lnTo>
                  <a:lnTo>
                    <a:pt x="504418" y="5508383"/>
                  </a:lnTo>
                  <a:close/>
                </a:path>
                <a:path w="18288000" h="7918450">
                  <a:moveTo>
                    <a:pt x="5480558" y="163830"/>
                  </a:moveTo>
                  <a:lnTo>
                    <a:pt x="3670808" y="163830"/>
                  </a:lnTo>
                  <a:lnTo>
                    <a:pt x="3670808" y="354330"/>
                  </a:lnTo>
                  <a:lnTo>
                    <a:pt x="5480558" y="354330"/>
                  </a:lnTo>
                  <a:lnTo>
                    <a:pt x="5480558" y="163830"/>
                  </a:lnTo>
                  <a:close/>
                </a:path>
                <a:path w="18288000" h="7918450">
                  <a:moveTo>
                    <a:pt x="18288000" y="0"/>
                  </a:moveTo>
                  <a:lnTo>
                    <a:pt x="17782769" y="0"/>
                  </a:lnTo>
                  <a:lnTo>
                    <a:pt x="17782769" y="2409825"/>
                  </a:lnTo>
                  <a:lnTo>
                    <a:pt x="18288000" y="24098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7" name="object 7"/>
            <p:cNvSpPr/>
            <p:nvPr/>
          </p:nvSpPr>
          <p:spPr>
            <a:xfrm>
              <a:off x="13015117" y="6303952"/>
              <a:ext cx="1809750" cy="190500"/>
            </a:xfrm>
            <a:custGeom>
              <a:avLst/>
              <a:gdLst/>
              <a:ahLst/>
              <a:cxnLst/>
              <a:rect l="l" t="t" r="r" b="b"/>
              <a:pathLst>
                <a:path w="1809750" h="190500">
                  <a:moveTo>
                    <a:pt x="1809749" y="190499"/>
                  </a:moveTo>
                  <a:lnTo>
                    <a:pt x="0" y="190499"/>
                  </a:lnTo>
                  <a:lnTo>
                    <a:pt x="0" y="0"/>
                  </a:lnTo>
                  <a:lnTo>
                    <a:pt x="1809749" y="0"/>
                  </a:lnTo>
                  <a:lnTo>
                    <a:pt x="1809749" y="190499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255601" y="1045185"/>
            <a:ext cx="1744007" cy="1319817"/>
          </a:xfrm>
          <a:prstGeom prst="rect">
            <a:avLst/>
          </a:prstGeom>
        </p:spPr>
        <p:txBody>
          <a:bodyPr vert="horz" wrap="square" lIns="0" tIns="209773" rIns="0" bIns="0" rtlCol="0" anchor="ctr">
            <a:spAutoFit/>
          </a:bodyPr>
          <a:lstStyle/>
          <a:p>
            <a:pPr marL="71438">
              <a:spcBef>
                <a:spcPts val="50"/>
              </a:spcBef>
            </a:pPr>
            <a:r>
              <a:rPr sz="2400" spc="-445" dirty="0">
                <a:solidFill>
                  <a:srgbClr val="FFFEE6"/>
                </a:solidFill>
              </a:rPr>
              <a:t>MAS</a:t>
            </a:r>
            <a:r>
              <a:rPr sz="2400" spc="-198" dirty="0">
                <a:solidFill>
                  <a:srgbClr val="FFFEE6"/>
                </a:solidFill>
              </a:rPr>
              <a:t> </a:t>
            </a:r>
            <a:r>
              <a:rPr sz="2400" spc="-465" dirty="0">
                <a:solidFill>
                  <a:srgbClr val="FFFEE6"/>
                </a:solidFill>
              </a:rPr>
              <a:t>AINDA</a:t>
            </a:r>
            <a:r>
              <a:rPr sz="2400" spc="-195" dirty="0">
                <a:solidFill>
                  <a:srgbClr val="FFFEE6"/>
                </a:solidFill>
              </a:rPr>
              <a:t> </a:t>
            </a:r>
            <a:r>
              <a:rPr sz="2400" spc="-450" dirty="0">
                <a:solidFill>
                  <a:srgbClr val="FFFEE6"/>
                </a:solidFill>
              </a:rPr>
              <a:t>HÁ</a:t>
            </a:r>
            <a:r>
              <a:rPr sz="2400" spc="-198" dirty="0">
                <a:solidFill>
                  <a:srgbClr val="FFFEE6"/>
                </a:solidFill>
              </a:rPr>
              <a:t> </a:t>
            </a:r>
            <a:r>
              <a:rPr sz="2400" spc="-413" dirty="0">
                <a:solidFill>
                  <a:srgbClr val="FFFEE6"/>
                </a:solidFill>
              </a:rPr>
              <a:t>PROBLEMAS...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5739033" y="4338028"/>
            <a:ext cx="2442210" cy="7312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91820" marR="2540" indent="-585788">
              <a:lnSpc>
                <a:spcPts val="2850"/>
              </a:lnSpc>
              <a:spcBef>
                <a:spcPts val="130"/>
              </a:spcBef>
            </a:pPr>
            <a:r>
              <a:rPr sz="2400" spc="-422" dirty="0">
                <a:solidFill>
                  <a:srgbClr val="F7CF2B"/>
                </a:solidFill>
                <a:latin typeface="Verdana"/>
                <a:cs typeface="Verdana"/>
              </a:rPr>
              <a:t>...NA</a:t>
            </a:r>
            <a:r>
              <a:rPr sz="2400" spc="-188" dirty="0">
                <a:solidFill>
                  <a:srgbClr val="F7CF2B"/>
                </a:solidFill>
                <a:latin typeface="Verdana"/>
                <a:cs typeface="Verdana"/>
              </a:rPr>
              <a:t> </a:t>
            </a:r>
            <a:r>
              <a:rPr sz="2400" spc="-470" dirty="0">
                <a:solidFill>
                  <a:srgbClr val="F7CF2B"/>
                </a:solidFill>
                <a:latin typeface="Verdana"/>
                <a:cs typeface="Verdana"/>
              </a:rPr>
              <a:t>DESTINAÇÃO</a:t>
            </a:r>
            <a:r>
              <a:rPr sz="2400" spc="-188" dirty="0">
                <a:solidFill>
                  <a:srgbClr val="F7CF2B"/>
                </a:solidFill>
                <a:latin typeface="Verdana"/>
                <a:cs typeface="Verdana"/>
              </a:rPr>
              <a:t> </a:t>
            </a:r>
            <a:r>
              <a:rPr sz="2400" spc="-560" dirty="0">
                <a:solidFill>
                  <a:srgbClr val="F7CF2B"/>
                </a:solidFill>
                <a:latin typeface="Verdana"/>
                <a:cs typeface="Verdana"/>
              </a:rPr>
              <a:t>DE </a:t>
            </a:r>
            <a:r>
              <a:rPr sz="2400" spc="-458" dirty="0">
                <a:solidFill>
                  <a:srgbClr val="F7CF2B"/>
                </a:solidFill>
                <a:latin typeface="Verdana"/>
                <a:cs typeface="Verdana"/>
              </a:rPr>
              <a:t>RECURSOS</a:t>
            </a:r>
            <a:endParaRPr sz="24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15641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0" y="1567368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3" name="object 3"/>
          <p:cNvSpPr/>
          <p:nvPr/>
        </p:nvSpPr>
        <p:spPr>
          <a:xfrm>
            <a:off x="3886200" y="5186723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1333257"/>
            <a:ext cx="7986712" cy="41528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197427" y="5570203"/>
            <a:ext cx="4411663" cy="304800"/>
          </a:xfrm>
          <a:custGeom>
            <a:avLst/>
            <a:gdLst/>
            <a:ahLst/>
            <a:cxnLst/>
            <a:rect l="l" t="t" r="r" b="b"/>
            <a:pathLst>
              <a:path w="8823325" h="609600">
                <a:moveTo>
                  <a:pt x="8670453" y="609599"/>
                </a:moveTo>
                <a:lnTo>
                  <a:pt x="152413" y="609599"/>
                </a:lnTo>
                <a:lnTo>
                  <a:pt x="104239" y="601830"/>
                </a:lnTo>
                <a:lnTo>
                  <a:pt x="62400" y="580195"/>
                </a:lnTo>
                <a:lnTo>
                  <a:pt x="29406" y="547205"/>
                </a:lnTo>
                <a:lnTo>
                  <a:pt x="7770" y="505370"/>
                </a:lnTo>
                <a:lnTo>
                  <a:pt x="0" y="457199"/>
                </a:lnTo>
                <a:lnTo>
                  <a:pt x="0" y="152399"/>
                </a:lnTo>
                <a:lnTo>
                  <a:pt x="7770" y="104229"/>
                </a:lnTo>
                <a:lnTo>
                  <a:pt x="29406" y="62394"/>
                </a:lnTo>
                <a:lnTo>
                  <a:pt x="62400" y="29404"/>
                </a:lnTo>
                <a:lnTo>
                  <a:pt x="104239" y="7769"/>
                </a:lnTo>
                <a:lnTo>
                  <a:pt x="152413" y="0"/>
                </a:lnTo>
                <a:lnTo>
                  <a:pt x="8670453" y="0"/>
                </a:lnTo>
                <a:lnTo>
                  <a:pt x="8718627" y="7769"/>
                </a:lnTo>
                <a:lnTo>
                  <a:pt x="8760466" y="29404"/>
                </a:lnTo>
                <a:lnTo>
                  <a:pt x="8793459" y="62394"/>
                </a:lnTo>
                <a:lnTo>
                  <a:pt x="8815096" y="104229"/>
                </a:lnTo>
                <a:lnTo>
                  <a:pt x="8822866" y="152399"/>
                </a:lnTo>
                <a:lnTo>
                  <a:pt x="8822866" y="457199"/>
                </a:lnTo>
                <a:lnTo>
                  <a:pt x="8815096" y="505370"/>
                </a:lnTo>
                <a:lnTo>
                  <a:pt x="8793459" y="547205"/>
                </a:lnTo>
                <a:lnTo>
                  <a:pt x="8760466" y="580195"/>
                </a:lnTo>
                <a:lnTo>
                  <a:pt x="8718627" y="601830"/>
                </a:lnTo>
                <a:lnTo>
                  <a:pt x="8670453" y="6095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278754" y="5601953"/>
            <a:ext cx="4248468" cy="23724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  <a:tabLst>
                <a:tab pos="3095943" algn="l"/>
                <a:tab pos="3790950" algn="l"/>
                <a:tab pos="4079558" algn="l"/>
              </a:tabLst>
            </a:pPr>
            <a:r>
              <a:rPr sz="1500" spc="-102" dirty="0">
                <a:solidFill>
                  <a:srgbClr val="F7CF2B"/>
                </a:solidFill>
                <a:latin typeface="Tahoma"/>
                <a:cs typeface="Tahoma"/>
              </a:rPr>
              <a:t>(</a:t>
            </a:r>
            <a:r>
              <a:rPr sz="1500" spc="-285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265" dirty="0">
                <a:solidFill>
                  <a:srgbClr val="F7CF2B"/>
                </a:solidFill>
                <a:latin typeface="Tahoma"/>
                <a:cs typeface="Tahoma"/>
              </a:rPr>
              <a:t>DEPEN/</a:t>
            </a:r>
            <a:r>
              <a:rPr sz="1500" spc="-285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215" dirty="0">
                <a:solidFill>
                  <a:srgbClr val="F7CF2B"/>
                </a:solidFill>
                <a:latin typeface="Tahoma"/>
                <a:cs typeface="Tahoma"/>
              </a:rPr>
              <a:t>DIREX/</a:t>
            </a:r>
            <a:r>
              <a:rPr sz="1500" spc="-285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265" dirty="0">
                <a:solidFill>
                  <a:srgbClr val="F7CF2B"/>
                </a:solidFill>
                <a:latin typeface="Tahoma"/>
                <a:cs typeface="Tahoma"/>
              </a:rPr>
              <a:t>DEPEN/</a:t>
            </a:r>
            <a:r>
              <a:rPr sz="1500" spc="-285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178" dirty="0">
                <a:solidFill>
                  <a:srgbClr val="F7CF2B"/>
                </a:solidFill>
                <a:latin typeface="Tahoma"/>
                <a:cs typeface="Tahoma"/>
              </a:rPr>
              <a:t>MJ,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230" dirty="0">
                <a:solidFill>
                  <a:srgbClr val="F7CF2B"/>
                </a:solidFill>
                <a:latin typeface="Tahoma"/>
                <a:cs typeface="Tahoma"/>
              </a:rPr>
              <a:t>2022</a:t>
            </a:r>
            <a:r>
              <a:rPr sz="1500" spc="-28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-163" dirty="0">
                <a:solidFill>
                  <a:srgbClr val="F7CF2B"/>
                </a:solidFill>
                <a:latin typeface="Tahoma"/>
                <a:cs typeface="Tahoma"/>
              </a:rPr>
              <a:t>,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08" dirty="0">
                <a:solidFill>
                  <a:srgbClr val="F7CF2B"/>
                </a:solidFill>
                <a:latin typeface="Tahoma"/>
                <a:cs typeface="Tahoma"/>
              </a:rPr>
              <a:t>p.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-248" dirty="0">
                <a:solidFill>
                  <a:srgbClr val="F7CF2B"/>
                </a:solidFill>
                <a:latin typeface="Tahoma"/>
                <a:cs typeface="Tahoma"/>
              </a:rPr>
              <a:t>1</a:t>
            </a:r>
            <a:r>
              <a:rPr sz="1500" spc="-29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F7CF2B"/>
                </a:solidFill>
                <a:latin typeface="Tahoma"/>
                <a:cs typeface="Tahoma"/>
              </a:rPr>
              <a:t>)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72983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0" y="1567369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3" name="object 3"/>
          <p:cNvSpPr/>
          <p:nvPr/>
        </p:nvSpPr>
        <p:spPr>
          <a:xfrm>
            <a:off x="3886200" y="5186723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4" name="object 4"/>
          <p:cNvGrpSpPr/>
          <p:nvPr/>
        </p:nvGrpSpPr>
        <p:grpSpPr>
          <a:xfrm>
            <a:off x="119414" y="2286148"/>
            <a:ext cx="8999855" cy="3589020"/>
            <a:chOff x="238828" y="2857796"/>
            <a:chExt cx="17999710" cy="71780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828" y="2857796"/>
              <a:ext cx="17440274" cy="51625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677368" y="5374749"/>
              <a:ext cx="7561580" cy="4050665"/>
            </a:xfrm>
            <a:custGeom>
              <a:avLst/>
              <a:gdLst/>
              <a:ahLst/>
              <a:cxnLst/>
              <a:rect l="l" t="t" r="r" b="b"/>
              <a:pathLst>
                <a:path w="7561580" h="4050665">
                  <a:moveTo>
                    <a:pt x="12014" y="1903844"/>
                  </a:moveTo>
                  <a:lnTo>
                    <a:pt x="20305" y="2302845"/>
                  </a:lnTo>
                  <a:lnTo>
                    <a:pt x="6925" y="2270255"/>
                  </a:lnTo>
                  <a:lnTo>
                    <a:pt x="0" y="1936962"/>
                  </a:lnTo>
                  <a:lnTo>
                    <a:pt x="12014" y="1903844"/>
                  </a:lnTo>
                  <a:close/>
                </a:path>
                <a:path w="7561580" h="4050665">
                  <a:moveTo>
                    <a:pt x="35382" y="1805771"/>
                  </a:moveTo>
                  <a:lnTo>
                    <a:pt x="47727" y="2399862"/>
                  </a:lnTo>
                  <a:lnTo>
                    <a:pt x="20984" y="2335532"/>
                  </a:lnTo>
                  <a:lnTo>
                    <a:pt x="11335" y="1871157"/>
                  </a:lnTo>
                  <a:lnTo>
                    <a:pt x="35382" y="1805771"/>
                  </a:lnTo>
                  <a:close/>
                </a:path>
                <a:path w="7561580" h="4050665">
                  <a:moveTo>
                    <a:pt x="7500037" y="1586488"/>
                  </a:moveTo>
                  <a:lnTo>
                    <a:pt x="7515048" y="2308866"/>
                  </a:lnTo>
                  <a:lnTo>
                    <a:pt x="7442768" y="2498302"/>
                  </a:lnTo>
                  <a:lnTo>
                    <a:pt x="7418009" y="2529431"/>
                  </a:lnTo>
                  <a:lnTo>
                    <a:pt x="7393873" y="2590522"/>
                  </a:lnTo>
                  <a:lnTo>
                    <a:pt x="7369101" y="2621004"/>
                  </a:lnTo>
                  <a:lnTo>
                    <a:pt x="7357022" y="2650999"/>
                  </a:lnTo>
                  <a:lnTo>
                    <a:pt x="7307454" y="2710831"/>
                  </a:lnTo>
                  <a:lnTo>
                    <a:pt x="7245763" y="2798547"/>
                  </a:lnTo>
                  <a:lnTo>
                    <a:pt x="7196145" y="2855978"/>
                  </a:lnTo>
                  <a:lnTo>
                    <a:pt x="7146507" y="2912396"/>
                  </a:lnTo>
                  <a:lnTo>
                    <a:pt x="7096846" y="2967771"/>
                  </a:lnTo>
                  <a:lnTo>
                    <a:pt x="7059311" y="2995322"/>
                  </a:lnTo>
                  <a:lnTo>
                    <a:pt x="7034467" y="3022338"/>
                  </a:lnTo>
                  <a:lnTo>
                    <a:pt x="7009617" y="3049077"/>
                  </a:lnTo>
                  <a:lnTo>
                    <a:pt x="6972064" y="3075801"/>
                  </a:lnTo>
                  <a:lnTo>
                    <a:pt x="6947202" y="3101978"/>
                  </a:lnTo>
                  <a:lnTo>
                    <a:pt x="6909638" y="3128131"/>
                  </a:lnTo>
                  <a:lnTo>
                    <a:pt x="6884764" y="3153731"/>
                  </a:lnTo>
                  <a:lnTo>
                    <a:pt x="6847187" y="3179299"/>
                  </a:lnTo>
                  <a:lnTo>
                    <a:pt x="6809604" y="3204570"/>
                  </a:lnTo>
                  <a:lnTo>
                    <a:pt x="6772015" y="3229539"/>
                  </a:lnTo>
                  <a:lnTo>
                    <a:pt x="6747116" y="3253938"/>
                  </a:lnTo>
                  <a:lnTo>
                    <a:pt x="6709514" y="3278291"/>
                  </a:lnTo>
                  <a:lnTo>
                    <a:pt x="6671905" y="3302332"/>
                  </a:lnTo>
                  <a:lnTo>
                    <a:pt x="6634290" y="3326055"/>
                  </a:lnTo>
                  <a:lnTo>
                    <a:pt x="6596668" y="3349458"/>
                  </a:lnTo>
                  <a:lnTo>
                    <a:pt x="6559039" y="3372537"/>
                  </a:lnTo>
                  <a:lnTo>
                    <a:pt x="6521404" y="3395287"/>
                  </a:lnTo>
                  <a:lnTo>
                    <a:pt x="6471064" y="3417969"/>
                  </a:lnTo>
                  <a:lnTo>
                    <a:pt x="6433415" y="3440052"/>
                  </a:lnTo>
                  <a:lnTo>
                    <a:pt x="6395759" y="3461796"/>
                  </a:lnTo>
                  <a:lnTo>
                    <a:pt x="6358095" y="3483197"/>
                  </a:lnTo>
                  <a:lnTo>
                    <a:pt x="6307727" y="3504514"/>
                  </a:lnTo>
                  <a:lnTo>
                    <a:pt x="6270049" y="3525217"/>
                  </a:lnTo>
                  <a:lnTo>
                    <a:pt x="6219666" y="3545830"/>
                  </a:lnTo>
                  <a:lnTo>
                    <a:pt x="6181973" y="3565821"/>
                  </a:lnTo>
                  <a:lnTo>
                    <a:pt x="6131576" y="3585714"/>
                  </a:lnTo>
                  <a:lnTo>
                    <a:pt x="6093868" y="3604977"/>
                  </a:lnTo>
                  <a:lnTo>
                    <a:pt x="6043455" y="3624135"/>
                  </a:lnTo>
                  <a:lnTo>
                    <a:pt x="5993034" y="3642920"/>
                  </a:lnTo>
                  <a:lnTo>
                    <a:pt x="5942606" y="3661328"/>
                  </a:lnTo>
                  <a:lnTo>
                    <a:pt x="5904867" y="3679092"/>
                  </a:lnTo>
                  <a:lnTo>
                    <a:pt x="5854423" y="3696735"/>
                  </a:lnTo>
                  <a:lnTo>
                    <a:pt x="5803970" y="3713990"/>
                  </a:lnTo>
                  <a:lnTo>
                    <a:pt x="5753510" y="3730854"/>
                  </a:lnTo>
                  <a:lnTo>
                    <a:pt x="5703041" y="3747322"/>
                  </a:lnTo>
                  <a:lnTo>
                    <a:pt x="5652564" y="3763391"/>
                  </a:lnTo>
                  <a:lnTo>
                    <a:pt x="5602078" y="3779057"/>
                  </a:lnTo>
                  <a:lnTo>
                    <a:pt x="5551584" y="3794316"/>
                  </a:lnTo>
                  <a:lnTo>
                    <a:pt x="5501082" y="3809164"/>
                  </a:lnTo>
                  <a:lnTo>
                    <a:pt x="5450571" y="3823599"/>
                  </a:lnTo>
                  <a:lnTo>
                    <a:pt x="5400051" y="3837615"/>
                  </a:lnTo>
                  <a:lnTo>
                    <a:pt x="5349523" y="3851210"/>
                  </a:lnTo>
                  <a:lnTo>
                    <a:pt x="5286288" y="3864643"/>
                  </a:lnTo>
                  <a:lnTo>
                    <a:pt x="5235742" y="3877383"/>
                  </a:lnTo>
                  <a:lnTo>
                    <a:pt x="5185187" y="3889690"/>
                  </a:lnTo>
                  <a:lnTo>
                    <a:pt x="5121925" y="3901824"/>
                  </a:lnTo>
                  <a:lnTo>
                    <a:pt x="5071352" y="3913254"/>
                  </a:lnTo>
                  <a:lnTo>
                    <a:pt x="5020769" y="3924240"/>
                  </a:lnTo>
                  <a:lnTo>
                    <a:pt x="4957480" y="3935042"/>
                  </a:lnTo>
                  <a:lnTo>
                    <a:pt x="4906878" y="3945128"/>
                  </a:lnTo>
                  <a:lnTo>
                    <a:pt x="4843570" y="3955023"/>
                  </a:lnTo>
                  <a:lnTo>
                    <a:pt x="4792950" y="3964194"/>
                  </a:lnTo>
                  <a:lnTo>
                    <a:pt x="4729623" y="3973167"/>
                  </a:lnTo>
                  <a:lnTo>
                    <a:pt x="4666286" y="3981673"/>
                  </a:lnTo>
                  <a:lnTo>
                    <a:pt x="4615636" y="3989445"/>
                  </a:lnTo>
                  <a:lnTo>
                    <a:pt x="4552280" y="3997006"/>
                  </a:lnTo>
                  <a:lnTo>
                    <a:pt x="4501610" y="4003826"/>
                  </a:lnTo>
                  <a:lnTo>
                    <a:pt x="4438234" y="4010428"/>
                  </a:lnTo>
                  <a:lnTo>
                    <a:pt x="4374847" y="4016545"/>
                  </a:lnTo>
                  <a:lnTo>
                    <a:pt x="4311450" y="4022172"/>
                  </a:lnTo>
                  <a:lnTo>
                    <a:pt x="4260741" y="4027043"/>
                  </a:lnTo>
                  <a:lnTo>
                    <a:pt x="4197323" y="4031681"/>
                  </a:lnTo>
                  <a:lnTo>
                    <a:pt x="4133896" y="4035819"/>
                  </a:lnTo>
                  <a:lnTo>
                    <a:pt x="4070457" y="4039453"/>
                  </a:lnTo>
                  <a:lnTo>
                    <a:pt x="4007009" y="4042579"/>
                  </a:lnTo>
                  <a:lnTo>
                    <a:pt x="3943549" y="4045193"/>
                  </a:lnTo>
                  <a:lnTo>
                    <a:pt x="3880079" y="4047292"/>
                  </a:lnTo>
                  <a:lnTo>
                    <a:pt x="3816598" y="4048872"/>
                  </a:lnTo>
                  <a:lnTo>
                    <a:pt x="3753107" y="4049931"/>
                  </a:lnTo>
                  <a:lnTo>
                    <a:pt x="3689604" y="4050470"/>
                  </a:lnTo>
                  <a:lnTo>
                    <a:pt x="3638788" y="4050230"/>
                  </a:lnTo>
                  <a:lnTo>
                    <a:pt x="3575264" y="4049743"/>
                  </a:lnTo>
                  <a:lnTo>
                    <a:pt x="3511730" y="4048748"/>
                  </a:lnTo>
                  <a:lnTo>
                    <a:pt x="3448185" y="4047248"/>
                  </a:lnTo>
                  <a:lnTo>
                    <a:pt x="3384630" y="4045249"/>
                  </a:lnTo>
                  <a:lnTo>
                    <a:pt x="3321064" y="4042752"/>
                  </a:lnTo>
                  <a:lnTo>
                    <a:pt x="3270186" y="4039499"/>
                  </a:lnTo>
                  <a:lnTo>
                    <a:pt x="3206600" y="4036021"/>
                  </a:lnTo>
                  <a:lnTo>
                    <a:pt x="3143004" y="4032057"/>
                  </a:lnTo>
                  <a:lnTo>
                    <a:pt x="3092095" y="4027348"/>
                  </a:lnTo>
                  <a:lnTo>
                    <a:pt x="3028479" y="4022425"/>
                  </a:lnTo>
                  <a:lnTo>
                    <a:pt x="2964853" y="4017028"/>
                  </a:lnTo>
                  <a:lnTo>
                    <a:pt x="2913915" y="4010897"/>
                  </a:lnTo>
                  <a:lnTo>
                    <a:pt x="2850269" y="4004562"/>
                  </a:lnTo>
                  <a:lnTo>
                    <a:pt x="2799312" y="3997501"/>
                  </a:lnTo>
                  <a:lnTo>
                    <a:pt x="2735647" y="3990245"/>
                  </a:lnTo>
                  <a:lnTo>
                    <a:pt x="2684670" y="3982270"/>
                  </a:lnTo>
                  <a:lnTo>
                    <a:pt x="2620987" y="3974106"/>
                  </a:lnTo>
                  <a:lnTo>
                    <a:pt x="2569992" y="3965231"/>
                  </a:lnTo>
                  <a:lnTo>
                    <a:pt x="2506290" y="3956176"/>
                  </a:lnTo>
                  <a:lnTo>
                    <a:pt x="2455276" y="3946416"/>
                  </a:lnTo>
                  <a:lnTo>
                    <a:pt x="2404253" y="3936220"/>
                  </a:lnTo>
                  <a:lnTo>
                    <a:pt x="2340524" y="3925854"/>
                  </a:lnTo>
                  <a:lnTo>
                    <a:pt x="2289483" y="3914796"/>
                  </a:lnTo>
                  <a:lnTo>
                    <a:pt x="2238434" y="3903312"/>
                  </a:lnTo>
                  <a:lnTo>
                    <a:pt x="2187375" y="3891406"/>
                  </a:lnTo>
                  <a:lnTo>
                    <a:pt x="2136308" y="3879083"/>
                  </a:lnTo>
                  <a:lnTo>
                    <a:pt x="2085233" y="3866345"/>
                  </a:lnTo>
                  <a:lnTo>
                    <a:pt x="2034148" y="3853196"/>
                  </a:lnTo>
                  <a:lnTo>
                    <a:pt x="1983056" y="3839641"/>
                  </a:lnTo>
                  <a:lnTo>
                    <a:pt x="1931955" y="3825683"/>
                  </a:lnTo>
                  <a:lnTo>
                    <a:pt x="1880845" y="3811326"/>
                  </a:lnTo>
                  <a:lnTo>
                    <a:pt x="1829728" y="3796573"/>
                  </a:lnTo>
                  <a:lnTo>
                    <a:pt x="1778602" y="3781429"/>
                  </a:lnTo>
                  <a:lnTo>
                    <a:pt x="1727469" y="3765896"/>
                  </a:lnTo>
                  <a:lnTo>
                    <a:pt x="1676327" y="3749979"/>
                  </a:lnTo>
                  <a:lnTo>
                    <a:pt x="1637874" y="3733418"/>
                  </a:lnTo>
                  <a:lnTo>
                    <a:pt x="1586717" y="3716744"/>
                  </a:lnTo>
                  <a:lnTo>
                    <a:pt x="1535552" y="3699697"/>
                  </a:lnTo>
                  <a:lnTo>
                    <a:pt x="1497076" y="3682016"/>
                  </a:lnTo>
                  <a:lnTo>
                    <a:pt x="1445896" y="3664234"/>
                  </a:lnTo>
                  <a:lnTo>
                    <a:pt x="1407405" y="3645826"/>
                  </a:lnTo>
                  <a:lnTo>
                    <a:pt x="1356210" y="3627325"/>
                  </a:lnTo>
                  <a:lnTo>
                    <a:pt x="1317704" y="3608204"/>
                  </a:lnTo>
                  <a:lnTo>
                    <a:pt x="1266494" y="3588998"/>
                  </a:lnTo>
                  <a:lnTo>
                    <a:pt x="1227974" y="3569180"/>
                  </a:lnTo>
                  <a:lnTo>
                    <a:pt x="1189447" y="3549020"/>
                  </a:lnTo>
                  <a:lnTo>
                    <a:pt x="1138215" y="3528783"/>
                  </a:lnTo>
                  <a:lnTo>
                    <a:pt x="1099674" y="3507948"/>
                  </a:lnTo>
                  <a:lnTo>
                    <a:pt x="1061126" y="3486781"/>
                  </a:lnTo>
                  <a:lnTo>
                    <a:pt x="1022571" y="3465285"/>
                  </a:lnTo>
                  <a:lnTo>
                    <a:pt x="984010" y="3443465"/>
                  </a:lnTo>
                  <a:lnTo>
                    <a:pt x="945441" y="3421325"/>
                  </a:lnTo>
                  <a:lnTo>
                    <a:pt x="906866" y="3398867"/>
                  </a:lnTo>
                  <a:lnTo>
                    <a:pt x="868285" y="3376097"/>
                  </a:lnTo>
                  <a:lnTo>
                    <a:pt x="829697" y="3353017"/>
                  </a:lnTo>
                  <a:lnTo>
                    <a:pt x="803800" y="3329368"/>
                  </a:lnTo>
                  <a:lnTo>
                    <a:pt x="765200" y="3305680"/>
                  </a:lnTo>
                  <a:lnTo>
                    <a:pt x="726593" y="3281695"/>
                  </a:lnTo>
                  <a:lnTo>
                    <a:pt x="700678" y="3257151"/>
                  </a:lnTo>
                  <a:lnTo>
                    <a:pt x="662059" y="3232580"/>
                  </a:lnTo>
                  <a:lnTo>
                    <a:pt x="636131" y="3207459"/>
                  </a:lnTo>
                  <a:lnTo>
                    <a:pt x="597501" y="3182318"/>
                  </a:lnTo>
                  <a:lnTo>
                    <a:pt x="571562" y="3156634"/>
                  </a:lnTo>
                  <a:lnTo>
                    <a:pt x="532919" y="3130938"/>
                  </a:lnTo>
                  <a:lnTo>
                    <a:pt x="481013" y="3078206"/>
                  </a:lnTo>
                  <a:lnTo>
                    <a:pt x="429084" y="3024416"/>
                  </a:lnTo>
                  <a:lnTo>
                    <a:pt x="377134" y="2969599"/>
                  </a:lnTo>
                  <a:lnTo>
                    <a:pt x="325163" y="2913783"/>
                  </a:lnTo>
                  <a:lnTo>
                    <a:pt x="273172" y="2857000"/>
                  </a:lnTo>
                  <a:lnTo>
                    <a:pt x="259867" y="2827991"/>
                  </a:lnTo>
                  <a:lnTo>
                    <a:pt x="233859" y="2799015"/>
                  </a:lnTo>
                  <a:lnTo>
                    <a:pt x="220544" y="2769548"/>
                  </a:lnTo>
                  <a:lnTo>
                    <a:pt x="194527" y="2740121"/>
                  </a:lnTo>
                  <a:lnTo>
                    <a:pt x="181203" y="2710211"/>
                  </a:lnTo>
                  <a:lnTo>
                    <a:pt x="155177" y="2680349"/>
                  </a:lnTo>
                  <a:lnTo>
                    <a:pt x="141844" y="2650012"/>
                  </a:lnTo>
                  <a:lnTo>
                    <a:pt x="48395" y="2432025"/>
                  </a:lnTo>
                  <a:lnTo>
                    <a:pt x="34713" y="1773608"/>
                  </a:lnTo>
                  <a:lnTo>
                    <a:pt x="119026" y="1551928"/>
                  </a:lnTo>
                  <a:lnTo>
                    <a:pt x="131087" y="1521062"/>
                  </a:lnTo>
                  <a:lnTo>
                    <a:pt x="155851" y="1490145"/>
                  </a:lnTo>
                  <a:lnTo>
                    <a:pt x="167921" y="1459708"/>
                  </a:lnTo>
                  <a:lnTo>
                    <a:pt x="192693" y="1429226"/>
                  </a:lnTo>
                  <a:lnTo>
                    <a:pt x="204772" y="1399231"/>
                  </a:lnTo>
                  <a:lnTo>
                    <a:pt x="229554" y="1369200"/>
                  </a:lnTo>
                  <a:lnTo>
                    <a:pt x="291230" y="1280769"/>
                  </a:lnTo>
                  <a:lnTo>
                    <a:pt x="340837" y="1222842"/>
                  </a:lnTo>
                  <a:lnTo>
                    <a:pt x="390465" y="1165914"/>
                  </a:lnTo>
                  <a:lnTo>
                    <a:pt x="415287" y="1137834"/>
                  </a:lnTo>
                  <a:lnTo>
                    <a:pt x="437030" y="2184209"/>
                  </a:lnTo>
                  <a:lnTo>
                    <a:pt x="450343" y="2213560"/>
                  </a:lnTo>
                  <a:lnTo>
                    <a:pt x="450956" y="2243043"/>
                  </a:lnTo>
                  <a:lnTo>
                    <a:pt x="464263" y="2272125"/>
                  </a:lnTo>
                  <a:lnTo>
                    <a:pt x="464870" y="2301329"/>
                  </a:lnTo>
                  <a:lnTo>
                    <a:pt x="557906" y="2499461"/>
                  </a:lnTo>
                  <a:lnTo>
                    <a:pt x="571182" y="2527063"/>
                  </a:lnTo>
                  <a:lnTo>
                    <a:pt x="597152" y="2554208"/>
                  </a:lnTo>
                  <a:lnTo>
                    <a:pt x="610420" y="2581419"/>
                  </a:lnTo>
                  <a:lnTo>
                    <a:pt x="636381" y="2608163"/>
                  </a:lnTo>
                  <a:lnTo>
                    <a:pt x="649641" y="2634961"/>
                  </a:lnTo>
                  <a:lnTo>
                    <a:pt x="701541" y="2687379"/>
                  </a:lnTo>
                  <a:lnTo>
                    <a:pt x="753422" y="2738892"/>
                  </a:lnTo>
                  <a:lnTo>
                    <a:pt x="805284" y="2789457"/>
                  </a:lnTo>
                  <a:lnTo>
                    <a:pt x="857125" y="2839027"/>
                  </a:lnTo>
                  <a:lnTo>
                    <a:pt x="895735" y="2863162"/>
                  </a:lnTo>
                  <a:lnTo>
                    <a:pt x="921642" y="2887296"/>
                  </a:lnTo>
                  <a:lnTo>
                    <a:pt x="960240" y="2910894"/>
                  </a:lnTo>
                  <a:lnTo>
                    <a:pt x="986136" y="2934480"/>
                  </a:lnTo>
                  <a:lnTo>
                    <a:pt x="1024723" y="2957521"/>
                  </a:lnTo>
                  <a:lnTo>
                    <a:pt x="1063304" y="2980273"/>
                  </a:lnTo>
                  <a:lnTo>
                    <a:pt x="1089182" y="3002997"/>
                  </a:lnTo>
                  <a:lnTo>
                    <a:pt x="1127750" y="3025157"/>
                  </a:lnTo>
                  <a:lnTo>
                    <a:pt x="1166313" y="3047013"/>
                  </a:lnTo>
                  <a:lnTo>
                    <a:pt x="1204869" y="3068559"/>
                  </a:lnTo>
                  <a:lnTo>
                    <a:pt x="1243418" y="3089790"/>
                  </a:lnTo>
                  <a:lnTo>
                    <a:pt x="1281961" y="3110699"/>
                  </a:lnTo>
                  <a:lnTo>
                    <a:pt x="1320497" y="3131282"/>
                  </a:lnTo>
                  <a:lnTo>
                    <a:pt x="1359026" y="3151532"/>
                  </a:lnTo>
                  <a:lnTo>
                    <a:pt x="1410245" y="3171180"/>
                  </a:lnTo>
                  <a:lnTo>
                    <a:pt x="1448760" y="3190749"/>
                  </a:lnTo>
                  <a:lnTo>
                    <a:pt x="1487267" y="3209968"/>
                  </a:lnTo>
                  <a:lnTo>
                    <a:pt x="1538465" y="3228569"/>
                  </a:lnTo>
                  <a:lnTo>
                    <a:pt x="1576957" y="3247073"/>
                  </a:lnTo>
                  <a:lnTo>
                    <a:pt x="1628140" y="3264948"/>
                  </a:lnTo>
                  <a:lnTo>
                    <a:pt x="1666617" y="3282715"/>
                  </a:lnTo>
                  <a:lnTo>
                    <a:pt x="1717784" y="3299841"/>
                  </a:lnTo>
                  <a:lnTo>
                    <a:pt x="1768943" y="3316584"/>
                  </a:lnTo>
                  <a:lnTo>
                    <a:pt x="1820094" y="3332938"/>
                  </a:lnTo>
                  <a:lnTo>
                    <a:pt x="1858539" y="3349163"/>
                  </a:lnTo>
                  <a:lnTo>
                    <a:pt x="1909674" y="3364724"/>
                  </a:lnTo>
                  <a:lnTo>
                    <a:pt x="1960799" y="3379881"/>
                  </a:lnTo>
                  <a:lnTo>
                    <a:pt x="2011917" y="3394626"/>
                  </a:lnTo>
                  <a:lnTo>
                    <a:pt x="2063026" y="3408955"/>
                  </a:lnTo>
                  <a:lnTo>
                    <a:pt x="2114125" y="3422862"/>
                  </a:lnTo>
                  <a:lnTo>
                    <a:pt x="2165217" y="3436342"/>
                  </a:lnTo>
                  <a:lnTo>
                    <a:pt x="2216299" y="3449389"/>
                  </a:lnTo>
                  <a:lnTo>
                    <a:pt x="2280069" y="3461733"/>
                  </a:lnTo>
                  <a:lnTo>
                    <a:pt x="2331133" y="3473897"/>
                  </a:lnTo>
                  <a:lnTo>
                    <a:pt x="2382187" y="3485611"/>
                  </a:lnTo>
                  <a:lnTo>
                    <a:pt x="2433232" y="3496869"/>
                  </a:lnTo>
                  <a:lnTo>
                    <a:pt x="2496964" y="3507403"/>
                  </a:lnTo>
                  <a:lnTo>
                    <a:pt x="2547990" y="3517733"/>
                  </a:lnTo>
                  <a:lnTo>
                    <a:pt x="2611703" y="3527328"/>
                  </a:lnTo>
                  <a:lnTo>
                    <a:pt x="2662709" y="3536708"/>
                  </a:lnTo>
                  <a:lnTo>
                    <a:pt x="2713705" y="3545606"/>
                  </a:lnTo>
                  <a:lnTo>
                    <a:pt x="2777388" y="3553750"/>
                  </a:lnTo>
                  <a:lnTo>
                    <a:pt x="2841060" y="3561400"/>
                  </a:lnTo>
                  <a:lnTo>
                    <a:pt x="2892026" y="3568813"/>
                  </a:lnTo>
                  <a:lnTo>
                    <a:pt x="2955677" y="3575456"/>
                  </a:lnTo>
                  <a:lnTo>
                    <a:pt x="3006621" y="3581852"/>
                  </a:lnTo>
                  <a:lnTo>
                    <a:pt x="3070252" y="3587468"/>
                  </a:lnTo>
                  <a:lnTo>
                    <a:pt x="3133871" y="3592560"/>
                  </a:lnTo>
                  <a:lnTo>
                    <a:pt x="3197480" y="3597125"/>
                  </a:lnTo>
                  <a:lnTo>
                    <a:pt x="3248380" y="3601419"/>
                  </a:lnTo>
                  <a:lnTo>
                    <a:pt x="3311966" y="3604910"/>
                  </a:lnTo>
                  <a:lnTo>
                    <a:pt x="3375541" y="3607856"/>
                  </a:lnTo>
                  <a:lnTo>
                    <a:pt x="3439104" y="3610252"/>
                  </a:lnTo>
                  <a:lnTo>
                    <a:pt x="3502656" y="3612092"/>
                  </a:lnTo>
                  <a:lnTo>
                    <a:pt x="3566197" y="3613369"/>
                  </a:lnTo>
                  <a:lnTo>
                    <a:pt x="3629725" y="3614080"/>
                  </a:lnTo>
                  <a:lnTo>
                    <a:pt x="3680544" y="3614481"/>
                  </a:lnTo>
                  <a:lnTo>
                    <a:pt x="3744049" y="3614040"/>
                  </a:lnTo>
                  <a:lnTo>
                    <a:pt x="3807541" y="3613015"/>
                  </a:lnTo>
                  <a:lnTo>
                    <a:pt x="3871022" y="3611401"/>
                  </a:lnTo>
                  <a:lnTo>
                    <a:pt x="3934490" y="3609204"/>
                  </a:lnTo>
                  <a:lnTo>
                    <a:pt x="3997946" y="3606428"/>
                  </a:lnTo>
                  <a:lnTo>
                    <a:pt x="4061390" y="3603079"/>
                  </a:lnTo>
                  <a:lnTo>
                    <a:pt x="4124822" y="3599163"/>
                  </a:lnTo>
                  <a:lnTo>
                    <a:pt x="4188243" y="3594685"/>
                  </a:lnTo>
                  <a:lnTo>
                    <a:pt x="4251652" y="3589651"/>
                  </a:lnTo>
                  <a:lnTo>
                    <a:pt x="4315050" y="3584067"/>
                  </a:lnTo>
                  <a:lnTo>
                    <a:pt x="4365739" y="3578201"/>
                  </a:lnTo>
                  <a:lnTo>
                    <a:pt x="4429114" y="3571532"/>
                  </a:lnTo>
                  <a:lnTo>
                    <a:pt x="4492478" y="3564329"/>
                  </a:lnTo>
                  <a:lnTo>
                    <a:pt x="4555831" y="3556598"/>
                  </a:lnTo>
                  <a:lnTo>
                    <a:pt x="4606476" y="3548608"/>
                  </a:lnTo>
                  <a:lnTo>
                    <a:pt x="4669807" y="3539838"/>
                  </a:lnTo>
                  <a:lnTo>
                    <a:pt x="4733128" y="3530556"/>
                  </a:lnTo>
                  <a:lnTo>
                    <a:pt x="4783741" y="3521032"/>
                  </a:lnTo>
                  <a:lnTo>
                    <a:pt x="4847041" y="3510744"/>
                  </a:lnTo>
                  <a:lnTo>
                    <a:pt x="4897633" y="3500225"/>
                  </a:lnTo>
                  <a:lnTo>
                    <a:pt x="4960913" y="3488953"/>
                  </a:lnTo>
                  <a:lnTo>
                    <a:pt x="5011485" y="3477462"/>
                  </a:lnTo>
                  <a:lnTo>
                    <a:pt x="5074745" y="3465229"/>
                  </a:lnTo>
                  <a:lnTo>
                    <a:pt x="5125297" y="3452787"/>
                  </a:lnTo>
                  <a:lnTo>
                    <a:pt x="5175840" y="3439879"/>
                  </a:lnTo>
                  <a:lnTo>
                    <a:pt x="5239070" y="3426246"/>
                  </a:lnTo>
                  <a:lnTo>
                    <a:pt x="5289594" y="3412421"/>
                  </a:lnTo>
                  <a:lnTo>
                    <a:pt x="5340108" y="3398147"/>
                  </a:lnTo>
                  <a:lnTo>
                    <a:pt x="5390613" y="3383428"/>
                  </a:lnTo>
                  <a:lnTo>
                    <a:pt x="5441109" y="3368271"/>
                  </a:lnTo>
                  <a:lnTo>
                    <a:pt x="5504294" y="3352416"/>
                  </a:lnTo>
                  <a:lnTo>
                    <a:pt x="5554772" y="3336398"/>
                  </a:lnTo>
                  <a:lnTo>
                    <a:pt x="5605241" y="3319958"/>
                  </a:lnTo>
                  <a:lnTo>
                    <a:pt x="5655702" y="3303102"/>
                  </a:lnTo>
                  <a:lnTo>
                    <a:pt x="5693457" y="3286099"/>
                  </a:lnTo>
                  <a:lnTo>
                    <a:pt x="5743901" y="3268427"/>
                  </a:lnTo>
                  <a:lnTo>
                    <a:pt x="5794336" y="3250356"/>
                  </a:lnTo>
                  <a:lnTo>
                    <a:pt x="5844763" y="3231890"/>
                  </a:lnTo>
                  <a:lnTo>
                    <a:pt x="5895182" y="3213036"/>
                  </a:lnTo>
                  <a:lnTo>
                    <a:pt x="5932896" y="3194063"/>
                  </a:lnTo>
                  <a:lnTo>
                    <a:pt x="5983300" y="3174450"/>
                  </a:lnTo>
                  <a:lnTo>
                    <a:pt x="6020998" y="3154728"/>
                  </a:lnTo>
                  <a:lnTo>
                    <a:pt x="6071386" y="3134377"/>
                  </a:lnTo>
                  <a:lnTo>
                    <a:pt x="6109070" y="3113929"/>
                  </a:lnTo>
                  <a:lnTo>
                    <a:pt x="6159443" y="3092863"/>
                  </a:lnTo>
                  <a:lnTo>
                    <a:pt x="6197112" y="3071711"/>
                  </a:lnTo>
                  <a:lnTo>
                    <a:pt x="6234773" y="3050216"/>
                  </a:lnTo>
                  <a:lnTo>
                    <a:pt x="6285125" y="3028119"/>
                  </a:lnTo>
                  <a:lnTo>
                    <a:pt x="6322773" y="3005954"/>
                  </a:lnTo>
                  <a:lnTo>
                    <a:pt x="6360413" y="2983461"/>
                  </a:lnTo>
                  <a:lnTo>
                    <a:pt x="6398048" y="2960648"/>
                  </a:lnTo>
                  <a:lnTo>
                    <a:pt x="6435675" y="2937518"/>
                  </a:lnTo>
                  <a:lnTo>
                    <a:pt x="6473296" y="2914079"/>
                  </a:lnTo>
                  <a:lnTo>
                    <a:pt x="6498214" y="2890599"/>
                  </a:lnTo>
                  <a:lnTo>
                    <a:pt x="6535823" y="2866557"/>
                  </a:lnTo>
                  <a:lnTo>
                    <a:pt x="6573425" y="2842221"/>
                  </a:lnTo>
                  <a:lnTo>
                    <a:pt x="6598324" y="2817862"/>
                  </a:lnTo>
                  <a:lnTo>
                    <a:pt x="6635915" y="2792957"/>
                  </a:lnTo>
                  <a:lnTo>
                    <a:pt x="6673500" y="2767775"/>
                  </a:lnTo>
                  <a:lnTo>
                    <a:pt x="6698382" y="2742586"/>
                  </a:lnTo>
                  <a:lnTo>
                    <a:pt x="6723259" y="2717132"/>
                  </a:lnTo>
                  <a:lnTo>
                    <a:pt x="6760827" y="2691155"/>
                  </a:lnTo>
                  <a:lnTo>
                    <a:pt x="6810554" y="2638971"/>
                  </a:lnTo>
                  <a:lnTo>
                    <a:pt x="6860260" y="2585815"/>
                  </a:lnTo>
                  <a:lnTo>
                    <a:pt x="6909947" y="2531733"/>
                  </a:lnTo>
                  <a:lnTo>
                    <a:pt x="6922087" y="2504622"/>
                  </a:lnTo>
                  <a:lnTo>
                    <a:pt x="6971747" y="2449234"/>
                  </a:lnTo>
                  <a:lnTo>
                    <a:pt x="6995995" y="2393559"/>
                  </a:lnTo>
                  <a:lnTo>
                    <a:pt x="7020811" y="2365165"/>
                  </a:lnTo>
                  <a:lnTo>
                    <a:pt x="7105536" y="2163339"/>
                  </a:lnTo>
                  <a:lnTo>
                    <a:pt x="7104929" y="2134135"/>
                  </a:lnTo>
                  <a:lnTo>
                    <a:pt x="7117017" y="2104525"/>
                  </a:lnTo>
                  <a:lnTo>
                    <a:pt x="7115789" y="2045428"/>
                  </a:lnTo>
                  <a:lnTo>
                    <a:pt x="7127868" y="2015425"/>
                  </a:lnTo>
                  <a:lnTo>
                    <a:pt x="7106743" y="998788"/>
                  </a:lnTo>
                  <a:lnTo>
                    <a:pt x="7158682" y="1053096"/>
                  </a:lnTo>
                  <a:lnTo>
                    <a:pt x="7210643" y="1108416"/>
                  </a:lnTo>
                  <a:lnTo>
                    <a:pt x="7262624" y="1164719"/>
                  </a:lnTo>
                  <a:lnTo>
                    <a:pt x="7275924" y="1193494"/>
                  </a:lnTo>
                  <a:lnTo>
                    <a:pt x="7327935" y="1251215"/>
                  </a:lnTo>
                  <a:lnTo>
                    <a:pt x="7341250" y="1280682"/>
                  </a:lnTo>
                  <a:lnTo>
                    <a:pt x="7367267" y="1310109"/>
                  </a:lnTo>
                  <a:lnTo>
                    <a:pt x="7393920" y="1370144"/>
                  </a:lnTo>
                  <a:lnTo>
                    <a:pt x="7419950" y="1400218"/>
                  </a:lnTo>
                  <a:lnTo>
                    <a:pt x="7500037" y="1586488"/>
                  </a:lnTo>
                  <a:close/>
                </a:path>
                <a:path w="7561580" h="4050665">
                  <a:moveTo>
                    <a:pt x="7106743" y="998788"/>
                  </a:moveTo>
                  <a:lnTo>
                    <a:pt x="7125382" y="1895760"/>
                  </a:lnTo>
                  <a:lnTo>
                    <a:pt x="7112066" y="1866284"/>
                  </a:lnTo>
                  <a:lnTo>
                    <a:pt x="7110838" y="1807187"/>
                  </a:lnTo>
                  <a:lnTo>
                    <a:pt x="7097531" y="1778105"/>
                  </a:lnTo>
                  <a:lnTo>
                    <a:pt x="7096924" y="1748901"/>
                  </a:lnTo>
                  <a:lnTo>
                    <a:pt x="7003888" y="1550768"/>
                  </a:lnTo>
                  <a:lnTo>
                    <a:pt x="6977915" y="1523431"/>
                  </a:lnTo>
                  <a:lnTo>
                    <a:pt x="6951374" y="1468811"/>
                  </a:lnTo>
                  <a:lnTo>
                    <a:pt x="6899456" y="1415533"/>
                  </a:lnTo>
                  <a:lnTo>
                    <a:pt x="6886201" y="1388950"/>
                  </a:lnTo>
                  <a:lnTo>
                    <a:pt x="6834310" y="1336979"/>
                  </a:lnTo>
                  <a:lnTo>
                    <a:pt x="6782438" y="1285934"/>
                  </a:lnTo>
                  <a:lnTo>
                    <a:pt x="6730587" y="1235861"/>
                  </a:lnTo>
                  <a:lnTo>
                    <a:pt x="6691972" y="1211466"/>
                  </a:lnTo>
                  <a:lnTo>
                    <a:pt x="6666059" y="1187068"/>
                  </a:lnTo>
                  <a:lnTo>
                    <a:pt x="6640152" y="1162934"/>
                  </a:lnTo>
                  <a:lnTo>
                    <a:pt x="6601554" y="1139336"/>
                  </a:lnTo>
                  <a:lnTo>
                    <a:pt x="6562961" y="1116013"/>
                  </a:lnTo>
                  <a:lnTo>
                    <a:pt x="6537071" y="1092709"/>
                  </a:lnTo>
                  <a:lnTo>
                    <a:pt x="6498490" y="1069957"/>
                  </a:lnTo>
                  <a:lnTo>
                    <a:pt x="6459915" y="1047497"/>
                  </a:lnTo>
                  <a:lnTo>
                    <a:pt x="6434044" y="1025073"/>
                  </a:lnTo>
                  <a:lnTo>
                    <a:pt x="6395481" y="1003217"/>
                  </a:lnTo>
                  <a:lnTo>
                    <a:pt x="6356925" y="981671"/>
                  </a:lnTo>
                  <a:lnTo>
                    <a:pt x="6318376" y="960440"/>
                  </a:lnTo>
                  <a:lnTo>
                    <a:pt x="6279833" y="939531"/>
                  </a:lnTo>
                  <a:lnTo>
                    <a:pt x="6241297" y="918948"/>
                  </a:lnTo>
                  <a:lnTo>
                    <a:pt x="6190071" y="898962"/>
                  </a:lnTo>
                  <a:lnTo>
                    <a:pt x="6151549" y="879050"/>
                  </a:lnTo>
                  <a:lnTo>
                    <a:pt x="6113034" y="859481"/>
                  </a:lnTo>
                  <a:lnTo>
                    <a:pt x="6061829" y="840525"/>
                  </a:lnTo>
                  <a:lnTo>
                    <a:pt x="6023329" y="821661"/>
                  </a:lnTo>
                  <a:lnTo>
                    <a:pt x="5972139" y="803420"/>
                  </a:lnTo>
                  <a:lnTo>
                    <a:pt x="5933654" y="785282"/>
                  </a:lnTo>
                  <a:lnTo>
                    <a:pt x="5882479" y="767779"/>
                  </a:lnTo>
                  <a:lnTo>
                    <a:pt x="5844010" y="750389"/>
                  </a:lnTo>
                  <a:lnTo>
                    <a:pt x="5792851" y="733646"/>
                  </a:lnTo>
                  <a:lnTo>
                    <a:pt x="5741700" y="717291"/>
                  </a:lnTo>
                  <a:lnTo>
                    <a:pt x="5690558" y="701331"/>
                  </a:lnTo>
                  <a:lnTo>
                    <a:pt x="5639423" y="685769"/>
                  </a:lnTo>
                  <a:lnTo>
                    <a:pt x="5600995" y="670349"/>
                  </a:lnTo>
                  <a:lnTo>
                    <a:pt x="5549877" y="655604"/>
                  </a:lnTo>
                  <a:lnTo>
                    <a:pt x="5498768" y="641275"/>
                  </a:lnTo>
                  <a:lnTo>
                    <a:pt x="5447669" y="627367"/>
                  </a:lnTo>
                  <a:lnTo>
                    <a:pt x="5383880" y="614151"/>
                  </a:lnTo>
                  <a:lnTo>
                    <a:pt x="5332798" y="601105"/>
                  </a:lnTo>
                  <a:lnTo>
                    <a:pt x="5281725" y="588497"/>
                  </a:lnTo>
                  <a:lnTo>
                    <a:pt x="5230661" y="576333"/>
                  </a:lnTo>
                  <a:lnTo>
                    <a:pt x="5179607" y="564619"/>
                  </a:lnTo>
                  <a:lnTo>
                    <a:pt x="5115865" y="553625"/>
                  </a:lnTo>
                  <a:lnTo>
                    <a:pt x="5064830" y="542827"/>
                  </a:lnTo>
                  <a:lnTo>
                    <a:pt x="5013804" y="532497"/>
                  </a:lnTo>
                  <a:lnTo>
                    <a:pt x="4950091" y="522902"/>
                  </a:lnTo>
                  <a:lnTo>
                    <a:pt x="4899085" y="513521"/>
                  </a:lnTo>
                  <a:lnTo>
                    <a:pt x="4835392" y="504888"/>
                  </a:lnTo>
                  <a:lnTo>
                    <a:pt x="4784406" y="496480"/>
                  </a:lnTo>
                  <a:lnTo>
                    <a:pt x="4720733" y="488830"/>
                  </a:lnTo>
                  <a:lnTo>
                    <a:pt x="4669768" y="481417"/>
                  </a:lnTo>
                  <a:lnTo>
                    <a:pt x="4606117" y="474773"/>
                  </a:lnTo>
                  <a:lnTo>
                    <a:pt x="4542476" y="468641"/>
                  </a:lnTo>
                  <a:lnTo>
                    <a:pt x="4491542" y="462762"/>
                  </a:lnTo>
                  <a:lnTo>
                    <a:pt x="4427923" y="457670"/>
                  </a:lnTo>
                  <a:lnTo>
                    <a:pt x="4364314" y="453105"/>
                  </a:lnTo>
                  <a:lnTo>
                    <a:pt x="4300717" y="449075"/>
                  </a:lnTo>
                  <a:lnTo>
                    <a:pt x="4249828" y="445320"/>
                  </a:lnTo>
                  <a:lnTo>
                    <a:pt x="4186253" y="442373"/>
                  </a:lnTo>
                  <a:lnTo>
                    <a:pt x="4122689" y="439978"/>
                  </a:lnTo>
                  <a:lnTo>
                    <a:pt x="4059138" y="438138"/>
                  </a:lnTo>
                  <a:lnTo>
                    <a:pt x="3995597" y="436861"/>
                  </a:lnTo>
                  <a:lnTo>
                    <a:pt x="3932069" y="436150"/>
                  </a:lnTo>
                  <a:lnTo>
                    <a:pt x="3868552" y="436013"/>
                  </a:lnTo>
                  <a:lnTo>
                    <a:pt x="3805048" y="436454"/>
                  </a:lnTo>
                  <a:lnTo>
                    <a:pt x="3741555" y="437479"/>
                  </a:lnTo>
                  <a:lnTo>
                    <a:pt x="3678075" y="439092"/>
                  </a:lnTo>
                  <a:lnTo>
                    <a:pt x="3614607" y="441290"/>
                  </a:lnTo>
                  <a:lnTo>
                    <a:pt x="3563848" y="443802"/>
                  </a:lnTo>
                  <a:lnTo>
                    <a:pt x="3500404" y="447150"/>
                  </a:lnTo>
                  <a:lnTo>
                    <a:pt x="3436972" y="451067"/>
                  </a:lnTo>
                  <a:lnTo>
                    <a:pt x="3373551" y="455544"/>
                  </a:lnTo>
                  <a:lnTo>
                    <a:pt x="3310142" y="460579"/>
                  </a:lnTo>
                  <a:lnTo>
                    <a:pt x="3246744" y="466163"/>
                  </a:lnTo>
                  <a:lnTo>
                    <a:pt x="3183358" y="472293"/>
                  </a:lnTo>
                  <a:lnTo>
                    <a:pt x="3132680" y="478698"/>
                  </a:lnTo>
                  <a:lnTo>
                    <a:pt x="3069316" y="485901"/>
                  </a:lnTo>
                  <a:lnTo>
                    <a:pt x="3005963" y="493632"/>
                  </a:lnTo>
                  <a:lnTo>
                    <a:pt x="2942621" y="501885"/>
                  </a:lnTo>
                  <a:lnTo>
                    <a:pt x="2891987" y="510392"/>
                  </a:lnTo>
                  <a:lnTo>
                    <a:pt x="2828666" y="519674"/>
                  </a:lnTo>
                  <a:lnTo>
                    <a:pt x="2778053" y="529198"/>
                  </a:lnTo>
                  <a:lnTo>
                    <a:pt x="2714753" y="539486"/>
                  </a:lnTo>
                  <a:lnTo>
                    <a:pt x="2651463" y="550269"/>
                  </a:lnTo>
                  <a:lnTo>
                    <a:pt x="2600881" y="561277"/>
                  </a:lnTo>
                  <a:lnTo>
                    <a:pt x="2550309" y="572768"/>
                  </a:lnTo>
                  <a:lnTo>
                    <a:pt x="2487049" y="585001"/>
                  </a:lnTo>
                  <a:lnTo>
                    <a:pt x="2436497" y="597443"/>
                  </a:lnTo>
                  <a:lnTo>
                    <a:pt x="2373257" y="610615"/>
                  </a:lnTo>
                  <a:lnTo>
                    <a:pt x="2322724" y="623984"/>
                  </a:lnTo>
                  <a:lnTo>
                    <a:pt x="2272200" y="637808"/>
                  </a:lnTo>
                  <a:lnTo>
                    <a:pt x="2221686" y="652083"/>
                  </a:lnTo>
                  <a:lnTo>
                    <a:pt x="2158483" y="667065"/>
                  </a:lnTo>
                  <a:lnTo>
                    <a:pt x="2107987" y="682223"/>
                  </a:lnTo>
                  <a:lnTo>
                    <a:pt x="2057500" y="697813"/>
                  </a:lnTo>
                  <a:lnTo>
                    <a:pt x="2007022" y="713831"/>
                  </a:lnTo>
                  <a:lnTo>
                    <a:pt x="1956553" y="730271"/>
                  </a:lnTo>
                  <a:lnTo>
                    <a:pt x="1906092" y="747128"/>
                  </a:lnTo>
                  <a:lnTo>
                    <a:pt x="1855640" y="764395"/>
                  </a:lnTo>
                  <a:lnTo>
                    <a:pt x="1805196" y="782067"/>
                  </a:lnTo>
                  <a:lnTo>
                    <a:pt x="1767458" y="799874"/>
                  </a:lnTo>
                  <a:lnTo>
                    <a:pt x="1717031" y="818340"/>
                  </a:lnTo>
                  <a:lnTo>
                    <a:pt x="1666612" y="837194"/>
                  </a:lnTo>
                  <a:lnTo>
                    <a:pt x="1616200" y="856430"/>
                  </a:lnTo>
                  <a:lnTo>
                    <a:pt x="1578494" y="875780"/>
                  </a:lnTo>
                  <a:lnTo>
                    <a:pt x="1528098" y="895765"/>
                  </a:lnTo>
                  <a:lnTo>
                    <a:pt x="1490408" y="915853"/>
                  </a:lnTo>
                  <a:lnTo>
                    <a:pt x="1440027" y="936564"/>
                  </a:lnTo>
                  <a:lnTo>
                    <a:pt x="1402351" y="957367"/>
                  </a:lnTo>
                  <a:lnTo>
                    <a:pt x="1364682" y="978518"/>
                  </a:lnTo>
                  <a:lnTo>
                    <a:pt x="1314324" y="1000278"/>
                  </a:lnTo>
                  <a:lnTo>
                    <a:pt x="1276669" y="1022111"/>
                  </a:lnTo>
                  <a:lnTo>
                    <a:pt x="1239021" y="1044276"/>
                  </a:lnTo>
                  <a:lnTo>
                    <a:pt x="1201381" y="1066769"/>
                  </a:lnTo>
                  <a:lnTo>
                    <a:pt x="1163746" y="1089582"/>
                  </a:lnTo>
                  <a:lnTo>
                    <a:pt x="1126119" y="1112711"/>
                  </a:lnTo>
                  <a:lnTo>
                    <a:pt x="1088498" y="1136151"/>
                  </a:lnTo>
                  <a:lnTo>
                    <a:pt x="1050883" y="1159894"/>
                  </a:lnTo>
                  <a:lnTo>
                    <a:pt x="1025971" y="1183673"/>
                  </a:lnTo>
                  <a:lnTo>
                    <a:pt x="988369" y="1208009"/>
                  </a:lnTo>
                  <a:lnTo>
                    <a:pt x="950772" y="1232632"/>
                  </a:lnTo>
                  <a:lnTo>
                    <a:pt x="925879" y="1257273"/>
                  </a:lnTo>
                  <a:lnTo>
                    <a:pt x="888294" y="1282455"/>
                  </a:lnTo>
                  <a:lnTo>
                    <a:pt x="863412" y="1307644"/>
                  </a:lnTo>
                  <a:lnTo>
                    <a:pt x="825838" y="1333362"/>
                  </a:lnTo>
                  <a:lnTo>
                    <a:pt x="800967" y="1359075"/>
                  </a:lnTo>
                  <a:lnTo>
                    <a:pt x="726384" y="1437718"/>
                  </a:lnTo>
                  <a:lnTo>
                    <a:pt x="676688" y="1491343"/>
                  </a:lnTo>
                  <a:lnTo>
                    <a:pt x="627010" y="1545871"/>
                  </a:lnTo>
                  <a:lnTo>
                    <a:pt x="614875" y="1573197"/>
                  </a:lnTo>
                  <a:lnTo>
                    <a:pt x="590047" y="1600996"/>
                  </a:lnTo>
                  <a:lnTo>
                    <a:pt x="577921" y="1628735"/>
                  </a:lnTo>
                  <a:lnTo>
                    <a:pt x="553101" y="1656935"/>
                  </a:lnTo>
                  <a:lnTo>
                    <a:pt x="540983" y="1685065"/>
                  </a:lnTo>
                  <a:lnTo>
                    <a:pt x="456258" y="1886890"/>
                  </a:lnTo>
                  <a:lnTo>
                    <a:pt x="456865" y="1916095"/>
                  </a:lnTo>
                  <a:lnTo>
                    <a:pt x="444777" y="1945705"/>
                  </a:lnTo>
                  <a:lnTo>
                    <a:pt x="445390" y="1975188"/>
                  </a:lnTo>
                  <a:lnTo>
                    <a:pt x="433308" y="2005066"/>
                  </a:lnTo>
                  <a:lnTo>
                    <a:pt x="415287" y="1137834"/>
                  </a:lnTo>
                  <a:lnTo>
                    <a:pt x="464948" y="1082459"/>
                  </a:lnTo>
                  <a:lnTo>
                    <a:pt x="489786" y="1055171"/>
                  </a:lnTo>
                  <a:lnTo>
                    <a:pt x="527327" y="1027892"/>
                  </a:lnTo>
                  <a:lnTo>
                    <a:pt x="552177" y="1001153"/>
                  </a:lnTo>
                  <a:lnTo>
                    <a:pt x="589730" y="974429"/>
                  </a:lnTo>
                  <a:lnTo>
                    <a:pt x="614592" y="948252"/>
                  </a:lnTo>
                  <a:lnTo>
                    <a:pt x="652156" y="922098"/>
                  </a:lnTo>
                  <a:lnTo>
                    <a:pt x="677030" y="896499"/>
                  </a:lnTo>
                  <a:lnTo>
                    <a:pt x="714607" y="870931"/>
                  </a:lnTo>
                  <a:lnTo>
                    <a:pt x="752190" y="845660"/>
                  </a:lnTo>
                  <a:lnTo>
                    <a:pt x="777082" y="820955"/>
                  </a:lnTo>
                  <a:lnTo>
                    <a:pt x="814678" y="796292"/>
                  </a:lnTo>
                  <a:lnTo>
                    <a:pt x="852280" y="771939"/>
                  </a:lnTo>
                  <a:lnTo>
                    <a:pt x="889889" y="747898"/>
                  </a:lnTo>
                  <a:lnTo>
                    <a:pt x="927504" y="724175"/>
                  </a:lnTo>
                  <a:lnTo>
                    <a:pt x="965126" y="700772"/>
                  </a:lnTo>
                  <a:lnTo>
                    <a:pt x="1002755" y="677693"/>
                  </a:lnTo>
                  <a:lnTo>
                    <a:pt x="1040390" y="654943"/>
                  </a:lnTo>
                  <a:lnTo>
                    <a:pt x="1078032" y="632524"/>
                  </a:lnTo>
                  <a:lnTo>
                    <a:pt x="1128379" y="610177"/>
                  </a:lnTo>
                  <a:lnTo>
                    <a:pt x="1166035" y="588434"/>
                  </a:lnTo>
                  <a:lnTo>
                    <a:pt x="1203699" y="567033"/>
                  </a:lnTo>
                  <a:lnTo>
                    <a:pt x="1254067" y="545716"/>
                  </a:lnTo>
                  <a:lnTo>
                    <a:pt x="1291745" y="525013"/>
                  </a:lnTo>
                  <a:lnTo>
                    <a:pt x="1342128" y="504400"/>
                  </a:lnTo>
                  <a:lnTo>
                    <a:pt x="1379821" y="484409"/>
                  </a:lnTo>
                  <a:lnTo>
                    <a:pt x="1430218" y="464516"/>
                  </a:lnTo>
                  <a:lnTo>
                    <a:pt x="1467926" y="445253"/>
                  </a:lnTo>
                  <a:lnTo>
                    <a:pt x="1518339" y="426095"/>
                  </a:lnTo>
                  <a:lnTo>
                    <a:pt x="1568760" y="407310"/>
                  </a:lnTo>
                  <a:lnTo>
                    <a:pt x="1606491" y="389166"/>
                  </a:lnTo>
                  <a:lnTo>
                    <a:pt x="1656927" y="371138"/>
                  </a:lnTo>
                  <a:lnTo>
                    <a:pt x="1707371" y="353495"/>
                  </a:lnTo>
                  <a:lnTo>
                    <a:pt x="1757824" y="336240"/>
                  </a:lnTo>
                  <a:lnTo>
                    <a:pt x="1808284" y="319376"/>
                  </a:lnTo>
                  <a:lnTo>
                    <a:pt x="1858753" y="302908"/>
                  </a:lnTo>
                  <a:lnTo>
                    <a:pt x="1909230" y="286839"/>
                  </a:lnTo>
                  <a:lnTo>
                    <a:pt x="1959716" y="271173"/>
                  </a:lnTo>
                  <a:lnTo>
                    <a:pt x="2010210" y="255914"/>
                  </a:lnTo>
                  <a:lnTo>
                    <a:pt x="2060712" y="241066"/>
                  </a:lnTo>
                  <a:lnTo>
                    <a:pt x="2111223" y="226631"/>
                  </a:lnTo>
                  <a:lnTo>
                    <a:pt x="2161743" y="212615"/>
                  </a:lnTo>
                  <a:lnTo>
                    <a:pt x="2212271" y="199020"/>
                  </a:lnTo>
                  <a:lnTo>
                    <a:pt x="2262809" y="185851"/>
                  </a:lnTo>
                  <a:lnTo>
                    <a:pt x="2326052" y="172847"/>
                  </a:lnTo>
                  <a:lnTo>
                    <a:pt x="2376607" y="160540"/>
                  </a:lnTo>
                  <a:lnTo>
                    <a:pt x="2427172" y="148669"/>
                  </a:lnTo>
                  <a:lnTo>
                    <a:pt x="2490442" y="136976"/>
                  </a:lnTo>
                  <a:lnTo>
                    <a:pt x="2541025" y="125990"/>
                  </a:lnTo>
                  <a:lnTo>
                    <a:pt x="2604314" y="115188"/>
                  </a:lnTo>
                  <a:lnTo>
                    <a:pt x="2654916" y="105102"/>
                  </a:lnTo>
                  <a:lnTo>
                    <a:pt x="2718224" y="95207"/>
                  </a:lnTo>
                  <a:lnTo>
                    <a:pt x="2768844" y="86035"/>
                  </a:lnTo>
                  <a:lnTo>
                    <a:pt x="2832171" y="77063"/>
                  </a:lnTo>
                  <a:lnTo>
                    <a:pt x="2882811" y="68821"/>
                  </a:lnTo>
                  <a:lnTo>
                    <a:pt x="2946158" y="60785"/>
                  </a:lnTo>
                  <a:lnTo>
                    <a:pt x="3009514" y="53223"/>
                  </a:lnTo>
                  <a:lnTo>
                    <a:pt x="3060184" y="46404"/>
                  </a:lnTo>
                  <a:lnTo>
                    <a:pt x="3123560" y="39802"/>
                  </a:lnTo>
                  <a:lnTo>
                    <a:pt x="3186947" y="33685"/>
                  </a:lnTo>
                  <a:lnTo>
                    <a:pt x="3237646" y="28321"/>
                  </a:lnTo>
                  <a:lnTo>
                    <a:pt x="3301053" y="23187"/>
                  </a:lnTo>
                  <a:lnTo>
                    <a:pt x="3364471" y="18548"/>
                  </a:lnTo>
                  <a:lnTo>
                    <a:pt x="3427898" y="14411"/>
                  </a:lnTo>
                  <a:lnTo>
                    <a:pt x="3491337" y="10777"/>
                  </a:lnTo>
                  <a:lnTo>
                    <a:pt x="3554785" y="7651"/>
                  </a:lnTo>
                  <a:lnTo>
                    <a:pt x="3605547" y="5300"/>
                  </a:lnTo>
                  <a:lnTo>
                    <a:pt x="3669018" y="3201"/>
                  </a:lnTo>
                  <a:lnTo>
                    <a:pt x="3732498" y="1621"/>
                  </a:lnTo>
                  <a:lnTo>
                    <a:pt x="3795990" y="563"/>
                  </a:lnTo>
                  <a:lnTo>
                    <a:pt x="3859493" y="24"/>
                  </a:lnTo>
                  <a:lnTo>
                    <a:pt x="3923006" y="0"/>
                  </a:lnTo>
                  <a:lnTo>
                    <a:pt x="3986530" y="487"/>
                  </a:lnTo>
                  <a:lnTo>
                    <a:pt x="4050064" y="1482"/>
                  </a:lnTo>
                  <a:lnTo>
                    <a:pt x="4113609" y="2982"/>
                  </a:lnTo>
                  <a:lnTo>
                    <a:pt x="4177164" y="4981"/>
                  </a:lnTo>
                  <a:lnTo>
                    <a:pt x="4228033" y="7742"/>
                  </a:lnTo>
                  <a:lnTo>
                    <a:pt x="4291608" y="10731"/>
                  </a:lnTo>
                  <a:lnTo>
                    <a:pt x="4355194" y="14209"/>
                  </a:lnTo>
                  <a:lnTo>
                    <a:pt x="4418790" y="18172"/>
                  </a:lnTo>
                  <a:lnTo>
                    <a:pt x="4469699" y="22882"/>
                  </a:lnTo>
                  <a:lnTo>
                    <a:pt x="4533315" y="27805"/>
                  </a:lnTo>
                  <a:lnTo>
                    <a:pt x="4584244" y="33466"/>
                  </a:lnTo>
                  <a:lnTo>
                    <a:pt x="4647879" y="39333"/>
                  </a:lnTo>
                  <a:lnTo>
                    <a:pt x="4711525" y="45667"/>
                  </a:lnTo>
                  <a:lnTo>
                    <a:pt x="4762482" y="52728"/>
                  </a:lnTo>
                  <a:lnTo>
                    <a:pt x="4826147" y="59985"/>
                  </a:lnTo>
                  <a:lnTo>
                    <a:pt x="4877124" y="67960"/>
                  </a:lnTo>
                  <a:lnTo>
                    <a:pt x="4940807" y="76123"/>
                  </a:lnTo>
                  <a:lnTo>
                    <a:pt x="4991802" y="84999"/>
                  </a:lnTo>
                  <a:lnTo>
                    <a:pt x="5042807" y="94318"/>
                  </a:lnTo>
                  <a:lnTo>
                    <a:pt x="5106518" y="103814"/>
                  </a:lnTo>
                  <a:lnTo>
                    <a:pt x="5157541" y="114010"/>
                  </a:lnTo>
                  <a:lnTo>
                    <a:pt x="5208573" y="124639"/>
                  </a:lnTo>
                  <a:lnTo>
                    <a:pt x="5272311" y="135434"/>
                  </a:lnTo>
                  <a:lnTo>
                    <a:pt x="5323360" y="146918"/>
                  </a:lnTo>
                  <a:lnTo>
                    <a:pt x="5374419" y="158824"/>
                  </a:lnTo>
                  <a:lnTo>
                    <a:pt x="5425486" y="171147"/>
                  </a:lnTo>
                  <a:lnTo>
                    <a:pt x="5476561" y="183885"/>
                  </a:lnTo>
                  <a:lnTo>
                    <a:pt x="5527646" y="197033"/>
                  </a:lnTo>
                  <a:lnTo>
                    <a:pt x="5578738" y="210589"/>
                  </a:lnTo>
                  <a:lnTo>
                    <a:pt x="5629839" y="224547"/>
                  </a:lnTo>
                  <a:lnTo>
                    <a:pt x="5680949" y="238904"/>
                  </a:lnTo>
                  <a:lnTo>
                    <a:pt x="5732066" y="253657"/>
                  </a:lnTo>
                  <a:lnTo>
                    <a:pt x="5783192" y="268801"/>
                  </a:lnTo>
                  <a:lnTo>
                    <a:pt x="5834325" y="284334"/>
                  </a:lnTo>
                  <a:lnTo>
                    <a:pt x="5872770" y="300515"/>
                  </a:lnTo>
                  <a:lnTo>
                    <a:pt x="5923920" y="316812"/>
                  </a:lnTo>
                  <a:lnTo>
                    <a:pt x="5975077" y="333486"/>
                  </a:lnTo>
                  <a:lnTo>
                    <a:pt x="6026242" y="350533"/>
                  </a:lnTo>
                  <a:lnTo>
                    <a:pt x="6064718" y="368214"/>
                  </a:lnTo>
                  <a:lnTo>
                    <a:pt x="6115898" y="385996"/>
                  </a:lnTo>
                  <a:lnTo>
                    <a:pt x="6154389" y="404403"/>
                  </a:lnTo>
                  <a:lnTo>
                    <a:pt x="6205584" y="422905"/>
                  </a:lnTo>
                  <a:lnTo>
                    <a:pt x="6244090" y="442025"/>
                  </a:lnTo>
                  <a:lnTo>
                    <a:pt x="6295300" y="461232"/>
                  </a:lnTo>
                  <a:lnTo>
                    <a:pt x="6333820" y="481050"/>
                  </a:lnTo>
                  <a:lnTo>
                    <a:pt x="6372347" y="501210"/>
                  </a:lnTo>
                  <a:lnTo>
                    <a:pt x="6410881" y="521710"/>
                  </a:lnTo>
                  <a:lnTo>
                    <a:pt x="6462120" y="542282"/>
                  </a:lnTo>
                  <a:lnTo>
                    <a:pt x="6500668" y="563449"/>
                  </a:lnTo>
                  <a:lnTo>
                    <a:pt x="6539223" y="584945"/>
                  </a:lnTo>
                  <a:lnTo>
                    <a:pt x="6577784" y="606765"/>
                  </a:lnTo>
                  <a:lnTo>
                    <a:pt x="6616353" y="628905"/>
                  </a:lnTo>
                  <a:lnTo>
                    <a:pt x="6654928" y="651363"/>
                  </a:lnTo>
                  <a:lnTo>
                    <a:pt x="6693509" y="674133"/>
                  </a:lnTo>
                  <a:lnTo>
                    <a:pt x="6719400" y="697477"/>
                  </a:lnTo>
                  <a:lnTo>
                    <a:pt x="6757994" y="720862"/>
                  </a:lnTo>
                  <a:lnTo>
                    <a:pt x="6796594" y="744550"/>
                  </a:lnTo>
                  <a:lnTo>
                    <a:pt x="6835201" y="768535"/>
                  </a:lnTo>
                  <a:lnTo>
                    <a:pt x="6861116" y="793079"/>
                  </a:lnTo>
                  <a:lnTo>
                    <a:pt x="6899735" y="817650"/>
                  </a:lnTo>
                  <a:lnTo>
                    <a:pt x="6925663" y="842771"/>
                  </a:lnTo>
                  <a:lnTo>
                    <a:pt x="6964293" y="867912"/>
                  </a:lnTo>
                  <a:lnTo>
                    <a:pt x="6990232" y="893596"/>
                  </a:lnTo>
                  <a:lnTo>
                    <a:pt x="7016177" y="919556"/>
                  </a:lnTo>
                  <a:lnTo>
                    <a:pt x="7054825" y="945524"/>
                  </a:lnTo>
                  <a:lnTo>
                    <a:pt x="7106743" y="998788"/>
                  </a:lnTo>
                  <a:close/>
                </a:path>
                <a:path w="7561580" h="4050665">
                  <a:moveTo>
                    <a:pt x="7527437" y="1682446"/>
                  </a:moveTo>
                  <a:lnTo>
                    <a:pt x="7538438" y="2211853"/>
                  </a:lnTo>
                  <a:lnTo>
                    <a:pt x="7514383" y="2276885"/>
                  </a:lnTo>
                  <a:lnTo>
                    <a:pt x="7500702" y="1618469"/>
                  </a:lnTo>
                  <a:lnTo>
                    <a:pt x="7527437" y="1682446"/>
                  </a:lnTo>
                  <a:close/>
                </a:path>
                <a:path w="7561580" h="4050665">
                  <a:moveTo>
                    <a:pt x="7541489" y="1747385"/>
                  </a:moveTo>
                  <a:lnTo>
                    <a:pt x="7549780" y="2146386"/>
                  </a:lnTo>
                  <a:lnTo>
                    <a:pt x="7537762" y="2179337"/>
                  </a:lnTo>
                  <a:lnTo>
                    <a:pt x="7528112" y="1714962"/>
                  </a:lnTo>
                  <a:lnTo>
                    <a:pt x="7541489" y="1747385"/>
                  </a:lnTo>
                  <a:close/>
                </a:path>
                <a:path w="7561580" h="4050665">
                  <a:moveTo>
                    <a:pt x="7555555" y="1812993"/>
                  </a:moveTo>
                  <a:lnTo>
                    <a:pt x="7561108" y="2080251"/>
                  </a:lnTo>
                  <a:lnTo>
                    <a:pt x="7549097" y="2113532"/>
                  </a:lnTo>
                  <a:lnTo>
                    <a:pt x="7542172" y="1780239"/>
                  </a:lnTo>
                  <a:lnTo>
                    <a:pt x="7555555" y="1812993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7" name="object 7"/>
            <p:cNvSpPr/>
            <p:nvPr/>
          </p:nvSpPr>
          <p:spPr>
            <a:xfrm>
              <a:off x="8394853" y="9425908"/>
              <a:ext cx="8823325" cy="609600"/>
            </a:xfrm>
            <a:custGeom>
              <a:avLst/>
              <a:gdLst/>
              <a:ahLst/>
              <a:cxnLst/>
              <a:rect l="l" t="t" r="r" b="b"/>
              <a:pathLst>
                <a:path w="8823325" h="609600">
                  <a:moveTo>
                    <a:pt x="8670453" y="609599"/>
                  </a:moveTo>
                  <a:lnTo>
                    <a:pt x="152413" y="609599"/>
                  </a:lnTo>
                  <a:lnTo>
                    <a:pt x="104239" y="601830"/>
                  </a:lnTo>
                  <a:lnTo>
                    <a:pt x="62400" y="580195"/>
                  </a:lnTo>
                  <a:lnTo>
                    <a:pt x="29406" y="547205"/>
                  </a:lnTo>
                  <a:lnTo>
                    <a:pt x="7770" y="505370"/>
                  </a:lnTo>
                  <a:lnTo>
                    <a:pt x="0" y="457199"/>
                  </a:lnTo>
                  <a:lnTo>
                    <a:pt x="0" y="152399"/>
                  </a:lnTo>
                  <a:lnTo>
                    <a:pt x="7770" y="104229"/>
                  </a:lnTo>
                  <a:lnTo>
                    <a:pt x="29406" y="62394"/>
                  </a:lnTo>
                  <a:lnTo>
                    <a:pt x="62400" y="29404"/>
                  </a:lnTo>
                  <a:lnTo>
                    <a:pt x="104239" y="7769"/>
                  </a:lnTo>
                  <a:lnTo>
                    <a:pt x="152413" y="0"/>
                  </a:lnTo>
                  <a:lnTo>
                    <a:pt x="8670453" y="0"/>
                  </a:lnTo>
                  <a:lnTo>
                    <a:pt x="8718627" y="7769"/>
                  </a:lnTo>
                  <a:lnTo>
                    <a:pt x="8760466" y="29404"/>
                  </a:lnTo>
                  <a:lnTo>
                    <a:pt x="8793459" y="62394"/>
                  </a:lnTo>
                  <a:lnTo>
                    <a:pt x="8815096" y="104229"/>
                  </a:lnTo>
                  <a:lnTo>
                    <a:pt x="8822866" y="152399"/>
                  </a:lnTo>
                  <a:lnTo>
                    <a:pt x="8822866" y="457199"/>
                  </a:lnTo>
                  <a:lnTo>
                    <a:pt x="8815096" y="505370"/>
                  </a:lnTo>
                  <a:lnTo>
                    <a:pt x="8793459" y="547205"/>
                  </a:lnTo>
                  <a:lnTo>
                    <a:pt x="8760466" y="580195"/>
                  </a:lnTo>
                  <a:lnTo>
                    <a:pt x="8718627" y="601830"/>
                  </a:lnTo>
                  <a:lnTo>
                    <a:pt x="8670453" y="609599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78754" y="5601954"/>
            <a:ext cx="4248468" cy="23724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  <a:tabLst>
                <a:tab pos="3095943" algn="l"/>
                <a:tab pos="3790950" algn="l"/>
                <a:tab pos="4079558" algn="l"/>
              </a:tabLst>
            </a:pPr>
            <a:r>
              <a:rPr sz="1500" spc="-102" dirty="0">
                <a:solidFill>
                  <a:srgbClr val="F7CF2B"/>
                </a:solidFill>
                <a:latin typeface="Tahoma"/>
                <a:cs typeface="Tahoma"/>
              </a:rPr>
              <a:t>(</a:t>
            </a:r>
            <a:r>
              <a:rPr sz="1500" spc="-285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265" dirty="0">
                <a:solidFill>
                  <a:srgbClr val="F7CF2B"/>
                </a:solidFill>
                <a:latin typeface="Tahoma"/>
                <a:cs typeface="Tahoma"/>
              </a:rPr>
              <a:t>DEPEN/</a:t>
            </a:r>
            <a:r>
              <a:rPr sz="1500" spc="-285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215" dirty="0">
                <a:solidFill>
                  <a:srgbClr val="F7CF2B"/>
                </a:solidFill>
                <a:latin typeface="Tahoma"/>
                <a:cs typeface="Tahoma"/>
              </a:rPr>
              <a:t>DIREX/</a:t>
            </a:r>
            <a:r>
              <a:rPr sz="1500" spc="-285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265" dirty="0">
                <a:solidFill>
                  <a:srgbClr val="F7CF2B"/>
                </a:solidFill>
                <a:latin typeface="Tahoma"/>
                <a:cs typeface="Tahoma"/>
              </a:rPr>
              <a:t>DEPEN/</a:t>
            </a:r>
            <a:r>
              <a:rPr sz="1500" spc="-285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178" dirty="0">
                <a:solidFill>
                  <a:srgbClr val="F7CF2B"/>
                </a:solidFill>
                <a:latin typeface="Tahoma"/>
                <a:cs typeface="Tahoma"/>
              </a:rPr>
              <a:t>MJ,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230" dirty="0">
                <a:solidFill>
                  <a:srgbClr val="F7CF2B"/>
                </a:solidFill>
                <a:latin typeface="Tahoma"/>
                <a:cs typeface="Tahoma"/>
              </a:rPr>
              <a:t>2022</a:t>
            </a:r>
            <a:r>
              <a:rPr sz="1500" spc="-288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-163" dirty="0">
                <a:solidFill>
                  <a:srgbClr val="F7CF2B"/>
                </a:solidFill>
                <a:latin typeface="Tahoma"/>
                <a:cs typeface="Tahoma"/>
              </a:rPr>
              <a:t>,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108" dirty="0">
                <a:solidFill>
                  <a:srgbClr val="F7CF2B"/>
                </a:solidFill>
                <a:latin typeface="Tahoma"/>
                <a:cs typeface="Tahoma"/>
              </a:rPr>
              <a:t>p.</a:t>
            </a:r>
            <a:r>
              <a:rPr sz="1500" dirty="0">
                <a:solidFill>
                  <a:srgbClr val="F7CF2B"/>
                </a:solidFill>
                <a:latin typeface="Tahoma"/>
                <a:cs typeface="Tahoma"/>
              </a:rPr>
              <a:t>	</a:t>
            </a:r>
            <a:r>
              <a:rPr sz="1500" spc="-248" dirty="0">
                <a:solidFill>
                  <a:srgbClr val="F7CF2B"/>
                </a:solidFill>
                <a:latin typeface="Tahoma"/>
                <a:cs typeface="Tahoma"/>
              </a:rPr>
              <a:t>1</a:t>
            </a:r>
            <a:r>
              <a:rPr sz="1500" spc="-290" dirty="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F7CF2B"/>
                </a:solidFill>
                <a:latin typeface="Tahoma"/>
                <a:cs typeface="Tahoma"/>
              </a:rPr>
              <a:t>)</a:t>
            </a:r>
            <a:endParaRPr sz="1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01557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4000" cy="51435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782768" y="2430114"/>
              <a:ext cx="505459" cy="5400675"/>
            </a:xfrm>
            <a:custGeom>
              <a:avLst/>
              <a:gdLst/>
              <a:ahLst/>
              <a:cxnLst/>
              <a:rect l="l" t="t" r="r" b="b"/>
              <a:pathLst>
                <a:path w="505459" h="5400675">
                  <a:moveTo>
                    <a:pt x="0" y="0"/>
                  </a:moveTo>
                  <a:lnTo>
                    <a:pt x="505231" y="0"/>
                  </a:lnTo>
                  <a:lnTo>
                    <a:pt x="505231" y="5400674"/>
                  </a:lnTo>
                  <a:lnTo>
                    <a:pt x="0" y="5400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8000" y="1324917"/>
            <a:ext cx="5287645" cy="375744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sz="2400" spc="-447" dirty="0">
                <a:solidFill>
                  <a:srgbClr val="FFFEE6"/>
                </a:solidFill>
              </a:rPr>
              <a:t>SITUÇÃO</a:t>
            </a:r>
            <a:r>
              <a:rPr sz="2400" spc="-195" dirty="0">
                <a:solidFill>
                  <a:srgbClr val="FFFEE6"/>
                </a:solidFill>
              </a:rPr>
              <a:t> </a:t>
            </a:r>
            <a:r>
              <a:rPr sz="2400" spc="-575" dirty="0">
                <a:solidFill>
                  <a:srgbClr val="FFFEE6"/>
                </a:solidFill>
              </a:rPr>
              <a:t>DO</a:t>
            </a:r>
            <a:r>
              <a:rPr sz="2400" spc="-193" dirty="0">
                <a:solidFill>
                  <a:srgbClr val="FFFEE6"/>
                </a:solidFill>
              </a:rPr>
              <a:t> </a:t>
            </a:r>
            <a:r>
              <a:rPr sz="2400" spc="-445" dirty="0">
                <a:solidFill>
                  <a:srgbClr val="FFFEE6"/>
                </a:solidFill>
              </a:rPr>
              <a:t>SISTEMA</a:t>
            </a:r>
            <a:r>
              <a:rPr sz="2400" spc="-193" dirty="0">
                <a:solidFill>
                  <a:srgbClr val="FFFEE6"/>
                </a:solidFill>
              </a:rPr>
              <a:t> </a:t>
            </a:r>
            <a:r>
              <a:rPr sz="2400" spc="-438" dirty="0">
                <a:solidFill>
                  <a:srgbClr val="FFFEE6"/>
                </a:solidFill>
              </a:rPr>
              <a:t>CARCEÁRIO</a:t>
            </a:r>
            <a:r>
              <a:rPr sz="2400" spc="-193" dirty="0">
                <a:solidFill>
                  <a:srgbClr val="FFFEE6"/>
                </a:solidFill>
              </a:rPr>
              <a:t> </a:t>
            </a:r>
            <a:r>
              <a:rPr sz="2400" spc="-550" dirty="0">
                <a:solidFill>
                  <a:srgbClr val="FFFEE6"/>
                </a:solidFill>
              </a:rPr>
              <a:t>NO</a:t>
            </a:r>
            <a:r>
              <a:rPr sz="2400" spc="-195" dirty="0">
                <a:solidFill>
                  <a:srgbClr val="FFFEE6"/>
                </a:solidFill>
              </a:rPr>
              <a:t> </a:t>
            </a:r>
            <a:r>
              <a:rPr sz="2400" spc="-405" dirty="0">
                <a:solidFill>
                  <a:srgbClr val="FFFEE6"/>
                </a:solidFill>
              </a:rPr>
              <a:t>BRASIL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08000" y="1875691"/>
            <a:ext cx="4953953" cy="130907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4800" b="1" spc="-615" dirty="0">
                <a:solidFill>
                  <a:srgbClr val="F7CF2B"/>
                </a:solidFill>
                <a:latin typeface="Tahoma"/>
                <a:cs typeface="Tahoma"/>
              </a:rPr>
              <a:t>919.951</a:t>
            </a:r>
            <a:endParaRPr sz="4800">
              <a:latin typeface="Tahoma"/>
              <a:cs typeface="Tahoma"/>
            </a:endParaRPr>
          </a:p>
          <a:p>
            <a:pPr marL="6350" marR="2540">
              <a:lnSpc>
                <a:spcPct val="132800"/>
              </a:lnSpc>
              <a:spcBef>
                <a:spcPts val="835"/>
              </a:spcBef>
              <a:tabLst>
                <a:tab pos="874078" algn="l"/>
                <a:tab pos="914718" algn="l"/>
                <a:tab pos="1049655" algn="l"/>
                <a:tab pos="1249680" algn="l"/>
                <a:tab pos="1329055" algn="l"/>
                <a:tab pos="1709738" algn="l"/>
                <a:tab pos="2253615" algn="l"/>
                <a:tab pos="2566035" algn="l"/>
                <a:tab pos="3547745" algn="l"/>
                <a:tab pos="4253865" algn="l"/>
                <a:tab pos="4642485" algn="l"/>
              </a:tabLst>
            </a:pPr>
            <a:r>
              <a:rPr sz="1200" spc="225" dirty="0">
                <a:solidFill>
                  <a:srgbClr val="FFFEE6"/>
                </a:solidFill>
                <a:latin typeface="Tahoma"/>
                <a:cs typeface="Tahoma"/>
              </a:rPr>
              <a:t>PESSOAS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	</a:t>
            </a:r>
            <a:r>
              <a:rPr sz="1200" spc="205" dirty="0">
                <a:solidFill>
                  <a:srgbClr val="FFFEE6"/>
                </a:solidFill>
                <a:latin typeface="Tahoma"/>
                <a:cs typeface="Tahoma"/>
              </a:rPr>
              <a:t>EM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200" spc="203" dirty="0">
                <a:solidFill>
                  <a:srgbClr val="FFFEE6"/>
                </a:solidFill>
                <a:latin typeface="Tahoma"/>
                <a:cs typeface="Tahoma"/>
              </a:rPr>
              <a:t>SITUAÇÃO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200" spc="168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200" spc="210" dirty="0">
                <a:solidFill>
                  <a:srgbClr val="FFFEE6"/>
                </a:solidFill>
                <a:latin typeface="Tahoma"/>
                <a:cs typeface="Tahoma"/>
              </a:rPr>
              <a:t>CÁRCERE,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200" spc="220" dirty="0">
                <a:solidFill>
                  <a:srgbClr val="FFFEE6"/>
                </a:solidFill>
                <a:latin typeface="Tahoma"/>
                <a:cs typeface="Tahoma"/>
              </a:rPr>
              <a:t>SENDO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200" spc="148" dirty="0">
                <a:solidFill>
                  <a:srgbClr val="FFFEE6"/>
                </a:solidFill>
                <a:latin typeface="Tahoma"/>
                <a:cs typeface="Tahoma"/>
              </a:rPr>
              <a:t>867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200" spc="127" dirty="0">
                <a:solidFill>
                  <a:srgbClr val="FFFEE6"/>
                </a:solidFill>
                <a:latin typeface="Tahoma"/>
                <a:cs typeface="Tahoma"/>
              </a:rPr>
              <a:t>MIL </a:t>
            </a:r>
            <a:r>
              <a:rPr sz="1200" spc="240" dirty="0">
                <a:solidFill>
                  <a:srgbClr val="FFFEE6"/>
                </a:solidFill>
                <a:latin typeface="Tahoma"/>
                <a:cs typeface="Tahoma"/>
              </a:rPr>
              <a:t>HOMENS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200" spc="83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200" spc="127" dirty="0">
                <a:solidFill>
                  <a:srgbClr val="FFFEE6"/>
                </a:solidFill>
                <a:latin typeface="Tahoma"/>
                <a:cs typeface="Tahoma"/>
              </a:rPr>
              <a:t>49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	</a:t>
            </a:r>
            <a:r>
              <a:rPr sz="1200" spc="127" dirty="0">
                <a:solidFill>
                  <a:srgbClr val="FFFEE6"/>
                </a:solidFill>
                <a:latin typeface="Tahoma"/>
                <a:cs typeface="Tahoma"/>
              </a:rPr>
              <a:t>MIL</a:t>
            </a:r>
            <a:r>
              <a:rPr sz="12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200" spc="230" dirty="0">
                <a:solidFill>
                  <a:srgbClr val="FFFEE6"/>
                </a:solidFill>
                <a:latin typeface="Tahoma"/>
                <a:cs typeface="Tahoma"/>
              </a:rPr>
              <a:t>MULHERES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9600" y="3494187"/>
            <a:ext cx="90488" cy="1766888"/>
            <a:chOff x="1219199" y="5273874"/>
            <a:chExt cx="180975" cy="35337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" y="5273874"/>
              <a:ext cx="76200" cy="761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" y="5940624"/>
              <a:ext cx="76200" cy="76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99" y="6331149"/>
              <a:ext cx="104775" cy="1047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" y="6731199"/>
              <a:ext cx="76200" cy="76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" y="7397949"/>
              <a:ext cx="76200" cy="761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" y="8064699"/>
              <a:ext cx="76200" cy="761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" y="8731448"/>
              <a:ext cx="76200" cy="761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13085" y="3402426"/>
            <a:ext cx="8186420" cy="24019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3448685">
              <a:lnSpc>
                <a:spcPct val="115100"/>
              </a:lnSpc>
              <a:spcBef>
                <a:spcPts val="50"/>
              </a:spcBef>
            </a:pP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352 </a:t>
            </a:r>
            <a:r>
              <a:rPr sz="950" spc="108" dirty="0">
                <a:solidFill>
                  <a:srgbClr val="FFFFFF"/>
                </a:solidFill>
                <a:latin typeface="Tahoma"/>
                <a:cs typeface="Tahoma"/>
              </a:rPr>
              <a:t>mil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8" dirty="0">
                <a:solidFill>
                  <a:srgbClr val="FFFFFF"/>
                </a:solidFill>
                <a:latin typeface="Tahoma"/>
                <a:cs typeface="Tahoma"/>
              </a:rPr>
              <a:t>mandados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8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8" dirty="0">
                <a:solidFill>
                  <a:srgbClr val="FFFFFF"/>
                </a:solidFill>
                <a:latin typeface="Tahoma"/>
                <a:cs typeface="Tahoma"/>
              </a:rPr>
              <a:t>prisão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5" dirty="0">
                <a:solidFill>
                  <a:srgbClr val="FFFFFF"/>
                </a:solidFill>
                <a:latin typeface="Tahoma"/>
                <a:cs typeface="Tahoma"/>
              </a:rPr>
              <a:t>estão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0" dirty="0">
                <a:solidFill>
                  <a:srgbClr val="FFFFFF"/>
                </a:solidFill>
                <a:latin typeface="Tahoma"/>
                <a:cs typeface="Tahoma"/>
              </a:rPr>
              <a:t>sem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8" dirty="0">
                <a:solidFill>
                  <a:srgbClr val="FFFFFF"/>
                </a:solidFill>
                <a:latin typeface="Tahoma"/>
                <a:cs typeface="Tahoma"/>
              </a:rPr>
              <a:t>cumprimento,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8" dirty="0">
                <a:solidFill>
                  <a:srgbClr val="FFFFFF"/>
                </a:solidFill>
                <a:latin typeface="Tahoma"/>
                <a:cs typeface="Tahoma"/>
              </a:rPr>
              <a:t>sendo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40" dirty="0">
                <a:solidFill>
                  <a:srgbClr val="FFFFFF"/>
                </a:solidFill>
                <a:latin typeface="Tahoma"/>
                <a:cs typeface="Tahoma"/>
              </a:rPr>
              <a:t>24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8" dirty="0">
                <a:solidFill>
                  <a:srgbClr val="FFFFFF"/>
                </a:solidFill>
                <a:latin typeface="Tahoma"/>
                <a:cs typeface="Tahoma"/>
              </a:rPr>
              <a:t>mil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ahoma"/>
                <a:cs typeface="Tahoma"/>
              </a:rPr>
              <a:t>pessoas </a:t>
            </a:r>
            <a:r>
              <a:rPr sz="950" spc="80" dirty="0">
                <a:solidFill>
                  <a:srgbClr val="FFFFFF"/>
                </a:solidFill>
                <a:latin typeface="Tahoma"/>
                <a:cs typeface="Tahoma"/>
              </a:rPr>
              <a:t>consideradas</a:t>
            </a:r>
            <a:r>
              <a:rPr sz="950" spc="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8" dirty="0">
                <a:solidFill>
                  <a:srgbClr val="FFFFFF"/>
                </a:solidFill>
                <a:latin typeface="Tahoma"/>
                <a:cs typeface="Tahoma"/>
              </a:rPr>
              <a:t>foragidas</a:t>
            </a:r>
            <a:r>
              <a:rPr sz="9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950" spc="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57" dirty="0">
                <a:solidFill>
                  <a:srgbClr val="FFFFFF"/>
                </a:solidFill>
                <a:latin typeface="Tahoma"/>
                <a:cs typeface="Tahoma"/>
              </a:rPr>
              <a:t>País</a:t>
            </a:r>
            <a:endParaRPr sz="950">
              <a:latin typeface="Tahoma"/>
              <a:cs typeface="Tahoma"/>
            </a:endParaRPr>
          </a:p>
          <a:p>
            <a:pPr marL="6350">
              <a:spcBef>
                <a:spcPts val="173"/>
              </a:spcBef>
            </a:pPr>
            <a:r>
              <a:rPr sz="950" spc="65" dirty="0">
                <a:solidFill>
                  <a:srgbClr val="FFFFFF"/>
                </a:solidFill>
                <a:latin typeface="Tahoma"/>
                <a:cs typeface="Tahoma"/>
              </a:rPr>
              <a:t>Está</a:t>
            </a:r>
            <a:r>
              <a:rPr sz="950" spc="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35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43" dirty="0">
                <a:solidFill>
                  <a:srgbClr val="FFFFFF"/>
                </a:solidFill>
                <a:latin typeface="Tahoma"/>
                <a:cs typeface="Tahoma"/>
              </a:rPr>
              <a:t>3°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8" dirty="0">
                <a:solidFill>
                  <a:srgbClr val="FFFFFF"/>
                </a:solidFill>
                <a:latin typeface="Tahoma"/>
                <a:cs typeface="Tahoma"/>
              </a:rPr>
              <a:t>Lugar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950" spc="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5" dirty="0">
                <a:solidFill>
                  <a:srgbClr val="FFFFFF"/>
                </a:solidFill>
                <a:latin typeface="Tahoma"/>
                <a:cs typeface="Tahoma"/>
              </a:rPr>
              <a:t>Ranking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8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70" dirty="0">
                <a:solidFill>
                  <a:srgbClr val="FFFFFF"/>
                </a:solidFill>
                <a:latin typeface="Tahoma"/>
                <a:cs typeface="Tahoma"/>
              </a:rPr>
              <a:t>país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2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950" spc="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8" dirty="0">
                <a:solidFill>
                  <a:srgbClr val="FFFFFF"/>
                </a:solidFill>
                <a:latin typeface="Tahoma"/>
                <a:cs typeface="Tahoma"/>
              </a:rPr>
              <a:t>mais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73" dirty="0">
                <a:solidFill>
                  <a:srgbClr val="FFFFFF"/>
                </a:solidFill>
                <a:latin typeface="Tahoma"/>
                <a:cs typeface="Tahoma"/>
              </a:rPr>
              <a:t>encarcera</a:t>
            </a:r>
            <a:endParaRPr sz="950">
              <a:latin typeface="Tahoma"/>
              <a:cs typeface="Tahoma"/>
            </a:endParaRPr>
          </a:p>
          <a:p>
            <a:pPr marL="70803">
              <a:spcBef>
                <a:spcPts val="248"/>
              </a:spcBef>
            </a:pPr>
            <a:r>
              <a:rPr sz="1250" b="1" spc="200" dirty="0">
                <a:solidFill>
                  <a:srgbClr val="F7CF2B"/>
                </a:solidFill>
                <a:latin typeface="Calibri"/>
                <a:cs typeface="Calibri"/>
              </a:rPr>
              <a:t>Capacidade</a:t>
            </a:r>
            <a:r>
              <a:rPr sz="1250" b="1" spc="158" dirty="0">
                <a:solidFill>
                  <a:srgbClr val="F7CF2B"/>
                </a:solidFill>
                <a:latin typeface="Calibri"/>
                <a:cs typeface="Calibri"/>
              </a:rPr>
              <a:t> </a:t>
            </a:r>
            <a:r>
              <a:rPr sz="1250" b="1" spc="183" dirty="0">
                <a:solidFill>
                  <a:srgbClr val="F7CF2B"/>
                </a:solidFill>
                <a:latin typeface="Calibri"/>
                <a:cs typeface="Calibri"/>
              </a:rPr>
              <a:t>máxima:</a:t>
            </a:r>
            <a:r>
              <a:rPr sz="1250" b="1" spc="158" dirty="0">
                <a:solidFill>
                  <a:srgbClr val="F7CF2B"/>
                </a:solidFill>
                <a:latin typeface="Calibri"/>
                <a:cs typeface="Calibri"/>
              </a:rPr>
              <a:t> 466.529 </a:t>
            </a:r>
            <a:r>
              <a:rPr sz="1250" b="1" spc="200" dirty="0">
                <a:solidFill>
                  <a:srgbClr val="F7CF2B"/>
                </a:solidFill>
                <a:latin typeface="Calibri"/>
                <a:cs typeface="Calibri"/>
              </a:rPr>
              <a:t>vagas</a:t>
            </a:r>
            <a:endParaRPr sz="1250">
              <a:latin typeface="Calibri"/>
              <a:cs typeface="Calibri"/>
            </a:endParaRPr>
          </a:p>
          <a:p>
            <a:pPr marL="6350" marR="3420745">
              <a:lnSpc>
                <a:spcPct val="115100"/>
              </a:lnSpc>
              <a:spcBef>
                <a:spcPts val="53"/>
              </a:spcBef>
            </a:pPr>
            <a:r>
              <a:rPr sz="950" spc="102" dirty="0">
                <a:solidFill>
                  <a:srgbClr val="FFFFFF"/>
                </a:solidFill>
                <a:latin typeface="Tahoma"/>
                <a:cs typeface="Tahoma"/>
              </a:rPr>
              <a:t>Somente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0" dirty="0">
                <a:solidFill>
                  <a:srgbClr val="FFFFFF"/>
                </a:solidFill>
                <a:latin typeface="Tahoma"/>
                <a:cs typeface="Tahoma"/>
              </a:rPr>
              <a:t>cerca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8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70" dirty="0">
                <a:solidFill>
                  <a:srgbClr val="FFFFFF"/>
                </a:solidFill>
                <a:latin typeface="Tahoma"/>
                <a:cs typeface="Tahoma"/>
              </a:rPr>
              <a:t>550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73" dirty="0">
                <a:solidFill>
                  <a:srgbClr val="FFFFFF"/>
                </a:solidFill>
                <a:latin typeface="Tahoma"/>
                <a:cs typeface="Tahoma"/>
              </a:rPr>
              <a:t>possui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3" dirty="0">
                <a:solidFill>
                  <a:srgbClr val="FFFFFF"/>
                </a:solidFill>
                <a:latin typeface="Tahoma"/>
                <a:cs typeface="Tahoma"/>
              </a:rPr>
              <a:t>condenação,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8" dirty="0">
                <a:solidFill>
                  <a:srgbClr val="FFFFFF"/>
                </a:solidFill>
                <a:latin typeface="Tahoma"/>
                <a:cs typeface="Tahoma"/>
              </a:rPr>
              <a:t>mais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8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57" dirty="0">
                <a:solidFill>
                  <a:srgbClr val="FFFFFF"/>
                </a:solidFill>
                <a:latin typeface="Tahoma"/>
                <a:cs typeface="Tahoma"/>
              </a:rPr>
              <a:t>40%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48" dirty="0">
                <a:solidFill>
                  <a:srgbClr val="FFFFFF"/>
                </a:solidFill>
                <a:latin typeface="Tahoma"/>
                <a:cs typeface="Tahoma"/>
              </a:rPr>
              <a:t>total,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ahoma"/>
                <a:cs typeface="Tahoma"/>
              </a:rPr>
              <a:t>são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ahoma"/>
                <a:cs typeface="Tahoma"/>
              </a:rPr>
              <a:t>presos </a:t>
            </a:r>
            <a:r>
              <a:rPr sz="950" spc="55" dirty="0">
                <a:solidFill>
                  <a:srgbClr val="FFFFFF"/>
                </a:solidFill>
                <a:latin typeface="Tahoma"/>
                <a:cs typeface="Tahoma"/>
              </a:rPr>
              <a:t>provisórios</a:t>
            </a:r>
            <a:endParaRPr sz="950">
              <a:latin typeface="Tahoma"/>
              <a:cs typeface="Tahoma"/>
            </a:endParaRPr>
          </a:p>
          <a:p>
            <a:pPr marL="6350" marR="3425508">
              <a:lnSpc>
                <a:spcPct val="115100"/>
              </a:lnSpc>
            </a:pPr>
            <a:r>
              <a:rPr sz="950" spc="3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950" spc="2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35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3" dirty="0">
                <a:solidFill>
                  <a:srgbClr val="FFFFFF"/>
                </a:solidFill>
                <a:latin typeface="Tahoma"/>
                <a:cs typeface="Tahoma"/>
              </a:rPr>
              <a:t>cada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4 </a:t>
            </a:r>
            <a:r>
              <a:rPr sz="950" spc="65" dirty="0">
                <a:solidFill>
                  <a:srgbClr val="FFFFFF"/>
                </a:solidFill>
                <a:latin typeface="Tahoma"/>
                <a:cs typeface="Tahoma"/>
              </a:rPr>
              <a:t>presos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5" dirty="0">
                <a:solidFill>
                  <a:srgbClr val="FFFFFF"/>
                </a:solidFill>
                <a:latin typeface="Tahoma"/>
                <a:cs typeface="Tahoma"/>
              </a:rPr>
              <a:t>estão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5" dirty="0">
                <a:solidFill>
                  <a:srgbClr val="FFFFFF"/>
                </a:solidFill>
                <a:latin typeface="Tahoma"/>
                <a:cs typeface="Tahoma"/>
              </a:rPr>
              <a:t>presos</a:t>
            </a:r>
            <a:r>
              <a:rPr sz="950" spc="2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3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8" dirty="0">
                <a:solidFill>
                  <a:srgbClr val="FFFFFF"/>
                </a:solidFill>
                <a:latin typeface="Tahoma"/>
                <a:cs typeface="Tahoma"/>
              </a:rPr>
              <a:t>crimes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78" dirty="0">
                <a:solidFill>
                  <a:srgbClr val="FFFFFF"/>
                </a:solidFill>
                <a:latin typeface="Tahoma"/>
                <a:cs typeface="Tahoma"/>
              </a:rPr>
              <a:t>ligados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8" dirty="0">
                <a:solidFill>
                  <a:srgbClr val="FFFFFF"/>
                </a:solidFill>
                <a:latin typeface="Tahoma"/>
                <a:cs typeface="Tahoma"/>
              </a:rPr>
              <a:t>ao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5" dirty="0">
                <a:solidFill>
                  <a:srgbClr val="FFFFFF"/>
                </a:solidFill>
                <a:latin typeface="Tahoma"/>
                <a:cs typeface="Tahoma"/>
              </a:rPr>
              <a:t>tráfico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8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ahoma"/>
                <a:cs typeface="Tahoma"/>
              </a:rPr>
              <a:t>drogas,</a:t>
            </a:r>
            <a:r>
              <a:rPr sz="950" spc="2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23" dirty="0">
                <a:solidFill>
                  <a:srgbClr val="FFFFFF"/>
                </a:solidFill>
                <a:latin typeface="Tahoma"/>
                <a:cs typeface="Tahoma"/>
              </a:rPr>
              <a:t>em </a:t>
            </a:r>
            <a:r>
              <a:rPr sz="950" spc="73" dirty="0">
                <a:solidFill>
                  <a:srgbClr val="FFFFFF"/>
                </a:solidFill>
                <a:latin typeface="Tahoma"/>
                <a:cs typeface="Tahoma"/>
              </a:rPr>
              <a:t>relação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38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0" dirty="0">
                <a:solidFill>
                  <a:srgbClr val="FFFFFF"/>
                </a:solidFill>
                <a:latin typeface="Tahoma"/>
                <a:cs typeface="Tahoma"/>
              </a:rPr>
              <a:t>mulheres</a:t>
            </a:r>
            <a:r>
              <a:rPr sz="9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4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0" dirty="0">
                <a:solidFill>
                  <a:srgbClr val="FFFFFF"/>
                </a:solidFill>
                <a:latin typeface="Tahoma"/>
                <a:cs typeface="Tahoma"/>
              </a:rPr>
              <a:t>porcentagem</a:t>
            </a:r>
            <a:r>
              <a:rPr sz="9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0" dirty="0">
                <a:solidFill>
                  <a:srgbClr val="FFFFFF"/>
                </a:solidFill>
                <a:latin typeface="Tahoma"/>
                <a:cs typeface="Tahoma"/>
              </a:rPr>
              <a:t>cerca</a:t>
            </a:r>
            <a:r>
              <a:rPr sz="9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8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38" dirty="0">
                <a:solidFill>
                  <a:srgbClr val="FFFFFF"/>
                </a:solidFill>
                <a:latin typeface="Tahoma"/>
                <a:cs typeface="Tahoma"/>
              </a:rPr>
              <a:t>70%</a:t>
            </a:r>
            <a:endParaRPr sz="950">
              <a:latin typeface="Tahoma"/>
              <a:cs typeface="Tahoma"/>
            </a:endParaRPr>
          </a:p>
          <a:p>
            <a:pPr marL="6350" marR="3352800">
              <a:lnSpc>
                <a:spcPct val="115100"/>
              </a:lnSpc>
            </a:pPr>
            <a:r>
              <a:rPr sz="950" dirty="0">
                <a:solidFill>
                  <a:srgbClr val="FFFFFF"/>
                </a:solidFill>
                <a:latin typeface="Tahoma"/>
                <a:cs typeface="Tahoma"/>
              </a:rPr>
              <a:t>53%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0" dirty="0">
                <a:solidFill>
                  <a:srgbClr val="FFFFFF"/>
                </a:solidFill>
                <a:latin typeface="Tahoma"/>
                <a:cs typeface="Tahoma"/>
              </a:rPr>
              <a:t>dos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5" dirty="0">
                <a:solidFill>
                  <a:srgbClr val="FFFFFF"/>
                </a:solidFill>
                <a:latin typeface="Tahoma"/>
                <a:cs typeface="Tahoma"/>
              </a:rPr>
              <a:t>presos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5" dirty="0">
                <a:solidFill>
                  <a:srgbClr val="FFFFFF"/>
                </a:solidFill>
                <a:latin typeface="Tahoma"/>
                <a:cs typeface="Tahoma"/>
              </a:rPr>
              <a:t>foram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8" dirty="0">
                <a:solidFill>
                  <a:srgbClr val="FFFFFF"/>
                </a:solidFill>
                <a:latin typeface="Tahoma"/>
                <a:cs typeface="Tahoma"/>
              </a:rPr>
              <a:t>condenados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4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0" dirty="0">
                <a:solidFill>
                  <a:srgbClr val="FFFFFF"/>
                </a:solidFill>
                <a:latin typeface="Tahoma"/>
                <a:cs typeface="Tahoma"/>
              </a:rPr>
              <a:t>cumprir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5" dirty="0">
                <a:solidFill>
                  <a:srgbClr val="FFFFFF"/>
                </a:solidFill>
                <a:latin typeface="Tahoma"/>
                <a:cs typeface="Tahoma"/>
              </a:rPr>
              <a:t>pena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8" dirty="0">
                <a:solidFill>
                  <a:srgbClr val="FFFFFF"/>
                </a:solidFill>
                <a:latin typeface="Tahoma"/>
                <a:cs typeface="Tahoma"/>
              </a:rPr>
              <a:t>alternativa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8" dirty="0">
                <a:solidFill>
                  <a:srgbClr val="FFFFFF"/>
                </a:solidFill>
                <a:latin typeface="Tahoma"/>
                <a:cs typeface="Tahoma"/>
              </a:rPr>
              <a:t>mais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3" dirty="0">
                <a:solidFill>
                  <a:srgbClr val="FFFFFF"/>
                </a:solidFill>
                <a:latin typeface="Tahoma"/>
                <a:cs typeface="Tahoma"/>
              </a:rPr>
              <a:t>branda, </a:t>
            </a:r>
            <a:r>
              <a:rPr sz="950" spc="108" dirty="0">
                <a:solidFill>
                  <a:srgbClr val="FFFFFF"/>
                </a:solidFill>
                <a:latin typeface="Tahoma"/>
                <a:cs typeface="Tahoma"/>
              </a:rPr>
              <a:t>porém</a:t>
            </a:r>
            <a:r>
              <a:rPr sz="950" spc="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0" dirty="0">
                <a:solidFill>
                  <a:srgbClr val="FFFFFF"/>
                </a:solidFill>
                <a:latin typeface="Tahoma"/>
                <a:cs typeface="Tahoma"/>
              </a:rPr>
              <a:t>apenas</a:t>
            </a:r>
            <a:r>
              <a:rPr sz="950" spc="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FFFFFF"/>
                </a:solidFill>
                <a:latin typeface="Tahoma"/>
                <a:cs typeface="Tahoma"/>
              </a:rPr>
              <a:t>18%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27" dirty="0">
                <a:solidFill>
                  <a:srgbClr val="FFFFFF"/>
                </a:solidFill>
                <a:latin typeface="Tahoma"/>
                <a:cs typeface="Tahoma"/>
              </a:rPr>
              <a:t>cumprem</a:t>
            </a:r>
            <a:r>
              <a:rPr sz="950" spc="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5" dirty="0">
                <a:solidFill>
                  <a:srgbClr val="FFFFFF"/>
                </a:solidFill>
                <a:latin typeface="Tahoma"/>
                <a:cs typeface="Tahoma"/>
              </a:rPr>
              <a:t>pena</a:t>
            </a:r>
            <a:r>
              <a:rPr sz="950" spc="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35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3" dirty="0">
                <a:solidFill>
                  <a:srgbClr val="FFFFFF"/>
                </a:solidFill>
                <a:latin typeface="Tahoma"/>
                <a:cs typeface="Tahoma"/>
              </a:rPr>
              <a:t>regimes</a:t>
            </a:r>
            <a:r>
              <a:rPr sz="950" spc="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8" dirty="0">
                <a:solidFill>
                  <a:srgbClr val="FFFFFF"/>
                </a:solidFill>
                <a:latin typeface="Tahoma"/>
                <a:cs typeface="Tahoma"/>
              </a:rPr>
              <a:t>mais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3" dirty="0">
                <a:solidFill>
                  <a:srgbClr val="FFFFFF"/>
                </a:solidFill>
                <a:latin typeface="Tahoma"/>
                <a:cs typeface="Tahoma"/>
              </a:rPr>
              <a:t>brandos</a:t>
            </a:r>
            <a:endParaRPr sz="950">
              <a:latin typeface="Tahoma"/>
              <a:cs typeface="Tahoma"/>
            </a:endParaRPr>
          </a:p>
          <a:p>
            <a:pPr marL="6350" marR="3063240">
              <a:lnSpc>
                <a:spcPct val="115100"/>
              </a:lnSpc>
            </a:pPr>
            <a:r>
              <a:rPr sz="950" spc="80" dirty="0">
                <a:solidFill>
                  <a:srgbClr val="FFFFFF"/>
                </a:solidFill>
                <a:latin typeface="Tahoma"/>
                <a:cs typeface="Tahoma"/>
              </a:rPr>
              <a:t>Situação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8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10" dirty="0">
                <a:solidFill>
                  <a:srgbClr val="FFFFFF"/>
                </a:solidFill>
                <a:latin typeface="Tahoma"/>
                <a:cs typeface="Tahoma"/>
              </a:rPr>
              <a:t>pandemia</a:t>
            </a:r>
            <a:r>
              <a:rPr sz="9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8" dirty="0">
                <a:solidFill>
                  <a:srgbClr val="FFFFFF"/>
                </a:solidFill>
                <a:latin typeface="Tahoma"/>
                <a:cs typeface="Tahoma"/>
              </a:rPr>
              <a:t>aumentou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35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2" dirty="0">
                <a:solidFill>
                  <a:srgbClr val="FFFFFF"/>
                </a:solidFill>
                <a:latin typeface="Tahoma"/>
                <a:cs typeface="Tahoma"/>
              </a:rPr>
              <a:t>60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8" dirty="0">
                <a:solidFill>
                  <a:srgbClr val="FFFFFF"/>
                </a:solidFill>
                <a:latin typeface="Tahoma"/>
                <a:cs typeface="Tahoma"/>
              </a:rPr>
              <a:t>mil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4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98" dirty="0">
                <a:solidFill>
                  <a:srgbClr val="FFFFFF"/>
                </a:solidFill>
                <a:latin typeface="Tahoma"/>
                <a:cs typeface="Tahoma"/>
              </a:rPr>
              <a:t>população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70" dirty="0">
                <a:solidFill>
                  <a:srgbClr val="FFFFFF"/>
                </a:solidFill>
                <a:latin typeface="Tahoma"/>
                <a:cs typeface="Tahoma"/>
              </a:rPr>
              <a:t>cárceria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4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83" dirty="0">
                <a:solidFill>
                  <a:srgbClr val="FFFFFF"/>
                </a:solidFill>
                <a:latin typeface="Tahoma"/>
                <a:cs typeface="Tahoma"/>
              </a:rPr>
              <a:t>maioria</a:t>
            </a:r>
            <a:r>
              <a:rPr sz="950" spc="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8" dirty="0">
                <a:solidFill>
                  <a:srgbClr val="FFFFFF"/>
                </a:solidFill>
                <a:latin typeface="Tahoma"/>
                <a:cs typeface="Tahoma"/>
              </a:rPr>
              <a:t>dos </a:t>
            </a:r>
            <a:r>
              <a:rPr sz="950" spc="88" dirty="0">
                <a:solidFill>
                  <a:srgbClr val="FFFFFF"/>
                </a:solidFill>
                <a:latin typeface="Tahoma"/>
                <a:cs typeface="Tahoma"/>
              </a:rPr>
              <a:t>crimes</a:t>
            </a:r>
            <a:r>
              <a:rPr sz="950" spc="2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ahoma"/>
                <a:cs typeface="Tahoma"/>
              </a:rPr>
              <a:t>são</a:t>
            </a:r>
            <a:r>
              <a:rPr sz="950" spc="2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63" dirty="0">
                <a:solidFill>
                  <a:srgbClr val="FFFFFF"/>
                </a:solidFill>
                <a:latin typeface="Tahoma"/>
                <a:cs typeface="Tahoma"/>
              </a:rPr>
              <a:t>famélicos.</a:t>
            </a:r>
            <a:endParaRPr sz="950">
              <a:latin typeface="Tahoma"/>
              <a:cs typeface="Tahoma"/>
            </a:endParaRPr>
          </a:p>
          <a:p>
            <a:pPr>
              <a:spcBef>
                <a:spcPts val="18"/>
              </a:spcBef>
            </a:pPr>
            <a:endParaRPr sz="1225">
              <a:latin typeface="Tahoma"/>
              <a:cs typeface="Tahoma"/>
            </a:endParaRPr>
          </a:p>
          <a:p>
            <a:pPr marL="4982528">
              <a:tabLst>
                <a:tab pos="6018848" algn="l"/>
                <a:tab pos="7000240" algn="l"/>
                <a:tab pos="7655560" algn="l"/>
              </a:tabLst>
            </a:pPr>
            <a:r>
              <a:rPr sz="800" spc="75" dirty="0">
                <a:solidFill>
                  <a:srgbClr val="FFFEE6"/>
                </a:solidFill>
                <a:latin typeface="Tahoma"/>
                <a:cs typeface="Tahoma"/>
              </a:rPr>
              <a:t>D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100" dirty="0">
                <a:solidFill>
                  <a:srgbClr val="FFFEE6"/>
                </a:solidFill>
                <a:latin typeface="Tahoma"/>
                <a:cs typeface="Tahoma"/>
              </a:rPr>
              <a:t>p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FFFEE6"/>
                </a:solidFill>
                <a:latin typeface="Tahoma"/>
                <a:cs typeface="Tahoma"/>
              </a:rPr>
              <a:t>r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FFFEE6"/>
                </a:solidFill>
                <a:latin typeface="Tahoma"/>
                <a:cs typeface="Tahoma"/>
              </a:rPr>
              <a:t>t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160" dirty="0">
                <a:solidFill>
                  <a:srgbClr val="FFFEE6"/>
                </a:solidFill>
                <a:latin typeface="Tahoma"/>
                <a:cs typeface="Tahoma"/>
              </a:rPr>
              <a:t>m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FFFEE6"/>
                </a:solidFill>
                <a:latin typeface="Tahoma"/>
                <a:cs typeface="Tahoma"/>
              </a:rPr>
              <a:t>n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FFFEE6"/>
                </a:solidFill>
                <a:latin typeface="Tahoma"/>
                <a:cs typeface="Tahoma"/>
              </a:rPr>
              <a:t>t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8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800" spc="95" dirty="0">
                <a:solidFill>
                  <a:srgbClr val="FFFEE6"/>
                </a:solidFill>
                <a:latin typeface="Tahoma"/>
                <a:cs typeface="Tahoma"/>
              </a:rPr>
              <a:t>P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FFFEE6"/>
                </a:solidFill>
                <a:latin typeface="Tahoma"/>
                <a:cs typeface="Tahoma"/>
              </a:rPr>
              <a:t>n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3" dirty="0">
                <a:solidFill>
                  <a:srgbClr val="FFFEE6"/>
                </a:solidFill>
                <a:latin typeface="Tahoma"/>
                <a:cs typeface="Tahoma"/>
              </a:rPr>
              <a:t>i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FFFEE6"/>
                </a:solidFill>
                <a:latin typeface="Tahoma"/>
                <a:cs typeface="Tahoma"/>
              </a:rPr>
              <a:t>t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FFFEE6"/>
                </a:solidFill>
                <a:latin typeface="Tahoma"/>
                <a:cs typeface="Tahoma"/>
              </a:rPr>
              <a:t>n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FFFEE6"/>
                </a:solidFill>
                <a:latin typeface="Tahoma"/>
                <a:cs typeface="Tahoma"/>
              </a:rPr>
              <a:t>c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3" dirty="0">
                <a:solidFill>
                  <a:srgbClr val="FFFEE6"/>
                </a:solidFill>
                <a:latin typeface="Tahoma"/>
                <a:cs typeface="Tahoma"/>
              </a:rPr>
              <a:t>i</a:t>
            </a:r>
            <a:r>
              <a:rPr sz="800" spc="-8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á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FFFEE6"/>
                </a:solidFill>
                <a:latin typeface="Tahoma"/>
                <a:cs typeface="Tahoma"/>
              </a:rPr>
              <a:t>r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3" dirty="0">
                <a:solidFill>
                  <a:srgbClr val="FFFEE6"/>
                </a:solidFill>
                <a:latin typeface="Tahoma"/>
                <a:cs typeface="Tahoma"/>
              </a:rPr>
              <a:t>i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8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800" spc="95" dirty="0">
                <a:solidFill>
                  <a:srgbClr val="FFFEE6"/>
                </a:solidFill>
                <a:latin typeface="Tahoma"/>
                <a:cs typeface="Tahoma"/>
              </a:rPr>
              <a:t>N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FFFEE6"/>
                </a:solidFill>
                <a:latin typeface="Tahoma"/>
                <a:cs typeface="Tahoma"/>
              </a:rPr>
              <a:t>c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3" dirty="0">
                <a:solidFill>
                  <a:srgbClr val="FFFEE6"/>
                </a:solidFill>
                <a:latin typeface="Tahoma"/>
                <a:cs typeface="Tahoma"/>
              </a:rPr>
              <a:t>i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FFFEE6"/>
                </a:solidFill>
                <a:latin typeface="Tahoma"/>
                <a:cs typeface="Tahoma"/>
              </a:rPr>
              <a:t>n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28" dirty="0">
                <a:solidFill>
                  <a:srgbClr val="FFFEE6"/>
                </a:solidFill>
                <a:latin typeface="Tahoma"/>
                <a:cs typeface="Tahoma"/>
              </a:rPr>
              <a:t>l</a:t>
            </a:r>
            <a:r>
              <a:rPr sz="80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800" spc="-55" dirty="0">
                <a:solidFill>
                  <a:srgbClr val="FFFEE6"/>
                </a:solidFill>
                <a:latin typeface="Tahoma"/>
                <a:cs typeface="Tahoma"/>
              </a:rPr>
              <a:t>(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75" dirty="0">
                <a:solidFill>
                  <a:srgbClr val="FFFEE6"/>
                </a:solidFill>
                <a:latin typeface="Tahoma"/>
                <a:cs typeface="Tahoma"/>
              </a:rPr>
              <a:t>D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100" dirty="0">
                <a:solidFill>
                  <a:srgbClr val="FFFEE6"/>
                </a:solidFill>
                <a:latin typeface="Tahoma"/>
                <a:cs typeface="Tahoma"/>
              </a:rPr>
              <a:t>p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800" spc="-9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FFFEE6"/>
                </a:solidFill>
                <a:latin typeface="Tahoma"/>
                <a:cs typeface="Tahoma"/>
              </a:rPr>
              <a:t>n</a:t>
            </a:r>
            <a:r>
              <a:rPr sz="800" spc="-9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FFFEE6"/>
                </a:solidFill>
                <a:latin typeface="Tahoma"/>
                <a:cs typeface="Tahoma"/>
              </a:rPr>
              <a:t>)</a:t>
            </a:r>
            <a:endParaRPr sz="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96524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6428" y="1371601"/>
            <a:ext cx="2943225" cy="400526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856993" y="2079462"/>
            <a:ext cx="287020" cy="2700338"/>
          </a:xfrm>
          <a:custGeom>
            <a:avLst/>
            <a:gdLst/>
            <a:ahLst/>
            <a:cxnLst/>
            <a:rect l="l" t="t" r="r" b="b"/>
            <a:pathLst>
              <a:path w="574040" h="5400675">
                <a:moveTo>
                  <a:pt x="574015" y="0"/>
                </a:moveTo>
                <a:lnTo>
                  <a:pt x="574015" y="5400674"/>
                </a:lnTo>
                <a:lnTo>
                  <a:pt x="0" y="5400674"/>
                </a:lnTo>
                <a:lnTo>
                  <a:pt x="0" y="0"/>
                </a:lnTo>
                <a:lnTo>
                  <a:pt x="574015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5" name="object 5"/>
          <p:cNvSpPr/>
          <p:nvPr/>
        </p:nvSpPr>
        <p:spPr>
          <a:xfrm>
            <a:off x="514350" y="1371601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1202" y="1705755"/>
            <a:ext cx="1367790" cy="498855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sz="3200" spc="-525" dirty="0">
                <a:solidFill>
                  <a:srgbClr val="252826"/>
                </a:solidFill>
              </a:rPr>
              <a:t>PETIÇÃO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08000" y="2279973"/>
            <a:ext cx="4232593" cy="344305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 marR="370523">
              <a:lnSpc>
                <a:spcPct val="100299"/>
              </a:lnSpc>
              <a:spcBef>
                <a:spcPts val="55"/>
              </a:spcBef>
            </a:pPr>
            <a:r>
              <a:rPr sz="1900" spc="-348" dirty="0">
                <a:solidFill>
                  <a:srgbClr val="252826"/>
                </a:solidFill>
                <a:latin typeface="Verdana"/>
                <a:cs typeface="Verdana"/>
              </a:rPr>
              <a:t>ARGUIÇÃO</a:t>
            </a:r>
            <a:r>
              <a:rPr sz="1900" spc="-148" dirty="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sz="1900" spc="-433" dirty="0">
                <a:solidFill>
                  <a:srgbClr val="252826"/>
                </a:solidFill>
                <a:latin typeface="Verdana"/>
                <a:cs typeface="Verdana"/>
              </a:rPr>
              <a:t>DE</a:t>
            </a:r>
            <a:r>
              <a:rPr sz="1900" spc="-148" dirty="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sz="1900" spc="-345" dirty="0">
                <a:solidFill>
                  <a:srgbClr val="252826"/>
                </a:solidFill>
                <a:latin typeface="Verdana"/>
                <a:cs typeface="Verdana"/>
              </a:rPr>
              <a:t>DESCUMPRIMENTO</a:t>
            </a:r>
            <a:r>
              <a:rPr sz="1900" spc="-148" dirty="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sz="1900" spc="-445" dirty="0">
                <a:solidFill>
                  <a:srgbClr val="252826"/>
                </a:solidFill>
                <a:latin typeface="Verdana"/>
                <a:cs typeface="Verdana"/>
              </a:rPr>
              <a:t>DE </a:t>
            </a:r>
            <a:r>
              <a:rPr sz="1900" spc="-338" dirty="0">
                <a:solidFill>
                  <a:srgbClr val="252826"/>
                </a:solidFill>
                <a:latin typeface="Verdana"/>
                <a:cs typeface="Verdana"/>
              </a:rPr>
              <a:t>PRECEITO</a:t>
            </a:r>
            <a:r>
              <a:rPr sz="1900" spc="-150" dirty="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sz="1900" spc="-350" dirty="0">
                <a:solidFill>
                  <a:srgbClr val="252826"/>
                </a:solidFill>
                <a:latin typeface="Verdana"/>
                <a:cs typeface="Verdana"/>
              </a:rPr>
              <a:t>FUNDAMENTAL</a:t>
            </a:r>
            <a:r>
              <a:rPr sz="1900" spc="-150" dirty="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sz="1900" spc="-368" dirty="0">
                <a:solidFill>
                  <a:srgbClr val="252826"/>
                </a:solidFill>
                <a:latin typeface="Verdana"/>
                <a:cs typeface="Verdana"/>
              </a:rPr>
              <a:t>COM</a:t>
            </a:r>
            <a:r>
              <a:rPr sz="1900" spc="-150" dirty="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sz="1900" spc="-370" dirty="0">
                <a:solidFill>
                  <a:srgbClr val="252826"/>
                </a:solidFill>
                <a:latin typeface="Verdana"/>
                <a:cs typeface="Verdana"/>
              </a:rPr>
              <a:t>PEDIDO</a:t>
            </a:r>
            <a:r>
              <a:rPr sz="1900" spc="-150" dirty="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sz="1900" spc="-445" dirty="0">
                <a:solidFill>
                  <a:srgbClr val="252826"/>
                </a:solidFill>
                <a:latin typeface="Verdana"/>
                <a:cs typeface="Verdana"/>
              </a:rPr>
              <a:t>DE </a:t>
            </a:r>
            <a:r>
              <a:rPr sz="1900" spc="-375" dirty="0">
                <a:solidFill>
                  <a:srgbClr val="252826"/>
                </a:solidFill>
                <a:latin typeface="Verdana"/>
                <a:cs typeface="Verdana"/>
              </a:rPr>
              <a:t>CONCESSÃO</a:t>
            </a:r>
            <a:r>
              <a:rPr sz="1900" spc="-148" dirty="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sz="1900" spc="-433" dirty="0">
                <a:solidFill>
                  <a:srgbClr val="252826"/>
                </a:solidFill>
                <a:latin typeface="Verdana"/>
                <a:cs typeface="Verdana"/>
              </a:rPr>
              <a:t>DE</a:t>
            </a:r>
            <a:r>
              <a:rPr sz="1900" spc="-148" dirty="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sz="1900" spc="-373" dirty="0">
                <a:solidFill>
                  <a:srgbClr val="252826"/>
                </a:solidFill>
                <a:latin typeface="Verdana"/>
                <a:cs typeface="Verdana"/>
              </a:rPr>
              <a:t>MEDIDA</a:t>
            </a:r>
            <a:r>
              <a:rPr sz="1900" spc="-145" dirty="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sz="1900" spc="-335" dirty="0">
                <a:solidFill>
                  <a:srgbClr val="252826"/>
                </a:solidFill>
                <a:latin typeface="Verdana"/>
                <a:cs typeface="Verdana"/>
              </a:rPr>
              <a:t>CAUTELAR</a:t>
            </a:r>
            <a:endParaRPr sz="1900">
              <a:latin typeface="Verdana"/>
              <a:cs typeface="Verdana"/>
            </a:endParaRPr>
          </a:p>
          <a:p>
            <a:pPr marL="19685" marR="214630" algn="just">
              <a:lnSpc>
                <a:spcPct val="116300"/>
              </a:lnSpc>
              <a:spcBef>
                <a:spcPts val="1960"/>
              </a:spcBef>
            </a:pPr>
            <a:r>
              <a:rPr sz="1075" spc="85" dirty="0">
                <a:solidFill>
                  <a:srgbClr val="252826"/>
                </a:solidFill>
                <a:latin typeface="Tahoma"/>
                <a:cs typeface="Tahoma"/>
              </a:rPr>
              <a:t>Escrita</a:t>
            </a:r>
            <a:r>
              <a:rPr sz="1075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0" dirty="0">
                <a:solidFill>
                  <a:srgbClr val="252826"/>
                </a:solidFill>
                <a:latin typeface="Tahoma"/>
                <a:cs typeface="Tahoma"/>
              </a:rPr>
              <a:t>pelo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70" dirty="0">
                <a:solidFill>
                  <a:srgbClr val="252826"/>
                </a:solidFill>
                <a:latin typeface="Tahoma"/>
                <a:cs typeface="Tahoma"/>
              </a:rPr>
              <a:t>PSOL,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05" dirty="0">
                <a:solidFill>
                  <a:srgbClr val="252826"/>
                </a:solidFill>
                <a:latin typeface="Tahoma"/>
                <a:cs typeface="Tahoma"/>
              </a:rPr>
              <a:t>baseada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00" dirty="0">
                <a:solidFill>
                  <a:srgbClr val="252826"/>
                </a:solidFill>
                <a:latin typeface="Tahoma"/>
                <a:cs typeface="Tahoma"/>
              </a:rPr>
              <a:t>na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95" dirty="0">
                <a:solidFill>
                  <a:srgbClr val="252826"/>
                </a:solidFill>
                <a:latin typeface="Tahoma"/>
                <a:cs typeface="Tahoma"/>
              </a:rPr>
              <a:t>representação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08" dirty="0">
                <a:solidFill>
                  <a:srgbClr val="252826"/>
                </a:solidFill>
                <a:latin typeface="Tahoma"/>
                <a:cs typeface="Tahoma"/>
              </a:rPr>
              <a:t>formulada </a:t>
            </a:r>
            <a:r>
              <a:rPr sz="1075" spc="105" dirty="0">
                <a:solidFill>
                  <a:srgbClr val="252826"/>
                </a:solidFill>
                <a:latin typeface="Tahoma"/>
                <a:cs typeface="Tahoma"/>
              </a:rPr>
              <a:t>pela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02" dirty="0">
                <a:solidFill>
                  <a:srgbClr val="252826"/>
                </a:solidFill>
                <a:latin typeface="Tahoma"/>
                <a:cs typeface="Tahoma"/>
              </a:rPr>
              <a:t>Clínica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20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83" dirty="0">
                <a:solidFill>
                  <a:srgbClr val="252826"/>
                </a:solidFill>
                <a:latin typeface="Tahoma"/>
                <a:cs typeface="Tahoma"/>
              </a:rPr>
              <a:t>Direitos</a:t>
            </a:r>
            <a:r>
              <a:rPr sz="1075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5" dirty="0">
                <a:solidFill>
                  <a:srgbClr val="252826"/>
                </a:solidFill>
                <a:latin typeface="Tahoma"/>
                <a:cs typeface="Tahoma"/>
              </a:rPr>
              <a:t>Fundamentais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8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5" dirty="0">
                <a:solidFill>
                  <a:srgbClr val="252826"/>
                </a:solidFill>
                <a:latin typeface="Tahoma"/>
                <a:cs typeface="Tahoma"/>
              </a:rPr>
              <a:t>Faculdade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08" dirty="0">
                <a:solidFill>
                  <a:srgbClr val="252826"/>
                </a:solidFill>
                <a:latin typeface="Tahoma"/>
                <a:cs typeface="Tahoma"/>
              </a:rPr>
              <a:t>de </a:t>
            </a:r>
            <a:r>
              <a:rPr sz="1075" spc="90" dirty="0">
                <a:solidFill>
                  <a:srgbClr val="252826"/>
                </a:solidFill>
                <a:latin typeface="Tahoma"/>
                <a:cs typeface="Tahoma"/>
              </a:rPr>
              <a:t>Direito</a:t>
            </a:r>
            <a:r>
              <a:rPr sz="1075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8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1075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8" dirty="0">
                <a:solidFill>
                  <a:srgbClr val="252826"/>
                </a:solidFill>
                <a:latin typeface="Tahoma"/>
                <a:cs typeface="Tahoma"/>
              </a:rPr>
              <a:t>UERJ</a:t>
            </a:r>
            <a:endParaRPr sz="1075">
              <a:latin typeface="Tahoma"/>
              <a:cs typeface="Tahoma"/>
            </a:endParaRPr>
          </a:p>
          <a:p>
            <a:pPr>
              <a:spcBef>
                <a:spcPts val="20"/>
              </a:spcBef>
            </a:pPr>
            <a:endParaRPr sz="1400">
              <a:latin typeface="Tahoma"/>
              <a:cs typeface="Tahoma"/>
            </a:endParaRPr>
          </a:p>
          <a:p>
            <a:pPr marL="19685"/>
            <a:r>
              <a:rPr sz="1075" b="1" spc="200" dirty="0">
                <a:solidFill>
                  <a:srgbClr val="252826"/>
                </a:solidFill>
                <a:latin typeface="Calibri"/>
                <a:cs typeface="Calibri"/>
              </a:rPr>
              <a:t>OBJETIVO</a:t>
            </a:r>
            <a:endParaRPr sz="1075">
              <a:latin typeface="Calibri"/>
              <a:cs typeface="Calibri"/>
            </a:endParaRPr>
          </a:p>
          <a:p>
            <a:pPr marL="19685" marR="2540">
              <a:lnSpc>
                <a:spcPct val="118200"/>
              </a:lnSpc>
              <a:spcBef>
                <a:spcPts val="13"/>
              </a:spcBef>
            </a:pPr>
            <a:r>
              <a:rPr sz="1075" spc="68" dirty="0">
                <a:solidFill>
                  <a:srgbClr val="252826"/>
                </a:solidFill>
                <a:latin typeface="Tahoma"/>
                <a:cs typeface="Tahoma"/>
              </a:rPr>
              <a:t>Seja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5" dirty="0">
                <a:solidFill>
                  <a:srgbClr val="252826"/>
                </a:solidFill>
                <a:latin typeface="Tahoma"/>
                <a:cs typeface="Tahoma"/>
              </a:rPr>
              <a:t>reconhecido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88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b="1" spc="165" dirty="0">
                <a:solidFill>
                  <a:srgbClr val="F7CF2B"/>
                </a:solidFill>
                <a:latin typeface="Calibri"/>
                <a:cs typeface="Calibri"/>
              </a:rPr>
              <a:t>estado</a:t>
            </a:r>
            <a:r>
              <a:rPr sz="1075" b="1" spc="135" dirty="0">
                <a:solidFill>
                  <a:srgbClr val="F7CF2B"/>
                </a:solidFill>
                <a:latin typeface="Calibri"/>
                <a:cs typeface="Calibri"/>
              </a:rPr>
              <a:t> </a:t>
            </a:r>
            <a:r>
              <a:rPr sz="1075" b="1" spc="173" dirty="0">
                <a:solidFill>
                  <a:srgbClr val="F7CF2B"/>
                </a:solidFill>
                <a:latin typeface="Calibri"/>
                <a:cs typeface="Calibri"/>
              </a:rPr>
              <a:t>de</a:t>
            </a:r>
            <a:r>
              <a:rPr sz="1075" b="1" spc="135" dirty="0">
                <a:solidFill>
                  <a:srgbClr val="F7CF2B"/>
                </a:solidFill>
                <a:latin typeface="Calibri"/>
                <a:cs typeface="Calibri"/>
              </a:rPr>
              <a:t> </a:t>
            </a:r>
            <a:r>
              <a:rPr sz="1075" b="1" spc="160" dirty="0">
                <a:solidFill>
                  <a:srgbClr val="F7CF2B"/>
                </a:solidFill>
                <a:latin typeface="Calibri"/>
                <a:cs typeface="Calibri"/>
              </a:rPr>
              <a:t>coisas</a:t>
            </a:r>
            <a:r>
              <a:rPr sz="1075" b="1" spc="138" dirty="0">
                <a:solidFill>
                  <a:srgbClr val="F7CF2B"/>
                </a:solidFill>
                <a:latin typeface="Calibri"/>
                <a:cs typeface="Calibri"/>
              </a:rPr>
              <a:t> </a:t>
            </a:r>
            <a:r>
              <a:rPr sz="1075" b="1" spc="158" dirty="0">
                <a:solidFill>
                  <a:srgbClr val="F7CF2B"/>
                </a:solidFill>
                <a:latin typeface="Calibri"/>
                <a:cs typeface="Calibri"/>
              </a:rPr>
              <a:t>inconstitucional</a:t>
            </a:r>
            <a:r>
              <a:rPr sz="1075" b="1" spc="135" dirty="0">
                <a:solidFill>
                  <a:srgbClr val="F7CF2B"/>
                </a:solidFill>
                <a:latin typeface="Calibri"/>
                <a:cs typeface="Calibri"/>
              </a:rPr>
              <a:t> </a:t>
            </a:r>
            <a:r>
              <a:rPr sz="1075" b="1" spc="155" dirty="0">
                <a:solidFill>
                  <a:srgbClr val="F7CF2B"/>
                </a:solidFill>
                <a:latin typeface="Calibri"/>
                <a:cs typeface="Calibri"/>
              </a:rPr>
              <a:t>do </a:t>
            </a:r>
            <a:r>
              <a:rPr sz="1075" b="1" spc="168" dirty="0">
                <a:solidFill>
                  <a:srgbClr val="F7CF2B"/>
                </a:solidFill>
                <a:latin typeface="Calibri"/>
                <a:cs typeface="Calibri"/>
              </a:rPr>
              <a:t>sistema</a:t>
            </a:r>
            <a:r>
              <a:rPr sz="1075" b="1" spc="138" dirty="0">
                <a:solidFill>
                  <a:srgbClr val="F7CF2B"/>
                </a:solidFill>
                <a:latin typeface="Calibri"/>
                <a:cs typeface="Calibri"/>
              </a:rPr>
              <a:t> </a:t>
            </a:r>
            <a:r>
              <a:rPr sz="1075" b="1" spc="153" dirty="0">
                <a:solidFill>
                  <a:srgbClr val="F7CF2B"/>
                </a:solidFill>
                <a:latin typeface="Calibri"/>
                <a:cs typeface="Calibri"/>
              </a:rPr>
              <a:t>penitenciário</a:t>
            </a:r>
            <a:r>
              <a:rPr sz="1075" b="1" spc="138" dirty="0">
                <a:solidFill>
                  <a:srgbClr val="F7CF2B"/>
                </a:solidFill>
                <a:latin typeface="Calibri"/>
                <a:cs typeface="Calibri"/>
              </a:rPr>
              <a:t> </a:t>
            </a:r>
            <a:r>
              <a:rPr sz="1075" b="1" spc="127" dirty="0">
                <a:solidFill>
                  <a:srgbClr val="F7CF2B"/>
                </a:solidFill>
                <a:latin typeface="Calibri"/>
                <a:cs typeface="Calibri"/>
              </a:rPr>
              <a:t>brasileiro, </a:t>
            </a:r>
            <a:r>
              <a:rPr sz="1075" spc="163" dirty="0">
                <a:solidFill>
                  <a:srgbClr val="252826"/>
                </a:solidFill>
                <a:latin typeface="Tahoma"/>
                <a:cs typeface="Tahoma"/>
              </a:rPr>
              <a:t>em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88" dirty="0">
                <a:solidFill>
                  <a:srgbClr val="252826"/>
                </a:solidFill>
                <a:latin typeface="Tahoma"/>
                <a:cs typeface="Tahoma"/>
              </a:rPr>
              <a:t>razão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8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8" dirty="0">
                <a:solidFill>
                  <a:srgbClr val="252826"/>
                </a:solidFill>
                <a:latin typeface="Tahoma"/>
                <a:cs typeface="Tahoma"/>
              </a:rPr>
              <a:t>adoção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08" dirty="0">
                <a:solidFill>
                  <a:srgbClr val="252826"/>
                </a:solidFill>
                <a:latin typeface="Tahoma"/>
                <a:cs typeface="Tahoma"/>
              </a:rPr>
              <a:t>de </a:t>
            </a:r>
            <a:r>
              <a:rPr sz="1075" spc="98" dirty="0">
                <a:solidFill>
                  <a:srgbClr val="252826"/>
                </a:solidFill>
                <a:latin typeface="Tahoma"/>
                <a:cs typeface="Tahoma"/>
              </a:rPr>
              <a:t>providências</a:t>
            </a:r>
            <a:r>
              <a:rPr sz="1075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98" dirty="0">
                <a:solidFill>
                  <a:srgbClr val="252826"/>
                </a:solidFill>
                <a:latin typeface="Tahoma"/>
                <a:cs typeface="Tahoma"/>
              </a:rPr>
              <a:t>adotas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0" dirty="0">
                <a:solidFill>
                  <a:srgbClr val="252826"/>
                </a:solidFill>
                <a:latin typeface="Tahoma"/>
                <a:cs typeface="Tahoma"/>
              </a:rPr>
              <a:t>pelo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78" dirty="0">
                <a:solidFill>
                  <a:srgbClr val="252826"/>
                </a:solidFill>
                <a:latin typeface="Tahoma"/>
                <a:cs typeface="Tahoma"/>
              </a:rPr>
              <a:t>Estado,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93" dirty="0">
                <a:solidFill>
                  <a:srgbClr val="252826"/>
                </a:solidFill>
                <a:latin typeface="Tahoma"/>
                <a:cs typeface="Tahoma"/>
              </a:rPr>
              <a:t>para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33" dirty="0">
                <a:solidFill>
                  <a:srgbClr val="252826"/>
                </a:solidFill>
                <a:latin typeface="Tahoma"/>
                <a:cs typeface="Tahoma"/>
              </a:rPr>
              <a:t>s</a:t>
            </a:r>
            <a:r>
              <a:rPr sz="1075" b="1" spc="133" dirty="0">
                <a:solidFill>
                  <a:srgbClr val="252826"/>
                </a:solidFill>
                <a:latin typeface="Calibri"/>
                <a:cs typeface="Calibri"/>
              </a:rPr>
              <a:t>anar</a:t>
            </a:r>
            <a:r>
              <a:rPr sz="1075" b="1" spc="135" dirty="0">
                <a:solidFill>
                  <a:srgbClr val="252826"/>
                </a:solidFill>
                <a:latin typeface="Calibri"/>
                <a:cs typeface="Calibri"/>
              </a:rPr>
              <a:t> </a:t>
            </a:r>
            <a:r>
              <a:rPr sz="1075" b="1" spc="145" dirty="0">
                <a:solidFill>
                  <a:srgbClr val="252826"/>
                </a:solidFill>
                <a:latin typeface="Calibri"/>
                <a:cs typeface="Calibri"/>
              </a:rPr>
              <a:t>as </a:t>
            </a:r>
            <a:r>
              <a:rPr sz="1075" b="1" spc="170" dirty="0">
                <a:solidFill>
                  <a:srgbClr val="252826"/>
                </a:solidFill>
                <a:latin typeface="Calibri"/>
                <a:cs typeface="Calibri"/>
              </a:rPr>
              <a:t>gravíssimas</a:t>
            </a:r>
            <a:r>
              <a:rPr sz="1075" b="1" spc="135" dirty="0">
                <a:solidFill>
                  <a:srgbClr val="252826"/>
                </a:solidFill>
                <a:latin typeface="Calibri"/>
                <a:cs typeface="Calibri"/>
              </a:rPr>
              <a:t> </a:t>
            </a:r>
            <a:r>
              <a:rPr sz="1075" b="1" spc="153" dirty="0">
                <a:solidFill>
                  <a:srgbClr val="252826"/>
                </a:solidFill>
                <a:latin typeface="Calibri"/>
                <a:cs typeface="Calibri"/>
              </a:rPr>
              <a:t>lesões</a:t>
            </a:r>
            <a:r>
              <a:rPr sz="1075" b="1" spc="138" dirty="0">
                <a:solidFill>
                  <a:srgbClr val="252826"/>
                </a:solidFill>
                <a:latin typeface="Calibri"/>
                <a:cs typeface="Calibri"/>
              </a:rPr>
              <a:t> a</a:t>
            </a:r>
            <a:r>
              <a:rPr sz="1075" b="1" spc="135" dirty="0">
                <a:solidFill>
                  <a:srgbClr val="252826"/>
                </a:solidFill>
                <a:latin typeface="Calibri"/>
                <a:cs typeface="Calibri"/>
              </a:rPr>
              <a:t> </a:t>
            </a:r>
            <a:r>
              <a:rPr sz="1075" b="1" spc="158" dirty="0">
                <a:solidFill>
                  <a:srgbClr val="252826"/>
                </a:solidFill>
                <a:latin typeface="Calibri"/>
                <a:cs typeface="Calibri"/>
              </a:rPr>
              <a:t>preceitos</a:t>
            </a:r>
            <a:r>
              <a:rPr sz="1075" b="1" spc="138" dirty="0">
                <a:solidFill>
                  <a:srgbClr val="252826"/>
                </a:solidFill>
                <a:latin typeface="Calibri"/>
                <a:cs typeface="Calibri"/>
              </a:rPr>
              <a:t> </a:t>
            </a:r>
            <a:r>
              <a:rPr sz="1075" b="1" spc="175" dirty="0">
                <a:solidFill>
                  <a:srgbClr val="252826"/>
                </a:solidFill>
                <a:latin typeface="Calibri"/>
                <a:cs typeface="Calibri"/>
              </a:rPr>
              <a:t>fundamentais</a:t>
            </a:r>
            <a:r>
              <a:rPr sz="1075" b="1" spc="125" dirty="0">
                <a:solidFill>
                  <a:srgbClr val="252826"/>
                </a:solidFill>
                <a:latin typeface="Calibri"/>
                <a:cs typeface="Calibri"/>
              </a:rPr>
              <a:t> </a:t>
            </a:r>
            <a:r>
              <a:rPr sz="1075" spc="105" dirty="0">
                <a:solidFill>
                  <a:srgbClr val="252826"/>
                </a:solidFill>
                <a:latin typeface="Tahoma"/>
                <a:cs typeface="Tahoma"/>
              </a:rPr>
              <a:t>da </a:t>
            </a:r>
            <a:r>
              <a:rPr sz="1075" spc="88" dirty="0">
                <a:solidFill>
                  <a:srgbClr val="252826"/>
                </a:solidFill>
                <a:latin typeface="Tahoma"/>
                <a:cs typeface="Tahoma"/>
              </a:rPr>
              <a:t>Constituição,</a:t>
            </a:r>
            <a:r>
              <a:rPr sz="1075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98" dirty="0">
                <a:solidFill>
                  <a:srgbClr val="252826"/>
                </a:solidFill>
                <a:latin typeface="Tahoma"/>
                <a:cs typeface="Tahoma"/>
              </a:rPr>
              <a:t>decorrentes</a:t>
            </a:r>
            <a:r>
              <a:rPr sz="1075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20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1075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3" dirty="0">
                <a:solidFill>
                  <a:srgbClr val="252826"/>
                </a:solidFill>
                <a:latin typeface="Tahoma"/>
                <a:cs typeface="Tahoma"/>
              </a:rPr>
              <a:t>condutas</a:t>
            </a:r>
            <a:r>
              <a:rPr sz="1075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88" dirty="0">
                <a:solidFill>
                  <a:srgbClr val="252826"/>
                </a:solidFill>
                <a:latin typeface="Tahoma"/>
                <a:cs typeface="Tahoma"/>
              </a:rPr>
              <a:t>comissivas</a:t>
            </a:r>
            <a:r>
              <a:rPr sz="1075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43" dirty="0">
                <a:solidFill>
                  <a:srgbClr val="252826"/>
                </a:solidFill>
                <a:latin typeface="Tahoma"/>
                <a:cs typeface="Tahoma"/>
              </a:rPr>
              <a:t>e </a:t>
            </a:r>
            <a:r>
              <a:rPr sz="1075" spc="83" dirty="0">
                <a:solidFill>
                  <a:srgbClr val="252826"/>
                </a:solidFill>
                <a:latin typeface="Tahoma"/>
                <a:cs typeface="Tahoma"/>
              </a:rPr>
              <a:t>omissivas</a:t>
            </a:r>
            <a:r>
              <a:rPr sz="1075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00" dirty="0">
                <a:solidFill>
                  <a:srgbClr val="252826"/>
                </a:solidFill>
                <a:latin typeface="Tahoma"/>
                <a:cs typeface="Tahoma"/>
              </a:rPr>
              <a:t>dos</a:t>
            </a:r>
            <a:r>
              <a:rPr sz="1075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02" dirty="0">
                <a:solidFill>
                  <a:srgbClr val="252826"/>
                </a:solidFill>
                <a:latin typeface="Tahoma"/>
                <a:cs typeface="Tahoma"/>
              </a:rPr>
              <a:t>poderes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3" dirty="0">
                <a:solidFill>
                  <a:srgbClr val="252826"/>
                </a:solidFill>
                <a:latin typeface="Tahoma"/>
                <a:cs typeface="Tahoma"/>
              </a:rPr>
              <a:t>públicos</a:t>
            </a:r>
            <a:r>
              <a:rPr sz="1075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8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78" dirty="0">
                <a:solidFill>
                  <a:srgbClr val="252826"/>
                </a:solidFill>
                <a:latin typeface="Tahoma"/>
                <a:cs typeface="Tahoma"/>
              </a:rPr>
              <a:t>União,</a:t>
            </a:r>
            <a:r>
              <a:rPr sz="1075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00" dirty="0">
                <a:solidFill>
                  <a:srgbClr val="252826"/>
                </a:solidFill>
                <a:latin typeface="Tahoma"/>
                <a:cs typeface="Tahoma"/>
              </a:rPr>
              <a:t>dos</a:t>
            </a:r>
            <a:r>
              <a:rPr sz="1075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95" dirty="0">
                <a:solidFill>
                  <a:srgbClr val="252826"/>
                </a:solidFill>
                <a:latin typeface="Tahoma"/>
                <a:cs typeface="Tahoma"/>
              </a:rPr>
              <a:t>Estados</a:t>
            </a:r>
            <a:r>
              <a:rPr sz="1075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68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1075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118" dirty="0">
                <a:solidFill>
                  <a:srgbClr val="252826"/>
                </a:solidFill>
                <a:latin typeface="Tahoma"/>
                <a:cs typeface="Tahoma"/>
              </a:rPr>
              <a:t>do </a:t>
            </a:r>
            <a:r>
              <a:rPr sz="1075" spc="83" dirty="0">
                <a:solidFill>
                  <a:srgbClr val="252826"/>
                </a:solidFill>
                <a:latin typeface="Tahoma"/>
                <a:cs typeface="Tahoma"/>
              </a:rPr>
              <a:t>Distrito</a:t>
            </a:r>
            <a:r>
              <a:rPr sz="1075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1075" spc="88" dirty="0">
                <a:solidFill>
                  <a:srgbClr val="252826"/>
                </a:solidFill>
                <a:latin typeface="Tahoma"/>
                <a:cs typeface="Tahoma"/>
              </a:rPr>
              <a:t>Federal</a:t>
            </a:r>
            <a:endParaRPr sz="107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3245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19842"/>
            <a:ext cx="6172200" cy="1144025"/>
          </a:xfrm>
          <a:prstGeom prst="rect">
            <a:avLst/>
          </a:prstGeom>
        </p:spPr>
        <p:txBody>
          <a:bodyPr vert="horz" wrap="square" lIns="0" tIns="4624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8" dirty="0"/>
              <a:t>Custo</a:t>
            </a:r>
            <a:r>
              <a:rPr spc="-172" dirty="0"/>
              <a:t> </a:t>
            </a:r>
            <a:r>
              <a:rPr dirty="0"/>
              <a:t>da</a:t>
            </a:r>
            <a:r>
              <a:rPr spc="-146" dirty="0"/>
              <a:t> </a:t>
            </a:r>
            <a:r>
              <a:rPr spc="-34" dirty="0"/>
              <a:t>Criminalidade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650" y="2208001"/>
            <a:ext cx="6260782" cy="4323941"/>
          </a:xfrm>
          <a:prstGeom prst="rect">
            <a:avLst/>
          </a:prstGeom>
        </p:spPr>
        <p:txBody>
          <a:bodyPr vert="horz" wrap="square" lIns="0" tIns="42863" rIns="0" bIns="0" rtlCol="0">
            <a:spAutoFit/>
          </a:bodyPr>
          <a:lstStyle/>
          <a:p>
            <a:pPr marL="146209" indent="-136684" algn="just">
              <a:spcBef>
                <a:spcPts val="33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entender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criminalidade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seguintes</a:t>
            </a:r>
            <a:r>
              <a:rPr sz="16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</a:t>
            </a:r>
            <a:r>
              <a:rPr sz="16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categorias: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949" lvl="1" indent="-136684" algn="just">
              <a:spcBef>
                <a:spcPts val="232"/>
              </a:spcBef>
              <a:buClr>
                <a:srgbClr val="6E6E74"/>
              </a:buClr>
              <a:buFont typeface="Wingdings 2"/>
              <a:buChar char=""/>
              <a:tabLst>
                <a:tab pos="35194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sz="16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1600" spc="-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z="1600" spc="-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</a:t>
            </a:r>
            <a:r>
              <a:rPr sz="1600" spc="-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privada)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949" lvl="1" indent="-136684" algn="just">
              <a:spcBef>
                <a:spcPts val="304"/>
              </a:spcBef>
              <a:buClr>
                <a:srgbClr val="6E6E74"/>
              </a:buClr>
              <a:buFont typeface="Wingdings 2"/>
              <a:buChar char=""/>
              <a:tabLst>
                <a:tab pos="35194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sz="1600" spc="-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encarceramento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949" lvl="1" indent="-136684" algn="just">
              <a:spcBef>
                <a:spcPts val="307"/>
              </a:spcBef>
              <a:buClr>
                <a:srgbClr val="6E6E74"/>
              </a:buClr>
              <a:buFont typeface="Wingdings 2"/>
              <a:buChar char=""/>
              <a:tabLst>
                <a:tab pos="35194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sz="16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-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danos</a:t>
            </a:r>
            <a:r>
              <a:rPr sz="1600" spc="-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sz="1600" spc="-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</a:t>
            </a:r>
            <a:r>
              <a:rPr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seguros)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949" lvl="1" indent="-136684" algn="just">
              <a:spcBef>
                <a:spcPts val="304"/>
              </a:spcBef>
              <a:buClr>
                <a:srgbClr val="6E6E74"/>
              </a:buClr>
              <a:buFont typeface="Wingdings 2"/>
              <a:buChar char=""/>
              <a:tabLst>
                <a:tab pos="35194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sz="1600" spc="-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-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</a:t>
            </a:r>
            <a:r>
              <a:rPr sz="1600" spc="-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produtiva</a:t>
            </a:r>
            <a:r>
              <a:rPr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(vítimas</a:t>
            </a:r>
            <a:r>
              <a:rPr sz="16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encarcerados)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949" lvl="1" indent="-136684" algn="just">
              <a:spcBef>
                <a:spcPts val="307"/>
              </a:spcBef>
              <a:buClr>
                <a:srgbClr val="6E6E74"/>
              </a:buClr>
              <a:buFont typeface="Wingdings 2"/>
              <a:buChar char=""/>
              <a:tabLst>
                <a:tab pos="35194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sz="16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1600" spc="-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sz="1600" spc="-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judiciais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949" lvl="1" indent="-136684" algn="just">
              <a:spcBef>
                <a:spcPts val="307"/>
              </a:spcBef>
              <a:buClr>
                <a:srgbClr val="6E6E74"/>
              </a:buClr>
              <a:buFont typeface="Wingdings 2"/>
              <a:buChar char=""/>
              <a:tabLst>
                <a:tab pos="35194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sz="1600" spc="-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z="16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sz="1600" spc="-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médicos</a:t>
            </a:r>
            <a:r>
              <a:rPr sz="1600" spc="-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terapêuticos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ct val="95000"/>
              </a:lnSpc>
              <a:spcBef>
                <a:spcPts val="1271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Apesar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tópico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discutido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16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pública,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eficácia</a:t>
            </a:r>
            <a:r>
              <a:rPr sz="16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altamente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político</a:t>
            </a:r>
            <a:r>
              <a:rPr sz="16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ideologizado,</a:t>
            </a:r>
            <a:r>
              <a:rPr sz="16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muitos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  <a:r>
              <a:rPr sz="1600"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sz="16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disponíveis,</a:t>
            </a:r>
            <a:r>
              <a:rPr sz="16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sz="16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pensando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sz="16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vítimas,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privacidade.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11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Apesar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16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sz="16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delegar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16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sz="16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sz="16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gastamos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algn="just">
              <a:lnSpc>
                <a:spcPts val="1579"/>
              </a:lnSpc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sz="1600"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</a:t>
            </a:r>
            <a:r>
              <a:rPr sz="16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1600"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privada.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28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4000" cy="51435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687" y="1028712"/>
              <a:ext cx="17259300" cy="6816725"/>
            </a:xfrm>
            <a:custGeom>
              <a:avLst/>
              <a:gdLst/>
              <a:ahLst/>
              <a:cxnLst/>
              <a:rect l="l" t="t" r="r" b="b"/>
              <a:pathLst>
                <a:path w="17259300" h="6816725">
                  <a:moveTo>
                    <a:pt x="2743200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2743200" y="209550"/>
                  </a:lnTo>
                  <a:lnTo>
                    <a:pt x="2743200" y="0"/>
                  </a:lnTo>
                  <a:close/>
                </a:path>
                <a:path w="17259300" h="6816725">
                  <a:moveTo>
                    <a:pt x="17259300" y="1415719"/>
                  </a:moveTo>
                  <a:lnTo>
                    <a:pt x="16685286" y="1415719"/>
                  </a:lnTo>
                  <a:lnTo>
                    <a:pt x="16685286" y="6816395"/>
                  </a:lnTo>
                  <a:lnTo>
                    <a:pt x="17259300" y="6816395"/>
                  </a:lnTo>
                  <a:lnTo>
                    <a:pt x="17259300" y="141571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8000" y="2224857"/>
            <a:ext cx="4205923" cy="335463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1050" spc="93" dirty="0">
                <a:solidFill>
                  <a:srgbClr val="FFFEE6"/>
                </a:solidFill>
                <a:latin typeface="Tahoma"/>
                <a:cs typeface="Tahoma"/>
              </a:rPr>
              <a:t>“Abandonai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toda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8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esperança,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FFFEE6"/>
                </a:solidFill>
                <a:latin typeface="Tahoma"/>
                <a:cs typeface="Tahoma"/>
              </a:rPr>
              <a:t>vós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13" dirty="0">
                <a:solidFill>
                  <a:srgbClr val="FFFEE6"/>
                </a:solidFill>
                <a:latin typeface="Tahoma"/>
                <a:cs typeface="Tahoma"/>
              </a:rPr>
              <a:t>que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8" dirty="0">
                <a:solidFill>
                  <a:srgbClr val="FFFEE6"/>
                </a:solidFill>
                <a:latin typeface="Tahoma"/>
                <a:cs typeface="Tahoma"/>
              </a:rPr>
              <a:t>entrais”</a:t>
            </a:r>
            <a:endParaRPr sz="1050">
              <a:latin typeface="Tahoma"/>
              <a:cs typeface="Tahoma"/>
            </a:endParaRPr>
          </a:p>
          <a:p>
            <a:pPr>
              <a:spcBef>
                <a:spcPts val="8"/>
              </a:spcBef>
            </a:pPr>
            <a:endParaRPr sz="1150">
              <a:latin typeface="Tahoma"/>
              <a:cs typeface="Tahoma"/>
            </a:endParaRPr>
          </a:p>
          <a:p>
            <a:pPr marL="6350" marR="41593">
              <a:lnSpc>
                <a:spcPct val="119300"/>
              </a:lnSpc>
              <a:spcBef>
                <a:spcPts val="3"/>
              </a:spcBef>
            </a:pPr>
            <a:r>
              <a:rPr sz="1100" b="1" spc="160" dirty="0">
                <a:solidFill>
                  <a:srgbClr val="FFDB4E"/>
                </a:solidFill>
                <a:latin typeface="Calibri"/>
                <a:cs typeface="Calibri"/>
              </a:rPr>
              <a:t>Situação</a:t>
            </a:r>
            <a:r>
              <a:rPr sz="1100" b="1" spc="133" dirty="0">
                <a:solidFill>
                  <a:srgbClr val="FFDB4E"/>
                </a:solidFill>
                <a:latin typeface="Calibri"/>
                <a:cs typeface="Calibri"/>
              </a:rPr>
              <a:t> </a:t>
            </a:r>
            <a:r>
              <a:rPr sz="1100" b="1" spc="158" dirty="0">
                <a:solidFill>
                  <a:srgbClr val="FFDB4E"/>
                </a:solidFill>
                <a:latin typeface="Calibri"/>
                <a:cs typeface="Calibri"/>
              </a:rPr>
              <a:t>totalmente</a:t>
            </a:r>
            <a:r>
              <a:rPr sz="1100" b="1" spc="133" dirty="0">
                <a:solidFill>
                  <a:srgbClr val="FFDB4E"/>
                </a:solidFill>
                <a:latin typeface="Calibri"/>
                <a:cs typeface="Calibri"/>
              </a:rPr>
              <a:t> </a:t>
            </a:r>
            <a:r>
              <a:rPr sz="1100" b="1" spc="160" dirty="0">
                <a:solidFill>
                  <a:srgbClr val="FFDB4E"/>
                </a:solidFill>
                <a:latin typeface="Calibri"/>
                <a:cs typeface="Calibri"/>
              </a:rPr>
              <a:t>incompatível</a:t>
            </a:r>
            <a:r>
              <a:rPr sz="1100" b="1" spc="135" dirty="0">
                <a:solidFill>
                  <a:srgbClr val="FFDB4E"/>
                </a:solidFill>
                <a:latin typeface="Calibri"/>
                <a:cs typeface="Calibri"/>
              </a:rPr>
              <a:t> </a:t>
            </a:r>
            <a:r>
              <a:rPr sz="1100" b="1" spc="208" dirty="0">
                <a:solidFill>
                  <a:srgbClr val="FFDB4E"/>
                </a:solidFill>
                <a:latin typeface="Calibri"/>
                <a:cs typeface="Calibri"/>
              </a:rPr>
              <a:t>com</a:t>
            </a:r>
            <a:r>
              <a:rPr sz="1100" b="1" spc="133" dirty="0">
                <a:solidFill>
                  <a:srgbClr val="FFDB4E"/>
                </a:solidFill>
                <a:latin typeface="Calibri"/>
                <a:cs typeface="Calibri"/>
              </a:rPr>
              <a:t> </a:t>
            </a:r>
            <a:r>
              <a:rPr sz="1100" b="1" spc="130" dirty="0">
                <a:solidFill>
                  <a:srgbClr val="FFDB4E"/>
                </a:solidFill>
                <a:latin typeface="Calibri"/>
                <a:cs typeface="Calibri"/>
              </a:rPr>
              <a:t>a</a:t>
            </a:r>
            <a:r>
              <a:rPr sz="1100" b="1" spc="135" dirty="0">
                <a:solidFill>
                  <a:srgbClr val="FFDB4E"/>
                </a:solidFill>
                <a:latin typeface="Calibri"/>
                <a:cs typeface="Calibri"/>
              </a:rPr>
              <a:t> </a:t>
            </a:r>
            <a:r>
              <a:rPr sz="1100" b="1" spc="155" dirty="0">
                <a:solidFill>
                  <a:srgbClr val="FFDB4E"/>
                </a:solidFill>
                <a:latin typeface="Calibri"/>
                <a:cs typeface="Calibri"/>
              </a:rPr>
              <a:t>Constituição </a:t>
            </a:r>
            <a:r>
              <a:rPr sz="1100" b="1" spc="153" dirty="0">
                <a:solidFill>
                  <a:srgbClr val="FFDB4E"/>
                </a:solidFill>
                <a:latin typeface="Calibri"/>
                <a:cs typeface="Calibri"/>
              </a:rPr>
              <a:t>Federal</a:t>
            </a:r>
            <a:endParaRPr sz="110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400">
              <a:latin typeface="Calibri"/>
              <a:cs typeface="Calibri"/>
            </a:endParaRPr>
          </a:p>
          <a:p>
            <a:pPr marL="232410" indent="-119380">
              <a:buAutoNum type="arabicPeriod"/>
              <a:tabLst>
                <a:tab pos="232410" algn="l"/>
              </a:tabLst>
            </a:pP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art.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-115" dirty="0">
                <a:solidFill>
                  <a:srgbClr val="FFFEE6"/>
                </a:solidFill>
                <a:latin typeface="Tahoma"/>
                <a:cs typeface="Tahoma"/>
              </a:rPr>
              <a:t>1º,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-50" dirty="0">
                <a:solidFill>
                  <a:srgbClr val="FFFEE6"/>
                </a:solidFill>
                <a:latin typeface="Tahoma"/>
                <a:cs typeface="Tahoma"/>
              </a:rPr>
              <a:t>III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-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8" dirty="0">
                <a:solidFill>
                  <a:srgbClr val="FFFEE6"/>
                </a:solidFill>
                <a:latin typeface="Tahoma"/>
                <a:cs typeface="Tahoma"/>
              </a:rPr>
              <a:t>Dignidade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2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8" dirty="0">
                <a:solidFill>
                  <a:srgbClr val="FFFEE6"/>
                </a:solidFill>
                <a:latin typeface="Tahoma"/>
                <a:cs typeface="Tahoma"/>
              </a:rPr>
              <a:t>Pessoa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23" dirty="0">
                <a:solidFill>
                  <a:srgbClr val="FFFEE6"/>
                </a:solidFill>
                <a:latin typeface="Tahoma"/>
                <a:cs typeface="Tahoma"/>
              </a:rPr>
              <a:t>Humana</a:t>
            </a:r>
            <a:endParaRPr sz="1050">
              <a:latin typeface="Tahoma"/>
              <a:cs typeface="Tahoma"/>
            </a:endParaRPr>
          </a:p>
          <a:p>
            <a:pPr marL="232092" marR="3175" indent="-124777">
              <a:lnSpc>
                <a:spcPct val="116100"/>
              </a:lnSpc>
              <a:buAutoNum type="arabicPeriod"/>
              <a:tabLst>
                <a:tab pos="232728" algn="l"/>
              </a:tabLst>
            </a:pP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art.</a:t>
            </a:r>
            <a:r>
              <a:rPr sz="1050" spc="2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-18" dirty="0">
                <a:solidFill>
                  <a:srgbClr val="FFFEE6"/>
                </a:solidFill>
                <a:latin typeface="Tahoma"/>
                <a:cs typeface="Tahoma"/>
              </a:rPr>
              <a:t>5º,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-50" dirty="0">
                <a:solidFill>
                  <a:srgbClr val="FFFEE6"/>
                </a:solidFill>
                <a:latin typeface="Tahoma"/>
                <a:cs typeface="Tahoma"/>
              </a:rPr>
              <a:t>III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-</a:t>
            </a:r>
            <a:r>
              <a:rPr sz="1050" spc="2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Proibição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2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5" dirty="0">
                <a:solidFill>
                  <a:srgbClr val="FFFEE6"/>
                </a:solidFill>
                <a:latin typeface="Tahoma"/>
                <a:cs typeface="Tahoma"/>
              </a:rPr>
              <a:t>tortura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050" spc="2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3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tratamento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10" dirty="0">
                <a:solidFill>
                  <a:srgbClr val="FFFEE6"/>
                </a:solidFill>
                <a:latin typeface="Tahoma"/>
                <a:cs typeface="Tahoma"/>
              </a:rPr>
              <a:t>desumano 	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ou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degradante</a:t>
            </a:r>
            <a:endParaRPr sz="1050">
              <a:latin typeface="Tahoma"/>
              <a:cs typeface="Tahoma"/>
            </a:endParaRPr>
          </a:p>
          <a:p>
            <a:pPr marL="232728" marR="2540" indent="-118110">
              <a:lnSpc>
                <a:spcPct val="116100"/>
              </a:lnSpc>
              <a:buFont typeface="Tahoma"/>
              <a:buAutoNum type="arabicPeriod"/>
              <a:tabLst>
                <a:tab pos="232728" algn="l"/>
                <a:tab pos="272733" algn="l"/>
              </a:tabLst>
            </a:pPr>
            <a:r>
              <a:rPr sz="1050" dirty="0">
                <a:solidFill>
                  <a:srgbClr val="FFFEE6"/>
                </a:solidFill>
                <a:latin typeface="Times New Roman"/>
                <a:cs typeface="Times New Roman"/>
              </a:rPr>
              <a:t>	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art.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-18" dirty="0">
                <a:solidFill>
                  <a:srgbClr val="FFFEE6"/>
                </a:solidFill>
                <a:latin typeface="Tahoma"/>
                <a:cs typeface="Tahoma"/>
              </a:rPr>
              <a:t>5º,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XLVIII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-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0" dirty="0">
                <a:solidFill>
                  <a:srgbClr val="FFFEE6"/>
                </a:solidFill>
                <a:latin typeface="Tahoma"/>
                <a:cs typeface="Tahoma"/>
              </a:rPr>
              <a:t>Impõe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3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25" dirty="0">
                <a:solidFill>
                  <a:srgbClr val="FFFEE6"/>
                </a:solidFill>
                <a:latin typeface="Tahoma"/>
                <a:cs typeface="Tahoma"/>
              </a:rPr>
              <a:t>cumprimento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2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5" dirty="0">
                <a:solidFill>
                  <a:srgbClr val="FFFEE6"/>
                </a:solidFill>
                <a:latin typeface="Tahoma"/>
                <a:cs typeface="Tahoma"/>
              </a:rPr>
              <a:t>pena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38" dirty="0">
                <a:solidFill>
                  <a:srgbClr val="FFFEE6"/>
                </a:solidFill>
                <a:latin typeface="Tahoma"/>
                <a:cs typeface="Tahoma"/>
              </a:rPr>
              <a:t>em 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estabelecimentos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FFFEE6"/>
                </a:solidFill>
                <a:latin typeface="Tahoma"/>
                <a:cs typeface="Tahoma"/>
              </a:rPr>
              <a:t>distintos,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8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acordo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48" dirty="0">
                <a:solidFill>
                  <a:srgbClr val="FFFEE6"/>
                </a:solidFill>
                <a:latin typeface="Tahoma"/>
                <a:cs typeface="Tahoma"/>
              </a:rPr>
              <a:t>com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8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88" dirty="0">
                <a:solidFill>
                  <a:srgbClr val="FFFEE6"/>
                </a:solidFill>
                <a:latin typeface="Tahoma"/>
                <a:cs typeface="Tahoma"/>
              </a:rPr>
              <a:t>natureza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2" dirty="0">
                <a:solidFill>
                  <a:srgbClr val="FFFEE6"/>
                </a:solidFill>
                <a:latin typeface="Tahoma"/>
                <a:cs typeface="Tahoma"/>
              </a:rPr>
              <a:t>do </a:t>
            </a:r>
            <a:r>
              <a:rPr sz="1050" spc="68" dirty="0">
                <a:solidFill>
                  <a:srgbClr val="FFFEE6"/>
                </a:solidFill>
                <a:latin typeface="Tahoma"/>
                <a:cs typeface="Tahoma"/>
              </a:rPr>
              <a:t>delito,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8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2" dirty="0">
                <a:solidFill>
                  <a:srgbClr val="FFFEE6"/>
                </a:solidFill>
                <a:latin typeface="Tahoma"/>
                <a:cs typeface="Tahoma"/>
              </a:rPr>
              <a:t>idade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FFFEE6"/>
                </a:solidFill>
                <a:latin typeface="Tahoma"/>
                <a:cs typeface="Tahoma"/>
              </a:rPr>
              <a:t>sexo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15" dirty="0">
                <a:solidFill>
                  <a:srgbClr val="FFFEE6"/>
                </a:solidFill>
                <a:latin typeface="Tahoma"/>
                <a:cs typeface="Tahoma"/>
              </a:rPr>
              <a:t>do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2" dirty="0">
                <a:solidFill>
                  <a:srgbClr val="FFFEE6"/>
                </a:solidFill>
                <a:latin typeface="Tahoma"/>
                <a:cs typeface="Tahoma"/>
              </a:rPr>
              <a:t>apenado</a:t>
            </a:r>
            <a:endParaRPr sz="1050">
              <a:latin typeface="Tahoma"/>
              <a:cs typeface="Tahoma"/>
            </a:endParaRPr>
          </a:p>
          <a:p>
            <a:pPr marL="232728" marR="33973" indent="-124777">
              <a:lnSpc>
                <a:spcPct val="116100"/>
              </a:lnSpc>
              <a:buAutoNum type="arabicPeriod"/>
              <a:tabLst>
                <a:tab pos="232728" algn="l"/>
              </a:tabLst>
            </a:pP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art.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-18" dirty="0">
                <a:solidFill>
                  <a:srgbClr val="FFFEE6"/>
                </a:solidFill>
                <a:latin typeface="Tahoma"/>
                <a:cs typeface="Tahoma"/>
              </a:rPr>
              <a:t>5º,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8" dirty="0">
                <a:solidFill>
                  <a:srgbClr val="FFFEE6"/>
                </a:solidFill>
                <a:latin typeface="Tahoma"/>
                <a:cs typeface="Tahoma"/>
              </a:rPr>
              <a:t>XLIX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-</a:t>
            </a:r>
            <a:r>
              <a:rPr sz="1050" spc="80" dirty="0">
                <a:solidFill>
                  <a:srgbClr val="FFFEE6"/>
                </a:solidFill>
                <a:latin typeface="Tahoma"/>
                <a:cs typeface="Tahoma"/>
              </a:rPr>
              <a:t>Assegura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63" dirty="0">
                <a:solidFill>
                  <a:srgbClr val="FFFEE6"/>
                </a:solidFill>
                <a:latin typeface="Tahoma"/>
                <a:cs typeface="Tahoma"/>
              </a:rPr>
              <a:t>aos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presos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3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FFFEE6"/>
                </a:solidFill>
                <a:latin typeface="Tahoma"/>
                <a:cs typeface="Tahoma"/>
              </a:rPr>
              <a:t>respeito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8" dirty="0">
                <a:solidFill>
                  <a:srgbClr val="FFFEE6"/>
                </a:solidFill>
                <a:latin typeface="Tahoma"/>
                <a:cs typeface="Tahoma"/>
              </a:rPr>
              <a:t>à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0" dirty="0">
                <a:solidFill>
                  <a:srgbClr val="FFFEE6"/>
                </a:solidFill>
                <a:latin typeface="Tahoma"/>
                <a:cs typeface="Tahoma"/>
              </a:rPr>
              <a:t>integridade </a:t>
            </a:r>
            <a:r>
              <a:rPr sz="1050" spc="63" dirty="0">
                <a:solidFill>
                  <a:srgbClr val="FFFEE6"/>
                </a:solidFill>
                <a:latin typeface="Tahoma"/>
                <a:cs typeface="Tahoma"/>
              </a:rPr>
              <a:t>física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moral</a:t>
            </a:r>
            <a:endParaRPr sz="1050">
              <a:latin typeface="Tahoma"/>
              <a:cs typeface="Tahoma"/>
            </a:endParaRPr>
          </a:p>
          <a:p>
            <a:pPr marL="232728" indent="-122873">
              <a:spcBef>
                <a:spcPts val="203"/>
              </a:spcBef>
              <a:buAutoNum type="arabicPeriod"/>
              <a:tabLst>
                <a:tab pos="232728" algn="l"/>
              </a:tabLst>
            </a:pP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art.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-18" dirty="0">
                <a:solidFill>
                  <a:srgbClr val="FFFEE6"/>
                </a:solidFill>
                <a:latin typeface="Tahoma"/>
                <a:cs typeface="Tahoma"/>
              </a:rPr>
              <a:t>5º,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LVII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-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3" dirty="0">
                <a:solidFill>
                  <a:srgbClr val="FFFEE6"/>
                </a:solidFill>
                <a:latin typeface="Tahoma"/>
                <a:cs typeface="Tahoma"/>
              </a:rPr>
              <a:t>Prevê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8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presunção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8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inocência</a:t>
            </a:r>
            <a:endParaRPr sz="1050">
              <a:latin typeface="Tahoma"/>
              <a:cs typeface="Tahoma"/>
            </a:endParaRPr>
          </a:p>
          <a:p>
            <a:pPr marL="232728" marR="24130" indent="-128588">
              <a:lnSpc>
                <a:spcPct val="116100"/>
              </a:lnSpc>
              <a:buFont typeface="Tahoma"/>
              <a:buAutoNum type="arabicPeriod"/>
              <a:tabLst>
                <a:tab pos="232728" algn="l"/>
                <a:tab pos="272415" algn="l"/>
              </a:tabLst>
            </a:pPr>
            <a:r>
              <a:rPr sz="1050" dirty="0">
                <a:solidFill>
                  <a:srgbClr val="FFFEE6"/>
                </a:solidFill>
                <a:latin typeface="Times New Roman"/>
                <a:cs typeface="Times New Roman"/>
              </a:rPr>
              <a:t>	</a:t>
            </a:r>
            <a:r>
              <a:rPr sz="1050" spc="83" dirty="0">
                <a:solidFill>
                  <a:srgbClr val="FFFEE6"/>
                </a:solidFill>
                <a:latin typeface="Tahoma"/>
                <a:cs typeface="Tahoma"/>
              </a:rPr>
              <a:t>Inúmeros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5" dirty="0">
                <a:solidFill>
                  <a:srgbClr val="FFFEE6"/>
                </a:solidFill>
                <a:latin typeface="Tahoma"/>
                <a:cs typeface="Tahoma"/>
              </a:rPr>
              <a:t>outros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8" dirty="0">
                <a:solidFill>
                  <a:srgbClr val="FFFEE6"/>
                </a:solidFill>
                <a:latin typeface="Tahoma"/>
                <a:cs typeface="Tahoma"/>
              </a:rPr>
              <a:t>direitos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0" dirty="0">
                <a:solidFill>
                  <a:srgbClr val="FFFEE6"/>
                </a:solidFill>
                <a:latin typeface="Tahoma"/>
                <a:cs typeface="Tahoma"/>
              </a:rPr>
              <a:t>fundamentais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-155" dirty="0">
                <a:solidFill>
                  <a:srgbClr val="FFFEE6"/>
                </a:solidFill>
                <a:latin typeface="Tahoma"/>
                <a:cs typeface="Tahoma"/>
              </a:rPr>
              <a:t>–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38" dirty="0">
                <a:solidFill>
                  <a:srgbClr val="FFFEE6"/>
                </a:solidFill>
                <a:latin typeface="Tahoma"/>
                <a:cs typeface="Tahoma"/>
              </a:rPr>
              <a:t>como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57" dirty="0">
                <a:solidFill>
                  <a:srgbClr val="FFFEE6"/>
                </a:solidFill>
                <a:latin typeface="Tahoma"/>
                <a:cs typeface="Tahoma"/>
              </a:rPr>
              <a:t>saúde, </a:t>
            </a:r>
            <a:r>
              <a:rPr sz="1050" spc="88" dirty="0">
                <a:solidFill>
                  <a:srgbClr val="FFFEE6"/>
                </a:solidFill>
                <a:latin typeface="Tahoma"/>
                <a:cs typeface="Tahoma"/>
              </a:rPr>
              <a:t>educação,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2" dirty="0">
                <a:solidFill>
                  <a:srgbClr val="FFFEE6"/>
                </a:solidFill>
                <a:latin typeface="Tahoma"/>
                <a:cs typeface="Tahoma"/>
              </a:rPr>
              <a:t>alimentação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10" dirty="0">
                <a:solidFill>
                  <a:srgbClr val="FFFEE6"/>
                </a:solidFill>
                <a:latin typeface="Tahoma"/>
                <a:cs typeface="Tahoma"/>
              </a:rPr>
              <a:t>adequada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3" dirty="0">
                <a:solidFill>
                  <a:srgbClr val="FFFEE6"/>
                </a:solidFill>
                <a:latin typeface="Tahoma"/>
                <a:cs typeface="Tahoma"/>
              </a:rPr>
              <a:t>acesso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8" dirty="0">
                <a:solidFill>
                  <a:srgbClr val="FFFEE6"/>
                </a:solidFill>
                <a:latin typeface="Tahoma"/>
                <a:cs typeface="Tahoma"/>
              </a:rPr>
              <a:t>à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justiça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-155" dirty="0">
                <a:solidFill>
                  <a:srgbClr val="FFFEE6"/>
                </a:solidFill>
                <a:latin typeface="Tahoma"/>
                <a:cs typeface="Tahoma"/>
              </a:rPr>
              <a:t>–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FFFEE6"/>
                </a:solidFill>
                <a:latin typeface="Tahoma"/>
                <a:cs typeface="Tahoma"/>
              </a:rPr>
              <a:t>são </a:t>
            </a: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gravemente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FFFEE6"/>
                </a:solidFill>
                <a:latin typeface="Tahoma"/>
                <a:cs typeface="Tahoma"/>
              </a:rPr>
              <a:t>afrontados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3" dirty="0">
                <a:solidFill>
                  <a:srgbClr val="FFFEE6"/>
                </a:solidFill>
                <a:latin typeface="Tahoma"/>
                <a:cs typeface="Tahoma"/>
              </a:rPr>
              <a:t>pela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88" dirty="0">
                <a:solidFill>
                  <a:srgbClr val="FFFEE6"/>
                </a:solidFill>
                <a:latin typeface="Tahoma"/>
                <a:cs typeface="Tahoma"/>
              </a:rPr>
              <a:t>vexaminosa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0" dirty="0">
                <a:solidFill>
                  <a:srgbClr val="FFFEE6"/>
                </a:solidFill>
                <a:latin typeface="Tahoma"/>
                <a:cs typeface="Tahoma"/>
              </a:rPr>
              <a:t>realidade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5" dirty="0">
                <a:solidFill>
                  <a:srgbClr val="FFFEE6"/>
                </a:solidFill>
                <a:latin typeface="Tahoma"/>
                <a:cs typeface="Tahoma"/>
              </a:rPr>
              <a:t>dos </a:t>
            </a:r>
            <a:r>
              <a:rPr sz="1050" spc="68" dirty="0">
                <a:solidFill>
                  <a:srgbClr val="FFFEE6"/>
                </a:solidFill>
                <a:latin typeface="Tahoma"/>
                <a:cs typeface="Tahoma"/>
              </a:rPr>
              <a:t>nossos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cárceres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9114" y="1607790"/>
            <a:ext cx="5540058" cy="498855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sz="3200" spc="-490" dirty="0"/>
              <a:t>“INFERNO”:</a:t>
            </a:r>
            <a:r>
              <a:rPr sz="3200" spc="-127" dirty="0"/>
              <a:t> </a:t>
            </a:r>
            <a:r>
              <a:rPr sz="3200" spc="-807" dirty="0"/>
              <a:t>O</a:t>
            </a:r>
            <a:r>
              <a:rPr sz="3200" spc="-125" dirty="0"/>
              <a:t> </a:t>
            </a:r>
            <a:r>
              <a:rPr sz="3200" spc="-540" dirty="0"/>
              <a:t>SISTEMA</a:t>
            </a:r>
            <a:r>
              <a:rPr sz="3200" spc="-127" dirty="0"/>
              <a:t> </a:t>
            </a:r>
            <a:r>
              <a:rPr sz="3200" spc="-500" dirty="0"/>
              <a:t>PRISIONAL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2149136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2"/>
            <a:ext cx="3911600" cy="5143500"/>
            <a:chOff x="0" y="3"/>
            <a:chExt cx="78232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7822622" cy="10286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444413"/>
              <a:ext cx="589280" cy="5400675"/>
            </a:xfrm>
            <a:custGeom>
              <a:avLst/>
              <a:gdLst/>
              <a:ahLst/>
              <a:cxnLst/>
              <a:rect l="l" t="t" r="r" b="b"/>
              <a:pathLst>
                <a:path w="589280" h="5400675">
                  <a:moveTo>
                    <a:pt x="588804" y="0"/>
                  </a:moveTo>
                  <a:lnTo>
                    <a:pt x="588804" y="5400674"/>
                  </a:lnTo>
                  <a:lnTo>
                    <a:pt x="0" y="5400674"/>
                  </a:lnTo>
                  <a:lnTo>
                    <a:pt x="0" y="0"/>
                  </a:lnTo>
                  <a:lnTo>
                    <a:pt x="588804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5" name="object 5"/>
          <p:cNvSpPr/>
          <p:nvPr/>
        </p:nvSpPr>
        <p:spPr>
          <a:xfrm>
            <a:off x="4256232" y="1371602"/>
            <a:ext cx="1371600" cy="104775"/>
          </a:xfrm>
          <a:custGeom>
            <a:avLst/>
            <a:gdLst/>
            <a:ahLst/>
            <a:cxnLst/>
            <a:rect l="l" t="t" r="r" b="b"/>
            <a:pathLst>
              <a:path w="2743200" h="209550">
                <a:moveTo>
                  <a:pt x="274319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43199" y="0"/>
                </a:lnTo>
                <a:lnTo>
                  <a:pt x="2743199" y="2095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716730" y="3753306"/>
            <a:ext cx="2627630" cy="36208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>
              <a:lnSpc>
                <a:spcPct val="116100"/>
              </a:lnSpc>
              <a:spcBef>
                <a:spcPts val="50"/>
              </a:spcBef>
              <a:tabLst>
                <a:tab pos="916623" algn="l"/>
                <a:tab pos="1168083" algn="l"/>
                <a:tab pos="1355408" algn="l"/>
                <a:tab pos="1612583" algn="l"/>
                <a:tab pos="1994535" algn="l"/>
                <a:tab pos="2257425" algn="l"/>
              </a:tabLst>
            </a:pPr>
            <a:r>
              <a:rPr sz="1050" spc="85" dirty="0">
                <a:solidFill>
                  <a:srgbClr val="FFFEE6"/>
                </a:solidFill>
                <a:latin typeface="Tahoma"/>
                <a:cs typeface="Tahoma"/>
              </a:rPr>
              <a:t>superação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68" dirty="0">
                <a:solidFill>
                  <a:srgbClr val="FFFEE6"/>
                </a:solidFill>
                <a:latin typeface="Tahoma"/>
                <a:cs typeface="Tahoma"/>
              </a:rPr>
              <a:t>das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	</a:t>
            </a:r>
            <a:r>
              <a:rPr sz="1050" spc="53" dirty="0">
                <a:solidFill>
                  <a:srgbClr val="FFFEE6"/>
                </a:solidFill>
                <a:latin typeface="Tahoma"/>
                <a:cs typeface="Tahoma"/>
              </a:rPr>
              <a:t>graves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violações </a:t>
            </a: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fundamentais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75" dirty="0">
                <a:solidFill>
                  <a:srgbClr val="FFFEE6"/>
                </a:solidFill>
                <a:latin typeface="Tahoma"/>
                <a:cs typeface="Tahoma"/>
              </a:rPr>
              <a:t>dos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65" dirty="0">
                <a:solidFill>
                  <a:srgbClr val="FFFEE6"/>
                </a:solidFill>
                <a:latin typeface="Tahoma"/>
                <a:cs typeface="Tahoma"/>
              </a:rPr>
              <a:t>presos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138" dirty="0">
                <a:solidFill>
                  <a:srgbClr val="FFFEE6"/>
                </a:solidFill>
                <a:latin typeface="Tahoma"/>
                <a:cs typeface="Tahoma"/>
              </a:rPr>
              <a:t>em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2793" y="3753306"/>
            <a:ext cx="1097280" cy="36208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 indent="141288">
              <a:lnSpc>
                <a:spcPct val="116100"/>
              </a:lnSpc>
              <a:spcBef>
                <a:spcPts val="50"/>
              </a:spcBef>
              <a:tabLst>
                <a:tab pos="528955" algn="l"/>
                <a:tab pos="578168" algn="l"/>
                <a:tab pos="814388" algn="l"/>
              </a:tabLst>
            </a:pPr>
            <a:r>
              <a:rPr sz="1050" spc="50" dirty="0">
                <a:solidFill>
                  <a:srgbClr val="FFFEE6"/>
                </a:solidFill>
                <a:latin typeface="Tahoma"/>
                <a:cs typeface="Tahoma"/>
              </a:rPr>
              <a:t>aos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	</a:t>
            </a:r>
            <a:r>
              <a:rPr sz="1050" spc="73" dirty="0">
                <a:solidFill>
                  <a:srgbClr val="FFFEE6"/>
                </a:solidFill>
                <a:latin typeface="Tahoma"/>
                <a:cs typeface="Tahoma"/>
              </a:rPr>
              <a:t>direitos </a:t>
            </a: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todo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48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68" dirty="0">
                <a:solidFill>
                  <a:srgbClr val="FFFEE6"/>
                </a:solidFill>
                <a:latin typeface="Tahoma"/>
                <a:cs typeface="Tahoma"/>
              </a:rPr>
              <a:t>país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4826" y="2824618"/>
            <a:ext cx="4126548" cy="9429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30810" marR="2540" indent="-119380">
              <a:lnSpc>
                <a:spcPct val="116100"/>
              </a:lnSpc>
              <a:spcBef>
                <a:spcPts val="50"/>
              </a:spcBef>
              <a:buAutoNum type="arabicPeriod"/>
              <a:tabLst>
                <a:tab pos="131445" algn="l"/>
              </a:tabLst>
            </a:pPr>
            <a:r>
              <a:rPr sz="1050" spc="113" dirty="0">
                <a:solidFill>
                  <a:srgbClr val="FFFEE6"/>
                </a:solidFill>
                <a:latin typeface="Tahoma"/>
                <a:cs typeface="Tahoma"/>
              </a:rPr>
              <a:t>Que</a:t>
            </a:r>
            <a:r>
              <a:rPr sz="1050" spc="16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FFFEE6"/>
                </a:solidFill>
                <a:latin typeface="Tahoma"/>
                <a:cs typeface="Tahoma"/>
              </a:rPr>
              <a:t>seja</a:t>
            </a:r>
            <a:r>
              <a:rPr sz="1050" spc="16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declaroado</a:t>
            </a:r>
            <a:r>
              <a:rPr sz="1050" spc="16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3" dirty="0">
                <a:solidFill>
                  <a:srgbClr val="FFFEE6"/>
                </a:solidFill>
                <a:latin typeface="Tahoma"/>
                <a:cs typeface="Tahoma"/>
              </a:rPr>
              <a:t>o</a:t>
            </a:r>
            <a:r>
              <a:rPr sz="1050" spc="16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85" dirty="0">
                <a:solidFill>
                  <a:srgbClr val="FFFEE6"/>
                </a:solidFill>
                <a:latin typeface="Tahoma"/>
                <a:cs typeface="Tahoma"/>
              </a:rPr>
              <a:t>estado</a:t>
            </a:r>
            <a:r>
              <a:rPr sz="1050" spc="16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8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050" spc="16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coisas</a:t>
            </a:r>
            <a:r>
              <a:rPr sz="1050" spc="16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0" dirty="0">
                <a:solidFill>
                  <a:srgbClr val="FFFEE6"/>
                </a:solidFill>
                <a:latin typeface="Tahoma"/>
                <a:cs typeface="Tahoma"/>
              </a:rPr>
              <a:t>inconstitucional 	</a:t>
            </a:r>
            <a:r>
              <a:rPr sz="1050" spc="115" dirty="0">
                <a:solidFill>
                  <a:srgbClr val="FFFEE6"/>
                </a:solidFill>
                <a:latin typeface="Tahoma"/>
                <a:cs typeface="Tahoma"/>
              </a:rPr>
              <a:t>do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85" dirty="0">
                <a:solidFill>
                  <a:srgbClr val="FFFEE6"/>
                </a:solidFill>
                <a:latin typeface="Tahoma"/>
                <a:cs typeface="Tahoma"/>
              </a:rPr>
              <a:t>sistema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93" dirty="0">
                <a:solidFill>
                  <a:srgbClr val="FFFEE6"/>
                </a:solidFill>
                <a:latin typeface="Tahoma"/>
                <a:cs typeface="Tahoma"/>
              </a:rPr>
              <a:t>penitenciário</a:t>
            </a:r>
            <a:r>
              <a:rPr sz="1050" spc="30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53" dirty="0">
                <a:solidFill>
                  <a:srgbClr val="FFFEE6"/>
                </a:solidFill>
                <a:latin typeface="Tahoma"/>
                <a:cs typeface="Tahoma"/>
              </a:rPr>
              <a:t>brasileiro.</a:t>
            </a:r>
            <a:endParaRPr sz="1050">
              <a:latin typeface="Tahoma"/>
              <a:cs typeface="Tahoma"/>
            </a:endParaRPr>
          </a:p>
          <a:p>
            <a:pPr marL="131128" indent="-124777">
              <a:spcBef>
                <a:spcPts val="203"/>
              </a:spcBef>
              <a:buAutoNum type="arabicPeriod"/>
              <a:tabLst>
                <a:tab pos="131128" algn="l"/>
              </a:tabLst>
            </a:pP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Elaboração</a:t>
            </a:r>
            <a:r>
              <a:rPr sz="1050" spc="2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8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68" dirty="0">
                <a:solidFill>
                  <a:srgbClr val="FFFEE6"/>
                </a:solidFill>
                <a:latin typeface="Tahoma"/>
                <a:cs typeface="Tahoma"/>
              </a:rPr>
              <a:t>um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2" dirty="0">
                <a:solidFill>
                  <a:srgbClr val="FFFEE6"/>
                </a:solidFill>
                <a:latin typeface="Tahoma"/>
                <a:cs typeface="Tahoma"/>
              </a:rPr>
              <a:t>Plano</a:t>
            </a:r>
            <a:r>
              <a:rPr sz="1050" spc="2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68" dirty="0">
                <a:solidFill>
                  <a:srgbClr val="FFFEE6"/>
                </a:solidFill>
                <a:latin typeface="Tahoma"/>
                <a:cs typeface="Tahoma"/>
              </a:rPr>
              <a:t>Nacional:</a:t>
            </a:r>
            <a:endParaRPr sz="1050">
              <a:latin typeface="Tahoma"/>
              <a:cs typeface="Tahoma"/>
            </a:endParaRPr>
          </a:p>
          <a:p>
            <a:pPr marL="357823" lvl="1" indent="-124460">
              <a:spcBef>
                <a:spcPts val="203"/>
              </a:spcBef>
              <a:buAutoNum type="alphaLcPeriod"/>
              <a:tabLst>
                <a:tab pos="357823" algn="l"/>
              </a:tabLst>
            </a:pPr>
            <a:r>
              <a:rPr sz="1050" spc="53" dirty="0">
                <a:solidFill>
                  <a:srgbClr val="FFFEE6"/>
                </a:solidFill>
                <a:latin typeface="Tahoma"/>
                <a:cs typeface="Tahoma"/>
              </a:rPr>
              <a:t>Prazo:</a:t>
            </a:r>
            <a:r>
              <a:rPr sz="1050" spc="1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3</a:t>
            </a:r>
            <a:r>
              <a:rPr sz="1050" spc="1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8" dirty="0">
                <a:solidFill>
                  <a:srgbClr val="FFFEE6"/>
                </a:solidFill>
                <a:latin typeface="Tahoma"/>
                <a:cs typeface="Tahoma"/>
              </a:rPr>
              <a:t>messes</a:t>
            </a:r>
            <a:endParaRPr sz="1050">
              <a:latin typeface="Tahoma"/>
              <a:cs typeface="Tahoma"/>
            </a:endParaRPr>
          </a:p>
          <a:p>
            <a:pPr marL="493713" lvl="1" indent="-273685">
              <a:spcBef>
                <a:spcPts val="203"/>
              </a:spcBef>
              <a:buAutoNum type="alphaLcPeriod"/>
              <a:tabLst>
                <a:tab pos="493713" algn="l"/>
                <a:tab pos="1099185" algn="l"/>
                <a:tab pos="1918018" algn="l"/>
                <a:tab pos="2138363" algn="l"/>
                <a:tab pos="2703513" algn="l"/>
                <a:tab pos="3594417" algn="l"/>
                <a:tab pos="4042410" algn="l"/>
              </a:tabLst>
            </a:pPr>
            <a:r>
              <a:rPr sz="1050" spc="85" dirty="0">
                <a:solidFill>
                  <a:srgbClr val="FFFEE6"/>
                </a:solidFill>
                <a:latin typeface="Tahoma"/>
                <a:cs typeface="Tahoma"/>
              </a:rPr>
              <a:t>Conter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80" dirty="0">
                <a:solidFill>
                  <a:srgbClr val="FFFEE6"/>
                </a:solidFill>
                <a:latin typeface="Tahoma"/>
                <a:cs typeface="Tahoma"/>
              </a:rPr>
              <a:t>propostas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metas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75" dirty="0">
                <a:solidFill>
                  <a:srgbClr val="FFFEE6"/>
                </a:solidFill>
                <a:latin typeface="Tahoma"/>
                <a:cs typeface="Tahoma"/>
              </a:rPr>
              <a:t>específicas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para</a:t>
            </a:r>
            <a:r>
              <a:rPr sz="1050" dirty="0">
                <a:solidFill>
                  <a:srgbClr val="FFFEE6"/>
                </a:solidFill>
                <a:latin typeface="Tahoma"/>
                <a:cs typeface="Tahoma"/>
              </a:rPr>
              <a:t>	</a:t>
            </a:r>
            <a:r>
              <a:rPr sz="1050" spc="23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8395" y="4124781"/>
            <a:ext cx="3912553" cy="943464"/>
          </a:xfrm>
          <a:prstGeom prst="rect">
            <a:avLst/>
          </a:prstGeom>
        </p:spPr>
        <p:txBody>
          <a:bodyPr vert="horz" wrap="square" lIns="0" tIns="32068" rIns="0" bIns="0" rtlCol="0">
            <a:spAutoFit/>
          </a:bodyPr>
          <a:lstStyle/>
          <a:p>
            <a:pPr marL="144463" algn="just">
              <a:spcBef>
                <a:spcPts val="253"/>
              </a:spcBef>
            </a:pPr>
            <a:r>
              <a:rPr sz="1050" spc="68" dirty="0">
                <a:solidFill>
                  <a:srgbClr val="FFFEE6"/>
                </a:solidFill>
                <a:latin typeface="Tahoma"/>
                <a:cs typeface="Tahoma"/>
              </a:rPr>
              <a:t>(superlotação,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10" dirty="0">
                <a:solidFill>
                  <a:srgbClr val="FFFEE6"/>
                </a:solidFill>
                <a:latin typeface="Tahoma"/>
                <a:cs typeface="Tahoma"/>
              </a:rPr>
              <a:t>quantidade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8" dirty="0">
                <a:solidFill>
                  <a:srgbClr val="FFFEE6"/>
                </a:solidFill>
                <a:latin typeface="Tahoma"/>
                <a:cs typeface="Tahoma"/>
              </a:rPr>
              <a:t>de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presos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53" dirty="0">
                <a:solidFill>
                  <a:srgbClr val="FFFEE6"/>
                </a:solidFill>
                <a:latin typeface="Tahoma"/>
                <a:cs typeface="Tahoma"/>
              </a:rPr>
              <a:t>provisórios)</a:t>
            </a:r>
            <a:endParaRPr sz="1050">
              <a:latin typeface="Tahoma"/>
              <a:cs typeface="Tahoma"/>
            </a:endParaRPr>
          </a:p>
          <a:p>
            <a:pPr marL="144463" marR="2540" indent="-122873" algn="just">
              <a:lnSpc>
                <a:spcPct val="116100"/>
              </a:lnSpc>
              <a:buFont typeface="Tahoma"/>
              <a:buAutoNum type="alphaLcPeriod" startAt="3"/>
              <a:tabLst>
                <a:tab pos="144463" algn="l"/>
                <a:tab pos="341313" algn="l"/>
              </a:tabLst>
            </a:pPr>
            <a:r>
              <a:rPr sz="1050" dirty="0">
                <a:solidFill>
                  <a:srgbClr val="FFFEE6"/>
                </a:solidFill>
                <a:latin typeface="Times New Roman"/>
                <a:cs typeface="Times New Roman"/>
              </a:rPr>
              <a:t>	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Previsão</a:t>
            </a:r>
            <a:r>
              <a:rPr sz="1050" spc="208" dirty="0">
                <a:solidFill>
                  <a:srgbClr val="FFFEE6"/>
                </a:solidFill>
                <a:latin typeface="Tahoma"/>
                <a:cs typeface="Tahoma"/>
              </a:rPr>
              <a:t>   </a:t>
            </a:r>
            <a:r>
              <a:rPr sz="1050" spc="88" dirty="0">
                <a:solidFill>
                  <a:srgbClr val="FFFEE6"/>
                </a:solidFill>
                <a:latin typeface="Tahoma"/>
                <a:cs typeface="Tahoma"/>
              </a:rPr>
              <a:t>dos</a:t>
            </a:r>
            <a:r>
              <a:rPr sz="1050" spc="210" dirty="0">
                <a:solidFill>
                  <a:srgbClr val="FFFEE6"/>
                </a:solidFill>
                <a:latin typeface="Tahoma"/>
                <a:cs typeface="Tahoma"/>
              </a:rPr>
              <a:t>   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recursos</a:t>
            </a:r>
            <a:r>
              <a:rPr sz="1050" spc="208" dirty="0">
                <a:solidFill>
                  <a:srgbClr val="FFFEE6"/>
                </a:solidFill>
                <a:latin typeface="Tahoma"/>
                <a:cs typeface="Tahoma"/>
              </a:rPr>
              <a:t>   </a:t>
            </a:r>
            <a:r>
              <a:rPr sz="1050" spc="73" dirty="0">
                <a:solidFill>
                  <a:srgbClr val="FFFEE6"/>
                </a:solidFill>
                <a:latin typeface="Tahoma"/>
                <a:cs typeface="Tahoma"/>
              </a:rPr>
              <a:t>necessários</a:t>
            </a:r>
            <a:r>
              <a:rPr sz="1050" spc="210" dirty="0">
                <a:solidFill>
                  <a:srgbClr val="FFFEE6"/>
                </a:solidFill>
                <a:latin typeface="Tahoma"/>
                <a:cs typeface="Tahoma"/>
              </a:rPr>
              <a:t>   </a:t>
            </a:r>
            <a:r>
              <a:rPr sz="1050" spc="80" dirty="0">
                <a:solidFill>
                  <a:srgbClr val="FFFEE6"/>
                </a:solidFill>
                <a:latin typeface="Tahoma"/>
                <a:cs typeface="Tahoma"/>
              </a:rPr>
              <a:t>para</a:t>
            </a:r>
            <a:r>
              <a:rPr sz="1050" spc="210" dirty="0">
                <a:solidFill>
                  <a:srgbClr val="FFFEE6"/>
                </a:solidFill>
                <a:latin typeface="Tahoma"/>
                <a:cs typeface="Tahoma"/>
              </a:rPr>
              <a:t>   </a:t>
            </a:r>
            <a:r>
              <a:rPr sz="1050" spc="23" dirty="0">
                <a:solidFill>
                  <a:srgbClr val="FFFEE6"/>
                </a:solidFill>
                <a:latin typeface="Tahoma"/>
                <a:cs typeface="Tahoma"/>
              </a:rPr>
              <a:t>a </a:t>
            </a:r>
            <a:r>
              <a:rPr sz="1050" spc="118" dirty="0">
                <a:solidFill>
                  <a:srgbClr val="FFFEE6"/>
                </a:solidFill>
                <a:latin typeface="Tahoma"/>
                <a:cs typeface="Tahoma"/>
              </a:rPr>
              <a:t>implementação</a:t>
            </a: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  </a:t>
            </a:r>
            <a:r>
              <a:rPr sz="1050" spc="80" dirty="0">
                <a:solidFill>
                  <a:srgbClr val="FFFEE6"/>
                </a:solidFill>
                <a:latin typeface="Tahoma"/>
                <a:cs typeface="Tahoma"/>
              </a:rPr>
              <a:t>das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  </a:t>
            </a:r>
            <a:r>
              <a:rPr sz="1050" spc="60" dirty="0">
                <a:solidFill>
                  <a:srgbClr val="FFFEE6"/>
                </a:solidFill>
                <a:latin typeface="Tahoma"/>
                <a:cs typeface="Tahoma"/>
              </a:rPr>
              <a:t>suas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  </a:t>
            </a:r>
            <a:r>
              <a:rPr sz="1050" spc="85" dirty="0">
                <a:solidFill>
                  <a:srgbClr val="FFFEE6"/>
                </a:solidFill>
                <a:latin typeface="Tahoma"/>
                <a:cs typeface="Tahoma"/>
              </a:rPr>
              <a:t>propostas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  </a:t>
            </a:r>
            <a:r>
              <a:rPr sz="1050" spc="60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050" spc="95" dirty="0">
                <a:solidFill>
                  <a:srgbClr val="FFFEE6"/>
                </a:solidFill>
                <a:latin typeface="Tahoma"/>
                <a:cs typeface="Tahoma"/>
              </a:rPr>
              <a:t>  </a:t>
            </a:r>
            <a:r>
              <a:rPr sz="1050" spc="98" dirty="0">
                <a:solidFill>
                  <a:srgbClr val="FFFEE6"/>
                </a:solidFill>
                <a:latin typeface="Tahoma"/>
                <a:cs typeface="Tahoma"/>
              </a:rPr>
              <a:t>cronograma </a:t>
            </a:r>
            <a:r>
              <a:rPr sz="1050" spc="80" dirty="0">
                <a:solidFill>
                  <a:srgbClr val="FFFEE6"/>
                </a:solidFill>
                <a:latin typeface="Tahoma"/>
                <a:cs typeface="Tahoma"/>
              </a:rPr>
              <a:t>para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48" dirty="0">
                <a:solidFill>
                  <a:srgbClr val="FFFEE6"/>
                </a:solidFill>
                <a:latin typeface="Tahoma"/>
                <a:cs typeface="Tahoma"/>
              </a:rPr>
              <a:t>a</a:t>
            </a:r>
            <a:r>
              <a:rPr sz="1050" spc="28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FFFEE6"/>
                </a:solidFill>
                <a:latin typeface="Tahoma"/>
                <a:cs typeface="Tahoma"/>
              </a:rPr>
              <a:t>efetivação</a:t>
            </a:r>
            <a:endParaRPr sz="1050">
              <a:latin typeface="Tahoma"/>
              <a:cs typeface="Tahoma"/>
            </a:endParaRPr>
          </a:p>
          <a:p>
            <a:pPr marL="144463" indent="-138113" algn="just">
              <a:spcBef>
                <a:spcPts val="203"/>
              </a:spcBef>
              <a:buAutoNum type="alphaLcPeriod" startAt="3"/>
              <a:tabLst>
                <a:tab pos="144463" algn="l"/>
              </a:tabLst>
            </a:pPr>
            <a:r>
              <a:rPr sz="1050" spc="83" dirty="0">
                <a:solidFill>
                  <a:srgbClr val="FFFEE6"/>
                </a:solidFill>
                <a:latin typeface="Tahoma"/>
                <a:cs typeface="Tahoma"/>
              </a:rPr>
              <a:t>Fiscalização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FFFEE6"/>
                </a:solidFill>
                <a:latin typeface="Tahoma"/>
                <a:cs typeface="Tahoma"/>
              </a:rPr>
              <a:t>e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8" dirty="0">
                <a:solidFill>
                  <a:srgbClr val="FFFEE6"/>
                </a:solidFill>
                <a:latin typeface="Tahoma"/>
                <a:cs typeface="Tahoma"/>
              </a:rPr>
              <a:t>Monitoramento</a:t>
            </a:r>
            <a:r>
              <a:rPr sz="1050" spc="33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2" dirty="0">
                <a:solidFill>
                  <a:srgbClr val="FFFEE6"/>
                </a:solidFill>
                <a:latin typeface="Tahoma"/>
                <a:cs typeface="Tahoma"/>
              </a:rPr>
              <a:t>da</a:t>
            </a:r>
            <a:r>
              <a:rPr sz="1050" spc="35" dirty="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sz="1050" spc="102" dirty="0">
                <a:solidFill>
                  <a:srgbClr val="FFFEE6"/>
                </a:solidFill>
                <a:latin typeface="Tahoma"/>
                <a:cs typeface="Tahoma"/>
              </a:rPr>
              <a:t>Implementação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53084" y="1705755"/>
            <a:ext cx="2194560" cy="498855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sz="3200" spc="-675" dirty="0"/>
              <a:t>DOS</a:t>
            </a:r>
            <a:r>
              <a:rPr sz="3200" spc="-133" dirty="0"/>
              <a:t> </a:t>
            </a:r>
            <a:r>
              <a:rPr sz="3200" spc="-578" dirty="0"/>
              <a:t>PEDIDOS</a:t>
            </a:r>
            <a:endParaRPr sz="3200"/>
          </a:p>
        </p:txBody>
      </p:sp>
      <p:grpSp>
        <p:nvGrpSpPr>
          <p:cNvPr id="11" name="object 11"/>
          <p:cNvGrpSpPr/>
          <p:nvPr/>
        </p:nvGrpSpPr>
        <p:grpSpPr>
          <a:xfrm>
            <a:off x="0" y="857252"/>
            <a:ext cx="4064000" cy="5143500"/>
            <a:chOff x="0" y="3"/>
            <a:chExt cx="8128000" cy="102870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"/>
              <a:ext cx="7975022" cy="102869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313"/>
              <a:ext cx="8127422" cy="1028068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749213"/>
              <a:ext cx="894080" cy="5400675"/>
            </a:xfrm>
            <a:custGeom>
              <a:avLst/>
              <a:gdLst/>
              <a:ahLst/>
              <a:cxnLst/>
              <a:rect l="l" t="t" r="r" b="b"/>
              <a:pathLst>
                <a:path w="894080" h="5400675">
                  <a:moveTo>
                    <a:pt x="893604" y="0"/>
                  </a:moveTo>
                  <a:lnTo>
                    <a:pt x="893604" y="5400674"/>
                  </a:lnTo>
                  <a:lnTo>
                    <a:pt x="0" y="5400674"/>
                  </a:lnTo>
                  <a:lnTo>
                    <a:pt x="0" y="0"/>
                  </a:lnTo>
                  <a:lnTo>
                    <a:pt x="893604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3214916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857250"/>
            <a:ext cx="3632517" cy="5143500"/>
            <a:chOff x="0" y="0"/>
            <a:chExt cx="7265034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265034" cy="10287000"/>
            </a:xfrm>
            <a:custGeom>
              <a:avLst/>
              <a:gdLst/>
              <a:ahLst/>
              <a:cxnLst/>
              <a:rect l="l" t="t" r="r" b="b"/>
              <a:pathLst>
                <a:path w="7265034" h="10287000">
                  <a:moveTo>
                    <a:pt x="0" y="10286998"/>
                  </a:moveTo>
                  <a:lnTo>
                    <a:pt x="0" y="0"/>
                  </a:lnTo>
                  <a:lnTo>
                    <a:pt x="7264805" y="0"/>
                  </a:lnTo>
                  <a:lnTo>
                    <a:pt x="7264805" y="10286998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28699" y="1028700"/>
              <a:ext cx="2743200" cy="209550"/>
            </a:xfrm>
            <a:custGeom>
              <a:avLst/>
              <a:gdLst/>
              <a:ahLst/>
              <a:cxnLst/>
              <a:rect l="l" t="t" r="r" b="b"/>
              <a:pathLst>
                <a:path w="2743200" h="209550">
                  <a:moveTo>
                    <a:pt x="2743199" y="209549"/>
                  </a:moveTo>
                  <a:lnTo>
                    <a:pt x="0" y="209549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20954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1202" y="1657367"/>
            <a:ext cx="2169160" cy="955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lnSpc>
                <a:spcPts val="3663"/>
              </a:lnSpc>
              <a:spcBef>
                <a:spcPts val="50"/>
              </a:spcBef>
            </a:pPr>
            <a:r>
              <a:rPr sz="3200" spc="-538" dirty="0">
                <a:solidFill>
                  <a:srgbClr val="FFFEE6"/>
                </a:solidFill>
                <a:latin typeface="Verdana"/>
                <a:cs typeface="Verdana"/>
              </a:rPr>
              <a:t>REFERÊNCIAS</a:t>
            </a:r>
            <a:endParaRPr sz="3200">
              <a:latin typeface="Verdana"/>
              <a:cs typeface="Verdana"/>
            </a:endParaRPr>
          </a:p>
          <a:p>
            <a:pPr marL="6350">
              <a:lnSpc>
                <a:spcPts val="3663"/>
              </a:lnSpc>
            </a:pPr>
            <a:r>
              <a:rPr sz="3200" spc="-447" dirty="0">
                <a:solidFill>
                  <a:srgbClr val="FFFEE6"/>
                </a:solidFill>
                <a:latin typeface="Verdana"/>
                <a:cs typeface="Verdana"/>
              </a:rPr>
              <a:t>1/2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15639" y="1371600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09289" y="1598667"/>
            <a:ext cx="5142865" cy="397545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 marR="2540" algn="just">
              <a:lnSpc>
                <a:spcPct val="116700"/>
              </a:lnSpc>
              <a:spcBef>
                <a:spcPts val="50"/>
              </a:spcBef>
            </a:pP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BALDO,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Rafael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Antônio.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252826"/>
                </a:solidFill>
                <a:latin typeface="Tahoma"/>
                <a:cs typeface="Tahoma"/>
              </a:rPr>
              <a:t>Judicialização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3" dirty="0">
                <a:solidFill>
                  <a:srgbClr val="252826"/>
                </a:solidFill>
                <a:latin typeface="Tahoma"/>
                <a:cs typeface="Tahoma"/>
              </a:rPr>
              <a:t>do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orçamento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público: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caso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3" dirty="0">
                <a:solidFill>
                  <a:srgbClr val="252826"/>
                </a:solidFill>
                <a:latin typeface="Tahoma"/>
                <a:cs typeface="Tahoma"/>
              </a:rPr>
              <a:t>do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sistema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8" dirty="0">
                <a:solidFill>
                  <a:srgbClr val="252826"/>
                </a:solidFill>
                <a:latin typeface="Tahoma"/>
                <a:cs typeface="Tahoma"/>
              </a:rPr>
              <a:t>penitenciário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3" dirty="0">
                <a:solidFill>
                  <a:srgbClr val="252826"/>
                </a:solidFill>
                <a:latin typeface="Tahoma"/>
                <a:cs typeface="Tahoma"/>
              </a:rPr>
              <a:t>brasileiro.</a:t>
            </a:r>
            <a:r>
              <a:rPr sz="750" spc="-8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Revista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Fórum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Direito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Financeiro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3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8" dirty="0">
                <a:solidFill>
                  <a:srgbClr val="252826"/>
                </a:solidFill>
                <a:latin typeface="Tahoma"/>
                <a:cs typeface="Tahoma"/>
              </a:rPr>
              <a:t>Econômico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113" dirty="0">
                <a:solidFill>
                  <a:srgbClr val="252826"/>
                </a:solidFill>
                <a:latin typeface="Tahoma"/>
                <a:cs typeface="Tahoma"/>
              </a:rPr>
              <a:t>–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RFDFE,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3" dirty="0">
                <a:solidFill>
                  <a:srgbClr val="252826"/>
                </a:solidFill>
                <a:latin typeface="Tahoma"/>
                <a:cs typeface="Tahoma"/>
              </a:rPr>
              <a:t>Belo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Horizonte,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13" dirty="0">
                <a:solidFill>
                  <a:srgbClr val="252826"/>
                </a:solidFill>
                <a:latin typeface="Tahoma"/>
                <a:cs typeface="Tahoma"/>
              </a:rPr>
              <a:t>a.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252826"/>
                </a:solidFill>
                <a:latin typeface="Tahoma"/>
                <a:cs typeface="Tahoma"/>
              </a:rPr>
              <a:t>6,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252826"/>
                </a:solidFill>
                <a:latin typeface="Tahoma"/>
                <a:cs typeface="Tahoma"/>
              </a:rPr>
              <a:t>n.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102" dirty="0">
                <a:solidFill>
                  <a:srgbClr val="252826"/>
                </a:solidFill>
                <a:latin typeface="Tahoma"/>
                <a:cs typeface="Tahoma"/>
              </a:rPr>
              <a:t>11,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p. </a:t>
            </a:r>
            <a:r>
              <a:rPr sz="750" spc="-5" dirty="0">
                <a:solidFill>
                  <a:srgbClr val="252826"/>
                </a:solidFill>
                <a:latin typeface="Tahoma"/>
                <a:cs typeface="Tahoma"/>
              </a:rPr>
              <a:t>145-</a:t>
            </a:r>
            <a:r>
              <a:rPr sz="750" spc="-63" dirty="0">
                <a:solidFill>
                  <a:srgbClr val="252826"/>
                </a:solidFill>
                <a:latin typeface="Tahoma"/>
                <a:cs typeface="Tahoma"/>
              </a:rPr>
              <a:t>161,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mar./ago.</a:t>
            </a:r>
            <a:r>
              <a:rPr sz="750" spc="-8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2017.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9289" y="2124464"/>
            <a:ext cx="5237798" cy="375795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350">
              <a:spcBef>
                <a:spcPts val="200"/>
              </a:spcBef>
            </a:pP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BRASIL.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Ministério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3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Justiça.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252826"/>
                </a:solidFill>
                <a:latin typeface="Tahoma"/>
                <a:cs typeface="Tahoma"/>
              </a:rPr>
              <a:t>NOTA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TÉCNICA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Nº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1/2022/CGOF-</a:t>
            </a:r>
            <a:r>
              <a:rPr sz="750" spc="65" dirty="0">
                <a:solidFill>
                  <a:srgbClr val="252826"/>
                </a:solidFill>
                <a:latin typeface="Tahoma"/>
                <a:cs typeface="Tahoma"/>
              </a:rPr>
              <a:t>DEPEN/DIREX/DEPEN/MJ.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22/02/2022,</a:t>
            </a:r>
            <a:endParaRPr sz="750">
              <a:latin typeface="Tahoma"/>
              <a:cs typeface="Tahoma"/>
            </a:endParaRPr>
          </a:p>
          <a:p>
            <a:pPr marL="6350" marR="73660">
              <a:lnSpc>
                <a:spcPct val="116700"/>
              </a:lnSpc>
            </a:pP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Disponível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em: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8" dirty="0">
                <a:solidFill>
                  <a:srgbClr val="252826"/>
                </a:solidFill>
                <a:latin typeface="Tahoma"/>
                <a:cs typeface="Tahoma"/>
              </a:rPr>
              <a:t>https://</a:t>
            </a:r>
            <a:r>
              <a:rPr sz="750" spc="48" dirty="0">
                <a:solidFill>
                  <a:srgbClr val="252826"/>
                </a:solidFill>
                <a:latin typeface="Tahoma"/>
                <a:cs typeface="Tahoma"/>
                <a:hlinkClick r:id="rId2"/>
              </a:rPr>
              <a:t>www.gov.br/depen/pt-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  <a:hlinkClick r:id="rId2"/>
              </a:rPr>
              <a:t>br/centrais-</a:t>
            </a:r>
            <a:r>
              <a:rPr sz="750" spc="65" dirty="0">
                <a:solidFill>
                  <a:srgbClr val="252826"/>
                </a:solidFill>
                <a:latin typeface="Tahoma"/>
                <a:cs typeface="Tahoma"/>
                <a:hlinkClick r:id="rId2"/>
              </a:rPr>
              <a:t>de-conteudo/publicacoes/notas-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  <a:hlinkClick r:id="rId2"/>
              </a:rPr>
              <a:t>tecnicas/fundo-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252826"/>
                </a:solidFill>
                <a:latin typeface="Tahoma"/>
                <a:cs typeface="Tahoma"/>
              </a:rPr>
              <a:t>penitenciario-nacional-</a:t>
            </a:r>
            <a:r>
              <a:rPr sz="750" spc="48" dirty="0">
                <a:solidFill>
                  <a:srgbClr val="252826"/>
                </a:solidFill>
                <a:latin typeface="Tahoma"/>
                <a:cs typeface="Tahoma"/>
              </a:rPr>
              <a:t>funpen/sei_08016-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007323_2021_08.pdf/@@download/file/SEI_08016.007323_2021_08.pdf.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 Acesso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em: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27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set.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2022.</a:t>
            </a:r>
            <a:endParaRPr sz="750">
              <a:latin typeface="Tahoma"/>
              <a:cs typeface="Tahoma"/>
            </a:endParaRPr>
          </a:p>
          <a:p>
            <a:pPr>
              <a:spcBef>
                <a:spcPts val="23"/>
              </a:spcBef>
            </a:pPr>
            <a:endParaRPr sz="850">
              <a:latin typeface="Tahoma"/>
              <a:cs typeface="Tahoma"/>
            </a:endParaRPr>
          </a:p>
          <a:p>
            <a:pPr marL="6350" marR="8573">
              <a:lnSpc>
                <a:spcPct val="116700"/>
              </a:lnSpc>
            </a:pP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BRASIL.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3" dirty="0">
                <a:solidFill>
                  <a:srgbClr val="252826"/>
                </a:solidFill>
                <a:latin typeface="Tahoma"/>
                <a:cs typeface="Tahoma"/>
              </a:rPr>
              <a:t>Supremo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Tribunal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Federal.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252826"/>
                </a:solidFill>
                <a:latin typeface="Tahoma"/>
                <a:cs typeface="Tahoma"/>
              </a:rPr>
              <a:t>Recurso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Extraordinário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n.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592.581.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Relator: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8" dirty="0">
                <a:solidFill>
                  <a:srgbClr val="252826"/>
                </a:solidFill>
                <a:latin typeface="Tahoma"/>
                <a:cs typeface="Tahoma"/>
              </a:rPr>
              <a:t>Min.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252826"/>
                </a:solidFill>
                <a:latin typeface="Tahoma"/>
                <a:cs typeface="Tahoma"/>
              </a:rPr>
              <a:t>Ricardo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Lewandowski,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DJu.</a:t>
            </a:r>
            <a:r>
              <a:rPr sz="750" spc="1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57" dirty="0">
                <a:solidFill>
                  <a:srgbClr val="252826"/>
                </a:solidFill>
                <a:latin typeface="Tahoma"/>
                <a:cs typeface="Tahoma"/>
              </a:rPr>
              <a:t>13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ago.</a:t>
            </a:r>
            <a:r>
              <a:rPr sz="750" spc="1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2015.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Disponível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em: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https://redir.stf.jus.br/estfvisualizadorpub/jsp/consultarprocessoeletronico/ConsultarProcessoEletronico.jsf?</a:t>
            </a:r>
            <a:r>
              <a:rPr sz="750" spc="25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seqobjetoincidente=2637302.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Acesso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em: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24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fev.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2022.</a:t>
            </a:r>
            <a:endParaRPr sz="750">
              <a:latin typeface="Tahoma"/>
              <a:cs typeface="Tahoma"/>
            </a:endParaRPr>
          </a:p>
          <a:p>
            <a:pPr>
              <a:spcBef>
                <a:spcPts val="23"/>
              </a:spcBef>
            </a:pPr>
            <a:endParaRPr sz="850">
              <a:latin typeface="Tahoma"/>
              <a:cs typeface="Tahoma"/>
            </a:endParaRPr>
          </a:p>
          <a:p>
            <a:pPr marL="6350" marR="21908">
              <a:lnSpc>
                <a:spcPct val="116700"/>
              </a:lnSpc>
              <a:spcBef>
                <a:spcPts val="3"/>
              </a:spcBef>
            </a:pP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BRASIL.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3" dirty="0">
                <a:solidFill>
                  <a:srgbClr val="252826"/>
                </a:solidFill>
                <a:latin typeface="Tahoma"/>
                <a:cs typeface="Tahoma"/>
              </a:rPr>
              <a:t>Supremo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Tribunal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Federal.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252826"/>
                </a:solidFill>
                <a:latin typeface="Tahoma"/>
                <a:cs typeface="Tahoma"/>
              </a:rPr>
              <a:t>Medida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cautelar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na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252826"/>
                </a:solidFill>
                <a:latin typeface="Tahoma"/>
                <a:cs typeface="Tahoma"/>
              </a:rPr>
              <a:t>Arguição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252826"/>
                </a:solidFill>
                <a:latin typeface="Tahoma"/>
                <a:cs typeface="Tahoma"/>
              </a:rPr>
              <a:t>Descumprimento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Preceito </a:t>
            </a:r>
            <a:r>
              <a:rPr sz="750" spc="80" dirty="0">
                <a:solidFill>
                  <a:srgbClr val="252826"/>
                </a:solidFill>
                <a:latin typeface="Tahoma"/>
                <a:cs typeface="Tahoma"/>
              </a:rPr>
              <a:t>Fundamental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n.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347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Distrito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Federal.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Relator: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Ministro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3" dirty="0">
                <a:solidFill>
                  <a:srgbClr val="252826"/>
                </a:solidFill>
                <a:latin typeface="Tahoma"/>
                <a:cs typeface="Tahoma"/>
              </a:rPr>
              <a:t>Marco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8" dirty="0">
                <a:solidFill>
                  <a:srgbClr val="252826"/>
                </a:solidFill>
                <a:latin typeface="Tahoma"/>
                <a:cs typeface="Tahoma"/>
              </a:rPr>
              <a:t>Aurélio.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Plenário,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Brasília,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9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3" dirty="0">
                <a:solidFill>
                  <a:srgbClr val="252826"/>
                </a:solidFill>
                <a:latin typeface="Tahoma"/>
                <a:cs typeface="Tahoma"/>
              </a:rPr>
              <a:t>setembro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252826"/>
                </a:solidFill>
                <a:latin typeface="Tahoma"/>
                <a:cs typeface="Tahoma"/>
              </a:rPr>
              <a:t>de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2015.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Diário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3" dirty="0">
                <a:solidFill>
                  <a:srgbClr val="252826"/>
                </a:solidFill>
                <a:latin typeface="Tahoma"/>
                <a:cs typeface="Tahoma"/>
              </a:rPr>
              <a:t>da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Justiça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Eletrônico,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Brasília,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n.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53" dirty="0">
                <a:solidFill>
                  <a:srgbClr val="252826"/>
                </a:solidFill>
                <a:latin typeface="Tahoma"/>
                <a:cs typeface="Tahoma"/>
              </a:rPr>
              <a:t>181,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p.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40-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42,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23" dirty="0">
                <a:solidFill>
                  <a:srgbClr val="252826"/>
                </a:solidFill>
                <a:latin typeface="Tahoma"/>
                <a:cs typeface="Tahoma"/>
              </a:rPr>
              <a:t>14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set.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2015.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Disponível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em: </a:t>
            </a:r>
            <a:r>
              <a:rPr sz="750" spc="43" dirty="0">
                <a:solidFill>
                  <a:srgbClr val="252826"/>
                </a:solidFill>
                <a:latin typeface="Tahoma"/>
                <a:cs typeface="Tahoma"/>
              </a:rPr>
              <a:t>https://redir.stf.jus.br/paginadorpub/paginador.jsp?docTP=TP&amp;docID=10300665.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Acesso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em: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24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fev.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 2022. </a:t>
            </a:r>
            <a:r>
              <a:rPr sz="750" spc="-13" dirty="0">
                <a:solidFill>
                  <a:srgbClr val="252826"/>
                </a:solidFill>
                <a:latin typeface="Tahoma"/>
                <a:cs typeface="Tahoma"/>
              </a:rPr>
              <a:t>p. 19-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42;</a:t>
            </a:r>
            <a:r>
              <a:rPr sz="750" spc="1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46-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100;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104-109;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53" dirty="0">
                <a:solidFill>
                  <a:srgbClr val="252826"/>
                </a:solidFill>
                <a:latin typeface="Tahoma"/>
                <a:cs typeface="Tahoma"/>
              </a:rPr>
              <a:t>113-</a:t>
            </a:r>
            <a:r>
              <a:rPr sz="750" spc="-20" dirty="0">
                <a:solidFill>
                  <a:srgbClr val="252826"/>
                </a:solidFill>
                <a:latin typeface="Tahoma"/>
                <a:cs typeface="Tahoma"/>
              </a:rPr>
              <a:t>149;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48" dirty="0">
                <a:solidFill>
                  <a:srgbClr val="252826"/>
                </a:solidFill>
                <a:latin typeface="Tahoma"/>
                <a:cs typeface="Tahoma"/>
              </a:rPr>
              <a:t>151-</a:t>
            </a:r>
            <a:r>
              <a:rPr sz="750" spc="-25" dirty="0">
                <a:solidFill>
                  <a:srgbClr val="252826"/>
                </a:solidFill>
                <a:latin typeface="Tahoma"/>
                <a:cs typeface="Tahoma"/>
              </a:rPr>
              <a:t>176;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178-</a:t>
            </a:r>
            <a:r>
              <a:rPr sz="750" spc="-10" dirty="0">
                <a:solidFill>
                  <a:srgbClr val="252826"/>
                </a:solidFill>
                <a:latin typeface="Tahoma"/>
                <a:cs typeface="Tahoma"/>
              </a:rPr>
              <a:t>181.</a:t>
            </a:r>
            <a:endParaRPr sz="750">
              <a:latin typeface="Tahoma"/>
              <a:cs typeface="Tahoma"/>
            </a:endParaRPr>
          </a:p>
          <a:p>
            <a:pPr>
              <a:spcBef>
                <a:spcPts val="23"/>
              </a:spcBef>
            </a:pPr>
            <a:endParaRPr sz="850">
              <a:latin typeface="Tahoma"/>
              <a:cs typeface="Tahoma"/>
            </a:endParaRPr>
          </a:p>
          <a:p>
            <a:pPr marL="6350" marR="33338">
              <a:lnSpc>
                <a:spcPct val="116700"/>
              </a:lnSpc>
            </a:pP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CONTI,</a:t>
            </a:r>
            <a:r>
              <a:rPr sz="750" spc="1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José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Mauricio.</a:t>
            </a:r>
            <a:r>
              <a:rPr sz="750" spc="1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8" dirty="0">
                <a:solidFill>
                  <a:srgbClr val="252826"/>
                </a:solidFill>
                <a:latin typeface="Tahoma"/>
                <a:cs typeface="Tahoma"/>
              </a:rPr>
              <a:t>Solução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para</a:t>
            </a:r>
            <a:r>
              <a:rPr sz="750" spc="1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8" dirty="0">
                <a:solidFill>
                  <a:srgbClr val="252826"/>
                </a:solidFill>
                <a:latin typeface="Tahoma"/>
                <a:cs typeface="Tahoma"/>
              </a:rPr>
              <a:t>crise</a:t>
            </a:r>
            <a:r>
              <a:rPr sz="750" spc="1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carcerária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93" dirty="0">
                <a:solidFill>
                  <a:srgbClr val="252826"/>
                </a:solidFill>
                <a:latin typeface="Tahoma"/>
                <a:cs typeface="Tahoma"/>
              </a:rPr>
              <a:t>tem</a:t>
            </a:r>
            <a:r>
              <a:rPr sz="750" spc="1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significativo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8" dirty="0">
                <a:solidFill>
                  <a:srgbClr val="252826"/>
                </a:solidFill>
                <a:latin typeface="Tahoma"/>
                <a:cs typeface="Tahoma"/>
              </a:rPr>
              <a:t>reflexo</a:t>
            </a:r>
            <a:r>
              <a:rPr sz="750" spc="1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orçamentário.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In:</a:t>
            </a:r>
            <a:r>
              <a:rPr sz="750" spc="2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Levando</a:t>
            </a:r>
            <a:r>
              <a:rPr sz="750" spc="1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o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direito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financeiro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sério: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luta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continua.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3.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ed.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São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Paulo: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Blucher,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2019.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Disponível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em: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https://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  <a:hlinkClick r:id="rId3"/>
              </a:rPr>
              <a:t>www.blucher.com.br/livro/detalhes/levando-</a:t>
            </a:r>
            <a:r>
              <a:rPr sz="750" spc="48" dirty="0">
                <a:solidFill>
                  <a:srgbClr val="252826"/>
                </a:solidFill>
                <a:latin typeface="Tahoma"/>
                <a:cs typeface="Tahoma"/>
                <a:hlinkClick r:id="rId3"/>
              </a:rPr>
              <a:t>o-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  <a:hlinkClick r:id="rId3"/>
              </a:rPr>
              <a:t>direito-financeiro-</a:t>
            </a:r>
            <a:r>
              <a:rPr sz="750" spc="38" dirty="0">
                <a:solidFill>
                  <a:srgbClr val="252826"/>
                </a:solidFill>
                <a:latin typeface="Tahoma"/>
                <a:cs typeface="Tahoma"/>
                <a:hlinkClick r:id="rId3"/>
              </a:rPr>
              <a:t>a-</a:t>
            </a:r>
            <a:r>
              <a:rPr sz="750" spc="43" dirty="0">
                <a:solidFill>
                  <a:srgbClr val="252826"/>
                </a:solidFill>
                <a:latin typeface="Tahoma"/>
                <a:cs typeface="Tahoma"/>
                <a:hlinkClick r:id="rId3"/>
              </a:rPr>
              <a:t>serio-</a:t>
            </a:r>
            <a:r>
              <a:rPr sz="750" spc="-40" dirty="0">
                <a:solidFill>
                  <a:srgbClr val="252826"/>
                </a:solidFill>
                <a:latin typeface="Tahoma"/>
                <a:cs typeface="Tahoma"/>
                <a:hlinkClick r:id="rId3"/>
              </a:rPr>
              <a:t>1541.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Acesso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108" dirty="0">
                <a:solidFill>
                  <a:srgbClr val="252826"/>
                </a:solidFill>
                <a:latin typeface="Tahoma"/>
                <a:cs typeface="Tahoma"/>
              </a:rPr>
              <a:t>em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24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252826"/>
                </a:solidFill>
                <a:latin typeface="Tahoma"/>
                <a:cs typeface="Tahoma"/>
              </a:rPr>
              <a:t>fev.</a:t>
            </a:r>
            <a:endParaRPr sz="750">
              <a:latin typeface="Tahoma"/>
              <a:cs typeface="Tahoma"/>
            </a:endParaRPr>
          </a:p>
          <a:p>
            <a:pPr marL="6350">
              <a:spcBef>
                <a:spcPts val="150"/>
              </a:spcBef>
            </a:pP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2022.</a:t>
            </a:r>
            <a:r>
              <a:rPr sz="750" spc="3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p.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83-</a:t>
            </a:r>
            <a:r>
              <a:rPr sz="750" spc="-13" dirty="0">
                <a:solidFill>
                  <a:srgbClr val="252826"/>
                </a:solidFill>
                <a:latin typeface="Tahoma"/>
                <a:cs typeface="Tahoma"/>
              </a:rPr>
              <a:t>88.</a:t>
            </a:r>
            <a:endParaRPr sz="750">
              <a:latin typeface="Tahoma"/>
              <a:cs typeface="Tahoma"/>
            </a:endParaRPr>
          </a:p>
          <a:p>
            <a:pPr>
              <a:spcBef>
                <a:spcPts val="23"/>
              </a:spcBef>
            </a:pPr>
            <a:endParaRPr sz="850">
              <a:latin typeface="Tahoma"/>
              <a:cs typeface="Tahoma"/>
            </a:endParaRPr>
          </a:p>
          <a:p>
            <a:pPr marL="6350" marR="2540">
              <a:lnSpc>
                <a:spcPct val="116700"/>
              </a:lnSpc>
              <a:spcBef>
                <a:spcPts val="3"/>
              </a:spcBef>
            </a:pP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DUTRA,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Walkiria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Zambrzycki;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SOUZA,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Talles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Andrade.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(des)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articulação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federativa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na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252826"/>
                </a:solidFill>
                <a:latin typeface="Tahoma"/>
                <a:cs typeface="Tahoma"/>
              </a:rPr>
              <a:t>pauta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penal: </a:t>
            </a:r>
            <a:r>
              <a:rPr sz="750" spc="98" dirty="0">
                <a:solidFill>
                  <a:srgbClr val="252826"/>
                </a:solidFill>
                <a:latin typeface="Tahoma"/>
                <a:cs typeface="Tahoma"/>
              </a:rPr>
              <a:t>uma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análise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dos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8" dirty="0">
                <a:solidFill>
                  <a:srgbClr val="252826"/>
                </a:solidFill>
                <a:latin typeface="Tahoma"/>
                <a:cs typeface="Tahoma"/>
              </a:rPr>
              <a:t>repasses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recursos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financeiros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3" dirty="0">
                <a:solidFill>
                  <a:srgbClr val="252826"/>
                </a:solidFill>
                <a:latin typeface="Tahoma"/>
                <a:cs typeface="Tahoma"/>
              </a:rPr>
              <a:t>do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93" dirty="0">
                <a:solidFill>
                  <a:srgbClr val="252826"/>
                </a:solidFill>
                <a:latin typeface="Tahoma"/>
                <a:cs typeface="Tahoma"/>
              </a:rPr>
              <a:t>FUNPEN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aos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governos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estaduais.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Revista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Brasileira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252826"/>
                </a:solidFill>
                <a:latin typeface="Tahoma"/>
                <a:cs typeface="Tahoma"/>
              </a:rPr>
              <a:t>de </a:t>
            </a:r>
            <a:r>
              <a:rPr sz="750" spc="68" dirty="0">
                <a:solidFill>
                  <a:srgbClr val="252826"/>
                </a:solidFill>
                <a:latin typeface="Tahoma"/>
                <a:cs typeface="Tahoma"/>
              </a:rPr>
              <a:t>Segurança</a:t>
            </a:r>
            <a:r>
              <a:rPr sz="750" spc="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Pública,</a:t>
            </a:r>
            <a:r>
              <a:rPr sz="750" spc="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v.</a:t>
            </a:r>
            <a:r>
              <a:rPr sz="750" spc="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33" dirty="0">
                <a:solidFill>
                  <a:srgbClr val="252826"/>
                </a:solidFill>
                <a:latin typeface="Tahoma"/>
                <a:cs typeface="Tahoma"/>
              </a:rPr>
              <a:t>16,</a:t>
            </a:r>
            <a:r>
              <a:rPr sz="750" spc="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n.</a:t>
            </a:r>
            <a:r>
              <a:rPr sz="750" spc="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2,</a:t>
            </a:r>
            <a:r>
              <a:rPr sz="750" spc="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p.</a:t>
            </a:r>
            <a:r>
              <a:rPr sz="750" spc="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252826"/>
                </a:solidFill>
                <a:latin typeface="Tahoma"/>
                <a:cs typeface="Tahoma"/>
              </a:rPr>
              <a:t>154-</a:t>
            </a:r>
            <a:r>
              <a:rPr sz="750" spc="-53" dirty="0">
                <a:solidFill>
                  <a:srgbClr val="252826"/>
                </a:solidFill>
                <a:latin typeface="Tahoma"/>
                <a:cs typeface="Tahoma"/>
              </a:rPr>
              <a:t>181,</a:t>
            </a:r>
            <a:r>
              <a:rPr sz="750" spc="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2022.</a:t>
            </a:r>
            <a:endParaRPr sz="750">
              <a:latin typeface="Tahoma"/>
              <a:cs typeface="Tahoma"/>
            </a:endParaRPr>
          </a:p>
          <a:p>
            <a:pPr>
              <a:spcBef>
                <a:spcPts val="23"/>
              </a:spcBef>
            </a:pPr>
            <a:endParaRPr sz="850">
              <a:latin typeface="Tahoma"/>
              <a:cs typeface="Tahoma"/>
            </a:endParaRPr>
          </a:p>
          <a:p>
            <a:pPr marL="6350" marR="402590">
              <a:lnSpc>
                <a:spcPct val="116700"/>
              </a:lnSpc>
            </a:pP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PARTIDO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SOCIALISMO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LIBERDADE.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252826"/>
                </a:solidFill>
                <a:latin typeface="Tahoma"/>
                <a:cs typeface="Tahoma"/>
              </a:rPr>
              <a:t>Petição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inicial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na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252826"/>
                </a:solidFill>
                <a:latin typeface="Tahoma"/>
                <a:cs typeface="Tahoma"/>
              </a:rPr>
              <a:t>Arguição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252826"/>
                </a:solidFill>
                <a:latin typeface="Tahoma"/>
                <a:cs typeface="Tahoma"/>
              </a:rPr>
              <a:t>Descumprimento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Preceito </a:t>
            </a:r>
            <a:r>
              <a:rPr sz="750" spc="80" dirty="0">
                <a:solidFill>
                  <a:srgbClr val="252826"/>
                </a:solidFill>
                <a:latin typeface="Tahoma"/>
                <a:cs typeface="Tahoma"/>
              </a:rPr>
              <a:t>Fundamental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n.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347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Distrito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Federal.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Brasília,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3" dirty="0">
                <a:solidFill>
                  <a:srgbClr val="252826"/>
                </a:solidFill>
                <a:latin typeface="Tahoma"/>
                <a:cs typeface="Tahoma"/>
              </a:rPr>
              <a:t>26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3" dirty="0">
                <a:solidFill>
                  <a:srgbClr val="252826"/>
                </a:solidFill>
                <a:latin typeface="Tahoma"/>
                <a:cs typeface="Tahoma"/>
              </a:rPr>
              <a:t>maio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2015.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Disponível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em: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https://portal.stf.jus.br/processos/detalhe.asp?incidente=4783560.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 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Acesso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em: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3" dirty="0">
                <a:solidFill>
                  <a:srgbClr val="252826"/>
                </a:solidFill>
                <a:latin typeface="Tahoma"/>
                <a:cs typeface="Tahoma"/>
              </a:rPr>
              <a:t>24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fev.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252826"/>
                </a:solidFill>
                <a:latin typeface="Tahoma"/>
                <a:cs typeface="Tahoma"/>
              </a:rPr>
              <a:t>2022.</a:t>
            </a:r>
            <a:endParaRPr sz="7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50140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857251"/>
            <a:ext cx="3632517" cy="5143500"/>
            <a:chOff x="0" y="1"/>
            <a:chExt cx="7265034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1"/>
              <a:ext cx="7265034" cy="10287000"/>
            </a:xfrm>
            <a:custGeom>
              <a:avLst/>
              <a:gdLst/>
              <a:ahLst/>
              <a:cxnLst/>
              <a:rect l="l" t="t" r="r" b="b"/>
              <a:pathLst>
                <a:path w="7265034" h="10287000">
                  <a:moveTo>
                    <a:pt x="0" y="10286998"/>
                  </a:moveTo>
                  <a:lnTo>
                    <a:pt x="0" y="0"/>
                  </a:lnTo>
                  <a:lnTo>
                    <a:pt x="7264805" y="0"/>
                  </a:lnTo>
                  <a:lnTo>
                    <a:pt x="7264805" y="10286998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28699" y="1028701"/>
              <a:ext cx="2743200" cy="209550"/>
            </a:xfrm>
            <a:custGeom>
              <a:avLst/>
              <a:gdLst/>
              <a:ahLst/>
              <a:cxnLst/>
              <a:rect l="l" t="t" r="r" b="b"/>
              <a:pathLst>
                <a:path w="2743200" h="209550">
                  <a:moveTo>
                    <a:pt x="2743199" y="209549"/>
                  </a:moveTo>
                  <a:lnTo>
                    <a:pt x="0" y="209549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20954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1202" y="1651318"/>
            <a:ext cx="2169160" cy="955390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lnSpc>
                <a:spcPts val="3663"/>
              </a:lnSpc>
              <a:spcBef>
                <a:spcPts val="50"/>
              </a:spcBef>
            </a:pPr>
            <a:r>
              <a:rPr sz="3200" spc="-538" dirty="0">
                <a:solidFill>
                  <a:srgbClr val="FFFEE6"/>
                </a:solidFill>
              </a:rPr>
              <a:t>REFERÊNCIAS</a:t>
            </a:r>
            <a:endParaRPr sz="3200"/>
          </a:p>
          <a:p>
            <a:pPr marL="6350">
              <a:lnSpc>
                <a:spcPts val="3663"/>
              </a:lnSpc>
            </a:pPr>
            <a:r>
              <a:rPr sz="3200" spc="-360" dirty="0">
                <a:solidFill>
                  <a:srgbClr val="FFFEE6"/>
                </a:solidFill>
              </a:rPr>
              <a:t>2/2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3915639" y="1371601"/>
            <a:ext cx="438150" cy="66675"/>
          </a:xfrm>
          <a:custGeom>
            <a:avLst/>
            <a:gdLst/>
            <a:ahLst/>
            <a:cxnLst/>
            <a:rect l="l" t="t" r="r" b="b"/>
            <a:pathLst>
              <a:path w="876300" h="133350">
                <a:moveTo>
                  <a:pt x="876299" y="133349"/>
                </a:moveTo>
                <a:lnTo>
                  <a:pt x="0" y="133349"/>
                </a:lnTo>
                <a:lnTo>
                  <a:pt x="0" y="0"/>
                </a:lnTo>
                <a:lnTo>
                  <a:pt x="876299" y="0"/>
                </a:lnTo>
                <a:lnTo>
                  <a:pt x="876299" y="13334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909289" y="1724662"/>
            <a:ext cx="4961573" cy="108555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350">
              <a:spcBef>
                <a:spcPts val="200"/>
              </a:spcBef>
            </a:pPr>
            <a:r>
              <a:rPr sz="750" spc="95" dirty="0">
                <a:solidFill>
                  <a:srgbClr val="252826"/>
                </a:solidFill>
                <a:latin typeface="Tahoma"/>
                <a:cs typeface="Tahoma"/>
              </a:rPr>
              <a:t>B</a:t>
            </a:r>
            <a:endParaRPr sz="750">
              <a:latin typeface="Tahoma"/>
              <a:cs typeface="Tahoma"/>
            </a:endParaRPr>
          </a:p>
          <a:p>
            <a:pPr marL="6350" marR="2540">
              <a:lnSpc>
                <a:spcPct val="116700"/>
              </a:lnSpc>
            </a:pPr>
            <a:r>
              <a:rPr sz="750" spc="75" dirty="0">
                <a:solidFill>
                  <a:srgbClr val="252826"/>
                </a:solidFill>
                <a:latin typeface="Tahoma"/>
                <a:cs typeface="Tahoma"/>
              </a:rPr>
              <a:t>REZENDE,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8" dirty="0">
                <a:solidFill>
                  <a:srgbClr val="252826"/>
                </a:solidFill>
                <a:latin typeface="Tahoma"/>
                <a:cs typeface="Tahoma"/>
              </a:rPr>
              <a:t>Claudiney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Rocha.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8" dirty="0">
                <a:solidFill>
                  <a:srgbClr val="252826"/>
                </a:solidFill>
                <a:latin typeface="Tahoma"/>
                <a:cs typeface="Tahoma"/>
              </a:rPr>
              <a:t>Medindo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3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88" dirty="0">
                <a:solidFill>
                  <a:srgbClr val="252826"/>
                </a:solidFill>
                <a:latin typeface="Tahoma"/>
                <a:cs typeface="Tahoma"/>
              </a:rPr>
              <a:t>compreendendo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252826"/>
                </a:solidFill>
                <a:latin typeface="Tahoma"/>
                <a:cs typeface="Tahoma"/>
              </a:rPr>
              <a:t>superlotação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carcerária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3" dirty="0">
                <a:solidFill>
                  <a:srgbClr val="252826"/>
                </a:solidFill>
                <a:latin typeface="Tahoma"/>
                <a:cs typeface="Tahoma"/>
              </a:rPr>
              <a:t>no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8" dirty="0">
                <a:solidFill>
                  <a:srgbClr val="252826"/>
                </a:solidFill>
                <a:latin typeface="Tahoma"/>
                <a:cs typeface="Tahoma"/>
              </a:rPr>
              <a:t>Brasil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[manuscrito]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-123" dirty="0">
                <a:solidFill>
                  <a:srgbClr val="252826"/>
                </a:solidFill>
                <a:latin typeface="Tahoma"/>
                <a:cs typeface="Tahoma"/>
              </a:rPr>
              <a:t>: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discussões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conceituais,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caracterização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252826"/>
                </a:solidFill>
                <a:latin typeface="Tahoma"/>
                <a:cs typeface="Tahoma"/>
              </a:rPr>
              <a:t>empírica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3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252826"/>
                </a:solidFill>
                <a:latin typeface="Tahoma"/>
                <a:cs typeface="Tahoma"/>
              </a:rPr>
              <a:t>fatores</a:t>
            </a:r>
            <a:r>
              <a:rPr sz="750" spc="28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explicativos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3" dirty="0">
                <a:solidFill>
                  <a:srgbClr val="252826"/>
                </a:solidFill>
                <a:latin typeface="Tahoma"/>
                <a:cs typeface="Tahoma"/>
              </a:rPr>
              <a:t>no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8" dirty="0">
                <a:solidFill>
                  <a:srgbClr val="252826"/>
                </a:solidFill>
                <a:latin typeface="Tahoma"/>
                <a:cs typeface="Tahoma"/>
              </a:rPr>
              <a:t>contexto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pós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estado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coisas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inconstitucional.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Dissertação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7" dirty="0">
                <a:solidFill>
                  <a:srgbClr val="252826"/>
                </a:solidFill>
                <a:latin typeface="Tahoma"/>
                <a:cs typeface="Tahoma"/>
              </a:rPr>
              <a:t>mestrado.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Universidade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Federal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8" dirty="0">
                <a:solidFill>
                  <a:srgbClr val="252826"/>
                </a:solidFill>
                <a:latin typeface="Tahoma"/>
                <a:cs typeface="Tahoma"/>
              </a:rPr>
              <a:t>de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252826"/>
                </a:solidFill>
                <a:latin typeface="Tahoma"/>
                <a:cs typeface="Tahoma"/>
              </a:rPr>
              <a:t>Goiás.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252826"/>
                </a:solidFill>
                <a:latin typeface="Tahoma"/>
                <a:cs typeface="Tahoma"/>
              </a:rPr>
              <a:t>2019</a:t>
            </a:r>
            <a:endParaRPr sz="750">
              <a:latin typeface="Tahoma"/>
              <a:cs typeface="Tahoma"/>
            </a:endParaRPr>
          </a:p>
          <a:p>
            <a:pPr marL="6350">
              <a:spcBef>
                <a:spcPts val="150"/>
              </a:spcBef>
            </a:pPr>
            <a:r>
              <a:rPr sz="750" spc="-80" dirty="0">
                <a:solidFill>
                  <a:srgbClr val="252826"/>
                </a:solidFill>
                <a:latin typeface="Tahoma"/>
                <a:cs typeface="Tahoma"/>
              </a:rPr>
              <a:t>.</a:t>
            </a:r>
            <a:endParaRPr sz="750">
              <a:latin typeface="Tahoma"/>
              <a:cs typeface="Tahoma"/>
            </a:endParaRPr>
          </a:p>
          <a:p>
            <a:pPr marL="6350" marR="80010">
              <a:lnSpc>
                <a:spcPct val="116700"/>
              </a:lnSpc>
            </a:pPr>
            <a:r>
              <a:rPr sz="750" spc="70" dirty="0">
                <a:solidFill>
                  <a:srgbClr val="252826"/>
                </a:solidFill>
                <a:latin typeface="Tahoma"/>
                <a:cs typeface="Tahoma"/>
              </a:rPr>
              <a:t>VASCONCELOS,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73" dirty="0">
                <a:solidFill>
                  <a:srgbClr val="252826"/>
                </a:solidFill>
                <a:latin typeface="Tahoma"/>
                <a:cs typeface="Tahoma"/>
              </a:rPr>
              <a:t>Beto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3" dirty="0">
                <a:solidFill>
                  <a:srgbClr val="252826"/>
                </a:solidFill>
                <a:latin typeface="Tahoma"/>
                <a:cs typeface="Tahoma"/>
              </a:rPr>
              <a:t>Ferreira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Martins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3" dirty="0">
                <a:solidFill>
                  <a:srgbClr val="252826"/>
                </a:solidFill>
                <a:latin typeface="Tahoma"/>
                <a:cs typeface="Tahoma"/>
              </a:rPr>
              <a:t>et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al.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252826"/>
                </a:solidFill>
                <a:latin typeface="Tahoma"/>
                <a:cs typeface="Tahoma"/>
              </a:rPr>
              <a:t>Questão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3" dirty="0">
                <a:solidFill>
                  <a:srgbClr val="252826"/>
                </a:solidFill>
                <a:latin typeface="Tahoma"/>
                <a:cs typeface="Tahoma"/>
              </a:rPr>
              <a:t>federativa,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3" dirty="0">
                <a:solidFill>
                  <a:srgbClr val="252826"/>
                </a:solidFill>
                <a:latin typeface="Tahoma"/>
                <a:cs typeface="Tahoma"/>
              </a:rPr>
              <a:t>sistema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8" dirty="0">
                <a:solidFill>
                  <a:srgbClr val="252826"/>
                </a:solidFill>
                <a:latin typeface="Tahoma"/>
                <a:cs typeface="Tahoma"/>
              </a:rPr>
              <a:t>penitenciário</a:t>
            </a:r>
            <a:r>
              <a:rPr sz="750" spc="25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43" dirty="0">
                <a:solidFill>
                  <a:srgbClr val="252826"/>
                </a:solidFill>
                <a:latin typeface="Tahoma"/>
                <a:cs typeface="Tahoma"/>
              </a:rPr>
              <a:t>e</a:t>
            </a:r>
            <a:r>
              <a:rPr sz="750" spc="2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252826"/>
                </a:solidFill>
                <a:latin typeface="Tahoma"/>
                <a:cs typeface="Tahoma"/>
              </a:rPr>
              <a:t>intervenção </a:t>
            </a:r>
            <a:r>
              <a:rPr sz="750" spc="40" dirty="0">
                <a:solidFill>
                  <a:srgbClr val="252826"/>
                </a:solidFill>
                <a:latin typeface="Tahoma"/>
                <a:cs typeface="Tahoma"/>
              </a:rPr>
              <a:t>federal.</a:t>
            </a:r>
            <a:r>
              <a:rPr sz="750" spc="-3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Revista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252826"/>
                </a:solidFill>
                <a:latin typeface="Tahoma"/>
                <a:cs typeface="Tahoma"/>
              </a:rPr>
              <a:t>Culturas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252826"/>
                </a:solidFill>
                <a:latin typeface="Tahoma"/>
                <a:cs typeface="Tahoma"/>
              </a:rPr>
              <a:t>Jurídicas,</a:t>
            </a:r>
            <a:r>
              <a:rPr sz="750" dirty="0">
                <a:solidFill>
                  <a:srgbClr val="252826"/>
                </a:solidFill>
                <a:latin typeface="Tahoma"/>
                <a:cs typeface="Tahoma"/>
              </a:rPr>
              <a:t> v. 5, n. 10, </a:t>
            </a:r>
            <a:r>
              <a:rPr sz="750" spc="-5" dirty="0">
                <a:solidFill>
                  <a:srgbClr val="252826"/>
                </a:solidFill>
                <a:latin typeface="Tahoma"/>
                <a:cs typeface="Tahoma"/>
              </a:rPr>
              <a:t>2018.</a:t>
            </a:r>
            <a:endParaRPr sz="750">
              <a:latin typeface="Tahoma"/>
              <a:cs typeface="Tahoma"/>
            </a:endParaRPr>
          </a:p>
          <a:p>
            <a:pPr marL="6350">
              <a:spcBef>
                <a:spcPts val="148"/>
              </a:spcBef>
            </a:pPr>
            <a:r>
              <a:rPr sz="750" spc="-13" dirty="0">
                <a:solidFill>
                  <a:srgbClr val="252826"/>
                </a:solidFill>
                <a:latin typeface="Tahoma"/>
                <a:cs typeface="Tahoma"/>
              </a:rPr>
              <a:t>4.</a:t>
            </a:r>
            <a:endParaRPr sz="7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931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581288"/>
            <a:ext cx="6172200" cy="1821134"/>
          </a:xfrm>
          <a:prstGeom prst="rect">
            <a:avLst/>
          </a:prstGeom>
        </p:spPr>
        <p:txBody>
          <a:bodyPr vert="horz" wrap="square" lIns="0" tIns="4624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30" dirty="0"/>
              <a:t>Competência</a:t>
            </a:r>
            <a:r>
              <a:rPr spc="-165" dirty="0"/>
              <a:t> </a:t>
            </a:r>
            <a:r>
              <a:rPr spc="-34" dirty="0"/>
              <a:t>constitucional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544" y="2241518"/>
            <a:ext cx="7920880" cy="423846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SzPct val="80555"/>
              <a:buFont typeface="Arial"/>
              <a:buChar char="•"/>
              <a:tabLst>
                <a:tab pos="146685" algn="l"/>
                <a:tab pos="243364" algn="l"/>
              </a:tabLst>
            </a:pPr>
            <a:r>
              <a:rPr sz="1350" dirty="0">
                <a:solidFill>
                  <a:srgbClr val="6E6E74"/>
                </a:solidFill>
                <a:latin typeface="Times New Roman"/>
                <a:cs typeface="Times New Roman"/>
              </a:rPr>
              <a:t>	</a:t>
            </a:r>
            <a:endParaRPr lang="pt-BR" sz="1350" dirty="0">
              <a:solidFill>
                <a:srgbClr val="6E6E74"/>
              </a:solidFill>
              <a:latin typeface="Times New Roman"/>
              <a:cs typeface="Times New Roman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SzPct val="80555"/>
              <a:buFont typeface="Arial"/>
              <a:buChar char="•"/>
              <a:tabLst>
                <a:tab pos="146685" algn="l"/>
                <a:tab pos="243364" algn="l"/>
              </a:tabLst>
            </a:pPr>
            <a:endParaRPr lang="pt-BR" sz="1350" dirty="0">
              <a:solidFill>
                <a:srgbClr val="6E6E74"/>
              </a:solidFill>
              <a:latin typeface="Times New Roman"/>
              <a:cs typeface="Times New Roman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SzPct val="80555"/>
              <a:buFont typeface="Arial"/>
              <a:buChar char="•"/>
              <a:tabLst>
                <a:tab pos="146685" algn="l"/>
                <a:tab pos="243364" algn="l"/>
              </a:tabLst>
            </a:pPr>
            <a:endParaRPr lang="pt-BR" sz="13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SzPct val="80555"/>
              <a:buFont typeface="Arial"/>
              <a:buChar char="•"/>
              <a:tabLst>
                <a:tab pos="146685" algn="l"/>
                <a:tab pos="243364" algn="l"/>
              </a:tabLst>
            </a:pP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Art.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144.</a:t>
            </a:r>
            <a:r>
              <a:rPr sz="2000" spc="34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A</a:t>
            </a:r>
            <a:r>
              <a:rPr sz="2000" spc="38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segurança</a:t>
            </a:r>
            <a:r>
              <a:rPr sz="2000" spc="8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pública,</a:t>
            </a:r>
            <a:r>
              <a:rPr sz="2000" spc="26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dever</a:t>
            </a:r>
            <a:r>
              <a:rPr sz="2000" spc="2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do</a:t>
            </a:r>
            <a:r>
              <a:rPr sz="2000" spc="41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Estado,</a:t>
            </a:r>
            <a:r>
              <a:rPr sz="2000" spc="41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direito</a:t>
            </a:r>
            <a:r>
              <a:rPr sz="2000" spc="26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e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responsabilidade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de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todos,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é</a:t>
            </a:r>
            <a:r>
              <a:rPr sz="2000" spc="38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exercida</a:t>
            </a:r>
            <a:r>
              <a:rPr sz="2000" spc="8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para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a</a:t>
            </a:r>
            <a:r>
              <a:rPr sz="2000" spc="26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preservação</a:t>
            </a:r>
            <a:r>
              <a:rPr sz="2000" spc="19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da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ordem</a:t>
            </a:r>
            <a:r>
              <a:rPr sz="2000" spc="2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pública</a:t>
            </a:r>
            <a:r>
              <a:rPr sz="2000" spc="2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e</a:t>
            </a:r>
            <a:r>
              <a:rPr sz="2000" spc="26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da</a:t>
            </a:r>
            <a:r>
              <a:rPr sz="2000" spc="34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incolumidade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das</a:t>
            </a:r>
            <a:r>
              <a:rPr sz="2000" spc="45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pessoas</a:t>
            </a:r>
            <a:r>
              <a:rPr sz="2000" spc="49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e</a:t>
            </a:r>
            <a:r>
              <a:rPr sz="2000" spc="34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do</a:t>
            </a:r>
            <a:r>
              <a:rPr sz="2000" spc="45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patrimônio,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através</a:t>
            </a:r>
            <a:r>
              <a:rPr sz="2000" spc="26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dos</a:t>
            </a:r>
            <a:r>
              <a:rPr sz="2000" spc="41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seguintes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órgãos:</a:t>
            </a:r>
            <a:endParaRPr sz="2000" dirty="0">
              <a:solidFill>
                <a:schemeClr val="bg1"/>
              </a:solidFill>
              <a:latin typeface="Century Schoolbook"/>
              <a:cs typeface="Century Schoolbook"/>
            </a:endParaRPr>
          </a:p>
          <a:p>
            <a:pPr marL="146209" indent="-136684" algn="just">
              <a:spcBef>
                <a:spcPts val="108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I</a:t>
            </a:r>
            <a:r>
              <a:rPr sz="2000" spc="26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-</a:t>
            </a:r>
            <a:r>
              <a:rPr sz="2000" spc="19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polícia</a:t>
            </a:r>
            <a:r>
              <a:rPr sz="2000" spc="11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federal;</a:t>
            </a:r>
            <a:endParaRPr sz="2000" dirty="0">
              <a:solidFill>
                <a:schemeClr val="bg1"/>
              </a:solidFill>
              <a:latin typeface="Century Schoolbook"/>
              <a:cs typeface="Century Schoolbook"/>
            </a:endParaRPr>
          </a:p>
          <a:p>
            <a:pPr marL="146209" indent="-136684" algn="just">
              <a:spcBef>
                <a:spcPts val="111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II</a:t>
            </a:r>
            <a:r>
              <a:rPr sz="2000" spc="41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-</a:t>
            </a:r>
            <a:r>
              <a:rPr sz="2000" spc="38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polícia</a:t>
            </a:r>
            <a:r>
              <a:rPr sz="2000" spc="26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rodoviária</a:t>
            </a:r>
            <a:r>
              <a:rPr sz="2000" spc="15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federal;</a:t>
            </a:r>
            <a:endParaRPr sz="2000" dirty="0">
              <a:solidFill>
                <a:schemeClr val="bg1"/>
              </a:solidFill>
              <a:latin typeface="Century Schoolbook"/>
              <a:cs typeface="Century Schoolbook"/>
            </a:endParaRPr>
          </a:p>
          <a:p>
            <a:pPr marL="146209" indent="-136684" algn="just">
              <a:spcBef>
                <a:spcPts val="112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III</a:t>
            </a:r>
            <a:r>
              <a:rPr sz="2000" spc="45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-</a:t>
            </a:r>
            <a:r>
              <a:rPr sz="2000" spc="49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polícia</a:t>
            </a:r>
            <a:r>
              <a:rPr sz="2000" spc="26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ferroviária</a:t>
            </a:r>
            <a:r>
              <a:rPr sz="2000" spc="4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federal;</a:t>
            </a:r>
            <a:endParaRPr sz="2000" dirty="0">
              <a:solidFill>
                <a:schemeClr val="bg1"/>
              </a:solidFill>
              <a:latin typeface="Century Schoolbook"/>
              <a:cs typeface="Century Schoolbook"/>
            </a:endParaRPr>
          </a:p>
          <a:p>
            <a:pPr marL="146209" indent="-136684" algn="just">
              <a:spcBef>
                <a:spcPts val="111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IV</a:t>
            </a:r>
            <a:r>
              <a:rPr sz="2000" spc="2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-</a:t>
            </a:r>
            <a:r>
              <a:rPr sz="2000" spc="2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polícias</a:t>
            </a:r>
            <a:r>
              <a:rPr sz="2000" spc="11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civis;</a:t>
            </a:r>
            <a:endParaRPr sz="2000" dirty="0">
              <a:solidFill>
                <a:schemeClr val="bg1"/>
              </a:solidFill>
              <a:latin typeface="Century Schoolbook"/>
              <a:cs typeface="Century Schoolbook"/>
            </a:endParaRPr>
          </a:p>
          <a:p>
            <a:pPr marL="146209" indent="-136684" algn="just">
              <a:spcBef>
                <a:spcPts val="111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V</a:t>
            </a:r>
            <a:r>
              <a:rPr sz="2000" spc="34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-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polícias</a:t>
            </a:r>
            <a:r>
              <a:rPr sz="2000" spc="2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militares</a:t>
            </a:r>
            <a:r>
              <a:rPr sz="2000" spc="2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e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corpos</a:t>
            </a:r>
            <a:r>
              <a:rPr sz="2000" spc="34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de</a:t>
            </a:r>
            <a:r>
              <a:rPr sz="2000" spc="26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bombeiros</a:t>
            </a:r>
            <a:r>
              <a:rPr sz="2000" spc="38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militares.</a:t>
            </a:r>
            <a:endParaRPr sz="2000" dirty="0">
              <a:solidFill>
                <a:schemeClr val="bg1"/>
              </a:solidFill>
              <a:latin typeface="Century Schoolbook"/>
              <a:cs typeface="Century Schoolbook"/>
            </a:endParaRPr>
          </a:p>
          <a:p>
            <a:pPr marL="146685" marR="84773" indent="-137160" algn="just">
              <a:lnSpc>
                <a:spcPts val="1538"/>
              </a:lnSpc>
              <a:spcBef>
                <a:spcPts val="124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  <a:tab pos="4566761" algn="l"/>
              </a:tabLst>
            </a:pP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VI</a:t>
            </a:r>
            <a:r>
              <a:rPr sz="2000" spc="38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-</a:t>
            </a:r>
            <a:r>
              <a:rPr sz="2000" spc="34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polícias</a:t>
            </a:r>
            <a:r>
              <a:rPr sz="2000" spc="2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penais</a:t>
            </a:r>
            <a:r>
              <a:rPr sz="2000" spc="38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federal,</a:t>
            </a:r>
            <a:r>
              <a:rPr sz="2000" spc="2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estaduais</a:t>
            </a:r>
            <a:r>
              <a:rPr sz="2000" spc="45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e</a:t>
            </a:r>
            <a:r>
              <a:rPr sz="2000" spc="30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distrital.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	(Redação</a:t>
            </a:r>
            <a:r>
              <a:rPr sz="2000" spc="2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dada</a:t>
            </a:r>
            <a:r>
              <a:rPr sz="2000" spc="53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entury Schoolbook"/>
                <a:cs typeface="Century Schoolbook"/>
              </a:rPr>
              <a:t>pela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Emenda</a:t>
            </a:r>
            <a:r>
              <a:rPr sz="2000" spc="34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Constitucional</a:t>
            </a:r>
            <a:r>
              <a:rPr sz="2000" spc="11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nº</a:t>
            </a:r>
            <a:r>
              <a:rPr sz="2000" spc="34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104,</a:t>
            </a:r>
            <a:r>
              <a:rPr sz="2000" spc="38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dirty="0">
                <a:solidFill>
                  <a:schemeClr val="bg1"/>
                </a:solidFill>
                <a:latin typeface="Century Schoolbook"/>
                <a:cs typeface="Century Schoolbook"/>
              </a:rPr>
              <a:t>de</a:t>
            </a:r>
            <a:r>
              <a:rPr sz="2000" spc="45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Century Schoolbook"/>
                <a:cs typeface="Century Schoolbook"/>
              </a:rPr>
              <a:t>2019)</a:t>
            </a:r>
            <a:endParaRPr sz="20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96475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19842"/>
            <a:ext cx="6172200" cy="1144025"/>
          </a:xfrm>
          <a:prstGeom prst="rect">
            <a:avLst/>
          </a:prstGeom>
        </p:spPr>
        <p:txBody>
          <a:bodyPr vert="horz" wrap="square" lIns="0" tIns="4624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15" dirty="0"/>
              <a:t>Fontes</a:t>
            </a:r>
            <a:r>
              <a:rPr spc="-143" dirty="0"/>
              <a:t> </a:t>
            </a:r>
            <a:r>
              <a:rPr dirty="0"/>
              <a:t>e</a:t>
            </a:r>
            <a:r>
              <a:rPr spc="-124" dirty="0"/>
              <a:t> </a:t>
            </a:r>
            <a:r>
              <a:rPr spc="-34" dirty="0"/>
              <a:t>desigualdades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650" y="2063868"/>
            <a:ext cx="7022734" cy="456099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z="2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questão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apesar</a:t>
            </a:r>
            <a:r>
              <a:rPr sz="2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haver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previstas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z="2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381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tabLst>
                <a:tab pos="146685" algn="l"/>
              </a:tabLst>
            </a:pP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faltam</a:t>
            </a:r>
            <a:r>
              <a:rPr sz="24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</a:t>
            </a:r>
            <a:r>
              <a:rPr sz="24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custeio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</a:t>
            </a:r>
            <a:r>
              <a:rPr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</a:t>
            </a:r>
            <a:r>
              <a:rPr sz="24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acirra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381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tabLst>
                <a:tab pos="146685" algn="l"/>
              </a:tabLst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desigualdades</a:t>
            </a:r>
            <a:r>
              <a:rPr sz="24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regionais</a:t>
            </a:r>
            <a:r>
              <a:rPr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>
              <a:lnSpc>
                <a:spcPts val="1579"/>
              </a:lnSpc>
              <a:spcBef>
                <a:spcPts val="108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centralizador</a:t>
            </a:r>
            <a:r>
              <a:rPr sz="2400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</a:t>
            </a:r>
            <a:r>
              <a:rPr sz="24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4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dificultado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>
              <a:lnSpc>
                <a:spcPts val="1579"/>
              </a:lnSpc>
              <a:spcBef>
                <a:spcPts val="108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</a:t>
            </a:r>
            <a:r>
              <a:rPr lang="pt-BR"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</a:t>
            </a:r>
            <a:r>
              <a:rPr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>
              <a:lnSpc>
                <a:spcPts val="1579"/>
              </a:lnSpc>
              <a:spcBef>
                <a:spcPts val="108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127159" indent="-137160">
              <a:lnSpc>
                <a:spcPts val="1538"/>
              </a:lnSpc>
              <a:spcBef>
                <a:spcPts val="123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z="2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poucos</a:t>
            </a:r>
            <a:r>
              <a:rPr sz="2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</a:t>
            </a:r>
            <a:r>
              <a:rPr sz="2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comuns</a:t>
            </a:r>
            <a:r>
              <a:rPr sz="24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sz="24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polícias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127159" indent="-137160">
              <a:lnSpc>
                <a:spcPts val="1538"/>
              </a:lnSpc>
              <a:spcBef>
                <a:spcPts val="123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longo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400"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sz="2400" spc="-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epressiva</a:t>
            </a:r>
            <a:r>
              <a:rPr sz="24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8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650" y="474354"/>
            <a:ext cx="3613309" cy="2718532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30" dirty="0" err="1"/>
              <a:t>Federalismo</a:t>
            </a:r>
            <a:r>
              <a:rPr lang="pt-BR" spc="-30" dirty="0"/>
              <a:t> </a:t>
            </a:r>
            <a:r>
              <a:rPr lang="pt-BR" spc="-19" dirty="0"/>
              <a:t>F</a:t>
            </a:r>
            <a:r>
              <a:rPr spc="-19" dirty="0" err="1"/>
              <a:t>iscal</a:t>
            </a:r>
            <a:br>
              <a:rPr lang="pt-BR" spc="-19" dirty="0"/>
            </a:br>
            <a:br>
              <a:rPr lang="pt-BR" spc="-19" dirty="0"/>
            </a:br>
            <a:endParaRPr spc="-19" dirty="0"/>
          </a:p>
        </p:txBody>
      </p:sp>
      <p:sp>
        <p:nvSpPr>
          <p:cNvPr id="3" name="object 3"/>
          <p:cNvSpPr txBox="1"/>
          <p:nvPr/>
        </p:nvSpPr>
        <p:spPr>
          <a:xfrm>
            <a:off x="1005649" y="2241518"/>
            <a:ext cx="6308408" cy="407489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32385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entes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federativos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vias,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política,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financeira,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limitadas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Federal.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71438" indent="-137160" algn="just">
              <a:lnSpc>
                <a:spcPct val="95000"/>
              </a:lnSpc>
              <a:spcBef>
                <a:spcPts val="1163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  <a:tab pos="6144578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federalismo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fiscal,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</a:t>
            </a:r>
            <a:r>
              <a:rPr sz="2000"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ntes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federados,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cooperativo,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compartilhando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União.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ts val="1538"/>
              </a:lnSpc>
              <a:spcBef>
                <a:spcPts val="1234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possível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falar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federalismo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abordar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federalismo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fiscal,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essencial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determinadora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autonomia.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291941" indent="-137160" algn="just">
              <a:lnSpc>
                <a:spcPts val="1538"/>
              </a:lnSpc>
              <a:spcBef>
                <a:spcPts val="1211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sz="2000"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Régis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Fernandes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Oliveira</a:t>
            </a:r>
            <a:r>
              <a:rPr sz="2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desiquilíbrio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União,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contaria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0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demasiada</a:t>
            </a:r>
            <a:r>
              <a:rPr sz="2000"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000"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dividir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000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repasses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feitos</a:t>
            </a:r>
            <a:r>
              <a:rPr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sz="20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sz="2000"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estados.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0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19842"/>
            <a:ext cx="6172200" cy="1144025"/>
          </a:xfrm>
          <a:prstGeom prst="rect">
            <a:avLst/>
          </a:prstGeom>
        </p:spPr>
        <p:txBody>
          <a:bodyPr vert="horz" wrap="square" lIns="0" tIns="4624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30" dirty="0"/>
              <a:t>Influência</a:t>
            </a:r>
            <a:r>
              <a:rPr spc="-158" dirty="0"/>
              <a:t> </a:t>
            </a:r>
            <a:r>
              <a:rPr spc="-34" dirty="0"/>
              <a:t>constitucional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650" y="2063868"/>
            <a:ext cx="6518678" cy="488547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6685" marR="52388" indent="-137160" algn="just">
              <a:lnSpc>
                <a:spcPts val="1538"/>
              </a:lnSpc>
              <a:spcBef>
                <a:spcPts val="195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atribuição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constitucional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recai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federativas</a:t>
            </a:r>
            <a:r>
              <a:rPr spc="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(estados).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209" indent="-136684" algn="just">
              <a:lnSpc>
                <a:spcPts val="1579"/>
              </a:lnSpc>
              <a:spcBef>
                <a:spcPts val="108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209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atribuição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papeis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centralização</a:t>
            </a:r>
            <a:r>
              <a:rPr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algn="just">
              <a:lnSpc>
                <a:spcPts val="1579"/>
              </a:lnSpc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tentativa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padronizar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respeitando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diferenças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regionais.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0" indent="-137160" algn="just">
              <a:lnSpc>
                <a:spcPts val="1538"/>
              </a:lnSpc>
              <a:spcBef>
                <a:spcPts val="1238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todos.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essencial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preservação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ordem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indelegável.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3810" indent="-137160" algn="just">
              <a:lnSpc>
                <a:spcPct val="95100"/>
              </a:lnSpc>
              <a:spcBef>
                <a:spcPts val="1170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envolve</a:t>
            </a:r>
            <a:r>
              <a:rPr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órgãos,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necessariamente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totalidade,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judiciário,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vezes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esquecidos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bombeiros.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marR="495300" indent="-137160" algn="just">
              <a:lnSpc>
                <a:spcPct val="95000"/>
              </a:lnSpc>
              <a:spcBef>
                <a:spcPts val="1196"/>
              </a:spcBef>
              <a:buClr>
                <a:srgbClr val="6E6E74"/>
              </a:buClr>
              <a:buSzPct val="80555"/>
              <a:buFont typeface="Arial"/>
              <a:buChar char="•"/>
              <a:tabLst>
                <a:tab pos="14668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cooperação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federação,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esferas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entes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poderes</a:t>
            </a:r>
            <a:r>
              <a:rPr spc="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independentes,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levando</a:t>
            </a:r>
            <a:r>
              <a:rPr spc="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multiplicidade</a:t>
            </a:r>
            <a:r>
              <a:rPr spc="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comandos,</a:t>
            </a:r>
            <a:r>
              <a:rPr spc="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órgãos</a:t>
            </a:r>
            <a:r>
              <a:rPr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orçamentos.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24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2459</TotalTime>
  <Words>4386</Words>
  <Application>Microsoft Office PowerPoint</Application>
  <PresentationFormat>Apresentação na tela (4:3)</PresentationFormat>
  <Paragraphs>336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Apresentação do PowerPoint</vt:lpstr>
      <vt:lpstr>Cenário brasileiro</vt:lpstr>
      <vt:lpstr>Cenário brasileiro</vt:lpstr>
      <vt:lpstr>Homicídios</vt:lpstr>
      <vt:lpstr>Custo da Criminalidade</vt:lpstr>
      <vt:lpstr>Competência constitucional</vt:lpstr>
      <vt:lpstr>Fontes e desigualdades</vt:lpstr>
      <vt:lpstr>Federalismo Fiscal  </vt:lpstr>
      <vt:lpstr>Influência constitucional</vt:lpstr>
      <vt:lpstr>Histórico do financiamento</vt:lpstr>
      <vt:lpstr> SUSP </vt:lpstr>
      <vt:lpstr>Política nacional de segurança pública e defesa social</vt:lpstr>
      <vt:lpstr>Apresentação do PowerPoint</vt:lpstr>
      <vt:lpstr>Fundos orçamentários</vt:lpstr>
      <vt:lpstr>Fundo Nacional de Segurança Pública</vt:lpstr>
      <vt:lpstr>Municípios</vt:lpstr>
      <vt:lpstr>Fundo e os municípios</vt:lpstr>
      <vt:lpstr>Apresentação do PowerPoint</vt:lpstr>
      <vt:lpstr>Apresentação do PowerPoint</vt:lpstr>
      <vt:lpstr>CONSTITUIÇÃO FEDERAL ART, 24 , INC. I</vt:lpstr>
      <vt:lpstr>ARCABOUÇO JURÍDICO</vt:lpstr>
      <vt:lpstr>Fontes de Recursos (Art. 2º da LCP 79/94)*</vt:lpstr>
      <vt:lpstr>DESTINAÇÃO DOS RECURSOS</vt:lpstr>
      <vt:lpstr>DESTINAÇÃO DOS RECURSOS</vt:lpstr>
      <vt:lpstr>MAS  FUNCIONA?</vt:lpstr>
      <vt:lpstr>O PROBLEMA DA FALTA DE</vt:lpstr>
      <vt:lpstr>Apresentação do PowerPoint</vt:lpstr>
      <vt:lpstr>O CARÁTER AUTORIZATIVO DA DESPESA E O CONTINGENCIAMENTO</vt:lpstr>
      <vt:lpstr>O CARÁTER AUTORIZATIVO DA DESPESA E O CONTINGENCIAMENTO</vt:lpstr>
      <vt:lpstr>A INÉRCIA ESTATAL E A FALTA DE INVESTIMENTOS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 Nº. 592.581/RS</vt:lpstr>
      <vt:lpstr>ADPF 347/DF</vt:lpstr>
      <vt:lpstr>REAÇÃO DO PODER EXECUTIVO E DO PODER LEGISLATIVO Após as decisões do STF, a reação inicial dos poderes Executivo e Legislativo foi a de descontingenciar o FUNPEN rapidamente já no final do ano de 2016 via medida provisória e repassar os recursos acumulados aos fundos penitenciários estaduais, além de fomentar investimentos para políticas assistenciais e de ressocialização.</vt:lpstr>
      <vt:lpstr>REAÇÃO DO PODER EXECUTIVO E DO PODER LEGISLATIVO</vt:lpstr>
      <vt:lpstr>Fontes de Recursos (Art. 2º da LCP 79/94)*</vt:lpstr>
      <vt:lpstr>Apresentação do PowerPoint</vt:lpstr>
      <vt:lpstr>DESTINAÇÃO DOS RECURSOS</vt:lpstr>
      <vt:lpstr>DESTINAÇÃO DOS RECURSOS</vt:lpstr>
      <vt:lpstr>DESTINAÇÃO DOS RECURSOS</vt:lpstr>
      <vt:lpstr>MAS AINDA HÁ PROBLEMAS...</vt:lpstr>
      <vt:lpstr>Apresentação do PowerPoint</vt:lpstr>
      <vt:lpstr>Apresentação do PowerPoint</vt:lpstr>
      <vt:lpstr>SITUÇÃO DO SISTEMA CARCEÁRIO NO BRASIL</vt:lpstr>
      <vt:lpstr>PETIÇÃO</vt:lpstr>
      <vt:lpstr>“INFERNO”: O SISTEMA PRISIONAL</vt:lpstr>
      <vt:lpstr>DOS PEDIDOS</vt:lpstr>
      <vt:lpstr>BALDO, Rafael Antônio. Judicialização do orçamento público: o caso do sistema penitenciário brasileiro. Revista Fórum de Direito Financeiro e Econômico – RFDFE, Belo Horizonte, a. 6, n. 11, p. 145-161, mar./ago. 2017.</vt:lpstr>
      <vt:lpstr>REFERÊNCIAS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 Antonio Severo Silva</dc:creator>
  <cp:lastModifiedBy>claudiotucci@unisanta.br</cp:lastModifiedBy>
  <cp:revision>64</cp:revision>
  <dcterms:created xsi:type="dcterms:W3CDTF">2019-11-14T19:01:33Z</dcterms:created>
  <dcterms:modified xsi:type="dcterms:W3CDTF">2023-12-06T17:10:55Z</dcterms:modified>
</cp:coreProperties>
</file>