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526" r:id="rId3"/>
    <p:sldId id="527" r:id="rId4"/>
    <p:sldId id="528" r:id="rId5"/>
    <p:sldId id="529" r:id="rId6"/>
    <p:sldId id="530" r:id="rId7"/>
    <p:sldId id="531" r:id="rId8"/>
    <p:sldId id="532" r:id="rId9"/>
    <p:sldId id="533" r:id="rId10"/>
    <p:sldId id="534" r:id="rId11"/>
    <p:sldId id="535" r:id="rId12"/>
    <p:sldId id="536" r:id="rId13"/>
    <p:sldId id="537" r:id="rId14"/>
    <p:sldId id="538" r:id="rId15"/>
    <p:sldId id="539" r:id="rId16"/>
    <p:sldId id="540" r:id="rId17"/>
    <p:sldId id="541" r:id="rId18"/>
    <p:sldId id="542" r:id="rId19"/>
    <p:sldId id="543" r:id="rId20"/>
    <p:sldId id="544" r:id="rId21"/>
    <p:sldId id="545" r:id="rId22"/>
    <p:sldId id="546" r:id="rId23"/>
    <p:sldId id="547" r:id="rId24"/>
    <p:sldId id="548" r:id="rId25"/>
    <p:sldId id="549" r:id="rId26"/>
    <p:sldId id="550" r:id="rId27"/>
    <p:sldId id="551" r:id="rId28"/>
    <p:sldId id="552" r:id="rId29"/>
    <p:sldId id="553" r:id="rId30"/>
    <p:sldId id="554" r:id="rId31"/>
    <p:sldId id="555" r:id="rId32"/>
    <p:sldId id="556" r:id="rId33"/>
    <p:sldId id="557" r:id="rId34"/>
    <p:sldId id="558" r:id="rId35"/>
    <p:sldId id="559" r:id="rId36"/>
    <p:sldId id="560" r:id="rId37"/>
    <p:sldId id="561" r:id="rId38"/>
    <p:sldId id="562" r:id="rId39"/>
    <p:sldId id="563" r:id="rId40"/>
    <p:sldId id="564" r:id="rId41"/>
    <p:sldId id="565" r:id="rId42"/>
    <p:sldId id="566" r:id="rId43"/>
    <p:sldId id="567" r:id="rId44"/>
    <p:sldId id="574" r:id="rId45"/>
    <p:sldId id="575" r:id="rId46"/>
    <p:sldId id="576" r:id="rId47"/>
    <p:sldId id="577" r:id="rId48"/>
    <p:sldId id="578" r:id="rId49"/>
    <p:sldId id="579" r:id="rId50"/>
    <p:sldId id="580" r:id="rId51"/>
    <p:sldId id="581" r:id="rId52"/>
    <p:sldId id="582" r:id="rId53"/>
    <p:sldId id="583" r:id="rId54"/>
    <p:sldId id="584" r:id="rId55"/>
    <p:sldId id="585" r:id="rId56"/>
    <p:sldId id="586" r:id="rId57"/>
    <p:sldId id="587" r:id="rId58"/>
    <p:sldId id="588" r:id="rId59"/>
    <p:sldId id="589" r:id="rId60"/>
    <p:sldId id="590" r:id="rId61"/>
    <p:sldId id="591" r:id="rId62"/>
    <p:sldId id="592" r:id="rId63"/>
    <p:sldId id="593" r:id="rId64"/>
    <p:sldId id="594" r:id="rId65"/>
    <p:sldId id="595" r:id="rId66"/>
    <p:sldId id="596" r:id="rId67"/>
    <p:sldId id="597" r:id="rId68"/>
    <p:sldId id="598" r:id="rId69"/>
    <p:sldId id="599" r:id="rId70"/>
    <p:sldId id="600" r:id="rId71"/>
    <p:sldId id="601" r:id="rId7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F9995-ABF8-499C-92BB-B84DB079B0AB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76A43-BCD9-4A13-8D27-DB1021C31C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4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707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582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656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602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30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298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744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25189" y="86110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25189" y="334078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98838-7486-4255-9476-F491666E8D2F}" type="datetimeFigureOut">
              <a:rPr lang="pt-BR" smtClean="0">
                <a:solidFill>
                  <a:prstClr val="black"/>
                </a:solidFill>
              </a:rPr>
              <a:pPr/>
              <a:t>01/04/2024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5211A-E258-43D5-B1F5-4DBCBFFDD2FE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4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03015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7399" y="908755"/>
            <a:ext cx="9832975" cy="295839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057399" y="3838576"/>
            <a:ext cx="9832975" cy="1555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2451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114550" y="1825625"/>
            <a:ext cx="436245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610350" y="1825625"/>
            <a:ext cx="474345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00663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1788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133600" y="1681163"/>
            <a:ext cx="3863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133600" y="2505075"/>
            <a:ext cx="3863975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7472384" y="1681163"/>
            <a:ext cx="388300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472384" y="2505075"/>
            <a:ext cx="3883004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88313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98838-7486-4255-9476-F491666E8D2F}" type="datetimeFigureOut">
              <a:rPr lang="pt-BR" smtClean="0">
                <a:solidFill>
                  <a:prstClr val="black"/>
                </a:solidFill>
              </a:rPr>
              <a:pPr/>
              <a:t>01/04/2024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5211A-E258-43D5-B1F5-4DBCBFFDD2FE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49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98838-7486-4255-9476-F491666E8D2F}" type="datetimeFigureOut">
              <a:rPr lang="pt-BR" smtClean="0">
                <a:solidFill>
                  <a:prstClr val="black"/>
                </a:solidFill>
              </a:rPr>
              <a:pPr/>
              <a:t>01/04/2024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5211A-E258-43D5-B1F5-4DBCBFFDD2FE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95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05025" y="429569"/>
            <a:ext cx="3152775" cy="15802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68963" y="9398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105025" y="2057399"/>
            <a:ext cx="3152775" cy="37639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5677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311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5975" y="473194"/>
            <a:ext cx="3267075" cy="158420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621338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85975" y="2095500"/>
            <a:ext cx="3267075" cy="37734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98838-7486-4255-9476-F491666E8D2F}" type="datetimeFigureOut">
              <a:rPr lang="pt-BR" smtClean="0">
                <a:solidFill>
                  <a:prstClr val="black"/>
                </a:solidFill>
              </a:rPr>
              <a:pPr/>
              <a:t>01/04/2024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5211A-E258-43D5-B1F5-4DBCBFFDD2FE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1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97373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114550" y="365125"/>
            <a:ext cx="645795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98838-7486-4255-9476-F491666E8D2F}" type="datetimeFigureOut">
              <a:rPr lang="pt-BR" smtClean="0">
                <a:solidFill>
                  <a:prstClr val="black"/>
                </a:solidFill>
              </a:rPr>
              <a:pPr/>
              <a:t>01/04/2024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5211A-E258-43D5-B1F5-4DBCBFFDD2FE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3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21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55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78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67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465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48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9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890A6-3FAE-4920-9CA2-84CEAD54CA95}" type="datetimeFigureOut">
              <a:rPr lang="pt-BR" smtClean="0"/>
              <a:t>01/04/2024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6FE7-42A2-421E-9A0F-34BFE6B50D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68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2114550" y="366092"/>
            <a:ext cx="9239250" cy="1324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114550" y="1828799"/>
            <a:ext cx="923925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470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947351"/>
            <a:ext cx="10515600" cy="176814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oenças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provocadas por patógenos que infestam o solo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95203" y="6426679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pt-BR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/04/2024</a:t>
            </a:r>
            <a:endParaRPr lang="pt-BR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" y="6192000"/>
            <a:ext cx="1749139" cy="61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aixaDeTexto 5"/>
          <p:cNvSpPr txBox="1"/>
          <p:nvPr/>
        </p:nvSpPr>
        <p:spPr>
          <a:xfrm>
            <a:off x="5938214" y="4968816"/>
            <a:ext cx="59103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José Belasque</a:t>
            </a:r>
            <a:endParaRPr lang="pt-BR" sz="3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Fitopatologia e </a:t>
            </a:r>
            <a:r>
              <a:rPr lang="pt-BR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Nematologia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31320" y="1287092"/>
            <a:ext cx="1140412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infecta dezenas de espécies botânicas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(algodão, amendoim, feijoeiro, soja, hortícolas...)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</a:t>
            </a:r>
            <a:r>
              <a:rPr lang="pt-BR" sz="3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patótipos</a:t>
            </a:r>
            <a:r>
              <a:rPr lang="pt-BR" sz="3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diferentes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AG4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associado as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“doenças de solo”)</a:t>
            </a:r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de sementes, </a:t>
            </a:r>
            <a:r>
              <a:rPr lang="pt-BR" sz="38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pt-BR" sz="3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  <a:r>
              <a:rPr lang="pt-BR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tombamento plantas e podridão de raízes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importante em áreas com </a:t>
            </a:r>
            <a:r>
              <a:rPr lang="pt-BR" sz="3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sucessão de leguminosas </a:t>
            </a:r>
            <a:r>
              <a:rPr lang="pt-B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 de inverno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53705" y="298045"/>
            <a:ext cx="10581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teleomorfo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Thanatephorus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cucumeri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60717" y="1393936"/>
            <a:ext cx="111574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temperaturas </a:t>
            </a:r>
            <a:r>
              <a:rPr lang="pt-BR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18</a:t>
            </a:r>
            <a:r>
              <a:rPr lang="pt-BR" sz="4000" baseline="30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 24</a:t>
            </a:r>
            <a:r>
              <a:rPr lang="pt-BR" sz="4000" baseline="30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disponibilidade de </a:t>
            </a:r>
            <a:r>
              <a:rPr lang="pt-BR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no solo</a:t>
            </a:r>
            <a:endParaRPr lang="pt-BR" sz="4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ferimentos </a:t>
            </a:r>
            <a:r>
              <a:rPr lang="pt-BR" sz="4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plantas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sobrevivência: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escleródios</a:t>
            </a:r>
            <a:r>
              <a:rPr lang="pt-BR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saprófita</a:t>
            </a:r>
            <a:r>
              <a:rPr lang="pt-BR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restos cultura </a:t>
            </a:r>
            <a:r>
              <a:rPr lang="pt-BR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vários hospedeiros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disseminação: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mudas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253705" y="298045"/>
            <a:ext cx="10581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teleomorfo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Thanatephorus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cucumeri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1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8064" t="17649" r="43971" b="19158"/>
          <a:stretch/>
        </p:blipFill>
        <p:spPr>
          <a:xfrm>
            <a:off x="176880" y="1234746"/>
            <a:ext cx="6293009" cy="46634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48265" t="21248" r="10476" b="16134"/>
          <a:stretch/>
        </p:blipFill>
        <p:spPr>
          <a:xfrm>
            <a:off x="6594932" y="844454"/>
            <a:ext cx="5462636" cy="466344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21204" y="167386"/>
            <a:ext cx="899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radicular de </a:t>
            </a:r>
            <a:r>
              <a:rPr lang="pt-BR" sz="2800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pt-BR" sz="28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feijoeiro</a:t>
            </a:r>
            <a:endParaRPr lang="pt-BR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594932" y="4688403"/>
            <a:ext cx="5337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chemeClr val="bg1"/>
                </a:solidFill>
              </a:rPr>
              <a:t>vagens de feijoeiro após contato com solo infestado por </a:t>
            </a:r>
            <a:r>
              <a:rPr lang="pt-BR" sz="2000" i="1" dirty="0" err="1" smtClean="0">
                <a:solidFill>
                  <a:schemeClr val="bg1"/>
                </a:solidFill>
              </a:rPr>
              <a:t>Rhizoctonia</a:t>
            </a:r>
            <a:r>
              <a:rPr lang="pt-BR" sz="2000" i="1" dirty="0" smtClean="0">
                <a:solidFill>
                  <a:schemeClr val="bg1"/>
                </a:solidFill>
              </a:rPr>
              <a:t> </a:t>
            </a:r>
            <a:r>
              <a:rPr lang="pt-BR" sz="2000" i="1" dirty="0" err="1" smtClean="0">
                <a:solidFill>
                  <a:schemeClr val="bg1"/>
                </a:solidFill>
              </a:rPr>
              <a:t>solani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81155" y="6115950"/>
            <a:ext cx="7374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Wendland</a:t>
            </a:r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(2018). Manual 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identificação das principais doenças do </a:t>
            </a:r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feijoeiro comum. Embrapa. ISBN 978-85-7035-862-2</a:t>
            </a:r>
            <a:endParaRPr lang="pt-B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22099" t="21365" r="23941" b="15741"/>
          <a:stretch/>
        </p:blipFill>
        <p:spPr>
          <a:xfrm>
            <a:off x="483080" y="26046"/>
            <a:ext cx="9288709" cy="60899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8064" t="17649" r="89569" b="52063"/>
          <a:stretch/>
        </p:blipFill>
        <p:spPr>
          <a:xfrm>
            <a:off x="172528" y="257881"/>
            <a:ext cx="310552" cy="223515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944929" y="1120523"/>
            <a:ext cx="4040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radicular de </a:t>
            </a:r>
            <a:r>
              <a:rPr lang="pt-BR" sz="3200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pt-BR" sz="32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feijoeiro</a:t>
            </a:r>
            <a:endParaRPr lang="pt-BR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81155" y="6115950"/>
            <a:ext cx="7374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Wendland</a:t>
            </a:r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(2018). Manual 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identificação das principais doenças do </a:t>
            </a:r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feijoeiro comum. Embrapa. ISBN 978-85-7035-862-2</a:t>
            </a:r>
            <a:endParaRPr lang="pt-B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62627" y="1470840"/>
            <a:ext cx="110489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da área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 cultivo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densidade </a:t>
            </a:r>
            <a:r>
              <a:rPr lang="pt-BR" sz="3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profundidade </a:t>
            </a:r>
            <a:r>
              <a:rPr lang="pt-BR" sz="3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semeadura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preparo do solo</a:t>
            </a:r>
            <a:r>
              <a:rPr lang="pt-BR" sz="3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(aração profunda, reduzir acúmulo água)</a:t>
            </a:r>
            <a:endParaRPr lang="pt-BR" sz="3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r>
              <a:rPr lang="pt-BR" sz="3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sadias </a:t>
            </a:r>
            <a:r>
              <a:rPr lang="pt-BR" sz="3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tratadas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ferimentos </a:t>
            </a:r>
            <a:r>
              <a:rPr lang="pt-B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plantas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rotação de culturas</a:t>
            </a:r>
            <a:r>
              <a:rPr lang="pt-BR" sz="36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 gramíneas)</a:t>
            </a:r>
            <a:endParaRPr lang="pt-BR" sz="36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pulverizações no sulco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plantio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94296" y="190839"/>
            <a:ext cx="101532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</a:t>
            </a: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integrado </a:t>
            </a: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pt-BR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95393" y="132811"/>
            <a:ext cx="11654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fungicidas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para o </a:t>
            </a:r>
            <a:r>
              <a:rPr lang="pt-BR" sz="32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pt-B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404878" y="1744771"/>
          <a:ext cx="11059628" cy="39573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96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2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u="none" strike="noStrike" kern="1200" baseline="0" dirty="0" smtClean="0">
                          <a:effectLst/>
                        </a:rPr>
                        <a:t>Nome comum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MOA (</a:t>
                      </a:r>
                      <a:r>
                        <a:rPr lang="pt-BR" sz="1800" b="1" dirty="0" err="1" smtClean="0">
                          <a:effectLst/>
                        </a:rPr>
                        <a:t>Frac</a:t>
                      </a:r>
                      <a:r>
                        <a:rPr lang="pt-BR" sz="1800" b="1" dirty="0" smtClean="0">
                          <a:effectLst/>
                        </a:rPr>
                        <a:t>)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Código (</a:t>
                      </a:r>
                      <a:r>
                        <a:rPr lang="pt-BR" sz="1800" b="1" dirty="0" err="1" smtClean="0">
                          <a:effectLst/>
                        </a:rPr>
                        <a:t>Frac</a:t>
                      </a:r>
                      <a:r>
                        <a:rPr lang="pt-BR" sz="1800" b="1" dirty="0" smtClean="0">
                          <a:effectLst/>
                        </a:rPr>
                        <a:t>)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Grupo químico ou biológico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Carbendazim</a:t>
                      </a:r>
                      <a:endParaRPr lang="pt-BR" sz="1800" b="1" i="0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u="none" strike="noStrike" kern="1200" baseline="0" dirty="0" smtClean="0">
                          <a:effectLst/>
                        </a:rPr>
                        <a:t>B1 (MBC)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benzimidazol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Procimidona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effectLst/>
                        </a:rPr>
                        <a:t>E3 (</a:t>
                      </a:r>
                      <a:r>
                        <a:rPr lang="pt-BR" sz="1800" b="0" dirty="0" err="1" smtClean="0">
                          <a:effectLst/>
                        </a:rPr>
                        <a:t>dicarboximida</a:t>
                      </a:r>
                      <a:r>
                        <a:rPr lang="pt-BR" sz="1800" b="0" dirty="0" smtClean="0">
                          <a:effectLst/>
                        </a:rPr>
                        <a:t>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2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dicarboximida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Difenoconazol</a:t>
                      </a:r>
                      <a:endParaRPr lang="pt-BR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Ipconazol</a:t>
                      </a:r>
                      <a:endParaRPr lang="pt-BR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Tebuconazol</a:t>
                      </a:r>
                      <a:endParaRPr lang="pt-BR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Triadimenol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kern="1200" baseline="0" dirty="0" smtClean="0">
                          <a:effectLst/>
                        </a:rPr>
                        <a:t>G1 (DMI - SBI class 1)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3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triazol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Benzovindiflupyr</a:t>
                      </a:r>
                      <a:endParaRPr lang="pt-BR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Flutalonil</a:t>
                      </a:r>
                      <a:endParaRPr lang="pt-BR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Trifuzamida</a:t>
                      </a:r>
                      <a:endParaRPr lang="pt-BR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 smtClean="0">
                          <a:effectLst/>
                        </a:rPr>
                        <a:t>C2 (SDHI)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7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pirazol-carboxamida</a:t>
                      </a:r>
                      <a:endParaRPr lang="pt-BR" sz="1800" b="1" dirty="0" smtClean="0"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fenil-benzamida</a:t>
                      </a:r>
                      <a:endParaRPr lang="pt-BR" sz="1800" b="1" dirty="0" smtClean="0">
                        <a:effectLst/>
                      </a:endParaRPr>
                    </a:p>
                    <a:p>
                      <a:pPr algn="l"/>
                      <a:r>
                        <a:rPr lang="pt-BR" sz="1800" b="1" u="none" strike="noStrike" kern="1200" baseline="0" dirty="0" err="1" smtClean="0">
                          <a:effectLst/>
                        </a:rPr>
                        <a:t>tiazol-carboxamida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Piraclostrobina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effectLst/>
                        </a:rPr>
                        <a:t>C3</a:t>
                      </a:r>
                      <a:r>
                        <a:rPr lang="pt-BR" sz="1800" b="0" baseline="0" dirty="0" smtClean="0">
                          <a:effectLst/>
                        </a:rPr>
                        <a:t> (</a:t>
                      </a:r>
                      <a:r>
                        <a:rPr lang="pt-BR" sz="1800" b="0" dirty="0" err="1" smtClean="0">
                          <a:effectLst/>
                        </a:rPr>
                        <a:t>QoI</a:t>
                      </a:r>
                      <a:r>
                        <a:rPr lang="pt-BR" sz="1800" b="0" dirty="0" smtClean="0">
                          <a:effectLst/>
                        </a:rPr>
                        <a:t>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metoxi-carbamato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Fluodioxonil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u="none" strike="noStrike" kern="1200" baseline="0" dirty="0" smtClean="0">
                          <a:effectLst/>
                        </a:rPr>
                        <a:t>E2 (PP)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12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fenilpirrol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52370" y="5796840"/>
            <a:ext cx="3867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dados compilados do </a:t>
            </a:r>
            <a:r>
              <a:rPr lang="pt-BR" sz="1600" dirty="0" err="1" smtClean="0">
                <a:solidFill>
                  <a:schemeClr val="accent6">
                    <a:lumMod val="50000"/>
                  </a:schemeClr>
                </a:solidFill>
              </a:rPr>
              <a:t>Agrofit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 (MAPA) e FRAC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16523" y="1358328"/>
            <a:ext cx="11242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disponíveis no Brasil em misturas comerciais ou sozinhos para aplicação em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propagativo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sulco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parte aérea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6523" y="948419"/>
            <a:ext cx="7173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para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algodão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feijoeiro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amendoim 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batata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404878" y="1907787"/>
          <a:ext cx="11051001" cy="37795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994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2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43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u="none" strike="noStrike" kern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Nome comum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MOA (</a:t>
                      </a:r>
                      <a:r>
                        <a:rPr lang="pt-BR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Frac</a:t>
                      </a:r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Código (</a:t>
                      </a:r>
                      <a:r>
                        <a:rPr lang="pt-BR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Frac</a:t>
                      </a:r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Grupo químico ou biológico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Quintozeno</a:t>
                      </a:r>
                      <a:r>
                        <a:rPr lang="pt-BR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 (PCNB)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u="none" strike="noStrike" kern="1200" baseline="0" dirty="0" smtClean="0">
                          <a:effectLst/>
                        </a:rPr>
                        <a:t>F3 (AH)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14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smtClean="0">
                          <a:effectLst/>
                        </a:rPr>
                        <a:t>aromáticos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Pencicurom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kern="1200" baseline="0" dirty="0" smtClean="0">
                          <a:effectLst/>
                        </a:rPr>
                        <a:t>B4 (</a:t>
                      </a:r>
                      <a:r>
                        <a:rPr lang="en-US" sz="1800" b="0" u="none" strike="noStrike" kern="1200" baseline="0" dirty="0" err="1" smtClean="0">
                          <a:effectLst/>
                        </a:rPr>
                        <a:t>feniluréia</a:t>
                      </a:r>
                      <a:r>
                        <a:rPr lang="en-US" sz="1800" b="0" u="none" strike="noStrike" kern="1200" baseline="0" dirty="0" smtClean="0">
                          <a:effectLst/>
                        </a:rPr>
                        <a:t>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20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feniluréia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Fluazinam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effectLst/>
                        </a:rPr>
                        <a:t>C5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29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kern="1200" baseline="0" dirty="0" smtClean="0">
                          <a:effectLst/>
                        </a:rPr>
                        <a:t>2,6-dinitro-anilinas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rgbClr val="002060"/>
                          </a:solidFill>
                        </a:rPr>
                        <a:t>Tiram</a:t>
                      </a:r>
                      <a:endParaRPr lang="pt-BR" b="1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u="none" strike="noStrike" kern="1200" baseline="0" dirty="0" smtClean="0"/>
                        <a:t>M (</a:t>
                      </a:r>
                      <a:r>
                        <a:rPr lang="pt-BR" sz="1800" u="none" strike="noStrike" kern="1200" baseline="0" dirty="0" err="1" smtClean="0"/>
                        <a:t>multissítio</a:t>
                      </a:r>
                      <a:r>
                        <a:rPr lang="pt-BR" sz="1800" u="none" strike="noStrike" kern="1200" baseline="0" dirty="0" smtClean="0"/>
                        <a:t>) (</a:t>
                      </a:r>
                      <a:r>
                        <a:rPr lang="pt-BR" sz="1800" u="none" strike="noStrike" kern="1200" baseline="0" dirty="0" err="1" smtClean="0"/>
                        <a:t>ditiocarbamatos</a:t>
                      </a:r>
                      <a:r>
                        <a:rPr lang="pt-BR" sz="1800" u="none" strike="noStrike" kern="1200" baseline="0" dirty="0" smtClean="0"/>
                        <a:t> e relativos)</a:t>
                      </a:r>
                      <a:endParaRPr lang="pt-B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/>
                        <a:t>dimetil-ditiocarbamatos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>
                          <a:solidFill>
                            <a:srgbClr val="002060"/>
                          </a:solidFill>
                        </a:rPr>
                        <a:t>Captana</a:t>
                      </a:r>
                      <a:endParaRPr lang="pt-BR" b="1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none" strike="noStrike" kern="1200" baseline="0" dirty="0" smtClean="0"/>
                        <a:t>M (</a:t>
                      </a:r>
                      <a:r>
                        <a:rPr lang="pt-BR" sz="1800" u="none" strike="noStrike" kern="1200" baseline="0" dirty="0" err="1" smtClean="0"/>
                        <a:t>multissítio</a:t>
                      </a:r>
                      <a:r>
                        <a:rPr lang="pt-BR" sz="1800" u="none" strike="noStrike" kern="1200" baseline="0" dirty="0" smtClean="0"/>
                        <a:t>) (</a:t>
                      </a:r>
                      <a:r>
                        <a:rPr lang="pt-BR" sz="1800" u="none" strike="noStrike" kern="1200" baseline="0" dirty="0" err="1" smtClean="0"/>
                        <a:t>fitalimida</a:t>
                      </a:r>
                      <a:r>
                        <a:rPr lang="pt-BR" sz="1800" u="none" strike="noStrike" kern="1200" baseline="0" dirty="0" smtClean="0"/>
                        <a:t>)</a:t>
                      </a:r>
                      <a:endParaRPr lang="pt-BR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/>
                        <a:t>fitalimida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harzianum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amyloliquefaciens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subtilis</a:t>
                      </a:r>
                      <a:endParaRPr lang="pt-BR" b="1" i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BM (fungo </a:t>
                      </a:r>
                      <a:r>
                        <a:rPr lang="pt-BR" i="1" dirty="0" err="1" smtClean="0"/>
                        <a:t>Trichoderma</a:t>
                      </a:r>
                      <a:r>
                        <a:rPr lang="pt-BR" i="1" dirty="0" smtClean="0"/>
                        <a:t> </a:t>
                      </a:r>
                      <a:r>
                        <a:rPr lang="pt-BR" dirty="0" smtClean="0"/>
                        <a:t>spp.)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BM (bactéria </a:t>
                      </a:r>
                      <a:r>
                        <a:rPr lang="pt-BR" i="1" dirty="0" err="1" smtClean="0"/>
                        <a:t>Bacillus</a:t>
                      </a:r>
                      <a:r>
                        <a:rPr lang="pt-BR" dirty="0" smtClean="0"/>
                        <a:t> spp.)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BM (bactéria </a:t>
                      </a:r>
                      <a:r>
                        <a:rPr lang="pt-BR" i="1" dirty="0" err="1" smtClean="0"/>
                        <a:t>Bacillus</a:t>
                      </a:r>
                      <a:r>
                        <a:rPr lang="pt-BR" dirty="0" smtClean="0"/>
                        <a:t> spp.)</a:t>
                      </a:r>
                      <a:endParaRPr lang="pt-BR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BM2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controle biológico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>
                          <a:solidFill>
                            <a:srgbClr val="002060"/>
                          </a:solidFill>
                        </a:rPr>
                        <a:t>Dazomete</a:t>
                      </a:r>
                      <a:endParaRPr lang="pt-BR" b="1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-</a:t>
                      </a:r>
                      <a:endParaRPr lang="pt-BR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/>
                        <a:t>isotiocinato</a:t>
                      </a:r>
                      <a:r>
                        <a:rPr lang="pt-BR" b="1" dirty="0" smtClean="0"/>
                        <a:t> de metila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52370" y="5796840"/>
            <a:ext cx="3867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dados compilados do </a:t>
            </a:r>
            <a:r>
              <a:rPr lang="pt-BR" sz="1600" dirty="0" err="1" smtClean="0">
                <a:solidFill>
                  <a:schemeClr val="accent6">
                    <a:lumMod val="50000"/>
                  </a:schemeClr>
                </a:solidFill>
              </a:rPr>
              <a:t>Agrofit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 (MAPA) e FRAC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-198910" y="148409"/>
            <a:ext cx="11654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fungicidas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para o </a:t>
            </a:r>
            <a:r>
              <a:rPr lang="pt-BR" sz="32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pt-B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16523" y="1504970"/>
            <a:ext cx="11242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disponíveis no Brasil em misturas comerciais ou sozinhos para aplicação em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propagativo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sulco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parte aérea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16523" y="1095061"/>
            <a:ext cx="7173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para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algodão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feijoeiro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amendoim 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batata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75028" y="905405"/>
            <a:ext cx="1108436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de sementes, </a:t>
            </a:r>
            <a:r>
              <a:rPr lang="pt-BR" sz="32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pt-BR" sz="32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tombamento plantas e podridão de raízes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pt-B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patótipos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identificados no Brasil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</a:t>
            </a: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t-BR" sz="3200" b="1" baseline="30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 28</a:t>
            </a:r>
            <a:r>
              <a:rPr lang="pt-BR" sz="3200" b="1" baseline="30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grande disponibilidade de </a:t>
            </a: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no solo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sobrevivência: </a:t>
            </a:r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oósporos </a:t>
            </a:r>
            <a:r>
              <a:rPr lang="pt-BR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restos de cultura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disseminação: pela </a:t>
            </a:r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</a:t>
            </a:r>
            <a:r>
              <a:rPr lang="pt-BR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epidemias: safras chuvosas, solos compactados e plantio direto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059361" y="189781"/>
            <a:ext cx="8779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</a:pPr>
            <a:r>
              <a:rPr lang="pt-BR" sz="3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radicular de </a:t>
            </a:r>
            <a:r>
              <a:rPr lang="pt-BR" sz="2800" i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pt-BR" sz="28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sojae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soja</a:t>
            </a:r>
          </a:p>
        </p:txBody>
      </p:sp>
    </p:spTree>
    <p:extLst>
      <p:ext uri="{BB962C8B-B14F-4D97-AF65-F5344CB8AC3E}">
        <p14:creationId xmlns:p14="http://schemas.microsoft.com/office/powerpoint/2010/main" val="23475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2440"/>
            <a:ext cx="4632960" cy="685556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21416" y="99775"/>
            <a:ext cx="7481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radicular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pt-BR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sojae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720"/>
            <a:ext cx="7559040" cy="566928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0206767" y="6426992"/>
            <a:ext cx="1909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2000" b="1" dirty="0" smtClean="0">
                <a:solidFill>
                  <a:schemeClr val="bg1"/>
                </a:solidFill>
              </a:rPr>
              <a:t>Foto: D. Mueller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426992"/>
            <a:ext cx="156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</a:t>
            </a:r>
            <a:r>
              <a:rPr lang="pt-BR" sz="2000" b="1" dirty="0" smtClean="0">
                <a:solidFill>
                  <a:schemeClr val="bg1"/>
                </a:solidFill>
              </a:rPr>
              <a:t>oto: </a:t>
            </a:r>
            <a:r>
              <a:rPr lang="pt-BR" sz="2000" b="1" dirty="0">
                <a:solidFill>
                  <a:schemeClr val="bg1"/>
                </a:solidFill>
              </a:rPr>
              <a:t>C. Grau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725283" y="603945"/>
            <a:ext cx="5761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https://cropprotectionnetwork.org/resources/articles/diseases/phytophthora-root-and-stem-rot-of-soybean</a:t>
            </a:r>
          </a:p>
        </p:txBody>
      </p:sp>
    </p:spTree>
    <p:extLst>
      <p:ext uri="{BB962C8B-B14F-4D97-AF65-F5344CB8AC3E}">
        <p14:creationId xmlns:p14="http://schemas.microsoft.com/office/powerpoint/2010/main" val="40217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50277" y="1306520"/>
            <a:ext cx="109365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da área</a:t>
            </a:r>
            <a:r>
              <a:rPr lang="pt-BR" sz="3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pt-BR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 cultivo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densidade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profundidade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semeadura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preparo do solo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(aração profunda, reduzir acúmulo água)</a:t>
            </a:r>
            <a:endParaRPr lang="pt-BR" sz="36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de sementes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usar </a:t>
            </a:r>
            <a:r>
              <a:rPr lang="pt-B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metalaxil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-M (A1 – PA, grupo químico das </a:t>
            </a:r>
            <a:r>
              <a:rPr lang="pt-B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acilalaninas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)]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ferimentos</a:t>
            </a: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nas plantas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rotação de culturas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variedades resistentes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3657109" y="167747"/>
            <a:ext cx="829746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</a:t>
            </a:r>
            <a:r>
              <a:rPr lang="pt-BR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pt-BR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podridão radicular em soja</a:t>
            </a:r>
          </a:p>
          <a:p>
            <a:pPr algn="r"/>
            <a:r>
              <a:rPr lang="pt-BR" sz="2400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r>
              <a:rPr lang="pt-BR" sz="2800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pt-BR" sz="2800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sojae</a:t>
            </a:r>
            <a:endParaRPr lang="pt-BR" sz="24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9296" y="2822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pt-BR" sz="4800" b="1" dirty="0" smtClean="0">
                <a:solidFill>
                  <a:srgbClr val="002060"/>
                </a:solidFill>
              </a:rPr>
              <a:t>o que veremos</a:t>
            </a:r>
            <a:endParaRPr lang="pt-BR" sz="4800" b="1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12" y="925529"/>
            <a:ext cx="11455873" cy="54407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patógenos</a:t>
            </a:r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infestam o solo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estratégias de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sobrevivência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em </a:t>
            </a: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 de propagação</a:t>
            </a:r>
            <a:endParaRPr lang="pt-BR" sz="36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morte </a:t>
            </a: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plântulas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de </a:t>
            </a: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raízes </a:t>
            </a: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murchas vasculares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exemplos de doenças e como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manejá-las</a:t>
            </a:r>
            <a:endParaRPr lang="pt-BR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5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1280" y="332764"/>
            <a:ext cx="1161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cinzenta da haste ou podridão de carvão</a:t>
            </a:r>
            <a:endParaRPr lang="pt-BR" sz="24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69767" y="1119456"/>
            <a:ext cx="1115568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Macrophomina</a:t>
            </a:r>
            <a:r>
              <a:rPr lang="pt-BR" sz="28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phaseolina</a:t>
            </a:r>
            <a:endParaRPr lang="pt-BR" sz="28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podridões de raízes e colo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habitante natural </a:t>
            </a: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de solos (</a:t>
            </a:r>
            <a:r>
              <a:rPr lang="pt-BR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polífago</a:t>
            </a: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ideal 30</a:t>
            </a:r>
            <a:r>
              <a:rPr lang="pt-BR" sz="3400" b="1" baseline="30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400" b="1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microescleródios</a:t>
            </a:r>
            <a:r>
              <a:rPr lang="pt-BR" sz="34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4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vários hospedeiros</a:t>
            </a:r>
            <a:r>
              <a:rPr lang="pt-BR" sz="3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4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400" b="1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safrófita</a:t>
            </a:r>
            <a:r>
              <a:rPr lang="pt-BR" sz="34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 por </a:t>
            </a:r>
            <a:r>
              <a:rPr lang="pt-BR" sz="3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</a:t>
            </a:r>
            <a:r>
              <a:rPr lang="pt-BR" sz="3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</a:t>
            </a:r>
            <a:r>
              <a:rPr lang="pt-BR" sz="3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safras com </a:t>
            </a:r>
            <a:r>
              <a:rPr lang="pt-BR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baixa pluviosidade </a:t>
            </a: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veranicos</a:t>
            </a: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altas temperaturas </a:t>
            </a: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solos compactados</a:t>
            </a:r>
          </a:p>
        </p:txBody>
      </p:sp>
    </p:spTree>
    <p:extLst>
      <p:ext uri="{BB962C8B-B14F-4D97-AF65-F5344CB8AC3E}">
        <p14:creationId xmlns:p14="http://schemas.microsoft.com/office/powerpoint/2010/main" val="38942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2066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5320662"/>
            <a:ext cx="10471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de carvão em soja </a:t>
            </a:r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Macrophomina</a:t>
            </a:r>
            <a:r>
              <a:rPr lang="pt-BR" sz="28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phaseolina</a:t>
            </a:r>
            <a:r>
              <a:rPr lang="pt-BR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20965" y="6255973"/>
            <a:ext cx="69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Galeria de imagens de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Mueller, C. Bradley, M.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Chilvers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Mueller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Robertson </a:t>
            </a:r>
          </a:p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https://cropprotectionnetwork.org/resources/articles/diseases/charcoal-rot-of-soybean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7905" y="1552385"/>
            <a:ext cx="5033390" cy="41148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68640" cy="612648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40942" y="-55441"/>
            <a:ext cx="1021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de carvão em soja </a:t>
            </a:r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Macrophomina</a:t>
            </a:r>
            <a:r>
              <a:rPr lang="pt-BR" sz="2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phaseolina</a:t>
            </a:r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0385" y="6224830"/>
            <a:ext cx="788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Galeria de imagens de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Mueller, C. Bradley, M.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Chilvers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Mueller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Robertson. </a:t>
            </a:r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https://cropprotectionnetwork.org/resources/articles/diseases/charcoal-rot-of-soybean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32455" y="1197178"/>
            <a:ext cx="110350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da área</a:t>
            </a:r>
            <a:r>
              <a:rPr lang="pt-BR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 cultivo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preparo do solo                                      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(descompactação, manejo para evitar escorrimento água)</a:t>
            </a:r>
            <a:endParaRPr lang="pt-BR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sadias </a:t>
            </a:r>
            <a:r>
              <a:rPr lang="pt-BR" sz="4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tratadas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ocorrência em </a:t>
            </a:r>
            <a:r>
              <a:rPr lang="pt-B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plantio direto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</a:t>
            </a:r>
            <a:r>
              <a:rPr lang="pt-B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nutricional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rotação de culturas é difícil para essa doença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8917" y="125730"/>
            <a:ext cx="11614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</a:t>
            </a:r>
            <a:r>
              <a:rPr lang="pt-BR" sz="4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podridões de </a:t>
            </a:r>
            <a:r>
              <a:rPr lang="pt-BR" sz="36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pt-BR" sz="3600" i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phaseolina</a:t>
            </a:r>
            <a:endParaRPr lang="pt-BR" sz="28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404878" y="2297708"/>
          <a:ext cx="10006613" cy="21234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1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0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6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u="none" strike="noStrike" kern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Nome comum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MOA (</a:t>
                      </a:r>
                      <a:r>
                        <a:rPr lang="pt-BR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Frac</a:t>
                      </a:r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Código (</a:t>
                      </a:r>
                      <a:r>
                        <a:rPr lang="pt-BR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Frac</a:t>
                      </a:r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Grupo químico ou biológico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Difenoconazol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kern="1200" baseline="0" dirty="0" smtClean="0">
                          <a:effectLst/>
                        </a:rPr>
                        <a:t>G1 (DMI - SBI class 1)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3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triazol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rgbClr val="002060"/>
                          </a:solidFill>
                        </a:rPr>
                        <a:t>Tiram</a:t>
                      </a:r>
                      <a:r>
                        <a:rPr lang="pt-BR" b="1" baseline="0" dirty="0" smtClean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pt-BR" b="1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u="none" strike="noStrike" kern="1200" baseline="0" dirty="0" smtClean="0"/>
                        <a:t>M (</a:t>
                      </a:r>
                      <a:r>
                        <a:rPr lang="pt-BR" sz="1800" u="none" strike="noStrike" kern="1200" baseline="0" dirty="0" err="1" smtClean="0"/>
                        <a:t>multissítio</a:t>
                      </a:r>
                      <a:r>
                        <a:rPr lang="pt-BR" sz="1800" u="none" strike="noStrike" kern="1200" baseline="0" dirty="0" smtClean="0"/>
                        <a:t>) (</a:t>
                      </a:r>
                      <a:r>
                        <a:rPr lang="pt-BR" sz="1800" u="none" strike="noStrike" kern="1200" baseline="0" dirty="0" err="1" smtClean="0"/>
                        <a:t>ditiocarbamatos</a:t>
                      </a:r>
                      <a:r>
                        <a:rPr lang="pt-BR" sz="1800" u="none" strike="noStrike" kern="1200" baseline="0" dirty="0" smtClean="0"/>
                        <a:t> e relativos)</a:t>
                      </a:r>
                      <a:endParaRPr lang="pt-B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/>
                        <a:t>dimetil-ditiocarbamatos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Fluodioxonil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u="none" strike="noStrike" kern="1200" baseline="0" dirty="0" smtClean="0">
                          <a:effectLst/>
                        </a:rPr>
                        <a:t>E2 (PP)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12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fenilpirrol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harzianum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BM (fungo </a:t>
                      </a:r>
                      <a:r>
                        <a:rPr lang="pt-BR" i="1" dirty="0" err="1" smtClean="0"/>
                        <a:t>Trichoderma</a:t>
                      </a:r>
                      <a:r>
                        <a:rPr lang="pt-BR" i="1" dirty="0" smtClean="0"/>
                        <a:t> </a:t>
                      </a:r>
                      <a:r>
                        <a:rPr lang="pt-BR" dirty="0" smtClean="0"/>
                        <a:t>spp.)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BM2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controle biológico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16523" y="5074722"/>
            <a:ext cx="378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compilados do </a:t>
            </a:r>
            <a:r>
              <a:rPr lang="pt-BR" sz="1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(MAPA) e FRAC</a:t>
            </a:r>
            <a:endParaRPr lang="pt-BR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04878" y="328888"/>
            <a:ext cx="1070036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fungicidas para manejo de podridões de </a:t>
            </a:r>
            <a:r>
              <a:rPr lang="pt-BR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pt-BR" sz="32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phaseolina</a:t>
            </a:r>
            <a:endParaRPr lang="pt-BR" sz="3200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de sementes em feijoeiro</a:t>
            </a:r>
            <a:endParaRPr lang="pt-BR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16523" y="4499514"/>
            <a:ext cx="8670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*disponível em mistura comercial com </a:t>
            </a:r>
            <a:r>
              <a:rPr lang="pt-B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carboxina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[C2 (SDHI), código 7, grupo químico </a:t>
            </a:r>
            <a:r>
              <a:rPr lang="pt-B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oxatim-carboxamida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58983" y="135255"/>
            <a:ext cx="9836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mofo branco </a:t>
            </a:r>
            <a:r>
              <a:rPr lang="pt-BR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2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pt-BR" sz="32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sclerotiorum</a:t>
            </a:r>
            <a:r>
              <a:rPr lang="pt-BR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6168" y="1068671"/>
            <a:ext cx="1130163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com </a:t>
            </a:r>
            <a:r>
              <a:rPr lang="pt-BR" sz="31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sucessão de leguminosas</a:t>
            </a:r>
            <a:r>
              <a:rPr lang="pt-BR" sz="3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</a:t>
            </a:r>
            <a:r>
              <a:rPr lang="pt-BR" sz="31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irrigadas </a:t>
            </a:r>
            <a:r>
              <a:rPr lang="pt-BR" sz="3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produção leguminosas, ou áreas </a:t>
            </a:r>
            <a:r>
              <a:rPr lang="pt-BR" sz="31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acima de 800 metros altitude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patógeno de mais de 400 espécies botânicas (</a:t>
            </a:r>
            <a:r>
              <a:rPr lang="pt-BR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exceto gramíneas</a:t>
            </a: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</a:t>
            </a:r>
            <a:r>
              <a:rPr lang="pt-BR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ótima 18</a:t>
            </a:r>
            <a:r>
              <a:rPr lang="pt-BR" sz="31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 22</a:t>
            </a:r>
            <a:r>
              <a:rPr lang="pt-BR" sz="31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grande disponibilidade de </a:t>
            </a:r>
            <a:r>
              <a:rPr lang="pt-BR" sz="3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no solo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1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 </a:t>
            </a:r>
            <a:r>
              <a:rPr lang="pt-BR" sz="31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escleródios</a:t>
            </a:r>
            <a:r>
              <a:rPr lang="pt-BR" sz="31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1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restos culturais </a:t>
            </a:r>
            <a:r>
              <a:rPr lang="pt-BR" sz="31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1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vários hospedeiros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1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 por </a:t>
            </a:r>
            <a:r>
              <a:rPr lang="pt-BR" sz="31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</a:t>
            </a:r>
            <a:r>
              <a:rPr lang="pt-BR" sz="31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1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mudas</a:t>
            </a:r>
            <a:r>
              <a:rPr lang="pt-BR" sz="31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1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</a:t>
            </a:r>
            <a:r>
              <a:rPr lang="pt-BR" sz="31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1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endParaRPr lang="pt-BR" sz="31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06"/>
            <a:ext cx="8448000" cy="6336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0772" y="6421831"/>
            <a:ext cx="8039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https://cropprotectionnetwork.org/resources/articles/diseases/white-mold-of-soybean</a:t>
            </a:r>
          </a:p>
        </p:txBody>
      </p:sp>
      <p:sp>
        <p:nvSpPr>
          <p:cNvPr id="8" name="Retângulo 7"/>
          <p:cNvSpPr/>
          <p:nvPr/>
        </p:nvSpPr>
        <p:spPr>
          <a:xfrm>
            <a:off x="5951509" y="412333"/>
            <a:ext cx="6057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mofo</a:t>
            </a:r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branco </a:t>
            </a:r>
            <a:r>
              <a:rPr lang="pt-B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soja</a:t>
            </a:r>
          </a:p>
        </p:txBody>
      </p:sp>
      <p:sp>
        <p:nvSpPr>
          <p:cNvPr id="9" name="Retângulo 8"/>
          <p:cNvSpPr/>
          <p:nvPr/>
        </p:nvSpPr>
        <p:spPr>
          <a:xfrm>
            <a:off x="8551193" y="5737824"/>
            <a:ext cx="1704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Foto: D. Mueller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03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5" t="8850" r="30010" b="14860"/>
          <a:stretch/>
        </p:blipFill>
        <p:spPr>
          <a:xfrm>
            <a:off x="8119872" y="0"/>
            <a:ext cx="4072128" cy="54568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19872" cy="608990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268083" y="5509181"/>
            <a:ext cx="4261449" cy="646331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</a:rPr>
              <a:t>mofo branco </a:t>
            </a:r>
            <a:r>
              <a:rPr lang="pt-BR" sz="3600" dirty="0">
                <a:solidFill>
                  <a:schemeClr val="bg1"/>
                </a:solidFill>
              </a:rPr>
              <a:t>em soja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11963" y="6221121"/>
            <a:ext cx="7439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Galeria de imagens de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Mueller, C.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Chilvers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Sisson </a:t>
            </a:r>
          </a:p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://cropprotectionnetwork.org/resources/articles/diseases/white-mold-of-soybean</a:t>
            </a:r>
          </a:p>
        </p:txBody>
      </p:sp>
    </p:spTree>
    <p:extLst>
      <p:ext uri="{BB962C8B-B14F-4D97-AF65-F5344CB8AC3E}">
        <p14:creationId xmlns:p14="http://schemas.microsoft.com/office/powerpoint/2010/main" val="236255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15415" y="216487"/>
            <a:ext cx="10547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do 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mofo branco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2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pt-BR" sz="32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sclerotiorum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7353" y="1268609"/>
            <a:ext cx="1135907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da área</a:t>
            </a:r>
            <a:r>
              <a:rPr lang="pt-BR" sz="32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pt-BR" sz="32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 de cultivo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preparo </a:t>
            </a:r>
            <a:r>
              <a:rPr lang="pt-B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adequado </a:t>
            </a:r>
            <a:r>
              <a:rPr lang="pt-BR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solo e </a:t>
            </a:r>
            <a:r>
              <a:rPr lang="pt-B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densidade </a:t>
            </a:r>
            <a:r>
              <a:rPr lang="pt-BR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semeadura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r>
              <a:rPr lang="pt-B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sadias </a:t>
            </a:r>
            <a:r>
              <a:rPr lang="pt-BR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tratadas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variedades de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porte ereto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precoces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curto florescimento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adequado</a:t>
            </a:r>
            <a:r>
              <a:rPr lang="pt-BR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irrigação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pulverizações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da parte aérea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rotação de culturas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(c/ gramíneas)</a:t>
            </a:r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plantio direto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(integração braquiária e controle biológico)</a:t>
            </a:r>
            <a:endParaRPr lang="pt-BR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75063" y="96883"/>
            <a:ext cx="796884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fungicidas para manejo do mofo branco</a:t>
            </a:r>
            <a:endParaRPr lang="pt-BR" sz="3200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algodão, soja e feijoeiro</a:t>
            </a:r>
            <a:endParaRPr lang="pt-BR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274943" y="1424916"/>
          <a:ext cx="9952038" cy="45923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2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u="none" strike="noStrike" kern="1200" baseline="0" dirty="0" smtClean="0">
                          <a:effectLst/>
                        </a:rPr>
                        <a:t>Nome comum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MOA (</a:t>
                      </a:r>
                      <a:r>
                        <a:rPr lang="pt-BR" sz="1800" b="1" dirty="0" err="1" smtClean="0">
                          <a:effectLst/>
                        </a:rPr>
                        <a:t>Frac</a:t>
                      </a:r>
                      <a:r>
                        <a:rPr lang="pt-BR" sz="1800" b="1" dirty="0" smtClean="0">
                          <a:effectLst/>
                        </a:rPr>
                        <a:t>)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Código (</a:t>
                      </a:r>
                      <a:r>
                        <a:rPr lang="pt-BR" sz="1800" b="1" dirty="0" err="1" smtClean="0">
                          <a:effectLst/>
                        </a:rPr>
                        <a:t>Frac</a:t>
                      </a:r>
                      <a:r>
                        <a:rPr lang="pt-BR" sz="1800" b="1" dirty="0" smtClean="0">
                          <a:effectLst/>
                        </a:rPr>
                        <a:t>)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Grupo químico ou biológico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Carbendazim</a:t>
                      </a:r>
                      <a:endParaRPr lang="pt-BR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Tiofanato</a:t>
                      </a:r>
                      <a:r>
                        <a:rPr lang="pt-BR" sz="1800" b="1" i="0" dirty="0" smtClean="0">
                          <a:solidFill>
                            <a:srgbClr val="002060"/>
                          </a:solidFill>
                          <a:effectLst/>
                        </a:rPr>
                        <a:t> metílico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u="none" strike="noStrike" kern="1200" baseline="0" dirty="0" smtClean="0">
                          <a:effectLst/>
                        </a:rPr>
                        <a:t>B1 (MBC)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benzimidazol</a:t>
                      </a:r>
                      <a:endParaRPr lang="pt-BR" sz="1800" b="1" dirty="0" smtClean="0"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tiofanato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Iprodiona</a:t>
                      </a:r>
                      <a:endParaRPr lang="pt-BR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Procimidona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effectLst/>
                        </a:rPr>
                        <a:t>E3 (</a:t>
                      </a:r>
                      <a:r>
                        <a:rPr lang="pt-BR" sz="1800" b="0" dirty="0" err="1" smtClean="0">
                          <a:effectLst/>
                        </a:rPr>
                        <a:t>dicarboximida</a:t>
                      </a:r>
                      <a:r>
                        <a:rPr lang="pt-BR" sz="1800" b="0" dirty="0" smtClean="0">
                          <a:effectLst/>
                        </a:rPr>
                        <a:t>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2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dicarboximida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Picoxistrobina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C3 (</a:t>
                      </a:r>
                      <a:r>
                        <a:rPr lang="pt-B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QoI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metoxi-acrilato</a:t>
                      </a:r>
                      <a:endParaRPr lang="pt-BR" sz="1800" b="1" i="0" dirty="0" smtClean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Ciprodinil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D1 (AP)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9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anilinopirimidina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Fluazinam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effectLst/>
                        </a:rPr>
                        <a:t>C5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29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kern="1200" baseline="0" dirty="0" smtClean="0">
                          <a:effectLst/>
                        </a:rPr>
                        <a:t>2,6-dinitro-anilinas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Boscalida</a:t>
                      </a:r>
                      <a:endParaRPr lang="pt-BR" sz="1800" b="1" i="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Fluopiram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C2 (SDHI)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7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smtClean="0">
                          <a:effectLst/>
                        </a:rPr>
                        <a:t>piridina-</a:t>
                      </a:r>
                      <a:r>
                        <a:rPr lang="pt-BR" sz="1800" b="1" dirty="0" err="1" smtClean="0">
                          <a:effectLst/>
                        </a:rPr>
                        <a:t>carboxamida</a:t>
                      </a:r>
                      <a:endParaRPr lang="pt-BR" sz="1800" b="1" dirty="0" smtClean="0">
                        <a:effectLst/>
                      </a:endParaRPr>
                    </a:p>
                    <a:p>
                      <a:pPr algn="l"/>
                      <a:r>
                        <a:rPr lang="pt-BR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piridinil-etil-benzamida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harzianum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asperellum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amyloliquefaciens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subtilis</a:t>
                      </a:r>
                      <a:endParaRPr lang="pt-BR" b="1" i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BM (fungo </a:t>
                      </a:r>
                      <a:r>
                        <a:rPr lang="pt-BR" i="1" dirty="0" err="1" smtClean="0"/>
                        <a:t>Trichoderma</a:t>
                      </a:r>
                      <a:r>
                        <a:rPr lang="pt-BR" i="1" dirty="0" smtClean="0"/>
                        <a:t> </a:t>
                      </a:r>
                      <a:r>
                        <a:rPr lang="pt-BR" dirty="0" smtClean="0"/>
                        <a:t>spp.)</a:t>
                      </a:r>
                    </a:p>
                    <a:p>
                      <a:pPr algn="l"/>
                      <a:r>
                        <a:rPr lang="pt-BR" dirty="0" smtClean="0"/>
                        <a:t>BM (fungo </a:t>
                      </a:r>
                      <a:r>
                        <a:rPr lang="pt-BR" i="1" dirty="0" err="1" smtClean="0"/>
                        <a:t>Trichoderma</a:t>
                      </a:r>
                      <a:r>
                        <a:rPr lang="pt-BR" i="1" dirty="0" smtClean="0"/>
                        <a:t> </a:t>
                      </a:r>
                      <a:r>
                        <a:rPr lang="pt-BR" dirty="0" smtClean="0"/>
                        <a:t>spp.)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BM (bactéria </a:t>
                      </a:r>
                      <a:r>
                        <a:rPr lang="pt-BR" i="1" dirty="0" err="1" smtClean="0"/>
                        <a:t>Bacillus</a:t>
                      </a:r>
                      <a:r>
                        <a:rPr lang="pt-BR" dirty="0" smtClean="0"/>
                        <a:t> spp.)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BM (bactéria </a:t>
                      </a:r>
                      <a:r>
                        <a:rPr lang="pt-BR" i="1" dirty="0" err="1" smtClean="0"/>
                        <a:t>Bacillus</a:t>
                      </a:r>
                      <a:r>
                        <a:rPr lang="pt-BR" dirty="0" smtClean="0"/>
                        <a:t> spp.)</a:t>
                      </a:r>
                      <a:endParaRPr lang="pt-BR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BM2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controle biológico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89218" y="6241823"/>
            <a:ext cx="378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compilados do </a:t>
            </a:r>
            <a:r>
              <a:rPr lang="pt-BR" sz="1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(MAPA) e FRAC</a:t>
            </a:r>
            <a:endParaRPr lang="pt-BR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89218" y="1015663"/>
            <a:ext cx="9786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disponíveis no Brasil em misturas comerciais ou sozinhos para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tratamento de sementes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pulverização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3550" y="843677"/>
            <a:ext cx="105649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6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6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doenças </a:t>
            </a:r>
            <a:r>
              <a:rPr lang="pt-BR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 sempre ser </a:t>
            </a:r>
            <a:r>
              <a:rPr lang="pt-BR" sz="6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planejado </a:t>
            </a:r>
            <a:r>
              <a:rPr lang="pt-BR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considerar as </a:t>
            </a:r>
            <a:r>
              <a:rPr lang="pt-BR" sz="6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culturas agrícolas</a:t>
            </a:r>
            <a:r>
              <a:rPr lang="pt-BR" sz="6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 </a:t>
            </a:r>
            <a:r>
              <a:rPr lang="pt-BR" sz="6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patógenos </a:t>
            </a:r>
            <a:r>
              <a:rPr lang="pt-BR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</a:t>
            </a:r>
            <a:r>
              <a:rPr lang="pt-BR" sz="6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pt-BR" sz="6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produção</a:t>
            </a:r>
            <a:endParaRPr lang="pt-BR" sz="6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563743" y="1560016"/>
          <a:ext cx="10006013" cy="36830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265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4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6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1" u="none" strike="noStrike" kern="1200" baseline="0" dirty="0" smtClean="0">
                          <a:effectLst/>
                        </a:rPr>
                        <a:t>Nome comum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1" dirty="0" smtClean="0">
                          <a:effectLst/>
                        </a:rPr>
                        <a:t>MOA (</a:t>
                      </a:r>
                      <a:r>
                        <a:rPr lang="pt-BR" sz="1800" b="1" dirty="0" err="1" smtClean="0">
                          <a:effectLst/>
                        </a:rPr>
                        <a:t>Frac</a:t>
                      </a:r>
                      <a:r>
                        <a:rPr lang="pt-BR" sz="1800" b="1" dirty="0" smtClean="0">
                          <a:effectLst/>
                        </a:rPr>
                        <a:t>)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1" dirty="0" smtClean="0">
                          <a:effectLst/>
                        </a:rPr>
                        <a:t>Código (</a:t>
                      </a:r>
                      <a:r>
                        <a:rPr lang="pt-BR" sz="1800" b="1" dirty="0" err="1" smtClean="0">
                          <a:effectLst/>
                        </a:rPr>
                        <a:t>Frac</a:t>
                      </a:r>
                      <a:r>
                        <a:rPr lang="pt-BR" sz="1800" b="1" dirty="0" smtClean="0">
                          <a:effectLst/>
                        </a:rPr>
                        <a:t>)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1" dirty="0" smtClean="0">
                          <a:effectLst/>
                        </a:rPr>
                        <a:t>Grupo químico ou biológico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Carboxina</a:t>
                      </a:r>
                      <a:r>
                        <a:rPr lang="pt-BR" sz="1800" b="1" i="0" dirty="0" smtClean="0">
                          <a:solidFill>
                            <a:srgbClr val="002060"/>
                          </a:solidFill>
                          <a:effectLst/>
                        </a:rPr>
                        <a:t> + Tiram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 smtClean="0">
                          <a:effectLst/>
                        </a:rPr>
                        <a:t>C2 (SDHI) +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0" dirty="0" smtClean="0">
                          <a:effectLst/>
                        </a:rPr>
                        <a:t>7 + M3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carboxamida</a:t>
                      </a:r>
                      <a:r>
                        <a:rPr lang="pt-BR" sz="1800" b="1" i="0" dirty="0" smtClean="0">
                          <a:solidFill>
                            <a:srgbClr val="002060"/>
                          </a:solidFill>
                          <a:effectLst/>
                        </a:rPr>
                        <a:t> + </a:t>
                      </a:r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ditiocarbamato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Bixafem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</a:p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Protioconazol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</a:p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Trifloxistrobina</a:t>
                      </a:r>
                      <a:endParaRPr lang="pt-BR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 smtClean="0">
                          <a:effectLst/>
                        </a:rPr>
                        <a:t>C2 (SDHI) + </a:t>
                      </a:r>
                    </a:p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effectLst/>
                        </a:rPr>
                        <a:t>G1</a:t>
                      </a:r>
                      <a:r>
                        <a:rPr lang="en-US" sz="1800" b="0" i="0" baseline="0" dirty="0" smtClean="0">
                          <a:effectLst/>
                        </a:rPr>
                        <a:t> (</a:t>
                      </a:r>
                      <a:r>
                        <a:rPr lang="en-US" sz="1800" b="0" i="0" dirty="0" smtClean="0">
                          <a:effectLst/>
                        </a:rPr>
                        <a:t>DMI) + </a:t>
                      </a:r>
                    </a:p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effectLst/>
                        </a:rPr>
                        <a:t>C3 (</a:t>
                      </a:r>
                      <a:r>
                        <a:rPr lang="en-US" sz="1800" b="0" i="0" dirty="0" err="1" smtClean="0">
                          <a:effectLst/>
                        </a:rPr>
                        <a:t>QoI</a:t>
                      </a:r>
                      <a:r>
                        <a:rPr lang="en-US" sz="1800" b="0" i="0" dirty="0" smtClean="0">
                          <a:effectLst/>
                        </a:rPr>
                        <a:t>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0" dirty="0" smtClean="0">
                          <a:effectLst/>
                        </a:rPr>
                        <a:t>7 + 3 + 11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carboxamida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</a:p>
                    <a:p>
                      <a:pPr indent="91440" algn="l"/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triazol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</a:p>
                    <a:p>
                      <a:pPr indent="91440" algn="l"/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estrobilurina</a:t>
                      </a:r>
                      <a:endParaRPr lang="pt-BR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Ciprodinil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Fludioxonil</a:t>
                      </a:r>
                      <a:endParaRPr lang="pt-BR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 smtClean="0">
                          <a:effectLst/>
                        </a:rPr>
                        <a:t>D1 (AP) + E2 (PP)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0" dirty="0" smtClean="0">
                          <a:effectLst/>
                        </a:rPr>
                        <a:t>9 + 12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anilinopirimidina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fenilpirrol</a:t>
                      </a:r>
                      <a:endParaRPr lang="pt-BR" sz="1800" b="1" i="0" dirty="0" smtClean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Clorotalonil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Tiofanato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-metílico</a:t>
                      </a:r>
                      <a:endParaRPr lang="pt-BR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 smtClean="0">
                          <a:effectLst/>
                        </a:rPr>
                        <a:t>M + B1 (MBC)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0" dirty="0" smtClean="0">
                          <a:effectLst/>
                        </a:rPr>
                        <a:t>M5 + 1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ftalonitrila +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tiofanato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Fludioxonil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endParaRPr lang="pt-BR" sz="18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Metalaxil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-M </a:t>
                      </a:r>
                      <a:r>
                        <a:rPr lang="pt-BR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endParaRPr lang="pt-BR" sz="18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Tiabendazol</a:t>
                      </a:r>
                      <a:endParaRPr lang="pt-BR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 smtClean="0">
                          <a:effectLst/>
                        </a:rPr>
                        <a:t>E2 (PP) + </a:t>
                      </a:r>
                    </a:p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 smtClean="0">
                          <a:effectLst/>
                        </a:rPr>
                        <a:t>A1</a:t>
                      </a:r>
                      <a:r>
                        <a:rPr lang="pt-BR" sz="1800" b="0" i="0" baseline="0" dirty="0" smtClean="0">
                          <a:effectLst/>
                        </a:rPr>
                        <a:t> (</a:t>
                      </a:r>
                      <a:r>
                        <a:rPr lang="pt-BR" sz="1800" b="0" i="0" baseline="0" dirty="0" err="1" smtClean="0">
                          <a:effectLst/>
                        </a:rPr>
                        <a:t>fenilamida</a:t>
                      </a:r>
                      <a:r>
                        <a:rPr lang="pt-BR" sz="1800" b="0" i="0" baseline="0" dirty="0" smtClean="0">
                          <a:effectLst/>
                        </a:rPr>
                        <a:t>) </a:t>
                      </a:r>
                      <a:r>
                        <a:rPr lang="pt-BR" sz="1800" b="0" i="0" dirty="0" smtClean="0">
                          <a:effectLst/>
                        </a:rPr>
                        <a:t>+ </a:t>
                      </a:r>
                    </a:p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 smtClean="0">
                          <a:effectLst/>
                        </a:rPr>
                        <a:t>B1 (MBC)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0" dirty="0" smtClean="0">
                          <a:effectLst/>
                        </a:rPr>
                        <a:t>12 + 4 + 1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fenilpirrol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</a:p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acilalanina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</a:p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benzimidazol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91440" algn="l" fontAlgn="b"/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Mancozebe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Tiofanato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-metílico</a:t>
                      </a:r>
                      <a:endParaRPr lang="pt-BR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 smtClean="0">
                          <a:effectLst/>
                        </a:rPr>
                        <a:t>M + B1 (MBC)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0" dirty="0" smtClean="0">
                          <a:effectLst/>
                        </a:rPr>
                        <a:t>M3 + 1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91440" algn="l"/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ditiocarbamato</a:t>
                      </a:r>
                      <a:r>
                        <a:rPr lang="pt-BR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pt-BR" sz="18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tiofanato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87543" y="1110842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misturas comerciais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975063" y="96883"/>
            <a:ext cx="796884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fungicidas para manejo do mofo branco</a:t>
            </a:r>
            <a:endParaRPr lang="pt-BR" sz="3200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algodão, soja e feijoeiro</a:t>
            </a:r>
            <a:endParaRPr lang="pt-BR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9218" y="6241823"/>
            <a:ext cx="378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compilados do </a:t>
            </a:r>
            <a:r>
              <a:rPr lang="pt-BR" sz="1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(MAPA) e FRAC</a:t>
            </a:r>
            <a:endParaRPr lang="pt-BR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88133" y="228942"/>
            <a:ext cx="10547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do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mofo branco 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pt-BR" sz="28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sclerotiorum</a:t>
            </a: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4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" y="2124075"/>
            <a:ext cx="12180915" cy="256032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897971" y="1299619"/>
            <a:ext cx="9937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da palhada de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braquiária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aplicação de </a:t>
            </a:r>
            <a:r>
              <a:rPr lang="pt-BR" sz="2000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plantio direto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7534" y="5206276"/>
            <a:ext cx="1015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Gorgen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(2008). Controle de </a:t>
            </a:r>
            <a:r>
              <a:rPr lang="pt-BR" sz="1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pt-BR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sclerotiorum</a:t>
            </a:r>
            <a:r>
              <a:rPr lang="pt-BR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manejo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Brachiaria</a:t>
            </a:r>
            <a:r>
              <a:rPr lang="pt-BR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ruziziensis</a:t>
            </a:r>
            <a:r>
              <a:rPr lang="pt-BR" sz="1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 de </a:t>
            </a:r>
            <a:r>
              <a:rPr lang="pt-BR" sz="1400" i="1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pt-BR" sz="14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harzianum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Embrapa. Circular Técnica 81.</a:t>
            </a:r>
            <a:endParaRPr lang="pt-BR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588"/>
            <a:ext cx="7599797" cy="60899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000" y="1032293"/>
            <a:ext cx="4680000" cy="358237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99797" y="4785557"/>
            <a:ext cx="4520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endParaRPr lang="pt-BR" sz="12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Gorgen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(2008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Controle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pt-BR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sclerotiorum</a:t>
            </a:r>
            <a:r>
              <a:rPr lang="pt-BR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manejo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Brachiaria</a:t>
            </a:r>
            <a:r>
              <a:rPr lang="pt-BR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ruziziensis</a:t>
            </a:r>
            <a:r>
              <a:rPr lang="pt-BR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 de </a:t>
            </a:r>
            <a:r>
              <a:rPr lang="pt-BR" sz="1200" i="1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pt-BR" sz="12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i="1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harzianum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Embrapa. Circular Técnica 81.</a:t>
            </a:r>
            <a:endParaRPr lang="pt-BR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6679" y="203532"/>
            <a:ext cx="11898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da palhada de </a:t>
            </a:r>
            <a:r>
              <a:rPr lang="pt-BR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braquiária </a:t>
            </a:r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aplicação de </a:t>
            </a:r>
            <a:r>
              <a:rPr lang="pt-BR" sz="20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pt-BR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plantio direto</a:t>
            </a:r>
            <a:endParaRPr lang="pt-BR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3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096"/>
            <a:ext cx="7167931" cy="608990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31" y="973893"/>
            <a:ext cx="4937760" cy="3343402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7167931" y="3670964"/>
            <a:ext cx="493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Galeria de imagens de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Mueller, C.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Chilvers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Sisson </a:t>
            </a:r>
          </a:p>
          <a:p>
            <a:pPr algn="r"/>
            <a:r>
              <a:rPr lang="pt-B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://cropprotectionnetwork.org/resources/articles/diseases/white-mold-of-soybean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6679" y="203532"/>
            <a:ext cx="11898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da palhada de </a:t>
            </a:r>
            <a:r>
              <a:rPr lang="pt-BR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braquiária </a:t>
            </a:r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aplicação de </a:t>
            </a:r>
            <a:r>
              <a:rPr lang="pt-BR" sz="20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pt-BR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plantio direto</a:t>
            </a:r>
            <a:endParaRPr lang="pt-BR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67931" y="4547087"/>
            <a:ext cx="493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endParaRPr lang="pt-BR" sz="12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Gorgen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(2008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Controle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pt-BR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sclerotiorum</a:t>
            </a:r>
            <a:r>
              <a:rPr lang="pt-BR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manejo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Brachiaria</a:t>
            </a:r>
            <a:r>
              <a:rPr lang="pt-BR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ruziziensis</a:t>
            </a:r>
            <a:r>
              <a:rPr lang="pt-BR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 de </a:t>
            </a:r>
            <a:r>
              <a:rPr lang="pt-BR" sz="1200" i="1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pt-BR" sz="12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i="1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harzianum</a:t>
            </a:r>
            <a:r>
              <a:rPr lang="pt-BR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Embrapa. Circular Técnica 81.</a:t>
            </a:r>
            <a:endParaRPr lang="pt-BR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2446" y="120770"/>
            <a:ext cx="6014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 smtClean="0">
                <a:solidFill>
                  <a:schemeClr val="accent3">
                    <a:lumMod val="50000"/>
                  </a:schemeClr>
                </a:solidFill>
              </a:rPr>
              <a:t>outras doenças e patógenos</a:t>
            </a:r>
            <a:endParaRPr lang="pt-BR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89555" y="1088846"/>
            <a:ext cx="11491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murcha </a:t>
            </a:r>
            <a:r>
              <a:rPr 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3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Sclerotium</a:t>
            </a:r>
            <a:r>
              <a:rPr lang="pt-BR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3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rolfsii</a:t>
            </a:r>
            <a:r>
              <a:rPr lang="pt-B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smtClean="0"/>
              <a:t>(+200 espécies plantas: amendoim, feijoeiro, soja)</a:t>
            </a:r>
            <a:endParaRPr lang="pt-BR" sz="3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b="1" dirty="0" err="1" smtClean="0">
                <a:solidFill>
                  <a:schemeClr val="accent2">
                    <a:lumMod val="50000"/>
                  </a:schemeClr>
                </a:solidFill>
              </a:rPr>
              <a:t>saprófita</a:t>
            </a:r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</a:rPr>
              <a:t>escleródios</a:t>
            </a:r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</a:rPr>
              <a:t>vários hospedeiros</a:t>
            </a:r>
            <a:endParaRPr lang="pt-BR" sz="32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</a:rPr>
              <a:t>25</a:t>
            </a:r>
            <a:r>
              <a:rPr lang="pt-BR" sz="2800" b="1" baseline="30000" dirty="0" smtClean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</a:rPr>
              <a:t>C a 35</a:t>
            </a:r>
            <a:r>
              <a:rPr lang="pt-BR" sz="2800" b="1" baseline="30000" dirty="0" smtClean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, solos </a:t>
            </a:r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</a:rPr>
              <a:t>arenosos </a:t>
            </a:r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e com grande </a:t>
            </a:r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</a:rPr>
              <a:t>disponibilidade água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sementes, solo e água, </a:t>
            </a:r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</a:rPr>
              <a:t>não há resistência </a:t>
            </a:r>
            <a:r>
              <a:rPr lang="pt-BR" sz="3200" b="1" dirty="0" err="1" smtClean="0">
                <a:solidFill>
                  <a:schemeClr val="accent2">
                    <a:lumMod val="50000"/>
                  </a:schemeClr>
                </a:solidFill>
              </a:rPr>
              <a:t>varietal</a:t>
            </a:r>
            <a:endParaRPr lang="pt-BR" sz="32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89555" y="3428828"/>
            <a:ext cx="114213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FF9933"/>
                </a:solidFill>
              </a:rPr>
              <a:t>podridão radicular seca </a:t>
            </a:r>
            <a:r>
              <a:rPr lang="pt-BR" sz="2800" i="1" dirty="0" err="1" smtClean="0">
                <a:solidFill>
                  <a:srgbClr val="FF9933"/>
                </a:solidFill>
              </a:rPr>
              <a:t>Fusarium</a:t>
            </a:r>
            <a:r>
              <a:rPr lang="pt-BR" sz="2800" i="1" dirty="0" smtClean="0">
                <a:solidFill>
                  <a:srgbClr val="FF9933"/>
                </a:solidFill>
              </a:rPr>
              <a:t> </a:t>
            </a:r>
            <a:r>
              <a:rPr lang="pt-BR" sz="2800" i="1" dirty="0" err="1" smtClean="0">
                <a:solidFill>
                  <a:srgbClr val="FF9933"/>
                </a:solidFill>
              </a:rPr>
              <a:t>solani</a:t>
            </a:r>
            <a:r>
              <a:rPr lang="pt-BR" sz="2800" i="1" dirty="0" smtClean="0">
                <a:solidFill>
                  <a:srgbClr val="FF9933"/>
                </a:solidFill>
              </a:rPr>
              <a:t> </a:t>
            </a:r>
            <a:r>
              <a:rPr lang="pt-BR" sz="2800" dirty="0" smtClean="0">
                <a:solidFill>
                  <a:srgbClr val="FF9933"/>
                </a:solidFill>
              </a:rPr>
              <a:t>(</a:t>
            </a:r>
            <a:r>
              <a:rPr lang="pt-BR" sz="2800" b="1" dirty="0" smtClean="0">
                <a:solidFill>
                  <a:srgbClr val="FF9933"/>
                </a:solidFill>
              </a:rPr>
              <a:t>feijoeiro</a:t>
            </a:r>
            <a:r>
              <a:rPr lang="pt-BR" sz="2800" dirty="0" smtClean="0">
                <a:solidFill>
                  <a:srgbClr val="FF9933"/>
                </a:solidFill>
              </a:rPr>
              <a:t>) e </a:t>
            </a:r>
            <a:r>
              <a:rPr lang="pt-BR" sz="3200" b="1" dirty="0" smtClean="0">
                <a:solidFill>
                  <a:srgbClr val="FF9933"/>
                </a:solidFill>
              </a:rPr>
              <a:t>podridão vermelha da raiz </a:t>
            </a:r>
            <a:r>
              <a:rPr lang="pt-BR" sz="2800" i="1" dirty="0" err="1" smtClean="0">
                <a:solidFill>
                  <a:srgbClr val="FF9933"/>
                </a:solidFill>
              </a:rPr>
              <a:t>Fusarium</a:t>
            </a:r>
            <a:r>
              <a:rPr lang="pt-BR" sz="2800" i="1" dirty="0" smtClean="0">
                <a:solidFill>
                  <a:srgbClr val="FF9933"/>
                </a:solidFill>
              </a:rPr>
              <a:t> </a:t>
            </a:r>
            <a:r>
              <a:rPr lang="pt-BR" sz="2800" dirty="0" smtClean="0">
                <a:solidFill>
                  <a:srgbClr val="FF9933"/>
                </a:solidFill>
              </a:rPr>
              <a:t>spp.</a:t>
            </a:r>
            <a:r>
              <a:rPr lang="pt-BR" sz="3200" b="1" dirty="0" smtClean="0">
                <a:solidFill>
                  <a:srgbClr val="FF9933"/>
                </a:solidFill>
              </a:rPr>
              <a:t> </a:t>
            </a:r>
            <a:r>
              <a:rPr lang="pt-BR" sz="2800" dirty="0" smtClean="0">
                <a:solidFill>
                  <a:srgbClr val="FF9933"/>
                </a:solidFill>
              </a:rPr>
              <a:t>(</a:t>
            </a:r>
            <a:r>
              <a:rPr lang="pt-BR" sz="2800" b="1" dirty="0" smtClean="0">
                <a:solidFill>
                  <a:srgbClr val="FF9933"/>
                </a:solidFill>
              </a:rPr>
              <a:t>soja</a:t>
            </a:r>
            <a:r>
              <a:rPr lang="pt-BR" sz="2800" dirty="0" smtClean="0">
                <a:solidFill>
                  <a:srgbClr val="FF9933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b="1" dirty="0" err="1" smtClean="0">
                <a:solidFill>
                  <a:schemeClr val="accent5">
                    <a:lumMod val="50000"/>
                  </a:schemeClr>
                </a:solidFill>
              </a:rPr>
              <a:t>saprófita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clamidósporos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20</a:t>
            </a:r>
            <a:r>
              <a:rPr lang="pt-BR" sz="3200" b="1" baseline="30000" dirty="0" smtClean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C a 25</a:t>
            </a:r>
            <a:r>
              <a:rPr lang="pt-BR" sz="3200" b="1" baseline="30000" dirty="0" smtClean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, solos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compactados 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e com água disponível no solo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sementes, solo e água,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não há resistência </a:t>
            </a:r>
            <a:r>
              <a:rPr lang="pt-BR" sz="3200" b="1" dirty="0" err="1" smtClean="0">
                <a:solidFill>
                  <a:schemeClr val="accent5">
                    <a:lumMod val="50000"/>
                  </a:schemeClr>
                </a:solidFill>
              </a:rPr>
              <a:t>varietal</a:t>
            </a:r>
            <a:endParaRPr lang="pt-BR" sz="32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601" y="667434"/>
            <a:ext cx="4440399" cy="608990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8282" y="275826"/>
            <a:ext cx="6705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rgbClr val="FF9933"/>
                </a:solidFill>
              </a:rPr>
              <a:t>murchas vasculares</a:t>
            </a:r>
            <a:endParaRPr lang="pt-BR" sz="3000" b="1" dirty="0" smtClean="0">
              <a:solidFill>
                <a:srgbClr val="FF9933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68282" y="3530371"/>
            <a:ext cx="722296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800" dirty="0" smtClean="0">
                <a:solidFill>
                  <a:schemeClr val="accent5">
                    <a:lumMod val="50000"/>
                  </a:schemeClr>
                </a:solidFill>
              </a:rPr>
              <a:t>habitantes do xilema das plantas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800" dirty="0" smtClean="0">
                <a:solidFill>
                  <a:schemeClr val="accent5">
                    <a:lumMod val="50000"/>
                  </a:schemeClr>
                </a:solidFill>
              </a:rPr>
              <a:t>patógenos mais especializados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68282" y="1020097"/>
            <a:ext cx="7119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i="1" dirty="0" err="1" smtClean="0">
                <a:solidFill>
                  <a:schemeClr val="accent4">
                    <a:lumMod val="50000"/>
                  </a:schemeClr>
                </a:solidFill>
              </a:rPr>
              <a:t>Fusarium</a:t>
            </a:r>
            <a:r>
              <a:rPr lang="pt-BR" sz="40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t-BR" sz="4000" i="1" dirty="0" err="1" smtClean="0">
                <a:solidFill>
                  <a:schemeClr val="accent4">
                    <a:lumMod val="50000"/>
                  </a:schemeClr>
                </a:solidFill>
              </a:rPr>
              <a:t>oxysporum</a:t>
            </a:r>
            <a:endParaRPr lang="pt-BR" sz="4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pt-BR" sz="4000" i="1" dirty="0" err="1" smtClean="0">
                <a:solidFill>
                  <a:schemeClr val="accent4">
                    <a:lumMod val="50000"/>
                  </a:schemeClr>
                </a:solidFill>
              </a:rPr>
              <a:t>Verticilium</a:t>
            </a:r>
            <a:r>
              <a:rPr lang="pt-BR" sz="4000" dirty="0" smtClean="0">
                <a:solidFill>
                  <a:schemeClr val="accent4">
                    <a:lumMod val="50000"/>
                  </a:schemeClr>
                </a:solidFill>
              </a:rPr>
              <a:t> spp.</a:t>
            </a:r>
          </a:p>
          <a:p>
            <a:r>
              <a:rPr lang="pt-BR" sz="4000" i="1" dirty="0" err="1" smtClean="0">
                <a:solidFill>
                  <a:schemeClr val="accent6">
                    <a:lumMod val="75000"/>
                  </a:schemeClr>
                </a:solidFill>
              </a:rPr>
              <a:t>Curtobacterium</a:t>
            </a:r>
            <a:r>
              <a:rPr lang="pt-BR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4000" i="1" dirty="0" err="1" smtClean="0">
                <a:solidFill>
                  <a:schemeClr val="accent6">
                    <a:lumMod val="75000"/>
                  </a:schemeClr>
                </a:solidFill>
              </a:rPr>
              <a:t>flaccumfaciensis</a:t>
            </a:r>
            <a:endParaRPr lang="pt-BR" sz="4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6159977"/>
            <a:ext cx="707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</a:rPr>
              <a:t>Fonte da Fig. 1.: Toledo-Souza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et al. (2008). Plantas de 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</a:rPr>
              <a:t>cobertura para controle da murcha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de </a:t>
            </a:r>
            <a:r>
              <a:rPr lang="pt-BR" sz="1400" i="1" dirty="0" err="1">
                <a:solidFill>
                  <a:schemeClr val="bg2">
                    <a:lumMod val="50000"/>
                  </a:schemeClr>
                </a:solidFill>
              </a:rPr>
              <a:t>Fusarium</a:t>
            </a:r>
            <a:r>
              <a:rPr lang="pt-BR" sz="1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</a:rPr>
              <a:t>em 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</a:rPr>
              <a:t>feijoeiro comum no sistema plantio direto. Embrapa. Circular Técnica 81.</a:t>
            </a:r>
            <a:endParaRPr lang="pt-BR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78902" y="203728"/>
            <a:ext cx="838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murchas vasculares do </a:t>
            </a:r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algodoeiro</a:t>
            </a:r>
            <a:endParaRPr lang="pt-B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06305" y="1006505"/>
            <a:ext cx="1126012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216000">
              <a:spcBef>
                <a:spcPts val="600"/>
              </a:spcBef>
              <a:spcAft>
                <a:spcPts val="600"/>
              </a:spcAft>
            </a:pPr>
            <a:r>
              <a:rPr lang="pt-BR" sz="36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fusariose</a:t>
            </a: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28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r>
              <a:rPr lang="pt-BR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f. sp. </a:t>
            </a:r>
            <a:r>
              <a:rPr lang="pt-BR" sz="28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vasinfectum</a:t>
            </a:r>
            <a:r>
              <a:rPr lang="pt-BR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hospedeiros 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tabaco, soja, alfafa, </a:t>
            </a:r>
            <a:r>
              <a:rPr lang="pt-BR" sz="32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labe-labe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raças </a:t>
            </a: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Brasil raça 6)</a:t>
            </a:r>
            <a:endParaRPr lang="pt-BR" sz="3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solos arenosos</a:t>
            </a:r>
            <a:r>
              <a:rPr lang="pt-BR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temperaturas de </a:t>
            </a:r>
            <a:r>
              <a:rPr lang="pt-BR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pt-BR" sz="2800" b="1" baseline="30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 32</a:t>
            </a:r>
            <a:r>
              <a:rPr lang="pt-BR" sz="2800" b="1" baseline="30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grande disponibilidade de </a:t>
            </a:r>
            <a:r>
              <a:rPr lang="pt-B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no solo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 </a:t>
            </a:r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clamidósporos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 por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severa em áreas com nematoides                    </a:t>
            </a:r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(especialmente </a:t>
            </a:r>
            <a:r>
              <a:rPr lang="pt-BR" sz="24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Meloidogyne</a:t>
            </a:r>
            <a:r>
              <a:rPr lang="pt-BR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3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6178" y="1178510"/>
            <a:ext cx="112528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variedades resistentes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nematoides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da área</a:t>
            </a:r>
            <a:r>
              <a:rPr lang="pt-BR" sz="4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pt-BR" sz="4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 de plantio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r>
              <a:rPr lang="pt-BR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sadias </a:t>
            </a:r>
            <a:r>
              <a:rPr lang="pt-BR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tratadas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preparo do solo</a:t>
            </a:r>
          </a:p>
          <a:p>
            <a:pPr marL="108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rotação de culturas                                                       </a:t>
            </a:r>
            <a:r>
              <a:rPr lang="pt-BR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(amendoim, </a:t>
            </a:r>
            <a:r>
              <a:rPr lang="pt-BR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mucuna</a:t>
            </a:r>
            <a:r>
              <a:rPr lang="pt-BR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preta, </a:t>
            </a:r>
            <a:r>
              <a:rPr lang="pt-BR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crotalária</a:t>
            </a:r>
            <a:r>
              <a:rPr lang="pt-BR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milho)</a:t>
            </a: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</a:t>
            </a:r>
            <a:r>
              <a:rPr lang="pt-BR" sz="20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verificar a resistência aos nematoides</a:t>
            </a:r>
            <a:endParaRPr lang="pt-BR" sz="3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78902" y="203728"/>
            <a:ext cx="838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fusariose</a:t>
            </a: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algodoeiro</a:t>
            </a:r>
            <a:endParaRPr lang="pt-B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1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4878" y="287769"/>
            <a:ext cx="1156759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fungicidas para manejo </a:t>
            </a:r>
            <a:r>
              <a:rPr lang="pt-BR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Fusariose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murcha de </a:t>
            </a:r>
            <a:r>
              <a:rPr lang="pt-BR" sz="3200" b="1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endParaRPr lang="pt-BR" sz="3200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algodão, soja e feijoeiro</a:t>
            </a:r>
            <a:endParaRPr lang="pt-BR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493233" y="1839657"/>
          <a:ext cx="9880346" cy="34036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u="none" strike="noStrike" kern="1200" baseline="0" dirty="0" smtClean="0">
                          <a:effectLst/>
                        </a:rPr>
                        <a:t>Nome comum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MOA (</a:t>
                      </a:r>
                      <a:r>
                        <a:rPr lang="pt-BR" sz="1800" b="1" dirty="0" err="1" smtClean="0">
                          <a:effectLst/>
                        </a:rPr>
                        <a:t>Frac</a:t>
                      </a:r>
                      <a:r>
                        <a:rPr lang="pt-BR" sz="1800" b="1" dirty="0" smtClean="0">
                          <a:effectLst/>
                        </a:rPr>
                        <a:t>)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Código (</a:t>
                      </a:r>
                      <a:r>
                        <a:rPr lang="pt-BR" sz="1800" b="1" dirty="0" err="1" smtClean="0">
                          <a:effectLst/>
                        </a:rPr>
                        <a:t>Frac</a:t>
                      </a:r>
                      <a:r>
                        <a:rPr lang="pt-BR" sz="1800" b="1" dirty="0" smtClean="0">
                          <a:effectLst/>
                        </a:rPr>
                        <a:t>)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Grupo químico ou biológico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Carbendazim</a:t>
                      </a:r>
                      <a:endParaRPr lang="pt-BR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Tiofanato</a:t>
                      </a:r>
                      <a:r>
                        <a:rPr lang="pt-BR" sz="1800" b="1" i="0" dirty="0" smtClean="0">
                          <a:solidFill>
                            <a:srgbClr val="002060"/>
                          </a:solidFill>
                          <a:effectLst/>
                        </a:rPr>
                        <a:t> metílico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u="none" strike="noStrike" kern="1200" baseline="0" dirty="0" smtClean="0">
                          <a:effectLst/>
                        </a:rPr>
                        <a:t>B1 (MBC)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benzimidazol</a:t>
                      </a:r>
                      <a:endParaRPr lang="pt-BR" sz="1800" b="1" dirty="0" smtClean="0">
                        <a:effectLst/>
                      </a:endParaRPr>
                    </a:p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tiofanato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Flutriafol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kern="1200" baseline="0" dirty="0" smtClean="0">
                          <a:effectLst/>
                        </a:rPr>
                        <a:t>G1 (DMI - SBI class 1)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3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triazol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rgbClr val="002060"/>
                          </a:solidFill>
                        </a:rPr>
                        <a:t>Tiram</a:t>
                      </a:r>
                      <a:endParaRPr lang="pt-BR" b="1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u="none" strike="noStrike" kern="1200" baseline="0" dirty="0" smtClean="0"/>
                        <a:t>M (</a:t>
                      </a:r>
                      <a:r>
                        <a:rPr lang="pt-BR" sz="1800" u="none" strike="noStrike" kern="1200" baseline="0" dirty="0" err="1" smtClean="0"/>
                        <a:t>multissítio</a:t>
                      </a:r>
                      <a:r>
                        <a:rPr lang="pt-BR" sz="1800" u="none" strike="noStrike" kern="1200" baseline="0" dirty="0" smtClean="0"/>
                        <a:t>) (</a:t>
                      </a:r>
                      <a:r>
                        <a:rPr lang="pt-BR" sz="1800" u="none" strike="noStrike" kern="1200" baseline="0" dirty="0" err="1" smtClean="0"/>
                        <a:t>ditiocarbamatos</a:t>
                      </a:r>
                      <a:r>
                        <a:rPr lang="pt-BR" sz="1800" u="none" strike="noStrike" kern="1200" baseline="0" dirty="0" smtClean="0"/>
                        <a:t> e relativos)</a:t>
                      </a:r>
                      <a:endParaRPr lang="pt-B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M3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/>
                        <a:t>dimetil-ditiocarbamatos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Fluodioxonil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u="none" strike="noStrike" kern="1200" baseline="0" dirty="0" smtClean="0">
                          <a:effectLst/>
                        </a:rPr>
                        <a:t>E2 (PP)</a:t>
                      </a:r>
                      <a:endParaRPr lang="pt-BR" sz="1800" b="0" i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 smtClean="0">
                          <a:effectLst/>
                        </a:rPr>
                        <a:t>12</a:t>
                      </a:r>
                      <a:endParaRPr lang="pt-BR" sz="18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fenilpirrol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harzianum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subtilis</a:t>
                      </a:r>
                      <a:endParaRPr lang="pt-BR" b="1" i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BM (fungo </a:t>
                      </a:r>
                      <a:r>
                        <a:rPr lang="pt-BR" i="1" dirty="0" err="1" smtClean="0"/>
                        <a:t>Trichoderma</a:t>
                      </a:r>
                      <a:r>
                        <a:rPr lang="pt-BR" i="1" dirty="0" smtClean="0"/>
                        <a:t> </a:t>
                      </a:r>
                      <a:r>
                        <a:rPr lang="pt-BR" dirty="0" smtClean="0"/>
                        <a:t>spp.)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BM (bactéria </a:t>
                      </a:r>
                      <a:r>
                        <a:rPr lang="pt-BR" i="1" dirty="0" err="1" smtClean="0"/>
                        <a:t>Bacillus</a:t>
                      </a:r>
                      <a:r>
                        <a:rPr lang="pt-BR" dirty="0" smtClean="0"/>
                        <a:t> spp.)</a:t>
                      </a:r>
                      <a:endParaRPr lang="pt-BR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BM2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controle biológico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>
                          <a:solidFill>
                            <a:srgbClr val="002060"/>
                          </a:solidFill>
                        </a:rPr>
                        <a:t>Captana</a:t>
                      </a:r>
                      <a:endParaRPr lang="pt-BR" b="1" i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none" strike="noStrike" kern="1200" baseline="0" dirty="0" smtClean="0"/>
                        <a:t>M (</a:t>
                      </a:r>
                      <a:r>
                        <a:rPr lang="pt-BR" sz="1800" u="none" strike="noStrike" kern="1200" baseline="0" dirty="0" err="1" smtClean="0"/>
                        <a:t>multissítio</a:t>
                      </a:r>
                      <a:r>
                        <a:rPr lang="pt-BR" sz="1800" u="none" strike="noStrike" kern="1200" baseline="0" dirty="0" smtClean="0"/>
                        <a:t>) (</a:t>
                      </a:r>
                      <a:r>
                        <a:rPr lang="pt-BR" sz="1800" u="none" strike="noStrike" kern="1200" baseline="0" dirty="0" err="1" smtClean="0"/>
                        <a:t>fitalimida</a:t>
                      </a:r>
                      <a:r>
                        <a:rPr lang="pt-BR" sz="1800" u="none" strike="noStrike" kern="1200" baseline="0" dirty="0" smtClean="0"/>
                        <a:t>)</a:t>
                      </a:r>
                      <a:endParaRPr lang="pt-BR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M4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err="1" smtClean="0"/>
                        <a:t>fitalimida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37520" y="5351528"/>
            <a:ext cx="378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compilados do </a:t>
            </a:r>
            <a:r>
              <a:rPr lang="pt-BR" sz="1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(MAPA) e FRAC</a:t>
            </a:r>
            <a:endParaRPr lang="pt-BR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04878" y="1392832"/>
            <a:ext cx="8315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disponíveis no Brasil em misturas comerciais ou sozinhos para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tratamento de sementes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456538" y="335464"/>
            <a:ext cx="838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murchas vasculares do </a:t>
            </a:r>
            <a:r>
              <a:rPr lang="pt-BR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feijoeiro</a:t>
            </a:r>
            <a:endParaRPr lang="pt-BR" sz="24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83941" y="981795"/>
            <a:ext cx="1126012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216000" algn="r">
              <a:spcBef>
                <a:spcPts val="600"/>
              </a:spcBef>
              <a:spcAft>
                <a:spcPts val="600"/>
              </a:spcAft>
            </a:pP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murcha de </a:t>
            </a:r>
            <a:r>
              <a:rPr lang="pt-BR" sz="28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28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r>
              <a:rPr lang="pt-BR" sz="28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sp. </a:t>
            </a:r>
            <a:r>
              <a:rPr lang="pt-BR" sz="28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phaseoli</a:t>
            </a:r>
            <a:endParaRPr lang="pt-BR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raças do patógeno</a:t>
            </a:r>
          </a:p>
          <a:p>
            <a:pPr marL="180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importante em </a:t>
            </a:r>
            <a:r>
              <a:rPr lang="pt-BR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épocas secas </a:t>
            </a:r>
            <a:r>
              <a:rPr lang="pt-BR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com </a:t>
            </a:r>
            <a:r>
              <a:rPr lang="pt-BR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menores temperaturas </a:t>
            </a:r>
            <a:r>
              <a:rPr lang="pt-BR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t-BR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 25</a:t>
            </a:r>
            <a:r>
              <a:rPr lang="pt-BR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80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solos compactados </a:t>
            </a:r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grande </a:t>
            </a:r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disponibilidade de água</a:t>
            </a:r>
          </a:p>
          <a:p>
            <a:pPr marL="180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 </a:t>
            </a:r>
            <a:r>
              <a:rPr lang="pt-BR" sz="32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clamidósporos</a:t>
            </a:r>
          </a:p>
          <a:p>
            <a:pPr marL="180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 por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</a:p>
          <a:p>
            <a:pPr marL="180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em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com nematoides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	  </a:t>
            </a: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(especialmente </a:t>
            </a:r>
            <a:r>
              <a:rPr lang="pt-BR" sz="2400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Meloidogyne</a:t>
            </a: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400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Pratylenchus</a:t>
            </a: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3902" y="282009"/>
            <a:ext cx="10140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doenças provocadas por patógenos de solo</a:t>
            </a:r>
            <a:endParaRPr lang="pt-BR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131885" y="1230099"/>
            <a:ext cx="11966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patógenos de plantas que </a:t>
            </a:r>
            <a:r>
              <a:rPr lang="pt-BR" sz="30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sobrevivem </a:t>
            </a:r>
            <a:r>
              <a:rPr lang="pt-BR" sz="30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solo por </a:t>
            </a:r>
            <a:r>
              <a:rPr lang="pt-BR" sz="30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longo tempo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7188" y="3830214"/>
            <a:ext cx="879920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saprófitas</a:t>
            </a:r>
            <a:endParaRPr lang="pt-BR" sz="4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possuem </a:t>
            </a:r>
            <a:r>
              <a:rPr lang="pt-BR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vários hospedeiros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estruturas especializadas</a:t>
            </a:r>
            <a:endParaRPr lang="pt-BR" sz="4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51138" y="2578299"/>
            <a:ext cx="92897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esses patógenos sobrevivem no solo?</a:t>
            </a:r>
          </a:p>
        </p:txBody>
      </p:sp>
    </p:spTree>
    <p:extLst>
      <p:ext uri="{BB962C8B-B14F-4D97-AF65-F5344CB8AC3E}">
        <p14:creationId xmlns:p14="http://schemas.microsoft.com/office/powerpoint/2010/main" val="29876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329"/>
            <a:ext cx="12155064" cy="438912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269217" y="237837"/>
            <a:ext cx="881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murcha de </a:t>
            </a:r>
            <a:r>
              <a:rPr lang="pt-BR" sz="3200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32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xysporum</a:t>
            </a:r>
            <a:r>
              <a:rPr lang="pt-BR" sz="32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feijoeiro</a:t>
            </a:r>
            <a:endParaRPr lang="pt-BR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8625" y="6180775"/>
            <a:ext cx="9097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Wendland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(2018). Manual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identificação das principais doenças do 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feijoeiro comum.</a:t>
            </a:r>
          </a:p>
          <a:p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Embrapa. ISBN 978-85-7035-862-2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6393"/>
          <a:stretch/>
        </p:blipFill>
        <p:spPr>
          <a:xfrm>
            <a:off x="77637" y="1169376"/>
            <a:ext cx="8069165" cy="568862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69217" y="237837"/>
            <a:ext cx="881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murcha de </a:t>
            </a:r>
            <a:r>
              <a:rPr lang="pt-BR" sz="3200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32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xysporum</a:t>
            </a:r>
            <a:r>
              <a:rPr lang="pt-BR" sz="32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feijoeiro</a:t>
            </a:r>
            <a:endParaRPr lang="pt-BR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146802" y="4757417"/>
            <a:ext cx="39893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Wendland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(2018). Manual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identificação das principais doenças do 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feijoeiro comum.</a:t>
            </a:r>
          </a:p>
          <a:p>
            <a:pPr algn="just"/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Embrapa. ISBN 978-85-7035-862-2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6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1978" y="431319"/>
            <a:ext cx="1135483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216000" algn="r">
              <a:spcBef>
                <a:spcPts val="600"/>
              </a:spcBef>
              <a:spcAft>
                <a:spcPts val="1200"/>
              </a:spcAft>
            </a:pPr>
            <a:r>
              <a:rPr lang="pt-BR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</a:t>
            </a: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murcha de </a:t>
            </a:r>
            <a:r>
              <a:rPr lang="pt-BR" sz="28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28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endParaRPr lang="pt-BR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2160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da área</a:t>
            </a:r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 </a:t>
            </a:r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semeadura</a:t>
            </a:r>
          </a:p>
          <a:p>
            <a:pPr marL="108000" indent="-2160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preparo do solo 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irrigação adequada</a:t>
            </a:r>
          </a:p>
          <a:p>
            <a:pPr marL="108000" indent="-2160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</a:t>
            </a:r>
            <a:r>
              <a:rPr lang="pt-B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nematoides</a:t>
            </a:r>
          </a:p>
          <a:p>
            <a:pPr marL="108000" indent="-2160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sadias </a:t>
            </a:r>
            <a:r>
              <a:rPr lang="pt-BR" sz="4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tratadas</a:t>
            </a:r>
          </a:p>
          <a:p>
            <a:pPr marL="108000" indent="-2160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rotação de culturas </a:t>
            </a:r>
            <a:r>
              <a:rPr lang="pt-BR" sz="2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 gramíneas resistentes)</a:t>
            </a:r>
            <a:endParaRPr lang="pt-BR" sz="40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2160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variedades resistentes</a:t>
            </a:r>
          </a:p>
        </p:txBody>
      </p:sp>
    </p:spTree>
    <p:extLst>
      <p:ext uri="{BB962C8B-B14F-4D97-AF65-F5344CB8AC3E}">
        <p14:creationId xmlns:p14="http://schemas.microsoft.com/office/powerpoint/2010/main" val="32189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75316" y="182880"/>
            <a:ext cx="3272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rgbClr val="FF9933"/>
                </a:solidFill>
              </a:rPr>
              <a:t>nematoides</a:t>
            </a:r>
            <a:endParaRPr lang="pt-BR" sz="3000" dirty="0" smtClean="0">
              <a:solidFill>
                <a:srgbClr val="FF9933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75316" y="561010"/>
            <a:ext cx="1126012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BR" sz="4400" b="1" dirty="0" smtClean="0">
                <a:solidFill>
                  <a:schemeClr val="accent5">
                    <a:lumMod val="75000"/>
                  </a:schemeClr>
                </a:solidFill>
              </a:rPr>
              <a:t>algodão</a:t>
            </a:r>
          </a:p>
          <a:p>
            <a:pPr>
              <a:spcAft>
                <a:spcPts val="1200"/>
              </a:spcAft>
            </a:pPr>
            <a:r>
              <a:rPr lang="pt-BR" sz="3600" i="1" dirty="0" err="1" smtClean="0">
                <a:solidFill>
                  <a:srgbClr val="002060"/>
                </a:solidFill>
              </a:rPr>
              <a:t>Meloidogyne</a:t>
            </a:r>
            <a:r>
              <a:rPr lang="pt-BR" sz="3600" i="1" dirty="0">
                <a:solidFill>
                  <a:srgbClr val="002060"/>
                </a:solidFill>
              </a:rPr>
              <a:t> </a:t>
            </a:r>
            <a:r>
              <a:rPr lang="pt-BR" sz="3600" i="1" dirty="0" err="1" smtClean="0">
                <a:solidFill>
                  <a:srgbClr val="002060"/>
                </a:solidFill>
              </a:rPr>
              <a:t>incognita</a:t>
            </a:r>
            <a:r>
              <a:rPr lang="pt-BR" sz="3600" dirty="0" smtClean="0">
                <a:solidFill>
                  <a:srgbClr val="002060"/>
                </a:solidFill>
              </a:rPr>
              <a:t> (</a:t>
            </a:r>
            <a:r>
              <a:rPr lang="pt-BR" sz="3600" b="1" dirty="0" smtClean="0">
                <a:solidFill>
                  <a:srgbClr val="002060"/>
                </a:solidFill>
              </a:rPr>
              <a:t>galhas</a:t>
            </a:r>
            <a:r>
              <a:rPr lang="pt-BR" sz="3600" dirty="0" smtClean="0">
                <a:solidFill>
                  <a:srgbClr val="002060"/>
                </a:solidFill>
              </a:rPr>
              <a:t>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2060"/>
                </a:solidFill>
              </a:rPr>
              <a:t>25</a:t>
            </a:r>
            <a:r>
              <a:rPr lang="pt-BR" sz="3200" b="1" baseline="30000" dirty="0" smtClean="0">
                <a:solidFill>
                  <a:srgbClr val="002060"/>
                </a:solidFill>
              </a:rPr>
              <a:t>o</a:t>
            </a:r>
            <a:r>
              <a:rPr lang="pt-BR" sz="3200" b="1" dirty="0" smtClean="0">
                <a:solidFill>
                  <a:srgbClr val="002060"/>
                </a:solidFill>
              </a:rPr>
              <a:t>C a 30</a:t>
            </a:r>
            <a:r>
              <a:rPr lang="pt-BR" sz="3200" b="1" baseline="30000" dirty="0" smtClean="0">
                <a:solidFill>
                  <a:srgbClr val="002060"/>
                </a:solidFill>
              </a:rPr>
              <a:t>o</a:t>
            </a:r>
            <a:r>
              <a:rPr lang="pt-BR" sz="3200" b="1" dirty="0" smtClean="0">
                <a:solidFill>
                  <a:srgbClr val="002060"/>
                </a:solidFill>
              </a:rPr>
              <a:t>C</a:t>
            </a:r>
            <a:r>
              <a:rPr lang="pt-BR" sz="3600" dirty="0" smtClean="0">
                <a:solidFill>
                  <a:srgbClr val="002060"/>
                </a:solidFill>
              </a:rPr>
              <a:t>, solos </a:t>
            </a:r>
            <a:r>
              <a:rPr lang="pt-BR" sz="3600" b="1" dirty="0" smtClean="0">
                <a:solidFill>
                  <a:srgbClr val="002060"/>
                </a:solidFill>
              </a:rPr>
              <a:t>arenosos</a:t>
            </a:r>
            <a:r>
              <a:rPr lang="pt-BR" sz="3600" dirty="0" smtClean="0">
                <a:solidFill>
                  <a:srgbClr val="002060"/>
                </a:solidFill>
              </a:rPr>
              <a:t>, </a:t>
            </a:r>
            <a:r>
              <a:rPr lang="pt-BR" sz="3600" b="1" dirty="0" smtClean="0">
                <a:solidFill>
                  <a:srgbClr val="002060"/>
                </a:solidFill>
              </a:rPr>
              <a:t>há raças</a:t>
            </a:r>
            <a:r>
              <a:rPr lang="pt-BR" sz="3600" dirty="0" smtClean="0">
                <a:solidFill>
                  <a:srgbClr val="002060"/>
                </a:solidFill>
              </a:rPr>
              <a:t>, </a:t>
            </a:r>
            <a:r>
              <a:rPr lang="pt-BR" sz="3600" b="1" dirty="0" smtClean="0">
                <a:solidFill>
                  <a:srgbClr val="002060"/>
                </a:solidFill>
              </a:rPr>
              <a:t>associação c/ </a:t>
            </a:r>
            <a:r>
              <a:rPr lang="pt-BR" sz="3600" b="1" i="1" dirty="0" err="1" smtClean="0">
                <a:solidFill>
                  <a:srgbClr val="002060"/>
                </a:solidFill>
              </a:rPr>
              <a:t>Fusarium</a:t>
            </a:r>
            <a:r>
              <a:rPr lang="pt-BR" sz="3600" b="1" i="1" dirty="0" smtClean="0">
                <a:solidFill>
                  <a:srgbClr val="002060"/>
                </a:solidFill>
              </a:rPr>
              <a:t> </a:t>
            </a:r>
            <a:r>
              <a:rPr lang="pt-BR" sz="3600" b="1" i="1" dirty="0" err="1" smtClean="0">
                <a:solidFill>
                  <a:srgbClr val="002060"/>
                </a:solidFill>
              </a:rPr>
              <a:t>oxysporum</a:t>
            </a:r>
            <a:endParaRPr lang="pt-BR" sz="3600" b="1" dirty="0" smtClean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3600" i="1" dirty="0" err="1" smtClean="0">
                <a:solidFill>
                  <a:schemeClr val="accent6">
                    <a:lumMod val="50000"/>
                  </a:schemeClr>
                </a:solidFill>
              </a:rPr>
              <a:t>Rotylenchulus</a:t>
            </a:r>
            <a:r>
              <a:rPr lang="pt-BR" sz="36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3600" i="1" dirty="0" err="1" smtClean="0">
                <a:solidFill>
                  <a:schemeClr val="accent6">
                    <a:lumMod val="50000"/>
                  </a:schemeClr>
                </a:solidFill>
              </a:rPr>
              <a:t>reniformis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reniforme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600" dirty="0" err="1" smtClean="0">
                <a:solidFill>
                  <a:schemeClr val="accent6">
                    <a:lumMod val="50000"/>
                  </a:schemeClr>
                </a:solidFill>
              </a:rPr>
              <a:t>semi-endoparasita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</a:rPr>
              <a:t>, solos 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médio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argilosos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anidrobiose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3600" i="1" dirty="0" err="1" smtClean="0">
                <a:solidFill>
                  <a:schemeClr val="accent4">
                    <a:lumMod val="50000"/>
                  </a:schemeClr>
                </a:solidFill>
              </a:rPr>
              <a:t>Pratylenchus</a:t>
            </a:r>
            <a:r>
              <a:rPr lang="pt-BR" sz="36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t-BR" sz="3600" i="1" dirty="0" err="1" smtClean="0">
                <a:solidFill>
                  <a:schemeClr val="accent4">
                    <a:lumMod val="50000"/>
                  </a:schemeClr>
                </a:solidFill>
              </a:rPr>
              <a:t>brachyurus</a:t>
            </a:r>
            <a:r>
              <a:rPr lang="pt-BR" sz="36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t-BR" sz="3600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pt-BR" sz="3600" b="1" dirty="0" smtClean="0">
                <a:solidFill>
                  <a:schemeClr val="accent4">
                    <a:lumMod val="50000"/>
                  </a:schemeClr>
                </a:solidFill>
              </a:rPr>
              <a:t>lesões</a:t>
            </a:r>
            <a:r>
              <a:rPr lang="pt-BR" sz="360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600" dirty="0" smtClean="0">
                <a:solidFill>
                  <a:schemeClr val="accent4">
                    <a:lumMod val="50000"/>
                  </a:schemeClr>
                </a:solidFill>
              </a:rPr>
              <a:t>endoparasita migrador, </a:t>
            </a:r>
            <a:r>
              <a:rPr lang="pt-BR" sz="3600" b="1" dirty="0" err="1" smtClean="0">
                <a:solidFill>
                  <a:schemeClr val="accent4">
                    <a:lumMod val="50000"/>
                  </a:schemeClr>
                </a:solidFill>
              </a:rPr>
              <a:t>polífago</a:t>
            </a:r>
            <a:endParaRPr lang="pt-BR" sz="36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16157" y="135255"/>
            <a:ext cx="9537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 smtClean="0">
                <a:solidFill>
                  <a:srgbClr val="FF9933"/>
                </a:solidFill>
              </a:rPr>
              <a:t>manejo</a:t>
            </a:r>
            <a:r>
              <a:rPr lang="pt-BR" sz="4000" dirty="0" smtClean="0">
                <a:solidFill>
                  <a:srgbClr val="FF9933"/>
                </a:solidFill>
              </a:rPr>
              <a:t> de nematoides em algodão</a:t>
            </a:r>
            <a:endParaRPr lang="pt-BR" sz="2800" dirty="0" smtClean="0">
              <a:solidFill>
                <a:srgbClr val="FF9933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74564" y="1478704"/>
            <a:ext cx="1147931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histórico área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tipo de solo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limpeza de equipamentos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, tratamento de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sementes 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</a:rPr>
              <a:t>e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</a:rPr>
              <a:t>nematicidas sulco plantio</a:t>
            </a:r>
          </a:p>
          <a:p>
            <a:pPr marL="571500" indent="-5715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variedades resistentes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e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rotação de culturas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pt-BR" sz="3100" i="1" dirty="0" smtClean="0">
                <a:solidFill>
                  <a:schemeClr val="accent5">
                    <a:lumMod val="75000"/>
                  </a:schemeClr>
                </a:solidFill>
              </a:rPr>
              <a:t>M. </a:t>
            </a:r>
            <a:r>
              <a:rPr lang="pt-BR" sz="3100" i="1" dirty="0" err="1" smtClean="0">
                <a:solidFill>
                  <a:schemeClr val="accent5">
                    <a:lumMod val="75000"/>
                  </a:schemeClr>
                </a:solidFill>
              </a:rPr>
              <a:t>incognita</a:t>
            </a:r>
            <a:r>
              <a:rPr lang="pt-BR" sz="31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3100" i="1" dirty="0" err="1" smtClean="0">
                <a:solidFill>
                  <a:schemeClr val="accent5">
                    <a:lumMod val="75000"/>
                  </a:schemeClr>
                </a:solidFill>
              </a:rPr>
              <a:t>Crotalaria</a:t>
            </a:r>
            <a:r>
              <a:rPr lang="pt-BR" sz="31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BR" sz="3100" i="1" dirty="0" err="1" smtClean="0">
                <a:solidFill>
                  <a:schemeClr val="accent5">
                    <a:lumMod val="75000"/>
                  </a:schemeClr>
                </a:solidFill>
              </a:rPr>
              <a:t>spectabilis</a:t>
            </a:r>
            <a:r>
              <a:rPr lang="pt-BR" sz="31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pt-BR" sz="3100" i="1" dirty="0" smtClean="0">
                <a:solidFill>
                  <a:schemeClr val="accent5">
                    <a:lumMod val="75000"/>
                  </a:schemeClr>
                </a:solidFill>
              </a:rPr>
              <a:t>C. </a:t>
            </a:r>
            <a:r>
              <a:rPr lang="pt-BR" sz="3100" i="1" dirty="0" err="1" smtClean="0">
                <a:solidFill>
                  <a:schemeClr val="accent5">
                    <a:lumMod val="75000"/>
                  </a:schemeClr>
                </a:solidFill>
              </a:rPr>
              <a:t>retusa</a:t>
            </a:r>
            <a:r>
              <a:rPr lang="pt-BR" sz="31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BR" sz="3100" dirty="0" smtClean="0">
                <a:solidFill>
                  <a:schemeClr val="accent5">
                    <a:lumMod val="75000"/>
                  </a:schemeClr>
                </a:solidFill>
              </a:rPr>
              <a:t>e </a:t>
            </a:r>
            <a:r>
              <a:rPr lang="pt-BR" sz="3100" i="1" dirty="0" smtClean="0">
                <a:solidFill>
                  <a:schemeClr val="accent5">
                    <a:lumMod val="75000"/>
                  </a:schemeClr>
                </a:solidFill>
              </a:rPr>
              <a:t>C. </a:t>
            </a:r>
            <a:r>
              <a:rPr lang="pt-BR" sz="3100" i="1" dirty="0" err="1" smtClean="0">
                <a:solidFill>
                  <a:schemeClr val="accent5">
                    <a:lumMod val="75000"/>
                  </a:schemeClr>
                </a:solidFill>
              </a:rPr>
              <a:t>ochroleuca</a:t>
            </a:r>
            <a:r>
              <a:rPr lang="pt-BR" sz="3100" dirty="0" smtClean="0">
                <a:solidFill>
                  <a:schemeClr val="accent5">
                    <a:lumMod val="75000"/>
                  </a:schemeClr>
                </a:solidFill>
              </a:rPr>
              <a:t>, amendoim, braquiária, </a:t>
            </a:r>
            <a:r>
              <a:rPr lang="pt-BR" sz="3100" i="1" dirty="0" err="1" smtClean="0">
                <a:solidFill>
                  <a:schemeClr val="accent5">
                    <a:lumMod val="75000"/>
                  </a:schemeClr>
                </a:solidFill>
              </a:rPr>
              <a:t>Panicum</a:t>
            </a:r>
            <a:r>
              <a:rPr lang="pt-BR" sz="31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BR" sz="3100" i="1" dirty="0" err="1" smtClean="0">
                <a:solidFill>
                  <a:schemeClr val="accent5">
                    <a:lumMod val="75000"/>
                  </a:schemeClr>
                </a:solidFill>
              </a:rPr>
              <a:t>maximum</a:t>
            </a:r>
            <a:endParaRPr lang="pt-BR" sz="31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pt-BR" sz="3100" i="1" dirty="0" smtClean="0">
                <a:solidFill>
                  <a:schemeClr val="accent3">
                    <a:lumMod val="50000"/>
                  </a:schemeClr>
                </a:solidFill>
              </a:rPr>
              <a:t>R. </a:t>
            </a:r>
            <a:r>
              <a:rPr lang="pt-BR" sz="3100" i="1" dirty="0" err="1" smtClean="0">
                <a:solidFill>
                  <a:schemeClr val="accent3">
                    <a:lumMod val="50000"/>
                  </a:schemeClr>
                </a:solidFill>
              </a:rPr>
              <a:t>reniformis</a:t>
            </a:r>
            <a:r>
              <a:rPr lang="pt-BR" sz="3100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pt-BR" sz="3100" i="1" dirty="0" err="1" smtClean="0">
                <a:solidFill>
                  <a:schemeClr val="accent3">
                    <a:lumMod val="50000"/>
                  </a:schemeClr>
                </a:solidFill>
              </a:rPr>
              <a:t>Crotalaria</a:t>
            </a:r>
            <a:r>
              <a:rPr lang="pt-BR" sz="3100" dirty="0" smtClean="0">
                <a:solidFill>
                  <a:schemeClr val="accent3">
                    <a:lumMod val="50000"/>
                  </a:schemeClr>
                </a:solidFill>
              </a:rPr>
              <a:t> spp., milho, sorgo, </a:t>
            </a:r>
            <a:r>
              <a:rPr lang="pt-BR" sz="3100" dirty="0" err="1" smtClean="0">
                <a:solidFill>
                  <a:schemeClr val="accent3">
                    <a:lumMod val="50000"/>
                  </a:schemeClr>
                </a:solidFill>
              </a:rPr>
              <a:t>milheto</a:t>
            </a:r>
            <a:r>
              <a:rPr lang="pt-BR" sz="3100" dirty="0" smtClean="0">
                <a:solidFill>
                  <a:schemeClr val="accent3">
                    <a:lumMod val="50000"/>
                  </a:schemeClr>
                </a:solidFill>
              </a:rPr>
              <a:t>, cana-de-açúcar, braquiárias, arroz, amendoim, nabo forrageiro, </a:t>
            </a:r>
            <a:r>
              <a:rPr lang="pt-BR" sz="3100" dirty="0" err="1" smtClean="0">
                <a:solidFill>
                  <a:schemeClr val="accent3">
                    <a:lumMod val="50000"/>
                  </a:schemeClr>
                </a:solidFill>
              </a:rPr>
              <a:t>mucuna</a:t>
            </a:r>
            <a:r>
              <a:rPr lang="pt-BR" sz="3100" dirty="0" smtClean="0">
                <a:solidFill>
                  <a:schemeClr val="accent3">
                    <a:lumMod val="50000"/>
                  </a:schemeClr>
                </a:solidFill>
              </a:rPr>
              <a:t> preta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pt-BR" sz="3100" i="1" dirty="0" smtClean="0">
                <a:solidFill>
                  <a:schemeClr val="accent6">
                    <a:lumMod val="75000"/>
                  </a:schemeClr>
                </a:solidFill>
              </a:rPr>
              <a:t>P. </a:t>
            </a:r>
            <a:r>
              <a:rPr lang="pt-BR" sz="3100" i="1" dirty="0" err="1" smtClean="0">
                <a:solidFill>
                  <a:schemeClr val="accent6">
                    <a:lumMod val="75000"/>
                  </a:schemeClr>
                </a:solidFill>
              </a:rPr>
              <a:t>brachyurus</a:t>
            </a:r>
            <a:r>
              <a:rPr lang="pt-BR" sz="31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pt-BR" sz="3100" i="1" dirty="0" smtClean="0">
                <a:solidFill>
                  <a:schemeClr val="accent6">
                    <a:lumMod val="75000"/>
                  </a:schemeClr>
                </a:solidFill>
              </a:rPr>
              <a:t>C. </a:t>
            </a:r>
            <a:r>
              <a:rPr lang="pt-BR" sz="3100" i="1" dirty="0" err="1" smtClean="0">
                <a:solidFill>
                  <a:schemeClr val="accent6">
                    <a:lumMod val="75000"/>
                  </a:schemeClr>
                </a:solidFill>
              </a:rPr>
              <a:t>spectabilis</a:t>
            </a:r>
            <a:r>
              <a:rPr lang="pt-BR" sz="3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BR" sz="3100" i="1" dirty="0" smtClean="0">
                <a:solidFill>
                  <a:schemeClr val="accent6">
                    <a:lumMod val="75000"/>
                  </a:schemeClr>
                </a:solidFill>
              </a:rPr>
              <a:t>C. </a:t>
            </a:r>
            <a:r>
              <a:rPr lang="pt-BR" sz="3100" i="1" dirty="0" err="1" smtClean="0">
                <a:solidFill>
                  <a:schemeClr val="accent6">
                    <a:lumMod val="75000"/>
                  </a:schemeClr>
                </a:solidFill>
              </a:rPr>
              <a:t>retusa</a:t>
            </a:r>
            <a:r>
              <a:rPr lang="pt-BR" sz="3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BR" sz="3100" i="1" dirty="0" smtClean="0">
                <a:solidFill>
                  <a:schemeClr val="accent6">
                    <a:lumMod val="75000"/>
                  </a:schemeClr>
                </a:solidFill>
              </a:rPr>
              <a:t>C. </a:t>
            </a:r>
            <a:r>
              <a:rPr lang="pt-BR" sz="3100" i="1" dirty="0" err="1" smtClean="0">
                <a:solidFill>
                  <a:schemeClr val="accent6">
                    <a:lumMod val="75000"/>
                  </a:schemeClr>
                </a:solidFill>
              </a:rPr>
              <a:t>ochroleuca</a:t>
            </a:r>
            <a:r>
              <a:rPr lang="pt-BR" sz="3100" dirty="0" smtClean="0">
                <a:solidFill>
                  <a:schemeClr val="accent6">
                    <a:lumMod val="75000"/>
                  </a:schemeClr>
                </a:solidFill>
              </a:rPr>
              <a:t>, girassol e </a:t>
            </a:r>
            <a:r>
              <a:rPr lang="pt-BR" sz="3100" dirty="0" err="1" smtClean="0">
                <a:solidFill>
                  <a:schemeClr val="accent6">
                    <a:lumMod val="75000"/>
                  </a:schemeClr>
                </a:solidFill>
              </a:rPr>
              <a:t>milheto</a:t>
            </a:r>
            <a:endParaRPr lang="pt-BR" sz="31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633713" y="268015"/>
            <a:ext cx="5244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</a:rPr>
              <a:t>fungicidas para manejo nematoides</a:t>
            </a:r>
            <a:endParaRPr lang="pt-BR" sz="36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endParaRPr lang="pt-BR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exemplos</a:t>
            </a:r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para </a:t>
            </a:r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</a:rPr>
              <a:t>algodão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para manejo de </a:t>
            </a:r>
            <a:r>
              <a:rPr lang="pt-BR" sz="2400" i="1" dirty="0" err="1" smtClean="0">
                <a:solidFill>
                  <a:schemeClr val="bg2">
                    <a:lumMod val="25000"/>
                  </a:schemeClr>
                </a:solidFill>
              </a:rPr>
              <a:t>Meloigogyne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t-BR" sz="2400" i="1" dirty="0" err="1" smtClean="0">
                <a:solidFill>
                  <a:schemeClr val="bg2">
                    <a:lumMod val="25000"/>
                  </a:schemeClr>
                </a:solidFill>
              </a:rPr>
              <a:t>Pratylenhus</a:t>
            </a:r>
            <a:r>
              <a:rPr lang="pt-BR" sz="24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e </a:t>
            </a:r>
            <a:r>
              <a:rPr lang="pt-BR" sz="2400" i="1" dirty="0" err="1" smtClean="0">
                <a:solidFill>
                  <a:schemeClr val="bg2">
                    <a:lumMod val="25000"/>
                  </a:schemeClr>
                </a:solidFill>
              </a:rPr>
              <a:t>Rotylenchulus</a:t>
            </a:r>
            <a:endParaRPr lang="pt-BR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291298" y="560691"/>
          <a:ext cx="5558092" cy="50546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2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u="none" strike="noStrike" kern="1200" baseline="0" dirty="0" smtClean="0">
                          <a:effectLst/>
                        </a:rPr>
                        <a:t>Nome comum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Grupo químico ou biológico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Abamectina</a:t>
                      </a:r>
                      <a:endParaRPr lang="pt-BR" sz="1800" b="1" i="0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Avermectina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Cadusafós</a:t>
                      </a:r>
                      <a:endParaRPr lang="pt-BR" sz="1800" b="1" i="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Fenamifós</a:t>
                      </a:r>
                      <a:endParaRPr lang="pt-BR" sz="1800" b="1" i="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Terbufós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Organofosforado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Fluensulfona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dirty="0" err="1" smtClean="0">
                          <a:effectLst/>
                        </a:rPr>
                        <a:t>Fluoroalquenil</a:t>
                      </a:r>
                      <a:endParaRPr lang="pt-BR" sz="1800" b="1" i="0" dirty="0" smtClean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Fluopiram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Benzamida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Tiodicarbe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Metilcarbamato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harzianum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koningiopis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amyloliquefaciens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firmus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licheniformis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methylotrophicus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subtilis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Paecilomyces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lilacinus</a:t>
                      </a:r>
                      <a:endParaRPr lang="pt-BR" b="1" i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controle biológico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8801835" y="5615291"/>
            <a:ext cx="3239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dados compilados do </a:t>
            </a:r>
            <a:r>
              <a:rPr lang="pt-BR" sz="1600" dirty="0" err="1" smtClean="0">
                <a:solidFill>
                  <a:schemeClr val="accent6">
                    <a:lumMod val="50000"/>
                  </a:schemeClr>
                </a:solidFill>
              </a:rPr>
              <a:t>Agrofit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 (MAPA)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364187" y="3472296"/>
            <a:ext cx="551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disponíveis no Brasil em misturas comerciais ou sozinhos para </a:t>
            </a:r>
            <a:r>
              <a:rPr lang="pt-BR" b="1" dirty="0" smtClean="0"/>
              <a:t>tratamento de sementes </a:t>
            </a:r>
            <a:r>
              <a:rPr lang="pt-BR" dirty="0" smtClean="0"/>
              <a:t>e </a:t>
            </a:r>
            <a:r>
              <a:rPr lang="pt-BR" b="1" dirty="0" smtClean="0"/>
              <a:t>aplicação em sulco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4029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97057" y="182880"/>
            <a:ext cx="9785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 smtClean="0">
                <a:solidFill>
                  <a:schemeClr val="accent5">
                    <a:lumMod val="50000"/>
                  </a:schemeClr>
                </a:solidFill>
              </a:rPr>
              <a:t>nematoides na cultura da </a:t>
            </a:r>
            <a:r>
              <a:rPr lang="pt-BR" sz="4400" b="1" dirty="0" smtClean="0">
                <a:solidFill>
                  <a:schemeClr val="accent5">
                    <a:lumMod val="50000"/>
                  </a:schemeClr>
                </a:solidFill>
              </a:rPr>
              <a:t>soja</a:t>
            </a:r>
            <a:endParaRPr lang="pt-BR" sz="3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44999" y="1215931"/>
            <a:ext cx="1123033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i="1" dirty="0" err="1" smtClean="0">
                <a:solidFill>
                  <a:srgbClr val="002060"/>
                </a:solidFill>
              </a:rPr>
              <a:t>Meloidogyne</a:t>
            </a:r>
            <a:r>
              <a:rPr lang="pt-BR" sz="3200" i="1" dirty="0" smtClean="0">
                <a:solidFill>
                  <a:srgbClr val="002060"/>
                </a:solidFill>
              </a:rPr>
              <a:t> </a:t>
            </a:r>
            <a:r>
              <a:rPr lang="pt-BR" sz="3200" i="1" dirty="0" err="1" smtClean="0">
                <a:solidFill>
                  <a:srgbClr val="002060"/>
                </a:solidFill>
              </a:rPr>
              <a:t>incognita</a:t>
            </a:r>
            <a:r>
              <a:rPr lang="pt-BR" sz="3200" dirty="0" smtClean="0">
                <a:solidFill>
                  <a:schemeClr val="accent5"/>
                </a:solidFill>
              </a:rPr>
              <a:t> e </a:t>
            </a:r>
            <a:r>
              <a:rPr lang="pt-BR" sz="3200" i="1" dirty="0" smtClean="0">
                <a:solidFill>
                  <a:schemeClr val="tx2"/>
                </a:solidFill>
              </a:rPr>
              <a:t>M. </a:t>
            </a:r>
            <a:r>
              <a:rPr lang="pt-BR" sz="3200" i="1" dirty="0" err="1" smtClean="0">
                <a:solidFill>
                  <a:schemeClr val="tx2"/>
                </a:solidFill>
              </a:rPr>
              <a:t>javanica</a:t>
            </a:r>
            <a:r>
              <a:rPr lang="pt-BR" sz="3200" i="1" dirty="0" smtClean="0">
                <a:solidFill>
                  <a:schemeClr val="tx2"/>
                </a:solidFill>
              </a:rPr>
              <a:t> </a:t>
            </a:r>
            <a:r>
              <a:rPr lang="pt-BR" sz="3200" dirty="0" smtClean="0">
                <a:solidFill>
                  <a:schemeClr val="accent5"/>
                </a:solidFill>
              </a:rPr>
              <a:t>(galhas)</a:t>
            </a:r>
          </a:p>
          <a:p>
            <a:pPr>
              <a:spcAft>
                <a:spcPts val="1200"/>
              </a:spcAft>
            </a:pPr>
            <a:r>
              <a:rPr lang="pt-BR" sz="3200" i="1" dirty="0" err="1" smtClean="0">
                <a:solidFill>
                  <a:srgbClr val="FF9933"/>
                </a:solidFill>
              </a:rPr>
              <a:t>Heterodera</a:t>
            </a:r>
            <a:r>
              <a:rPr lang="pt-BR" sz="3200" i="1" dirty="0" smtClean="0">
                <a:solidFill>
                  <a:srgbClr val="FF9933"/>
                </a:solidFill>
              </a:rPr>
              <a:t> </a:t>
            </a:r>
            <a:r>
              <a:rPr lang="pt-BR" sz="3200" i="1" dirty="0" err="1" smtClean="0">
                <a:solidFill>
                  <a:srgbClr val="FF9933"/>
                </a:solidFill>
              </a:rPr>
              <a:t>glycines</a:t>
            </a:r>
            <a:r>
              <a:rPr lang="pt-BR" sz="3200" dirty="0" smtClean="0">
                <a:solidFill>
                  <a:srgbClr val="FF9933"/>
                </a:solidFill>
              </a:rPr>
              <a:t> (cisto)</a:t>
            </a:r>
          </a:p>
          <a:p>
            <a:pPr>
              <a:spcAft>
                <a:spcPts val="1200"/>
              </a:spcAft>
            </a:pPr>
            <a:r>
              <a:rPr lang="pt-BR" sz="3200" i="1" dirty="0" err="1" smtClean="0">
                <a:solidFill>
                  <a:schemeClr val="bg2">
                    <a:lumMod val="50000"/>
                  </a:schemeClr>
                </a:solidFill>
              </a:rPr>
              <a:t>Rotylenchulus</a:t>
            </a: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3200" i="1" dirty="0" err="1" smtClean="0">
                <a:solidFill>
                  <a:schemeClr val="bg2">
                    <a:lumMod val="50000"/>
                  </a:schemeClr>
                </a:solidFill>
              </a:rPr>
              <a:t>reniformis</a:t>
            </a:r>
            <a:r>
              <a:rPr lang="pt-BR" sz="3200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(reniforme)</a:t>
            </a:r>
          </a:p>
          <a:p>
            <a:pPr>
              <a:spcAft>
                <a:spcPts val="1200"/>
              </a:spcAft>
            </a:pPr>
            <a:r>
              <a:rPr lang="pt-BR" sz="3200" i="1" dirty="0" err="1" smtClean="0"/>
              <a:t>Pratylenchus</a:t>
            </a:r>
            <a:r>
              <a:rPr lang="pt-BR" sz="3200" i="1" dirty="0" smtClean="0"/>
              <a:t> </a:t>
            </a:r>
            <a:r>
              <a:rPr lang="pt-BR" sz="3200" i="1" dirty="0" err="1" smtClean="0"/>
              <a:t>brachyurus</a:t>
            </a:r>
            <a:r>
              <a:rPr lang="pt-BR" sz="3200" i="1" dirty="0" smtClean="0"/>
              <a:t> </a:t>
            </a:r>
            <a:r>
              <a:rPr lang="pt-BR" sz="3200" dirty="0" smtClean="0"/>
              <a:t>(lesões)</a:t>
            </a:r>
            <a:endParaRPr lang="pt-BR" sz="3200" i="1" dirty="0" smtClean="0"/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histórico da área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</a:rPr>
              <a:t>(espécies e raças), 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limpeza de equipamentos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</a:rPr>
              <a:t>, tratamento de 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sementes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</a:rPr>
              <a:t>ou 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sulco de plantio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600" dirty="0" smtClean="0">
                <a:solidFill>
                  <a:schemeClr val="accent4">
                    <a:lumMod val="50000"/>
                  </a:schemeClr>
                </a:solidFill>
              </a:rPr>
              <a:t>variedades </a:t>
            </a:r>
            <a:r>
              <a:rPr lang="pt-BR" sz="3600" b="1" dirty="0" smtClean="0">
                <a:solidFill>
                  <a:schemeClr val="accent4">
                    <a:lumMod val="50000"/>
                  </a:schemeClr>
                </a:solidFill>
              </a:rPr>
              <a:t>resistentes </a:t>
            </a:r>
            <a:r>
              <a:rPr lang="pt-BR" sz="3600" dirty="0" smtClean="0">
                <a:solidFill>
                  <a:schemeClr val="accent4">
                    <a:lumMod val="50000"/>
                  </a:schemeClr>
                </a:solidFill>
              </a:rPr>
              <a:t>e </a:t>
            </a:r>
            <a:r>
              <a:rPr lang="pt-BR" sz="3600" b="1" dirty="0" smtClean="0">
                <a:solidFill>
                  <a:schemeClr val="accent4">
                    <a:lumMod val="50000"/>
                  </a:schemeClr>
                </a:solidFill>
              </a:rPr>
              <a:t>rotação de culturas</a:t>
            </a:r>
          </a:p>
        </p:txBody>
      </p:sp>
    </p:spTree>
    <p:extLst>
      <p:ext uri="{BB962C8B-B14F-4D97-AF65-F5344CB8AC3E}">
        <p14:creationId xmlns:p14="http://schemas.microsoft.com/office/powerpoint/2010/main" val="24656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60538" y="293663"/>
            <a:ext cx="5817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</a:rPr>
              <a:t>fungicidas para manejo nematoides</a:t>
            </a:r>
            <a:endParaRPr lang="pt-BR" sz="36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exemplos</a:t>
            </a:r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para </a:t>
            </a:r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</a:rPr>
              <a:t>soja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para manejo de </a:t>
            </a:r>
            <a:r>
              <a:rPr lang="pt-BR" sz="2400" i="1" dirty="0" err="1" smtClean="0">
                <a:solidFill>
                  <a:schemeClr val="bg2">
                    <a:lumMod val="25000"/>
                  </a:schemeClr>
                </a:solidFill>
              </a:rPr>
              <a:t>Meloigogyne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t-BR" sz="2400" i="1" dirty="0" err="1" smtClean="0">
                <a:solidFill>
                  <a:schemeClr val="bg2">
                    <a:lumMod val="25000"/>
                  </a:schemeClr>
                </a:solidFill>
              </a:rPr>
              <a:t>Pratylenhus</a:t>
            </a:r>
            <a:r>
              <a:rPr lang="pt-BR" sz="24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pt-BR" sz="24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400" i="1" dirty="0" err="1" smtClean="0">
                <a:solidFill>
                  <a:schemeClr val="bg2">
                    <a:lumMod val="25000"/>
                  </a:schemeClr>
                </a:solidFill>
              </a:rPr>
              <a:t>Heterodera</a:t>
            </a:r>
            <a:endParaRPr lang="pt-BR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369473" y="371666"/>
          <a:ext cx="5558092" cy="54305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2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u="none" strike="noStrike" kern="1200" baseline="0" dirty="0" smtClean="0">
                          <a:effectLst/>
                        </a:rPr>
                        <a:t>Nome comum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effectLst/>
                        </a:rPr>
                        <a:t>Grupo químico ou biológico</a:t>
                      </a:r>
                      <a:endParaRPr lang="pt-BR" sz="18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Abamectina</a:t>
                      </a:r>
                      <a:endParaRPr lang="pt-BR" sz="1800" b="1" i="0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Avermectina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Cadusafós</a:t>
                      </a:r>
                      <a:endParaRPr lang="pt-BR" sz="1800" b="1" i="0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 err="1" smtClean="0">
                          <a:effectLst/>
                        </a:rPr>
                        <a:t>Organofosforado</a:t>
                      </a:r>
                      <a:endParaRPr lang="pt-BR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Fluensulfona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dirty="0" err="1" smtClean="0">
                          <a:effectLst/>
                        </a:rPr>
                        <a:t>Fluoroalquenil</a:t>
                      </a:r>
                      <a:endParaRPr lang="pt-BR" sz="1800" b="1" i="0" dirty="0" smtClean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Fluopiram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Benzamida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dirty="0" err="1" smtClean="0">
                          <a:solidFill>
                            <a:srgbClr val="002060"/>
                          </a:solidFill>
                          <a:effectLst/>
                        </a:rPr>
                        <a:t>Tiodicarbe</a:t>
                      </a:r>
                      <a:endParaRPr lang="pt-BR" sz="1800" b="1" i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Metilcarbamato</a:t>
                      </a:r>
                      <a:endParaRPr lang="pt-BR" sz="1800" b="1" i="0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  <a:effectLst/>
                        </a:rPr>
                        <a:t>Allium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  <a:effectLst/>
                        </a:rPr>
                        <a:t>sativum</a:t>
                      </a:r>
                      <a:endParaRPr lang="pt-BR" sz="1800" b="1" i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Extrato vegetal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harzianum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Trichoderma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koningiopis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amyloliquefaciens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firmus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licheniformis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methylotrophicus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Bacillus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subtilis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Paecilomyces</a:t>
                      </a:r>
                      <a:r>
                        <a:rPr lang="pt-BR" sz="1800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sz="1800" b="1" i="1" dirty="0" err="1" smtClean="0">
                          <a:solidFill>
                            <a:srgbClr val="002060"/>
                          </a:solidFill>
                        </a:rPr>
                        <a:t>lilacinus</a:t>
                      </a:r>
                      <a:endParaRPr lang="pt-BR" sz="1800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b="1" i="1" dirty="0" err="1" smtClean="0">
                          <a:solidFill>
                            <a:srgbClr val="002060"/>
                          </a:solidFill>
                        </a:rPr>
                        <a:t>Pasteuria</a:t>
                      </a:r>
                      <a:r>
                        <a:rPr lang="pt-BR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b="1" i="1" dirty="0" err="1" smtClean="0">
                          <a:solidFill>
                            <a:srgbClr val="002060"/>
                          </a:solidFill>
                        </a:rPr>
                        <a:t>nishizawae</a:t>
                      </a:r>
                      <a:endParaRPr lang="pt-BR" b="1" i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pt-BR" b="1" i="1" dirty="0" err="1" smtClean="0">
                          <a:solidFill>
                            <a:srgbClr val="002060"/>
                          </a:solidFill>
                        </a:rPr>
                        <a:t>Pochonia</a:t>
                      </a:r>
                      <a:r>
                        <a:rPr lang="pt-BR" b="1" i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t-BR" b="1" i="1" dirty="0" err="1" smtClean="0">
                          <a:solidFill>
                            <a:srgbClr val="002060"/>
                          </a:solidFill>
                        </a:rPr>
                        <a:t>chlamydosporia</a:t>
                      </a:r>
                      <a:endParaRPr lang="pt-BR" b="1" i="1" dirty="0" smtClean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controle biológico</a:t>
                      </a:r>
                      <a:endParaRPr lang="pt-B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8801835" y="5615291"/>
            <a:ext cx="3239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dados compilados do </a:t>
            </a:r>
            <a:r>
              <a:rPr lang="pt-BR" sz="1600" dirty="0" err="1" smtClean="0">
                <a:solidFill>
                  <a:schemeClr val="accent6">
                    <a:lumMod val="50000"/>
                  </a:schemeClr>
                </a:solidFill>
              </a:rPr>
              <a:t>Agrofit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</a:rPr>
              <a:t> (MAPA)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364187" y="3472296"/>
            <a:ext cx="551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disponíveis no Brasil em misturas comerciais ou sozinhos para </a:t>
            </a:r>
            <a:r>
              <a:rPr lang="pt-BR" b="1" dirty="0" smtClean="0"/>
              <a:t>tratamento de sementes </a:t>
            </a:r>
            <a:r>
              <a:rPr lang="pt-BR" dirty="0" smtClean="0"/>
              <a:t>e </a:t>
            </a:r>
            <a:r>
              <a:rPr lang="pt-BR" b="1" dirty="0" smtClean="0"/>
              <a:t>aplicação em sulco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2373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4"/>
          <a:stretch/>
        </p:blipFill>
        <p:spPr>
          <a:xfrm>
            <a:off x="95241" y="123825"/>
            <a:ext cx="6056879" cy="50292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5" b="3271"/>
          <a:stretch/>
        </p:blipFill>
        <p:spPr>
          <a:xfrm>
            <a:off x="6094482" y="1362073"/>
            <a:ext cx="6097518" cy="461010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7603" y="5270212"/>
            <a:ext cx="6056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bg2">
                    <a:lumMod val="50000"/>
                  </a:schemeClr>
                </a:solidFill>
              </a:rPr>
              <a:t>Fonte: Freitas et al. (2010). Manejo sustentável de nematoides. Viçosa, UFV. ISBN 978-85-7269-395-0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914635" y="327451"/>
            <a:ext cx="451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002060"/>
                </a:solidFill>
              </a:rPr>
              <a:t>exemplos de genótipos resistentes a nematoides em várias culturas</a:t>
            </a:r>
            <a:endParaRPr 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5278" r="11962" b="45417"/>
          <a:stretch/>
        </p:blipFill>
        <p:spPr>
          <a:xfrm>
            <a:off x="133349" y="114289"/>
            <a:ext cx="5943600" cy="510891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54305" r="13132" b="7083"/>
          <a:stretch/>
        </p:blipFill>
        <p:spPr>
          <a:xfrm>
            <a:off x="6191634" y="1892369"/>
            <a:ext cx="5943600" cy="413080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7603" y="5270212"/>
            <a:ext cx="6056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bg2">
                    <a:lumMod val="50000"/>
                  </a:schemeClr>
                </a:solidFill>
              </a:rPr>
              <a:t>Fonte: Freitas et al. (2010). Manejo sustentável de nematoides. Viçosa, UFV. ISBN 978-85-7269-395-0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914635" y="327451"/>
            <a:ext cx="451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002060"/>
                </a:solidFill>
              </a:rPr>
              <a:t>exemplos de genótipos resistentes a nematoides em várias culturas</a:t>
            </a:r>
            <a:endParaRPr 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89359"/>
            <a:ext cx="1185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são as doenças provocadas esses patógenos?</a:t>
            </a:r>
            <a:endParaRPr lang="pt-BR" sz="3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10016" y="1678866"/>
            <a:ext cx="1003176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de sementes</a:t>
            </a:r>
            <a: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(e demais materiais de propagação)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morte de plântulas</a:t>
            </a:r>
            <a:r>
              <a:rPr lang="pt-B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pt-BR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de raízes e colo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murchas vasculares</a:t>
            </a:r>
          </a:p>
        </p:txBody>
      </p:sp>
    </p:spTree>
    <p:extLst>
      <p:ext uri="{BB962C8B-B14F-4D97-AF65-F5344CB8AC3E}">
        <p14:creationId xmlns:p14="http://schemas.microsoft.com/office/powerpoint/2010/main" val="22666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19722" r="5000" b="38333"/>
          <a:stretch/>
        </p:blipFill>
        <p:spPr>
          <a:xfrm>
            <a:off x="771525" y="1522158"/>
            <a:ext cx="5943600" cy="40610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79" y="384601"/>
            <a:ext cx="4058921" cy="608990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69675" y="5889730"/>
            <a:ext cx="7041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>
                <a:solidFill>
                  <a:schemeClr val="bg2">
                    <a:lumMod val="50000"/>
                  </a:schemeClr>
                </a:solidFill>
              </a:rPr>
              <a:t>Fonte: Freitas et al. (2010). Manejo sustentável de nematoides. Viçosa, UFV. ISBN 978-85-7269-395-0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485900" y="384601"/>
            <a:ext cx="451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002060"/>
                </a:solidFill>
              </a:rPr>
              <a:t>exemplos de genótipos resistentes a nematoides em várias culturas</a:t>
            </a:r>
            <a:endParaRPr 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2" y="1178056"/>
            <a:ext cx="9490588" cy="5029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76862" y="300893"/>
            <a:ext cx="11527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solidFill>
                  <a:schemeClr val="tx2"/>
                </a:solidFill>
              </a:rPr>
              <a:t>Culturas </a:t>
            </a:r>
            <a:r>
              <a:rPr lang="pt-BR" sz="2000" b="1" dirty="0" smtClean="0">
                <a:solidFill>
                  <a:schemeClr val="tx2"/>
                </a:solidFill>
              </a:rPr>
              <a:t>recomendadas </a:t>
            </a:r>
            <a:r>
              <a:rPr lang="pt-BR" sz="2000" dirty="0" smtClean="0">
                <a:solidFill>
                  <a:schemeClr val="tx2"/>
                </a:solidFill>
              </a:rPr>
              <a:t>para </a:t>
            </a:r>
            <a:r>
              <a:rPr lang="pt-BR" sz="2000" b="1" dirty="0" smtClean="0">
                <a:solidFill>
                  <a:schemeClr val="tx2"/>
                </a:solidFill>
              </a:rPr>
              <a:t>rotação com soja em plantio direto</a:t>
            </a:r>
            <a:r>
              <a:rPr lang="pt-BR" sz="2000" dirty="0" smtClean="0">
                <a:solidFill>
                  <a:schemeClr val="tx2"/>
                </a:solidFill>
              </a:rPr>
              <a:t>. “</a:t>
            </a:r>
            <a:r>
              <a:rPr lang="pt-BR" sz="2000" b="1" dirty="0" smtClean="0">
                <a:solidFill>
                  <a:schemeClr val="tx2"/>
                </a:solidFill>
              </a:rPr>
              <a:t>Sim</a:t>
            </a:r>
            <a:r>
              <a:rPr lang="pt-BR" sz="2000" dirty="0" smtClean="0">
                <a:solidFill>
                  <a:schemeClr val="tx2"/>
                </a:solidFill>
              </a:rPr>
              <a:t>” indica que a população do </a:t>
            </a:r>
            <a:r>
              <a:rPr lang="pt-BR" sz="2000" b="1" dirty="0" smtClean="0">
                <a:solidFill>
                  <a:schemeClr val="tx2"/>
                </a:solidFill>
              </a:rPr>
              <a:t>nematoide diminui </a:t>
            </a:r>
            <a:r>
              <a:rPr lang="pt-BR" sz="2000" dirty="0" smtClean="0">
                <a:solidFill>
                  <a:schemeClr val="tx2"/>
                </a:solidFill>
              </a:rPr>
              <a:t>e “</a:t>
            </a:r>
            <a:r>
              <a:rPr lang="pt-BR" sz="2000" b="1" dirty="0" smtClean="0">
                <a:solidFill>
                  <a:schemeClr val="tx2"/>
                </a:solidFill>
              </a:rPr>
              <a:t>Não</a:t>
            </a:r>
            <a:r>
              <a:rPr lang="pt-BR" sz="2000" dirty="0" smtClean="0">
                <a:solidFill>
                  <a:schemeClr val="tx2"/>
                </a:solidFill>
              </a:rPr>
              <a:t>” que a </a:t>
            </a:r>
            <a:r>
              <a:rPr lang="pt-BR" sz="2000" b="1" dirty="0" smtClean="0">
                <a:solidFill>
                  <a:schemeClr val="tx2"/>
                </a:solidFill>
              </a:rPr>
              <a:t>população aumenta</a:t>
            </a:r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41939" y="6037979"/>
            <a:ext cx="6619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</a:rPr>
              <a:t>Amorim et al. (2018). Manual de Fitopatologia (v. 1). ISBN 978-85-318-0056-6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80378" y="347213"/>
            <a:ext cx="11346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solidFill>
                  <a:schemeClr val="tx2"/>
                </a:solidFill>
              </a:rPr>
              <a:t>Culturas para </a:t>
            </a:r>
            <a:r>
              <a:rPr lang="pt-BR" sz="2000" b="1" dirty="0" smtClean="0">
                <a:solidFill>
                  <a:schemeClr val="tx2"/>
                </a:solidFill>
              </a:rPr>
              <a:t>sucessão </a:t>
            </a:r>
            <a:r>
              <a:rPr lang="pt-BR" sz="2000" dirty="0" smtClean="0">
                <a:solidFill>
                  <a:schemeClr val="tx2"/>
                </a:solidFill>
              </a:rPr>
              <a:t>com </a:t>
            </a:r>
            <a:r>
              <a:rPr lang="pt-BR" sz="2000" b="1" dirty="0" smtClean="0">
                <a:solidFill>
                  <a:schemeClr val="tx2"/>
                </a:solidFill>
              </a:rPr>
              <a:t>soja em plantio direto </a:t>
            </a:r>
            <a:r>
              <a:rPr lang="pt-BR" sz="2000" dirty="0" smtClean="0">
                <a:solidFill>
                  <a:schemeClr val="tx2"/>
                </a:solidFill>
              </a:rPr>
              <a:t>(safrinha de inverno). “</a:t>
            </a:r>
            <a:r>
              <a:rPr lang="pt-BR" sz="2000" b="1" dirty="0" smtClean="0">
                <a:solidFill>
                  <a:schemeClr val="tx2"/>
                </a:solidFill>
              </a:rPr>
              <a:t>Sim</a:t>
            </a:r>
            <a:r>
              <a:rPr lang="pt-BR" sz="2000" dirty="0" smtClean="0">
                <a:solidFill>
                  <a:schemeClr val="tx2"/>
                </a:solidFill>
              </a:rPr>
              <a:t>” indica que a população do </a:t>
            </a:r>
            <a:r>
              <a:rPr lang="pt-BR" sz="2000" b="1" dirty="0" smtClean="0">
                <a:solidFill>
                  <a:schemeClr val="tx2"/>
                </a:solidFill>
              </a:rPr>
              <a:t>nematoide diminui </a:t>
            </a:r>
            <a:r>
              <a:rPr lang="pt-BR" sz="2000" dirty="0" smtClean="0">
                <a:solidFill>
                  <a:schemeClr val="tx2"/>
                </a:solidFill>
              </a:rPr>
              <a:t>e “</a:t>
            </a:r>
            <a:r>
              <a:rPr lang="pt-BR" sz="2000" b="1" dirty="0" smtClean="0">
                <a:solidFill>
                  <a:schemeClr val="tx2"/>
                </a:solidFill>
              </a:rPr>
              <a:t>Não</a:t>
            </a:r>
            <a:r>
              <a:rPr lang="pt-BR" sz="2000" dirty="0" smtClean="0">
                <a:solidFill>
                  <a:schemeClr val="tx2"/>
                </a:solidFill>
              </a:rPr>
              <a:t>” que a </a:t>
            </a:r>
            <a:r>
              <a:rPr lang="pt-BR" sz="2000" b="1" dirty="0" smtClean="0">
                <a:solidFill>
                  <a:schemeClr val="tx2"/>
                </a:solidFill>
              </a:rPr>
              <a:t>população aumenta</a:t>
            </a:r>
            <a:endParaRPr lang="pt-BR" sz="2000" dirty="0">
              <a:solidFill>
                <a:schemeClr val="tx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14747"/>
          <a:stretch/>
        </p:blipFill>
        <p:spPr>
          <a:xfrm>
            <a:off x="178492" y="1303397"/>
            <a:ext cx="11731501" cy="429768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481553" y="5955601"/>
            <a:ext cx="6619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</a:rPr>
              <a:t>Amorim et al. (2018). Manual de Fitopatologia (v. 1). ISBN 978-85-318-0056-6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0414" t="17432" r="35619" b="6049"/>
          <a:stretch/>
        </p:blipFill>
        <p:spPr>
          <a:xfrm>
            <a:off x="614763" y="318096"/>
            <a:ext cx="4971604" cy="630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33838" t="17642" r="35947" b="12268"/>
          <a:stretch/>
        </p:blipFill>
        <p:spPr>
          <a:xfrm>
            <a:off x="6433298" y="354096"/>
            <a:ext cx="4800619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7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1406" t="34861" r="37712" b="19810"/>
          <a:stretch/>
        </p:blipFill>
        <p:spPr>
          <a:xfrm>
            <a:off x="1785177" y="343181"/>
            <a:ext cx="6465725" cy="324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1289" t="35423" r="12628" b="27835"/>
          <a:stretch/>
        </p:blipFill>
        <p:spPr>
          <a:xfrm>
            <a:off x="1785177" y="3928180"/>
            <a:ext cx="9806934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3510" t="23026" r="12581" b="31845"/>
          <a:stretch/>
        </p:blipFill>
        <p:spPr>
          <a:xfrm>
            <a:off x="1455563" y="267508"/>
            <a:ext cx="9852530" cy="3384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1544" t="26014" r="38135" b="36645"/>
          <a:stretch/>
        </p:blipFill>
        <p:spPr>
          <a:xfrm>
            <a:off x="2202323" y="3806160"/>
            <a:ext cx="6727182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8544" t="43091" r="46864" b="8386"/>
          <a:stretch/>
        </p:blipFill>
        <p:spPr>
          <a:xfrm>
            <a:off x="655626" y="99000"/>
            <a:ext cx="10880749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8418" t="32311" r="47371" b="18175"/>
          <a:stretch/>
        </p:blipFill>
        <p:spPr>
          <a:xfrm>
            <a:off x="810086" y="99000"/>
            <a:ext cx="10571829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9537" y="422969"/>
            <a:ext cx="986009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40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vermelha da raiz </a:t>
            </a:r>
            <a:r>
              <a:rPr lang="pt-BR" sz="28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i="1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2800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spp.)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brasiliense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pt-BR" sz="2800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tucumaniae</a:t>
            </a:r>
            <a:r>
              <a:rPr lang="pt-BR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pt-BR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crassistipitatum</a:t>
            </a:r>
            <a:endParaRPr lang="pt-BR" sz="2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</a:t>
            </a: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ótima </a:t>
            </a:r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pt-BR" sz="3600" b="1" baseline="30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25</a:t>
            </a:r>
            <a:r>
              <a:rPr lang="pt-BR" sz="3600" b="1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pt-BR" sz="36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saprófita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clamidósporos</a:t>
            </a:r>
            <a:endParaRPr lang="pt-BR" sz="3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solos </a:t>
            </a: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compactados 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com </a:t>
            </a: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disponível</a:t>
            </a:r>
            <a:endParaRPr lang="pt-BR" sz="3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 por sementes, solo e água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há resistência </a:t>
            </a:r>
            <a:r>
              <a:rPr lang="pt-BR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varietal</a:t>
            </a:r>
            <a:endParaRPr lang="pt-BR" sz="36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fazer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sucessão com 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milho</a:t>
            </a:r>
          </a:p>
        </p:txBody>
      </p:sp>
    </p:spTree>
    <p:extLst>
      <p:ext uri="{BB962C8B-B14F-4D97-AF65-F5344CB8AC3E}">
        <p14:creationId xmlns:p14="http://schemas.microsoft.com/office/powerpoint/2010/main" val="19454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557351" y="6340542"/>
            <a:ext cx="7321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256 Embrapa (2014). Manual de identificação de doenças de soja</a:t>
            </a:r>
            <a:endParaRPr lang="pt-BR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62295" y="345928"/>
            <a:ext cx="6540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vermelha da raiz</a:t>
            </a:r>
            <a:endParaRPr lang="pt-BR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5728" t="25032" r="9761" b="12906"/>
          <a:stretch/>
        </p:blipFill>
        <p:spPr>
          <a:xfrm>
            <a:off x="189674" y="1214378"/>
            <a:ext cx="11939641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32096" y="293298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de sementes e </a:t>
            </a:r>
            <a:r>
              <a:rPr lang="pt-BR" sz="36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pt-BR" sz="36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  <a:endParaRPr lang="pt-BR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3915" y="810233"/>
            <a:ext cx="11328557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4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patógenos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infestam solo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baixas temperaturas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(próximas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pt-BR" sz="3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 e grande disponibilidade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água no solo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Pythium</a:t>
            </a:r>
            <a:r>
              <a:rPr lang="pt-B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spp., </a:t>
            </a:r>
            <a:r>
              <a:rPr lang="pt-B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Diplodia</a:t>
            </a:r>
            <a:r>
              <a:rPr lang="pt-B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maydis</a:t>
            </a:r>
            <a:r>
              <a:rPr lang="pt-B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pt-B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pt-B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Penicillium</a:t>
            </a:r>
            <a:r>
              <a:rPr lang="pt-B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spp. e </a:t>
            </a:r>
            <a:r>
              <a:rPr lang="pt-B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spp.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da área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profundidade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semeadura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preparo do </a:t>
            </a: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r>
              <a:rPr lang="pt-BR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manejo correto da </a:t>
            </a: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irrigação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sadias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tratadas</a:t>
            </a:r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4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2165"/>
          <a:stretch/>
        </p:blipFill>
        <p:spPr>
          <a:xfrm>
            <a:off x="124592" y="120219"/>
            <a:ext cx="6256382" cy="3384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202" y="1419382"/>
            <a:ext cx="2743200" cy="7856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94" y="3538899"/>
            <a:ext cx="6281747" cy="324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202" y="4884579"/>
            <a:ext cx="294175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296374" y="197530"/>
            <a:ext cx="7734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podridão abacaxi</a:t>
            </a:r>
            <a:r>
              <a:rPr lang="pt-BR" sz="3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i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Thielaviopsis</a:t>
            </a:r>
            <a:r>
              <a:rPr lang="pt-BR" sz="2800" i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paradoxa</a:t>
            </a:r>
            <a:r>
              <a:rPr lang="pt-BR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3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9738" t="27825" r="23921" b="19138"/>
          <a:stretch/>
        </p:blipFill>
        <p:spPr>
          <a:xfrm>
            <a:off x="337767" y="843861"/>
            <a:ext cx="10782397" cy="57093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660496" y="6214646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de pragas e doenças CTC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0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4987" t="49114" r="26104" b="14783"/>
          <a:stretch/>
        </p:blipFill>
        <p:spPr>
          <a:xfrm>
            <a:off x="531332" y="283633"/>
            <a:ext cx="11282071" cy="58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1349" t="39953" r="25522" b="18313"/>
          <a:stretch/>
        </p:blipFill>
        <p:spPr>
          <a:xfrm>
            <a:off x="133886" y="452710"/>
            <a:ext cx="12058114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4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0375" t="43318" r="57273" b="14130"/>
          <a:stretch/>
        </p:blipFill>
        <p:spPr>
          <a:xfrm>
            <a:off x="137811" y="105817"/>
            <a:ext cx="5849731" cy="6264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54378" t="18606" r="17991" b="25644"/>
          <a:stretch/>
        </p:blipFill>
        <p:spPr>
          <a:xfrm>
            <a:off x="6213944" y="105817"/>
            <a:ext cx="5836509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3773" t="25574" r="58775" b="18525"/>
          <a:stretch/>
        </p:blipFill>
        <p:spPr>
          <a:xfrm>
            <a:off x="107332" y="125274"/>
            <a:ext cx="5751815" cy="658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3850" t="31785" r="58855" b="12648"/>
          <a:stretch/>
        </p:blipFill>
        <p:spPr>
          <a:xfrm>
            <a:off x="6227161" y="125274"/>
            <a:ext cx="5752923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3802" t="16839" r="58853" b="27616"/>
          <a:stretch/>
        </p:blipFill>
        <p:spPr>
          <a:xfrm>
            <a:off x="133221" y="157060"/>
            <a:ext cx="5765623" cy="658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3818" t="22620" r="58742" b="19625"/>
          <a:stretch/>
        </p:blipFill>
        <p:spPr>
          <a:xfrm>
            <a:off x="6436129" y="157060"/>
            <a:ext cx="5564287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0"/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23" y="224502"/>
            <a:ext cx="8611704" cy="32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0"/>
          <p:cNvPicPr preferRelativeResize="0"/>
          <p:nvPr/>
        </p:nvPicPr>
        <p:blipFill rotWithShape="1">
          <a:blip r:embed="rId4">
            <a:alphaModFix/>
          </a:blip>
          <a:srcRect r="49596"/>
          <a:stretch/>
        </p:blipFill>
        <p:spPr>
          <a:xfrm>
            <a:off x="9614604" y="1610089"/>
            <a:ext cx="191557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276" y="3500502"/>
            <a:ext cx="8593951" cy="32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/>
          <p:cNvPicPr preferRelativeResize="0"/>
          <p:nvPr/>
        </p:nvPicPr>
        <p:blipFill rotWithShape="1">
          <a:blip r:embed="rId6">
            <a:alphaModFix/>
          </a:blip>
          <a:srcRect l="35560" r="30094"/>
          <a:stretch/>
        </p:blipFill>
        <p:spPr>
          <a:xfrm>
            <a:off x="9614604" y="4881327"/>
            <a:ext cx="2188543" cy="51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5353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1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0121" t="15941" r="24605" b="26436"/>
          <a:stretch/>
        </p:blipFill>
        <p:spPr>
          <a:xfrm>
            <a:off x="570713" y="189000"/>
            <a:ext cx="11050574" cy="64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7920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2"/>
          <p:cNvSpPr txBox="1"/>
          <p:nvPr/>
        </p:nvSpPr>
        <p:spPr>
          <a:xfrm>
            <a:off x="6594622" y="6457661"/>
            <a:ext cx="55726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Documentos 223 Embrapa (2018). ISSN 1518-4277</a:t>
            </a:r>
            <a:endParaRPr/>
          </a:p>
        </p:txBody>
      </p:sp>
      <p:pic>
        <p:nvPicPr>
          <p:cNvPr id="380" name="Google Shape;380;p42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907" t="21530" r="20453" b="6638"/>
          <a:stretch/>
        </p:blipFill>
        <p:spPr>
          <a:xfrm>
            <a:off x="697852" y="136359"/>
            <a:ext cx="10796296" cy="6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02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/>
          <a:stretch/>
        </p:blipFill>
        <p:spPr>
          <a:xfrm rot="5400000">
            <a:off x="-1048109" y="1048109"/>
            <a:ext cx="6858000" cy="47617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83" y="0"/>
            <a:ext cx="7430218" cy="5544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857876" y="5831668"/>
            <a:ext cx="72380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 das imagens: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Munkvold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Ruhl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A.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Robertson</a:t>
            </a:r>
          </a:p>
          <a:p>
            <a:pPr algn="r"/>
            <a:r>
              <a:rPr lang="pt-BR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https://cropprotectionnetwork.org/resources/articles/diseases/seed-decay-and-seedling-blight-of-corn</a:t>
            </a:r>
          </a:p>
        </p:txBody>
      </p:sp>
    </p:spTree>
    <p:extLst>
      <p:ext uri="{BB962C8B-B14F-4D97-AF65-F5344CB8AC3E}">
        <p14:creationId xmlns:p14="http://schemas.microsoft.com/office/powerpoint/2010/main" val="15071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978" t="19765" r="26165" b="11876"/>
          <a:stretch/>
        </p:blipFill>
        <p:spPr>
          <a:xfrm>
            <a:off x="600586" y="188904"/>
            <a:ext cx="10990828" cy="62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3"/>
          <p:cNvSpPr txBox="1"/>
          <p:nvPr/>
        </p:nvSpPr>
        <p:spPr>
          <a:xfrm>
            <a:off x="6619336" y="6416625"/>
            <a:ext cx="55726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Documentos 263 Embrapa (2021). ISSN 1518-4277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590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50017" y="829818"/>
            <a:ext cx="1087135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patógenos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infestam solo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temperaturas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pt-BR" sz="3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a 25</a:t>
            </a:r>
            <a:r>
              <a:rPr lang="pt-BR" sz="3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e grande disponibilidade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água no solo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Phomopsis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sojae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Colletotrichum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truncatum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semitectum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sin. F.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pallidoroseum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sclerotiorum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Cercospora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kikuchii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Corynespora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cassiicola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flavus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da área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profundidade</a:t>
            </a:r>
            <a:r>
              <a:rPr lang="pt-BR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semeadura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preparo do </a:t>
            </a: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r>
              <a:rPr lang="pt-BR" sz="3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manejo correto da </a:t>
            </a: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irrigação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sadias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tratadas</a:t>
            </a:r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32096" y="293298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de sementes e </a:t>
            </a:r>
            <a:r>
              <a:rPr lang="pt-BR" sz="36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pt-BR" sz="36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  <a:endParaRPr lang="pt-BR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09756" y="0"/>
            <a:ext cx="514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podridões de sementes e </a:t>
            </a:r>
            <a:r>
              <a:rPr lang="pt-BR" sz="3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pt-BR" sz="3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  <a:endParaRPr lang="pt-BR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223176" y="4830102"/>
            <a:ext cx="4691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Goulart (2018). Fungos em sementes de soja: detecção, importância e controle. 2 ed. rev. e </a:t>
            </a:r>
            <a:r>
              <a:rPr lang="pt-B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</a:t>
            </a: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Brasília, DF: Embrapa. 71p. ISSN 978-85-7035-823-3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" y="112144"/>
            <a:ext cx="7007492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2959</Words>
  <Application>Microsoft Office PowerPoint</Application>
  <PresentationFormat>Widescreen</PresentationFormat>
  <Paragraphs>523</Paragraphs>
  <Slides>70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Wingdings</vt:lpstr>
      <vt:lpstr>Tema do Office</vt:lpstr>
      <vt:lpstr>1_Tema do Office</vt:lpstr>
      <vt:lpstr>Doenças provocadas por patógenos que infestam o solo</vt:lpstr>
      <vt:lpstr>o que veremos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Belasque</dc:creator>
  <cp:lastModifiedBy>USUARIO</cp:lastModifiedBy>
  <cp:revision>54</cp:revision>
  <dcterms:created xsi:type="dcterms:W3CDTF">2021-04-10T14:21:31Z</dcterms:created>
  <dcterms:modified xsi:type="dcterms:W3CDTF">2024-04-01T15:27:13Z</dcterms:modified>
</cp:coreProperties>
</file>