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530" r:id="rId2"/>
    <p:sldId id="531" r:id="rId3"/>
    <p:sldId id="302" r:id="rId4"/>
    <p:sldId id="464" r:id="rId5"/>
    <p:sldId id="508" r:id="rId6"/>
    <p:sldId id="465" r:id="rId7"/>
    <p:sldId id="510" r:id="rId8"/>
    <p:sldId id="521" r:id="rId9"/>
    <p:sldId id="526" r:id="rId10"/>
    <p:sldId id="468" r:id="rId11"/>
    <p:sldId id="469" r:id="rId12"/>
    <p:sldId id="470" r:id="rId13"/>
    <p:sldId id="471" r:id="rId14"/>
    <p:sldId id="472" r:id="rId15"/>
    <p:sldId id="519" r:id="rId16"/>
    <p:sldId id="473" r:id="rId17"/>
    <p:sldId id="474" r:id="rId18"/>
    <p:sldId id="475" r:id="rId19"/>
    <p:sldId id="520" r:id="rId20"/>
    <p:sldId id="527" r:id="rId21"/>
    <p:sldId id="522" r:id="rId22"/>
    <p:sldId id="528" r:id="rId23"/>
    <p:sldId id="529" r:id="rId24"/>
    <p:sldId id="320" r:id="rId25"/>
    <p:sldId id="321" r:id="rId26"/>
    <p:sldId id="322" r:id="rId27"/>
    <p:sldId id="323" r:id="rId28"/>
    <p:sldId id="511" r:id="rId29"/>
    <p:sldId id="515" r:id="rId30"/>
    <p:sldId id="512" r:id="rId31"/>
    <p:sldId id="51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7"/>
    <p:restoredTop sz="94681"/>
  </p:normalViewPr>
  <p:slideViewPr>
    <p:cSldViewPr snapToGrid="0" snapToObjects="1">
      <p:cViewPr varScale="1">
        <p:scale>
          <a:sx n="126" d="100"/>
          <a:sy n="126" d="100"/>
        </p:scale>
        <p:origin x="2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079F40-F699-4718-8B64-81B7E5A90DE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F11E6CB-3767-4B87-A47C-28530972B72A}">
      <dgm:prSet/>
      <dgm:spPr/>
      <dgm:t>
        <a:bodyPr/>
        <a:lstStyle/>
        <a:p>
          <a:r>
            <a:rPr lang="pt-BR"/>
            <a:t>Função Alocativa</a:t>
          </a:r>
          <a:endParaRPr lang="en-US"/>
        </a:p>
      </dgm:t>
    </dgm:pt>
    <dgm:pt modelId="{1DF34B9F-AE20-47BC-A19B-4011DDFDAD9D}" type="parTrans" cxnId="{4A113662-BBF7-487E-8C25-E6D8CB0005DB}">
      <dgm:prSet/>
      <dgm:spPr/>
      <dgm:t>
        <a:bodyPr/>
        <a:lstStyle/>
        <a:p>
          <a:endParaRPr lang="en-US"/>
        </a:p>
      </dgm:t>
    </dgm:pt>
    <dgm:pt modelId="{E7C0489E-F467-4D4A-9F11-027BF3066D35}" type="sibTrans" cxnId="{4A113662-BBF7-487E-8C25-E6D8CB0005DB}">
      <dgm:prSet/>
      <dgm:spPr/>
      <dgm:t>
        <a:bodyPr/>
        <a:lstStyle/>
        <a:p>
          <a:endParaRPr lang="en-US"/>
        </a:p>
      </dgm:t>
    </dgm:pt>
    <dgm:pt modelId="{8E930310-5F43-440F-B87B-BA61B657262E}">
      <dgm:prSet/>
      <dgm:spPr/>
      <dgm:t>
        <a:bodyPr/>
        <a:lstStyle/>
        <a:p>
          <a:r>
            <a:rPr lang="pt-BR"/>
            <a:t>Função Distributiva</a:t>
          </a:r>
          <a:endParaRPr lang="en-US"/>
        </a:p>
      </dgm:t>
    </dgm:pt>
    <dgm:pt modelId="{738AACC2-347D-4980-838B-E8697CC25630}" type="parTrans" cxnId="{A1F61C59-5795-4D68-8506-53DB2B1EB6BE}">
      <dgm:prSet/>
      <dgm:spPr/>
      <dgm:t>
        <a:bodyPr/>
        <a:lstStyle/>
        <a:p>
          <a:endParaRPr lang="en-US"/>
        </a:p>
      </dgm:t>
    </dgm:pt>
    <dgm:pt modelId="{FDC61818-3864-4AA9-9AA8-447AC4811005}" type="sibTrans" cxnId="{A1F61C59-5795-4D68-8506-53DB2B1EB6BE}">
      <dgm:prSet/>
      <dgm:spPr/>
      <dgm:t>
        <a:bodyPr/>
        <a:lstStyle/>
        <a:p>
          <a:endParaRPr lang="en-US"/>
        </a:p>
      </dgm:t>
    </dgm:pt>
    <dgm:pt modelId="{540C960D-DF72-47BB-AA75-B7323951930E}">
      <dgm:prSet/>
      <dgm:spPr/>
      <dgm:t>
        <a:bodyPr/>
        <a:lstStyle/>
        <a:p>
          <a:r>
            <a:rPr lang="pt-BR"/>
            <a:t>Função Estabilizadora</a:t>
          </a:r>
          <a:endParaRPr lang="en-US"/>
        </a:p>
      </dgm:t>
    </dgm:pt>
    <dgm:pt modelId="{1CDACB04-66FE-4BB9-B561-DC12B67321C5}" type="parTrans" cxnId="{092D49A6-9F8A-4894-87A2-CD64B1DE3583}">
      <dgm:prSet/>
      <dgm:spPr/>
      <dgm:t>
        <a:bodyPr/>
        <a:lstStyle/>
        <a:p>
          <a:endParaRPr lang="en-US"/>
        </a:p>
      </dgm:t>
    </dgm:pt>
    <dgm:pt modelId="{97DA780A-9EE6-4B67-93C3-9F4C00A15F97}" type="sibTrans" cxnId="{092D49A6-9F8A-4894-87A2-CD64B1DE3583}">
      <dgm:prSet/>
      <dgm:spPr/>
      <dgm:t>
        <a:bodyPr/>
        <a:lstStyle/>
        <a:p>
          <a:endParaRPr lang="en-US"/>
        </a:p>
      </dgm:t>
    </dgm:pt>
    <dgm:pt modelId="{A76C0EDA-BD2F-2F4E-9702-DC20B60F25C1}" type="pres">
      <dgm:prSet presAssocID="{E9079F40-F699-4718-8B64-81B7E5A90DE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586ED54-1906-2345-8940-D5535AF25F61}" type="pres">
      <dgm:prSet presAssocID="{5F11E6CB-3767-4B87-A47C-28530972B72A}" presName="hierRoot1" presStyleCnt="0"/>
      <dgm:spPr/>
    </dgm:pt>
    <dgm:pt modelId="{657DACEA-D8CA-084D-8497-CB4F628EE781}" type="pres">
      <dgm:prSet presAssocID="{5F11E6CB-3767-4B87-A47C-28530972B72A}" presName="composite" presStyleCnt="0"/>
      <dgm:spPr/>
    </dgm:pt>
    <dgm:pt modelId="{9D3D6400-87CA-5745-B993-2151A439C6B1}" type="pres">
      <dgm:prSet presAssocID="{5F11E6CB-3767-4B87-A47C-28530972B72A}" presName="background" presStyleLbl="node0" presStyleIdx="0" presStyleCnt="3"/>
      <dgm:spPr/>
    </dgm:pt>
    <dgm:pt modelId="{010A98F9-B914-2549-8E2B-8E5212EFD902}" type="pres">
      <dgm:prSet presAssocID="{5F11E6CB-3767-4B87-A47C-28530972B72A}" presName="text" presStyleLbl="fgAcc0" presStyleIdx="0" presStyleCnt="3">
        <dgm:presLayoutVars>
          <dgm:chPref val="3"/>
        </dgm:presLayoutVars>
      </dgm:prSet>
      <dgm:spPr/>
    </dgm:pt>
    <dgm:pt modelId="{D337A43E-30FA-9745-86D5-F98E456D56D1}" type="pres">
      <dgm:prSet presAssocID="{5F11E6CB-3767-4B87-A47C-28530972B72A}" presName="hierChild2" presStyleCnt="0"/>
      <dgm:spPr/>
    </dgm:pt>
    <dgm:pt modelId="{AA958CF9-3CBD-384B-8CA5-3E2D18E55BCC}" type="pres">
      <dgm:prSet presAssocID="{8E930310-5F43-440F-B87B-BA61B657262E}" presName="hierRoot1" presStyleCnt="0"/>
      <dgm:spPr/>
    </dgm:pt>
    <dgm:pt modelId="{15F3ED02-5D8A-6A45-9579-73BBCD639404}" type="pres">
      <dgm:prSet presAssocID="{8E930310-5F43-440F-B87B-BA61B657262E}" presName="composite" presStyleCnt="0"/>
      <dgm:spPr/>
    </dgm:pt>
    <dgm:pt modelId="{51BA3EC6-2E70-7D4C-8A77-A34406E4F1B4}" type="pres">
      <dgm:prSet presAssocID="{8E930310-5F43-440F-B87B-BA61B657262E}" presName="background" presStyleLbl="node0" presStyleIdx="1" presStyleCnt="3"/>
      <dgm:spPr/>
    </dgm:pt>
    <dgm:pt modelId="{3682BB77-477C-9348-B662-E79597B65E1E}" type="pres">
      <dgm:prSet presAssocID="{8E930310-5F43-440F-B87B-BA61B657262E}" presName="text" presStyleLbl="fgAcc0" presStyleIdx="1" presStyleCnt="3">
        <dgm:presLayoutVars>
          <dgm:chPref val="3"/>
        </dgm:presLayoutVars>
      </dgm:prSet>
      <dgm:spPr/>
    </dgm:pt>
    <dgm:pt modelId="{975F87B9-F3AC-FB4E-9E02-48BB9299839B}" type="pres">
      <dgm:prSet presAssocID="{8E930310-5F43-440F-B87B-BA61B657262E}" presName="hierChild2" presStyleCnt="0"/>
      <dgm:spPr/>
    </dgm:pt>
    <dgm:pt modelId="{C18C4072-11CD-2240-A9FA-59EC4AB0F76D}" type="pres">
      <dgm:prSet presAssocID="{540C960D-DF72-47BB-AA75-B7323951930E}" presName="hierRoot1" presStyleCnt="0"/>
      <dgm:spPr/>
    </dgm:pt>
    <dgm:pt modelId="{DC3C805C-BFF2-6C4A-A269-CBB19DA395FF}" type="pres">
      <dgm:prSet presAssocID="{540C960D-DF72-47BB-AA75-B7323951930E}" presName="composite" presStyleCnt="0"/>
      <dgm:spPr/>
    </dgm:pt>
    <dgm:pt modelId="{98F889F6-DA7C-AC43-8D96-B9A7745ACD4A}" type="pres">
      <dgm:prSet presAssocID="{540C960D-DF72-47BB-AA75-B7323951930E}" presName="background" presStyleLbl="node0" presStyleIdx="2" presStyleCnt="3"/>
      <dgm:spPr/>
    </dgm:pt>
    <dgm:pt modelId="{3AB6B6EB-8A2D-FB40-A8E3-71E7E521D06B}" type="pres">
      <dgm:prSet presAssocID="{540C960D-DF72-47BB-AA75-B7323951930E}" presName="text" presStyleLbl="fgAcc0" presStyleIdx="2" presStyleCnt="3">
        <dgm:presLayoutVars>
          <dgm:chPref val="3"/>
        </dgm:presLayoutVars>
      </dgm:prSet>
      <dgm:spPr/>
    </dgm:pt>
    <dgm:pt modelId="{03D653DE-0358-D049-89FB-C5FD558E00D4}" type="pres">
      <dgm:prSet presAssocID="{540C960D-DF72-47BB-AA75-B7323951930E}" presName="hierChild2" presStyleCnt="0"/>
      <dgm:spPr/>
    </dgm:pt>
  </dgm:ptLst>
  <dgm:cxnLst>
    <dgm:cxn modelId="{34B42418-4339-6444-8ECB-D6BFF4E841AA}" type="presOf" srcId="{E9079F40-F699-4718-8B64-81B7E5A90DE9}" destId="{A76C0EDA-BD2F-2F4E-9702-DC20B60F25C1}" srcOrd="0" destOrd="0" presId="urn:microsoft.com/office/officeart/2005/8/layout/hierarchy1"/>
    <dgm:cxn modelId="{A1F61C59-5795-4D68-8506-53DB2B1EB6BE}" srcId="{E9079F40-F699-4718-8B64-81B7E5A90DE9}" destId="{8E930310-5F43-440F-B87B-BA61B657262E}" srcOrd="1" destOrd="0" parTransId="{738AACC2-347D-4980-838B-E8697CC25630}" sibTransId="{FDC61818-3864-4AA9-9AA8-447AC4811005}"/>
    <dgm:cxn modelId="{4A113662-BBF7-487E-8C25-E6D8CB0005DB}" srcId="{E9079F40-F699-4718-8B64-81B7E5A90DE9}" destId="{5F11E6CB-3767-4B87-A47C-28530972B72A}" srcOrd="0" destOrd="0" parTransId="{1DF34B9F-AE20-47BC-A19B-4011DDFDAD9D}" sibTransId="{E7C0489E-F467-4D4A-9F11-027BF3066D35}"/>
    <dgm:cxn modelId="{E76B4E7A-AA8B-4A4C-A77F-7B33CDBF0578}" type="presOf" srcId="{5F11E6CB-3767-4B87-A47C-28530972B72A}" destId="{010A98F9-B914-2549-8E2B-8E5212EFD902}" srcOrd="0" destOrd="0" presId="urn:microsoft.com/office/officeart/2005/8/layout/hierarchy1"/>
    <dgm:cxn modelId="{E0716F84-332F-AD40-B8FB-9638EADFA006}" type="presOf" srcId="{8E930310-5F43-440F-B87B-BA61B657262E}" destId="{3682BB77-477C-9348-B662-E79597B65E1E}" srcOrd="0" destOrd="0" presId="urn:microsoft.com/office/officeart/2005/8/layout/hierarchy1"/>
    <dgm:cxn modelId="{AE24A88C-0EDF-5D4F-851E-34D70F8F59DA}" type="presOf" srcId="{540C960D-DF72-47BB-AA75-B7323951930E}" destId="{3AB6B6EB-8A2D-FB40-A8E3-71E7E521D06B}" srcOrd="0" destOrd="0" presId="urn:microsoft.com/office/officeart/2005/8/layout/hierarchy1"/>
    <dgm:cxn modelId="{092D49A6-9F8A-4894-87A2-CD64B1DE3583}" srcId="{E9079F40-F699-4718-8B64-81B7E5A90DE9}" destId="{540C960D-DF72-47BB-AA75-B7323951930E}" srcOrd="2" destOrd="0" parTransId="{1CDACB04-66FE-4BB9-B561-DC12B67321C5}" sibTransId="{97DA780A-9EE6-4B67-93C3-9F4C00A15F97}"/>
    <dgm:cxn modelId="{9F5B1521-7005-3241-B13B-4F2944BB68BD}" type="presParOf" srcId="{A76C0EDA-BD2F-2F4E-9702-DC20B60F25C1}" destId="{0586ED54-1906-2345-8940-D5535AF25F61}" srcOrd="0" destOrd="0" presId="urn:microsoft.com/office/officeart/2005/8/layout/hierarchy1"/>
    <dgm:cxn modelId="{30A98F92-0636-2C40-B326-6DC9A40E0C3F}" type="presParOf" srcId="{0586ED54-1906-2345-8940-D5535AF25F61}" destId="{657DACEA-D8CA-084D-8497-CB4F628EE781}" srcOrd="0" destOrd="0" presId="urn:microsoft.com/office/officeart/2005/8/layout/hierarchy1"/>
    <dgm:cxn modelId="{BAFB29B1-B6ED-854A-BA73-F3FDB629EA25}" type="presParOf" srcId="{657DACEA-D8CA-084D-8497-CB4F628EE781}" destId="{9D3D6400-87CA-5745-B993-2151A439C6B1}" srcOrd="0" destOrd="0" presId="urn:microsoft.com/office/officeart/2005/8/layout/hierarchy1"/>
    <dgm:cxn modelId="{BD5BF33B-59F2-264F-B44F-EFA1379F0751}" type="presParOf" srcId="{657DACEA-D8CA-084D-8497-CB4F628EE781}" destId="{010A98F9-B914-2549-8E2B-8E5212EFD902}" srcOrd="1" destOrd="0" presId="urn:microsoft.com/office/officeart/2005/8/layout/hierarchy1"/>
    <dgm:cxn modelId="{309278C3-A702-A447-9262-5DB7EC5D94E1}" type="presParOf" srcId="{0586ED54-1906-2345-8940-D5535AF25F61}" destId="{D337A43E-30FA-9745-86D5-F98E456D56D1}" srcOrd="1" destOrd="0" presId="urn:microsoft.com/office/officeart/2005/8/layout/hierarchy1"/>
    <dgm:cxn modelId="{9E5D5A0A-3BA4-BD4E-8E0F-884BF676AFA1}" type="presParOf" srcId="{A76C0EDA-BD2F-2F4E-9702-DC20B60F25C1}" destId="{AA958CF9-3CBD-384B-8CA5-3E2D18E55BCC}" srcOrd="1" destOrd="0" presId="urn:microsoft.com/office/officeart/2005/8/layout/hierarchy1"/>
    <dgm:cxn modelId="{1CBD80CA-A93E-2747-8B9B-A5F1C6BDABEF}" type="presParOf" srcId="{AA958CF9-3CBD-384B-8CA5-3E2D18E55BCC}" destId="{15F3ED02-5D8A-6A45-9579-73BBCD639404}" srcOrd="0" destOrd="0" presId="urn:microsoft.com/office/officeart/2005/8/layout/hierarchy1"/>
    <dgm:cxn modelId="{B40B4373-A8CE-2840-9AE0-4799A7424522}" type="presParOf" srcId="{15F3ED02-5D8A-6A45-9579-73BBCD639404}" destId="{51BA3EC6-2E70-7D4C-8A77-A34406E4F1B4}" srcOrd="0" destOrd="0" presId="urn:microsoft.com/office/officeart/2005/8/layout/hierarchy1"/>
    <dgm:cxn modelId="{147C4220-32A6-4D4B-B9FB-621349C0BAAE}" type="presParOf" srcId="{15F3ED02-5D8A-6A45-9579-73BBCD639404}" destId="{3682BB77-477C-9348-B662-E79597B65E1E}" srcOrd="1" destOrd="0" presId="urn:microsoft.com/office/officeart/2005/8/layout/hierarchy1"/>
    <dgm:cxn modelId="{BE0CE354-4C6A-9F4E-A096-1EF29393757F}" type="presParOf" srcId="{AA958CF9-3CBD-384B-8CA5-3E2D18E55BCC}" destId="{975F87B9-F3AC-FB4E-9E02-48BB9299839B}" srcOrd="1" destOrd="0" presId="urn:microsoft.com/office/officeart/2005/8/layout/hierarchy1"/>
    <dgm:cxn modelId="{C284DD28-D420-6549-9E0D-E1C3FE87A172}" type="presParOf" srcId="{A76C0EDA-BD2F-2F4E-9702-DC20B60F25C1}" destId="{C18C4072-11CD-2240-A9FA-59EC4AB0F76D}" srcOrd="2" destOrd="0" presId="urn:microsoft.com/office/officeart/2005/8/layout/hierarchy1"/>
    <dgm:cxn modelId="{F357C750-C550-A941-BE0A-E61392CED90D}" type="presParOf" srcId="{C18C4072-11CD-2240-A9FA-59EC4AB0F76D}" destId="{DC3C805C-BFF2-6C4A-A269-CBB19DA395FF}" srcOrd="0" destOrd="0" presId="urn:microsoft.com/office/officeart/2005/8/layout/hierarchy1"/>
    <dgm:cxn modelId="{FA5012FE-70AA-9443-B4FC-1427173EB22D}" type="presParOf" srcId="{DC3C805C-BFF2-6C4A-A269-CBB19DA395FF}" destId="{98F889F6-DA7C-AC43-8D96-B9A7745ACD4A}" srcOrd="0" destOrd="0" presId="urn:microsoft.com/office/officeart/2005/8/layout/hierarchy1"/>
    <dgm:cxn modelId="{8067988C-D2DD-7B48-9F00-273900AFD755}" type="presParOf" srcId="{DC3C805C-BFF2-6C4A-A269-CBB19DA395FF}" destId="{3AB6B6EB-8A2D-FB40-A8E3-71E7E521D06B}" srcOrd="1" destOrd="0" presId="urn:microsoft.com/office/officeart/2005/8/layout/hierarchy1"/>
    <dgm:cxn modelId="{0852A642-C4E8-8C47-B4C1-2685EE9F01A3}" type="presParOf" srcId="{C18C4072-11CD-2240-A9FA-59EC4AB0F76D}" destId="{03D653DE-0358-D049-89FB-C5FD558E00D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D6400-87CA-5745-B993-2151A439C6B1}">
      <dsp:nvSpPr>
        <dsp:cNvPr id="0" name=""/>
        <dsp:cNvSpPr/>
      </dsp:nvSpPr>
      <dsp:spPr>
        <a:xfrm>
          <a:off x="0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0A98F9-B914-2549-8E2B-8E5212EFD902}">
      <dsp:nvSpPr>
        <dsp:cNvPr id="0" name=""/>
        <dsp:cNvSpPr/>
      </dsp:nvSpPr>
      <dsp:spPr>
        <a:xfrm>
          <a:off x="341494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/>
            <a:t>Função Alocativa</a:t>
          </a:r>
          <a:endParaRPr lang="en-US" sz="3700" kern="1200"/>
        </a:p>
      </dsp:txBody>
      <dsp:txXfrm>
        <a:off x="398656" y="1088253"/>
        <a:ext cx="2959127" cy="1837317"/>
      </dsp:txXfrm>
    </dsp:sp>
    <dsp:sp modelId="{51BA3EC6-2E70-7D4C-8A77-A34406E4F1B4}">
      <dsp:nvSpPr>
        <dsp:cNvPr id="0" name=""/>
        <dsp:cNvSpPr/>
      </dsp:nvSpPr>
      <dsp:spPr>
        <a:xfrm>
          <a:off x="3756441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82BB77-477C-9348-B662-E79597B65E1E}">
      <dsp:nvSpPr>
        <dsp:cNvPr id="0" name=""/>
        <dsp:cNvSpPr/>
      </dsp:nvSpPr>
      <dsp:spPr>
        <a:xfrm>
          <a:off x="4097935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/>
            <a:t>Função Distributiva</a:t>
          </a:r>
          <a:endParaRPr lang="en-US" sz="3700" kern="1200"/>
        </a:p>
      </dsp:txBody>
      <dsp:txXfrm>
        <a:off x="4155097" y="1088253"/>
        <a:ext cx="2959127" cy="1837317"/>
      </dsp:txXfrm>
    </dsp:sp>
    <dsp:sp modelId="{98F889F6-DA7C-AC43-8D96-B9A7745ACD4A}">
      <dsp:nvSpPr>
        <dsp:cNvPr id="0" name=""/>
        <dsp:cNvSpPr/>
      </dsp:nvSpPr>
      <dsp:spPr>
        <a:xfrm>
          <a:off x="7512882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B6B6EB-8A2D-FB40-A8E3-71E7E521D06B}">
      <dsp:nvSpPr>
        <dsp:cNvPr id="0" name=""/>
        <dsp:cNvSpPr/>
      </dsp:nvSpPr>
      <dsp:spPr>
        <a:xfrm>
          <a:off x="7854377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/>
            <a:t>Função Estabilizadora</a:t>
          </a:r>
          <a:endParaRPr lang="en-US" sz="3700" kern="1200"/>
        </a:p>
      </dsp:txBody>
      <dsp:txXfrm>
        <a:off x="7911539" y="1088253"/>
        <a:ext cx="2959127" cy="1837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DE416-DA3B-C243-9939-003EB0F0937C}" type="datetimeFigureOut">
              <a:rPr lang="en-US" smtClean="0"/>
              <a:t>3/31/24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27177-0D7F-A546-96A6-545039CD35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6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6126E9F-65F2-2944-94D9-E75C130E1F38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618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698413B5-AE94-CD7D-AC51-F7B508C15B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650C31-33E1-F345-AF8F-011B70B1CC51}" type="slidenum">
              <a:rPr lang="en-US" altLang="en-US" sz="1300"/>
              <a:pPr>
                <a:spcBef>
                  <a:spcPct val="0"/>
                </a:spcBef>
              </a:pPr>
              <a:t>12</a:t>
            </a:fld>
            <a:endParaRPr lang="en-US" altLang="en-US" sz="1300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8C9CE0F4-9C84-C480-B156-2B41F35C1F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E89A408-C493-56FB-8177-E5AC7EB8A3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>
            <a:extLst>
              <a:ext uri="{FF2B5EF4-FFF2-40B4-BE49-F238E27FC236}">
                <a16:creationId xmlns:a16="http://schemas.microsoft.com/office/drawing/2014/main" id="{FD92F04C-0D98-9424-2B97-E3CFA0A707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14A4D9-A610-1140-98D5-57F15784E553}" type="slidenum">
              <a:rPr lang="en-US" altLang="en-US" sz="1300"/>
              <a:pPr>
                <a:spcBef>
                  <a:spcPct val="0"/>
                </a:spcBef>
              </a:pPr>
              <a:t>13</a:t>
            </a:fld>
            <a:endParaRPr lang="en-US" altLang="en-US" sz="1300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93EAB811-81CA-C868-9213-0874D801E2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1609E60-7097-7919-908C-B2475CF40F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>
            <a:extLst>
              <a:ext uri="{FF2B5EF4-FFF2-40B4-BE49-F238E27FC236}">
                <a16:creationId xmlns:a16="http://schemas.microsoft.com/office/drawing/2014/main" id="{10554021-A2AA-AB2B-A6CF-51B1270525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9E781E-B9DB-BC4D-98F0-D7D9F4420887}" type="slidenum">
              <a:rPr lang="en-US" altLang="en-US" sz="1300"/>
              <a:pPr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4A56CC03-72CC-CA5F-3957-B47C28C4A4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7E10EF47-F5A7-C9BE-7489-414850D51D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Espaço Reservado para Imagem de Slide 1">
            <a:extLst>
              <a:ext uri="{FF2B5EF4-FFF2-40B4-BE49-F238E27FC236}">
                <a16:creationId xmlns:a16="http://schemas.microsoft.com/office/drawing/2014/main" id="{EF10663B-7DA3-EE7A-3011-E8E7278D9E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Espaço Reservado para Anotações 2">
            <a:extLst>
              <a:ext uri="{FF2B5EF4-FFF2-40B4-BE49-F238E27FC236}">
                <a16:creationId xmlns:a16="http://schemas.microsoft.com/office/drawing/2014/main" id="{E0E6AA2A-58BC-C643-FEB4-D9AACE0CD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en-US">
              <a:latin typeface="Arial" panose="020B0604020202020204" pitchFamily="34" charset="0"/>
            </a:endParaRPr>
          </a:p>
        </p:txBody>
      </p:sp>
      <p:sp>
        <p:nvSpPr>
          <p:cNvPr id="40963" name="Espaço Reservado para Número de Slide 3">
            <a:extLst>
              <a:ext uri="{FF2B5EF4-FFF2-40B4-BE49-F238E27FC236}">
                <a16:creationId xmlns:a16="http://schemas.microsoft.com/office/drawing/2014/main" id="{795F761F-3479-34D8-BBB4-8190184E53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2A93A1-BE6A-EB4E-A50D-497F6FC33696}" type="slidenum">
              <a:rPr lang="en-US" altLang="en-US" sz="1300"/>
              <a:pPr>
                <a:spcBef>
                  <a:spcPct val="0"/>
                </a:spcBef>
              </a:pPr>
              <a:t>15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03046136-5E91-0FC7-D821-9E6BE571E0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9DC3BC-6C1B-9B4A-8A24-61A60C399D94}" type="slidenum">
              <a:rPr lang="en-US" altLang="en-US" sz="1300"/>
              <a:pPr>
                <a:spcBef>
                  <a:spcPct val="0"/>
                </a:spcBef>
              </a:pPr>
              <a:t>16</a:t>
            </a:fld>
            <a:endParaRPr lang="en-US" altLang="en-US" sz="1300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2DC6BA81-4456-2579-8D33-410D3586A1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697B9B5-FA64-037B-DB21-055E1CB5A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305F8A97-BD68-D837-9C24-B913F9830F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C51285-5410-9841-999C-2739D74FB713}" type="slidenum">
              <a:rPr lang="en-US" altLang="en-US" sz="1300"/>
              <a:pPr>
                <a:spcBef>
                  <a:spcPct val="0"/>
                </a:spcBef>
              </a:pPr>
              <a:t>17</a:t>
            </a:fld>
            <a:endParaRPr lang="en-US" altLang="en-US" sz="1300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00117E8F-EDF5-82F5-914A-C8C2AABBD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201BD7B-3AF1-619C-F32B-17DABBAAEF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9FFAA489-CF02-9064-37A4-4FC81045E0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8789F5-EF1E-2A4C-A404-71BE7F325187}" type="slidenum">
              <a:rPr lang="en-US" altLang="en-US" sz="1300"/>
              <a:pPr>
                <a:spcBef>
                  <a:spcPct val="0"/>
                </a:spcBef>
              </a:pPr>
              <a:t>18</a:t>
            </a:fld>
            <a:endParaRPr lang="en-US" altLang="en-US" sz="1300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E51D0D3D-99B1-67E1-CA31-C31B6955D7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5DDA72C-273A-A5D4-B161-85FF252237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Espaço Reservado para Imagem de Slide 1">
            <a:extLst>
              <a:ext uri="{FF2B5EF4-FFF2-40B4-BE49-F238E27FC236}">
                <a16:creationId xmlns:a16="http://schemas.microsoft.com/office/drawing/2014/main" id="{75C160EB-6A80-EC28-C03F-E9BF8DB7AA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Espaço Reservado para Anotações 2">
            <a:extLst>
              <a:ext uri="{FF2B5EF4-FFF2-40B4-BE49-F238E27FC236}">
                <a16:creationId xmlns:a16="http://schemas.microsoft.com/office/drawing/2014/main" id="{B372A09F-635C-2BA6-37F8-B26AF55D3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en-US">
              <a:latin typeface="Arial" panose="020B0604020202020204" pitchFamily="34" charset="0"/>
            </a:endParaRPr>
          </a:p>
        </p:txBody>
      </p:sp>
      <p:sp>
        <p:nvSpPr>
          <p:cNvPr id="49155" name="Espaço Reservado para Número de Slide 3">
            <a:extLst>
              <a:ext uri="{FF2B5EF4-FFF2-40B4-BE49-F238E27FC236}">
                <a16:creationId xmlns:a16="http://schemas.microsoft.com/office/drawing/2014/main" id="{96277244-CF25-A50B-3138-829F50A9FF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312C6D-B61A-5845-9C7D-EDB487BB8A8E}" type="slidenum">
              <a:rPr lang="en-US" altLang="en-US" sz="1300"/>
              <a:pPr>
                <a:spcBef>
                  <a:spcPct val="0"/>
                </a:spcBef>
              </a:pPr>
              <a:t>19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Espaço Reservado para Imagem de Slide 1">
            <a:extLst>
              <a:ext uri="{FF2B5EF4-FFF2-40B4-BE49-F238E27FC236}">
                <a16:creationId xmlns:a16="http://schemas.microsoft.com/office/drawing/2014/main" id="{853FF976-3ABB-363F-8CFF-1A539C51E7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Espaço Reservado para Anotações 2">
            <a:extLst>
              <a:ext uri="{FF2B5EF4-FFF2-40B4-BE49-F238E27FC236}">
                <a16:creationId xmlns:a16="http://schemas.microsoft.com/office/drawing/2014/main" id="{DA2EA6CD-A62D-F911-8118-9711ABE85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en-US">
              <a:latin typeface="Arial" panose="020B0604020202020204" pitchFamily="34" charset="0"/>
            </a:endParaRPr>
          </a:p>
        </p:txBody>
      </p:sp>
      <p:sp>
        <p:nvSpPr>
          <p:cNvPr id="51203" name="Espaço Reservado para Número de Slide 3">
            <a:extLst>
              <a:ext uri="{FF2B5EF4-FFF2-40B4-BE49-F238E27FC236}">
                <a16:creationId xmlns:a16="http://schemas.microsoft.com/office/drawing/2014/main" id="{44508356-2988-BE12-7DD9-73959A1EBF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57AAD5-FE21-1C46-9A59-8F0AE1B671BF}" type="slidenum">
              <a:rPr lang="en-US" altLang="en-US" sz="1300"/>
              <a:pPr>
                <a:spcBef>
                  <a:spcPct val="0"/>
                </a:spcBef>
              </a:pPr>
              <a:t>28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2581254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Espaço Reservado para Imagem de Slide 1">
            <a:extLst>
              <a:ext uri="{FF2B5EF4-FFF2-40B4-BE49-F238E27FC236}">
                <a16:creationId xmlns:a16="http://schemas.microsoft.com/office/drawing/2014/main" id="{6880433D-EF98-6154-FBF9-2D5C374255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Espaço Reservado para Anotações 2">
            <a:extLst>
              <a:ext uri="{FF2B5EF4-FFF2-40B4-BE49-F238E27FC236}">
                <a16:creationId xmlns:a16="http://schemas.microsoft.com/office/drawing/2014/main" id="{ABB6EEED-20A4-7A00-F7B7-A3CCD8F19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en-US">
              <a:latin typeface="Arial" panose="020B0604020202020204" pitchFamily="34" charset="0"/>
            </a:endParaRPr>
          </a:p>
        </p:txBody>
      </p:sp>
      <p:sp>
        <p:nvSpPr>
          <p:cNvPr id="53251" name="Espaço Reservado para Número de Slide 3">
            <a:extLst>
              <a:ext uri="{FF2B5EF4-FFF2-40B4-BE49-F238E27FC236}">
                <a16:creationId xmlns:a16="http://schemas.microsoft.com/office/drawing/2014/main" id="{126D50F2-624C-3204-2C8F-B5EDC44CD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5F1DDF-E3C7-1C47-B908-E83FC70CD22E}" type="slidenum">
              <a:rPr lang="en-US" altLang="en-US" sz="1300"/>
              <a:pPr>
                <a:spcBef>
                  <a:spcPct val="0"/>
                </a:spcBef>
              </a:pPr>
              <a:t>29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729880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716246B0-C235-B4A7-F981-1DE36B68EB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B1B7A3-BE2B-BA48-BA42-53B287749DA7}" type="slidenum">
              <a:rPr lang="en-US" altLang="en-US" sz="1300"/>
              <a:pPr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20735D6-71B9-E70F-B947-B4DEBAC957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E49407C-BA9A-A949-E895-148B4B2BA3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Espaço Reservado para Imagem de Slide 1">
            <a:extLst>
              <a:ext uri="{FF2B5EF4-FFF2-40B4-BE49-F238E27FC236}">
                <a16:creationId xmlns:a16="http://schemas.microsoft.com/office/drawing/2014/main" id="{06AA988C-764A-71B1-70B9-95803CE283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Espaço Reservado para Anotações 2">
            <a:extLst>
              <a:ext uri="{FF2B5EF4-FFF2-40B4-BE49-F238E27FC236}">
                <a16:creationId xmlns:a16="http://schemas.microsoft.com/office/drawing/2014/main" id="{ADC17DD0-023E-9D29-3A2E-176AF3B26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en-US">
              <a:latin typeface="Arial" panose="020B0604020202020204" pitchFamily="34" charset="0"/>
            </a:endParaRPr>
          </a:p>
        </p:txBody>
      </p:sp>
      <p:sp>
        <p:nvSpPr>
          <p:cNvPr id="55299" name="Espaço Reservado para Número de Slide 3">
            <a:extLst>
              <a:ext uri="{FF2B5EF4-FFF2-40B4-BE49-F238E27FC236}">
                <a16:creationId xmlns:a16="http://schemas.microsoft.com/office/drawing/2014/main" id="{3B7FDFAC-3F26-3EEF-BCAD-50E1E55ADB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8512D2-38A1-7E42-8F1E-127D21379010}" type="slidenum">
              <a:rPr lang="en-US" altLang="en-US" sz="1300"/>
              <a:pPr>
                <a:spcBef>
                  <a:spcPct val="0"/>
                </a:spcBef>
              </a:pPr>
              <a:t>30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1428373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Espaço Reservado para Imagem de Slide 1">
            <a:extLst>
              <a:ext uri="{FF2B5EF4-FFF2-40B4-BE49-F238E27FC236}">
                <a16:creationId xmlns:a16="http://schemas.microsoft.com/office/drawing/2014/main" id="{03262FF3-E213-1FDC-08BF-21296FB9F7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Espaço Reservado para Anotações 2">
            <a:extLst>
              <a:ext uri="{FF2B5EF4-FFF2-40B4-BE49-F238E27FC236}">
                <a16:creationId xmlns:a16="http://schemas.microsoft.com/office/drawing/2014/main" id="{A5CF2EB9-39E2-9B19-7E3F-1F93EE955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en-US">
              <a:latin typeface="Arial" panose="020B0604020202020204" pitchFamily="34" charset="0"/>
            </a:endParaRPr>
          </a:p>
        </p:txBody>
      </p:sp>
      <p:sp>
        <p:nvSpPr>
          <p:cNvPr id="57347" name="Espaço Reservado para Número de Slide 3">
            <a:extLst>
              <a:ext uri="{FF2B5EF4-FFF2-40B4-BE49-F238E27FC236}">
                <a16:creationId xmlns:a16="http://schemas.microsoft.com/office/drawing/2014/main" id="{7B6A113A-CC4B-A1FD-1702-3F96417503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CEC57E-EA60-6543-B81B-352A48A64B15}" type="slidenum">
              <a:rPr lang="en-US" altLang="en-US" sz="1300"/>
              <a:pPr>
                <a:spcBef>
                  <a:spcPct val="0"/>
                </a:spcBef>
              </a:pPr>
              <a:t>31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965611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ço Reservado para Imagem de Slide 1">
            <a:extLst>
              <a:ext uri="{FF2B5EF4-FFF2-40B4-BE49-F238E27FC236}">
                <a16:creationId xmlns:a16="http://schemas.microsoft.com/office/drawing/2014/main" id="{1F1D2FDD-01A8-0D8E-AF07-C2006CE1C7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Espaço Reservado para Anotações 2">
            <a:extLst>
              <a:ext uri="{FF2B5EF4-FFF2-40B4-BE49-F238E27FC236}">
                <a16:creationId xmlns:a16="http://schemas.microsoft.com/office/drawing/2014/main" id="{B7DB3DC4-416A-57A4-1B7C-957E557E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en-US">
              <a:latin typeface="Arial" panose="020B0604020202020204" pitchFamily="34" charset="0"/>
            </a:endParaRPr>
          </a:p>
        </p:txBody>
      </p:sp>
      <p:sp>
        <p:nvSpPr>
          <p:cNvPr id="22531" name="Espaço Reservado para Número de Slide 3">
            <a:extLst>
              <a:ext uri="{FF2B5EF4-FFF2-40B4-BE49-F238E27FC236}">
                <a16:creationId xmlns:a16="http://schemas.microsoft.com/office/drawing/2014/main" id="{38D666CD-DEE2-46BE-E24C-93AA36D642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36FB47-3669-FD46-BA54-114ADC7B0880}" type="slidenum">
              <a:rPr lang="en-US" altLang="en-US" sz="1300"/>
              <a:pPr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ço Reservado para Imagem de Slide 1">
            <a:extLst>
              <a:ext uri="{FF2B5EF4-FFF2-40B4-BE49-F238E27FC236}">
                <a16:creationId xmlns:a16="http://schemas.microsoft.com/office/drawing/2014/main" id="{DF0D78E5-52AA-AA1C-8F8A-C47E90C49A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Espaço Reservado para Anotações 2">
            <a:extLst>
              <a:ext uri="{FF2B5EF4-FFF2-40B4-BE49-F238E27FC236}">
                <a16:creationId xmlns:a16="http://schemas.microsoft.com/office/drawing/2014/main" id="{014EC5B2-58BE-DE03-44F4-D6A9C56E0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en-US">
              <a:latin typeface="Arial" panose="020B0604020202020204" pitchFamily="34" charset="0"/>
            </a:endParaRPr>
          </a:p>
        </p:txBody>
      </p:sp>
      <p:sp>
        <p:nvSpPr>
          <p:cNvPr id="24579" name="Espaço Reservado para Número de Slide 3">
            <a:extLst>
              <a:ext uri="{FF2B5EF4-FFF2-40B4-BE49-F238E27FC236}">
                <a16:creationId xmlns:a16="http://schemas.microsoft.com/office/drawing/2014/main" id="{F13C372B-B5C5-061D-482B-5761E652CB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553B67-504A-D744-BB7E-93931C8B0FB1}" type="slidenum">
              <a:rPr lang="en-US" altLang="en-US" sz="1300"/>
              <a:pPr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ço Reservado para Imagem de Slide 1">
            <a:extLst>
              <a:ext uri="{FF2B5EF4-FFF2-40B4-BE49-F238E27FC236}">
                <a16:creationId xmlns:a16="http://schemas.microsoft.com/office/drawing/2014/main" id="{A304B7AF-87AB-992C-B5CB-E03402FA1B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Espaço Reservado para Anotações 2">
            <a:extLst>
              <a:ext uri="{FF2B5EF4-FFF2-40B4-BE49-F238E27FC236}">
                <a16:creationId xmlns:a16="http://schemas.microsoft.com/office/drawing/2014/main" id="{5ED36878-2BFF-E57E-2464-F9555A148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en-US">
              <a:latin typeface="Arial" panose="020B0604020202020204" pitchFamily="34" charset="0"/>
            </a:endParaRPr>
          </a:p>
        </p:txBody>
      </p:sp>
      <p:sp>
        <p:nvSpPr>
          <p:cNvPr id="26627" name="Espaço Reservado para Número de Slide 3">
            <a:extLst>
              <a:ext uri="{FF2B5EF4-FFF2-40B4-BE49-F238E27FC236}">
                <a16:creationId xmlns:a16="http://schemas.microsoft.com/office/drawing/2014/main" id="{AEDCE601-52C9-86D1-F9DF-038730A080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79F96A-6E7C-0849-829F-F3DE907BA3C8}" type="slidenum">
              <a:rPr lang="en-US" altLang="en-US" sz="1300"/>
              <a:pPr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ço Reservado para Imagem de Slide 1">
            <a:extLst>
              <a:ext uri="{FF2B5EF4-FFF2-40B4-BE49-F238E27FC236}">
                <a16:creationId xmlns:a16="http://schemas.microsoft.com/office/drawing/2014/main" id="{5037E2E8-14D0-F53B-9FBE-32D63432FF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Espaço Reservado para Anotações 2">
            <a:extLst>
              <a:ext uri="{FF2B5EF4-FFF2-40B4-BE49-F238E27FC236}">
                <a16:creationId xmlns:a16="http://schemas.microsoft.com/office/drawing/2014/main" id="{A8AD2755-42BE-AAF7-4B35-CFD7E0C32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en-US">
              <a:latin typeface="Arial" panose="020B0604020202020204" pitchFamily="34" charset="0"/>
            </a:endParaRPr>
          </a:p>
        </p:txBody>
      </p:sp>
      <p:sp>
        <p:nvSpPr>
          <p:cNvPr id="28675" name="Espaço Reservado para Número de Slide 3">
            <a:extLst>
              <a:ext uri="{FF2B5EF4-FFF2-40B4-BE49-F238E27FC236}">
                <a16:creationId xmlns:a16="http://schemas.microsoft.com/office/drawing/2014/main" id="{933FBB10-92CF-28CD-7488-85D612F690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0AA2BF-3D36-4644-B5B0-07A07E007AF2}" type="slidenum">
              <a:rPr lang="en-US" altLang="en-US" sz="1300"/>
              <a:pPr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075D0D51-F09D-F951-AAA2-E35A40946E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A0808A-42B5-C147-8D97-6A4DB2C68F80}" type="slidenum">
              <a:rPr lang="en-US" altLang="en-US" sz="1300"/>
              <a:pPr>
                <a:spcBef>
                  <a:spcPct val="0"/>
                </a:spcBef>
              </a:pPr>
              <a:t>9</a:t>
            </a:fld>
            <a:endParaRPr lang="en-US" altLang="en-US" sz="130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F58C6603-FF8F-BA20-D7D5-795D03B2FB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A16724D-F229-013E-DED4-2BD0E274A3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004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075D0D51-F09D-F951-AAA2-E35A40946E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A0808A-42B5-C147-8D97-6A4DB2C68F80}" type="slidenum">
              <a:rPr lang="en-US" altLang="en-US" sz="1300"/>
              <a:pPr>
                <a:spcBef>
                  <a:spcPct val="0"/>
                </a:spcBef>
              </a:pPr>
              <a:t>10</a:t>
            </a:fld>
            <a:endParaRPr lang="en-US" altLang="en-US" sz="130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F58C6603-FF8F-BA20-D7D5-795D03B2FB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A16724D-F229-013E-DED4-2BD0E274A3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FFD9FAA4-5F6A-F9AE-76DF-7648CAC4B0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A7FAD5-655A-804C-9F57-FCDA93FF82DB}" type="slidenum">
              <a:rPr lang="en-US" altLang="en-US" sz="1300"/>
              <a:pPr>
                <a:spcBef>
                  <a:spcPct val="0"/>
                </a:spcBef>
              </a:pPr>
              <a:t>11</a:t>
            </a:fld>
            <a:endParaRPr lang="en-US" altLang="en-US" sz="1300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8DDE54B8-5E5A-70D2-28AA-526FDC2270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2E35138-B49F-B71B-BDD4-C35FCB6F63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EBD-B206-FF4D-9629-6BE7D45159E6}" type="datetimeFigureOut">
              <a:rPr lang="en-US" smtClean="0"/>
              <a:t>3/31/24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0AD6-051B-6148-BC58-7EFBA407C3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2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EBD-B206-FF4D-9629-6BE7D45159E6}" type="datetimeFigureOut">
              <a:rPr lang="en-US" smtClean="0"/>
              <a:t>3/31/24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0AD6-051B-6148-BC58-7EFBA407C3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9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EBD-B206-FF4D-9629-6BE7D45159E6}" type="datetimeFigureOut">
              <a:rPr lang="en-US" smtClean="0"/>
              <a:t>3/31/24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0AD6-051B-6148-BC58-7EFBA407C3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4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EBD-B206-FF4D-9629-6BE7D45159E6}" type="datetimeFigureOut">
              <a:rPr lang="en-US" smtClean="0"/>
              <a:t>3/31/24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0AD6-051B-6148-BC58-7EFBA407C3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5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EBD-B206-FF4D-9629-6BE7D45159E6}" type="datetimeFigureOut">
              <a:rPr lang="en-US" smtClean="0"/>
              <a:t>3/31/24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0AD6-051B-6148-BC58-7EFBA407C3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2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EBD-B206-FF4D-9629-6BE7D45159E6}" type="datetimeFigureOut">
              <a:rPr lang="en-US" smtClean="0"/>
              <a:t>3/31/24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0AD6-051B-6148-BC58-7EFBA407C3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8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EBD-B206-FF4D-9629-6BE7D45159E6}" type="datetimeFigureOut">
              <a:rPr lang="en-US" smtClean="0"/>
              <a:t>3/31/24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0AD6-051B-6148-BC58-7EFBA407C3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EBD-B206-FF4D-9629-6BE7D45159E6}" type="datetimeFigureOut">
              <a:rPr lang="en-US" smtClean="0"/>
              <a:t>3/31/24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0AD6-051B-6148-BC58-7EFBA407C3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05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EBD-B206-FF4D-9629-6BE7D45159E6}" type="datetimeFigureOut">
              <a:rPr lang="en-US" smtClean="0"/>
              <a:t>3/31/24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0AD6-051B-6148-BC58-7EFBA407C3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2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EBD-B206-FF4D-9629-6BE7D45159E6}" type="datetimeFigureOut">
              <a:rPr lang="en-US" smtClean="0"/>
              <a:t>3/31/24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0AD6-051B-6148-BC58-7EFBA407C3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4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EBD-B206-FF4D-9629-6BE7D45159E6}" type="datetimeFigureOut">
              <a:rPr lang="en-US" smtClean="0"/>
              <a:t>3/31/24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0AD6-051B-6148-BC58-7EFBA407C3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0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FBEBD-B206-FF4D-9629-6BE7D45159E6}" type="datetimeFigureOut">
              <a:rPr lang="en-US" smtClean="0"/>
              <a:t>3/31/24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0AD6-051B-6148-BC58-7EFBA407C3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4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cps.fgv.br/FelicidadeNaPandemia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4" descr="Escadas da frente e colunas de um majestoso edifício da cidade">
            <a:extLst>
              <a:ext uri="{FF2B5EF4-FFF2-40B4-BE49-F238E27FC236}">
                <a16:creationId xmlns:a16="http://schemas.microsoft.com/office/drawing/2014/main" id="{6231D8EE-DF23-A721-5C8A-9934181D9E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500" r="-1" b="15209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1AAD240-3056-FE67-12E2-35C7C941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4000" cy="30632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FUNÇÕES DO GOVERNO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20/03/2024</a:t>
            </a:r>
          </a:p>
        </p:txBody>
      </p:sp>
      <p:sp>
        <p:nvSpPr>
          <p:cNvPr id="20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49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703" name="Rectangle 2970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05" name="Rectangle 2970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07" name="Rectangle 2970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09" name="Rectangle 2970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11" name="Rectangle 2971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7" name="Rectangle 2">
            <a:extLst>
              <a:ext uri="{FF2B5EF4-FFF2-40B4-BE49-F238E27FC236}">
                <a16:creationId xmlns:a16="http://schemas.microsoft.com/office/drawing/2014/main" id="{12B3EF15-4B61-CF5A-F3A1-38D48F6965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8611" y="403339"/>
            <a:ext cx="11058526" cy="1033669"/>
          </a:xfrm>
        </p:spPr>
        <p:txBody>
          <a:bodyPr>
            <a:noAutofit/>
          </a:bodyPr>
          <a:lstStyle/>
          <a:p>
            <a:pPr eaLnBrk="1" hangingPunct="1"/>
            <a:br>
              <a:rPr lang="pt-BR" altLang="en-US" sz="2800" dirty="0">
                <a:solidFill>
                  <a:srgbClr val="FFFFFF"/>
                </a:solidFill>
              </a:rPr>
            </a:br>
            <a:r>
              <a:rPr lang="pt-BR" altLang="en-US" sz="2800" b="1" dirty="0">
                <a:solidFill>
                  <a:srgbClr val="FFFFFF"/>
                </a:solidFill>
              </a:rPr>
              <a:t>FATORES QUE DETERMINAM A DISTRIBUIÇÃO DE RENDA </a:t>
            </a:r>
            <a:br>
              <a:rPr lang="pt-BR" altLang="en-US" sz="2800" b="1" dirty="0">
                <a:solidFill>
                  <a:srgbClr val="FFFFFF"/>
                </a:solidFill>
              </a:rPr>
            </a:br>
            <a:r>
              <a:rPr lang="pt-BR" altLang="en-US" sz="2800" b="1" dirty="0">
                <a:solidFill>
                  <a:srgbClr val="FFFFFF"/>
                </a:solidFill>
              </a:rPr>
              <a:t> DEMANDA NEOCLÁSSICA  - APRESENTAMOS 4 DESTES FATORES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26D4E692-F0FF-6065-419A-C356FF5141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8611" y="1702957"/>
            <a:ext cx="11557596" cy="5049518"/>
          </a:xfrm>
        </p:spPr>
        <p:txBody>
          <a:bodyPr anchor="ctr">
            <a:normAutofit/>
          </a:bodyPr>
          <a:lstStyle/>
          <a:p>
            <a:pPr marL="381000" indent="-381000">
              <a:buNone/>
            </a:pPr>
            <a:r>
              <a:rPr lang="pt-BR" alt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O padrão de distribuição de renda pode ser condicionado pela demanda:  </a:t>
            </a:r>
          </a:p>
          <a:p>
            <a:pPr marL="381000" indent="-381000">
              <a:buNone/>
            </a:pPr>
            <a:r>
              <a:rPr lang="pt-BR" altLang="en-US" sz="2400" b="1" dirty="0">
                <a:latin typeface="Calibri" panose="020F0502020204030204" pitchFamily="34" charset="0"/>
                <a:cs typeface="Arial" panose="020B0604020202020204" pitchFamily="34" charset="0"/>
              </a:rPr>
              <a:t>1. Preferência e renda dos consumidores:  </a:t>
            </a:r>
            <a:endParaRPr lang="pt-BR" altLang="en-US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0" indent="-381000"/>
            <a:r>
              <a:rPr lang="pt-BR" alt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Os mercados remuneram as pessoas segundo sua contribuição à produção de bens comercializáveis, o que, em contrapartida, reflete as preferências e rendas dos consumidores.  </a:t>
            </a:r>
            <a:endParaRPr lang="pt-BR" alt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0" indent="-381000"/>
            <a:r>
              <a:rPr lang="pt-BR" altLang="en-US" sz="2400" b="1" dirty="0">
                <a:latin typeface="Calibri" panose="020F0502020204030204" pitchFamily="34" charset="0"/>
                <a:cs typeface="Arial" panose="020B0604020202020204" pitchFamily="34" charset="0"/>
              </a:rPr>
              <a:t>O indivíduo tem controle limitado quanto à aceitação pelo mercado de sua capacidade produtiva.</a:t>
            </a:r>
          </a:p>
          <a:p>
            <a:pPr marL="381000" indent="-381000"/>
            <a:r>
              <a:rPr lang="pt-BR" alt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Em função disso, </a:t>
            </a:r>
            <a:r>
              <a:rPr lang="pt-BR" altLang="en-US" sz="2400" b="1" dirty="0">
                <a:latin typeface="Calibri" panose="020F0502020204030204" pitchFamily="34" charset="0"/>
                <a:cs typeface="Arial" panose="020B0604020202020204" pitchFamily="34" charset="0"/>
              </a:rPr>
              <a:t>ganham pouco aqueles cuja produtividade é baixa, em termos de valor de mercado.  </a:t>
            </a:r>
          </a:p>
          <a:p>
            <a:pPr marL="381000" indent="-381000"/>
            <a:r>
              <a:rPr lang="pt-BR" altLang="en-US" sz="2400" i="1" dirty="0">
                <a:latin typeface="Calibri" panose="020F0502020204030204" pitchFamily="34" charset="0"/>
                <a:cs typeface="Arial" panose="020B0604020202020204" pitchFamily="34" charset="0"/>
              </a:rPr>
              <a:t>JOGADOR DE FUTEBOL E ESCRITOR</a:t>
            </a:r>
          </a:p>
          <a:p>
            <a:pPr marL="381000" indent="-381000"/>
            <a:endParaRPr lang="pt-BR" altLang="en-US" b="1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751" name="Rectangle 3175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3" name="Rectangle 3175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5" name="Rectangle 31754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7" name="Rectangle 3175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9" name="Rectangle 3175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7D6CE411-AC62-E8AF-6BCA-1D3E498294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459" y="169678"/>
            <a:ext cx="11435444" cy="1033669"/>
          </a:xfrm>
        </p:spPr>
        <p:txBody>
          <a:bodyPr>
            <a:noAutofit/>
          </a:bodyPr>
          <a:lstStyle/>
          <a:p>
            <a:pPr eaLnBrk="1" hangingPunct="1"/>
            <a:br>
              <a:rPr lang="pt-BR" altLang="en-US" sz="3200" dirty="0">
                <a:solidFill>
                  <a:srgbClr val="FFFFFF"/>
                </a:solidFill>
              </a:rPr>
            </a:br>
            <a:r>
              <a:rPr lang="pt-BR" altLang="en-US" sz="3200" b="1" dirty="0">
                <a:solidFill>
                  <a:srgbClr val="FFFFFF"/>
                </a:solidFill>
              </a:rPr>
              <a:t>Fatores que determinam a distribuição de renda </a:t>
            </a:r>
            <a:br>
              <a:rPr lang="pt-BR" altLang="en-US" sz="3200" b="1" dirty="0">
                <a:solidFill>
                  <a:srgbClr val="FFFFFF"/>
                </a:solidFill>
              </a:rPr>
            </a:br>
            <a:endParaRPr lang="pt-BR" altLang="en-US" sz="3200" dirty="0">
              <a:solidFill>
                <a:srgbClr val="FFFFFF"/>
              </a:solidFill>
            </a:endParaRPr>
          </a:p>
        </p:txBody>
      </p:sp>
      <p:sp>
        <p:nvSpPr>
          <p:cNvPr id="31745" name="Rectangle 3">
            <a:extLst>
              <a:ext uri="{FF2B5EF4-FFF2-40B4-BE49-F238E27FC236}">
                <a16:creationId xmlns:a16="http://schemas.microsoft.com/office/drawing/2014/main" id="{7CF01D8F-A380-15C6-D6E1-29BB62425A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9346" y="1597432"/>
            <a:ext cx="11272839" cy="4706619"/>
          </a:xfrm>
        </p:spPr>
        <p:txBody>
          <a:bodyPr anchor="ctr"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pt-BR" altLang="en-US" sz="2400" b="1" dirty="0">
                <a:cs typeface="Arial" panose="020B0604020202020204" pitchFamily="34" charset="0"/>
              </a:rPr>
              <a:t>2. Natureza do bem produzido:  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en-US" sz="2400" dirty="0">
                <a:cs typeface="Arial" panose="020B0604020202020204" pitchFamily="34" charset="0"/>
              </a:rPr>
              <a:t>É o caso, por exemplo, de bens para os quais é limitada a capacidade de definição de propriedade.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en-US" sz="2400" dirty="0">
                <a:cs typeface="Arial" panose="020B0604020202020204" pitchFamily="34" charset="0"/>
              </a:rPr>
              <a:t>Mesmo em mercados competitivos, benefícios de atividades como a pesquisa básica, por exemplo, podem se difundir pela sociedade, de tal forma que o pesquisador não tem meios operacionais para obter o devido retorno pelas suas contribuições. 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en-US" sz="2400" dirty="0">
                <a:cs typeface="Arial" panose="020B0604020202020204" pitchFamily="34" charset="0"/>
              </a:rPr>
              <a:t>Nesse caso, trata-se de um aspecto associado à </a:t>
            </a:r>
            <a:r>
              <a:rPr lang="pt-BR" altLang="en-US" sz="2400" b="1" i="1" dirty="0">
                <a:cs typeface="Arial" panose="020B0604020202020204" pitchFamily="34" charset="0"/>
              </a:rPr>
              <a:t>questão da propriedade intelectual e falhas de mercado.   </a:t>
            </a:r>
          </a:p>
          <a:p>
            <a:pPr eaLnBrk="1" hangingPunct="1">
              <a:buFont typeface="Wingdings" pitchFamily="2" charset="2"/>
              <a:buNone/>
            </a:pPr>
            <a:endParaRPr lang="pt-BR" altLang="en-US" sz="2400" b="1" i="1" dirty="0"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altLang="en-US" sz="2400" dirty="0">
                <a:cs typeface="Times New Roman" panose="02020603050405020304" pitchFamily="18" charset="0"/>
              </a:rPr>
              <a:t>PESQUISADOR E DONO DE RESTAURANTE 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799" name="Rectangle 33798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01" name="Rectangle 33800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03" name="Rectangle 33802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05" name="Rectangle 33804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807" name="Rectangle 33806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09" name="Oval 33808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D37C23B7-D901-AC0D-46D3-AB98DEA55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7027" y="604822"/>
            <a:ext cx="4230100" cy="3387497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pt-BR" altLang="en-US" sz="2800" dirty="0">
                <a:solidFill>
                  <a:srgbClr val="FFFFFF"/>
                </a:solidFill>
              </a:rPr>
              <a:t> </a:t>
            </a:r>
            <a:br>
              <a:rPr lang="pt-BR" altLang="en-US" sz="2800" dirty="0">
                <a:solidFill>
                  <a:srgbClr val="FFFFFF"/>
                </a:solidFill>
              </a:rPr>
            </a:br>
            <a:r>
              <a:rPr lang="pt-BR" altLang="en-US" sz="2800" b="1" dirty="0">
                <a:solidFill>
                  <a:srgbClr val="FFFFFF"/>
                </a:solidFill>
              </a:rPr>
              <a:t> </a:t>
            </a:r>
            <a:br>
              <a:rPr lang="pt-BR" altLang="en-US" sz="2800" b="1" dirty="0">
                <a:solidFill>
                  <a:srgbClr val="FFFFFF"/>
                </a:solidFill>
              </a:rPr>
            </a:br>
            <a:r>
              <a:rPr lang="pt-BR" altLang="en-US" sz="2800" b="1" dirty="0">
                <a:solidFill>
                  <a:srgbClr val="FFFFFF"/>
                </a:solidFill>
              </a:rPr>
              <a:t>FATORES QUE DETERMINAM A DISTRIBUIÇÃO DE RENDA </a:t>
            </a:r>
            <a:br>
              <a:rPr lang="pt-BR" altLang="en-US" sz="2800" b="1" dirty="0">
                <a:solidFill>
                  <a:srgbClr val="FFFFFF"/>
                </a:solidFill>
              </a:rPr>
            </a:br>
            <a:r>
              <a:rPr lang="pt-BR" altLang="en-US" sz="2800" b="1" dirty="0">
                <a:solidFill>
                  <a:srgbClr val="FFFFFF"/>
                </a:solidFill>
              </a:rPr>
              <a:t> DEMANDA NEOCLÁSSICA </a:t>
            </a:r>
            <a:endParaRPr lang="pt-BR" altLang="en-US" sz="2800" dirty="0">
              <a:solidFill>
                <a:srgbClr val="FFFFFF"/>
              </a:solidFill>
            </a:endParaRPr>
          </a:p>
        </p:txBody>
      </p:sp>
      <p:sp>
        <p:nvSpPr>
          <p:cNvPr id="33793" name="Rectangle 3">
            <a:extLst>
              <a:ext uri="{FF2B5EF4-FFF2-40B4-BE49-F238E27FC236}">
                <a16:creationId xmlns:a16="http://schemas.microsoft.com/office/drawing/2014/main" id="{CC87C47D-8D8C-4A93-C220-794C7483A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43575" y="291713"/>
            <a:ext cx="6447660" cy="5823337"/>
          </a:xfrm>
        </p:spPr>
        <p:txBody>
          <a:bodyPr anchor="ctr">
            <a:normAutofit/>
          </a:bodyPr>
          <a:lstStyle/>
          <a:p>
            <a:pPr eaLnBrk="1" hangingPunct="1">
              <a:buFontTx/>
              <a:buNone/>
            </a:pPr>
            <a:r>
              <a:rPr lang="pt-BR" altLang="en-US" sz="2400" b="1" dirty="0">
                <a:cs typeface="Arial" panose="020B0604020202020204" pitchFamily="34" charset="0"/>
              </a:rPr>
              <a:t>3. Procedimentos discriminatórios  </a:t>
            </a:r>
            <a:endParaRPr lang="pt-BR" altLang="en-US" sz="2400" dirty="0"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altLang="en-US" sz="2400" dirty="0">
                <a:cs typeface="Arial" panose="020B0604020202020204" pitchFamily="34" charset="0"/>
              </a:rPr>
              <a:t>	Têm o efeito de não remunerar plenamente as pessoas por sua produtividade, ou não permitir que obtenham emprego onde sua produção seja maximizada.</a:t>
            </a:r>
          </a:p>
          <a:p>
            <a:pPr eaLnBrk="1" hangingPunct="1">
              <a:buFont typeface="Wingdings" pitchFamily="2" charset="2"/>
              <a:buNone/>
            </a:pPr>
            <a:endParaRPr lang="pt-BR" altLang="en-US" sz="2400" dirty="0"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pt-BR" altLang="en-US" sz="2400" dirty="0"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altLang="en-US" sz="2400" dirty="0">
                <a:cs typeface="Arial" panose="020B0604020202020204" pitchFamily="34" charset="0"/>
              </a:rPr>
              <a:t>JUÍZES DE FUTEBOL FEMININO E MASCULINO</a:t>
            </a:r>
            <a:endParaRPr lang="pt-BR" altLang="en-US" sz="24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71" name="Rectangle 1127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3" name="Rectangle 1127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5" name="Rectangle 11274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7" name="Rectangle 1127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9" name="Rectangle 1127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4431D47-B2D0-114B-B044-09577204E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346" y="72241"/>
            <a:ext cx="11273304" cy="1327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FATORES QUE DETERMINAM A DISTRIBUIÇÃO DE RENDA </a:t>
            </a:r>
            <a:b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DEMANDA NEOCLÁSSICA </a:t>
            </a:r>
            <a:endParaRPr lang="en-US" sz="2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266" name="Rectangle 3">
            <a:extLst>
              <a:ext uri="{FF2B5EF4-FFF2-40B4-BE49-F238E27FC236}">
                <a16:creationId xmlns:a16="http://schemas.microsoft.com/office/drawing/2014/main" id="{75DB5F79-11A5-B44D-92EF-2056C322B9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6383" y="1669673"/>
            <a:ext cx="10999229" cy="47637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  <a:defRPr/>
            </a:pPr>
            <a:r>
              <a:rPr lang="pt-PT" sz="2400" b="1" dirty="0"/>
              <a:t>4. Condições não competitivas (poder de mercado):  </a:t>
            </a:r>
          </a:p>
          <a:p>
            <a:pPr marL="0" indent="0">
              <a:buNone/>
              <a:defRPr/>
            </a:pPr>
            <a:endParaRPr lang="pt-PT" sz="2400" dirty="0"/>
          </a:p>
          <a:p>
            <a:pPr marL="0" indent="0">
              <a:buNone/>
              <a:defRPr/>
            </a:pPr>
            <a:r>
              <a:rPr lang="pt-PT" sz="2400" dirty="0"/>
              <a:t>As empresas assumem posição privilegiada e passam a impor preços (exemplo: como compradores únicos).  </a:t>
            </a:r>
          </a:p>
          <a:p>
            <a:pPr marL="0" indent="0">
              <a:buNone/>
              <a:defRPr/>
            </a:pPr>
            <a:r>
              <a:rPr lang="pt-PT" sz="2400" dirty="0"/>
              <a:t>Parte da remuneração originalmente devida aos proprietários dos recursos produtivos transforma-se em lucro ao invés de ser revertida aos que compõem a base da produção.</a:t>
            </a:r>
          </a:p>
          <a:p>
            <a:pPr marL="0" indent="0">
              <a:buNone/>
              <a:defRPr/>
            </a:pPr>
            <a:r>
              <a:rPr lang="pt-PT" sz="2400" dirty="0"/>
              <a:t>Consequentemente, a distribuição resultante da renda não é equitativa e eficiente. </a:t>
            </a:r>
          </a:p>
          <a:p>
            <a:pPr marL="0" indent="0">
              <a:buNone/>
              <a:defRPr/>
            </a:pPr>
            <a:endParaRPr lang="pt-PT" sz="2400" dirty="0"/>
          </a:p>
          <a:p>
            <a:pPr marL="0" indent="0">
              <a:buNone/>
              <a:defRPr/>
            </a:pPr>
            <a:r>
              <a:rPr lang="en-US" sz="2400" dirty="0"/>
              <a:t>EMPRESAS ADQUIRINDO PEÇAS ARTESANAIS DE INDÍGENAS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895" name="Rectangle 3789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97" name="Rectangle 3789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99" name="Rectangle 3789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01" name="Rectangle 3790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03" name="Rectangle 3790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89" name="Rectangle 2">
            <a:extLst>
              <a:ext uri="{FF2B5EF4-FFF2-40B4-BE49-F238E27FC236}">
                <a16:creationId xmlns:a16="http://schemas.microsoft.com/office/drawing/2014/main" id="{4D379ADC-F585-1695-A80C-A46BCCBD47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en-US" sz="4000" b="1">
                <a:solidFill>
                  <a:srgbClr val="FFFFFF"/>
                </a:solidFill>
                <a:latin typeface="Calibri" panose="020F0502020204030204" pitchFamily="34" charset="0"/>
              </a:rPr>
              <a:t>Critérios para a definição da Equidade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7D5997BA-2495-6D14-6042-D7E50BD903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0074" y="1622744"/>
            <a:ext cx="11129964" cy="4663755"/>
          </a:xfrm>
        </p:spPr>
        <p:txBody>
          <a:bodyPr anchor="ctr">
            <a:normAutofit/>
          </a:bodyPr>
          <a:lstStyle/>
          <a:p>
            <a:pPr eaLnBrk="1" hangingPunct="1">
              <a:buFontTx/>
              <a:buNone/>
            </a:pPr>
            <a:r>
              <a:rPr lang="pt-BR" alt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A Teoria Econômica </a:t>
            </a:r>
            <a:r>
              <a:rPr lang="pt-BR" altLang="en-US" sz="2400" b="1" i="1" dirty="0">
                <a:latin typeface="Calibri" panose="020F0502020204030204" pitchFamily="34" charset="0"/>
                <a:cs typeface="Arial" panose="020B0604020202020204" pitchFamily="34" charset="0"/>
              </a:rPr>
              <a:t>não fornece um critério único e inquestionável de equidade</a:t>
            </a:r>
            <a:r>
              <a:rPr lang="pt-BR" alt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buFontTx/>
              <a:buNone/>
            </a:pPr>
            <a:endParaRPr lang="pt-BR" altLang="en-US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pt-BR" alt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Não se desenvolveu, até agora, uma metodologia para a comparação interpessoal de valores e satisfações, o que acaba gerando dificuldades na aplicabilidade da regra de Pareto.   </a:t>
            </a:r>
          </a:p>
          <a:p>
            <a:pPr eaLnBrk="1" hangingPunct="1"/>
            <a:endParaRPr lang="pt-BR" alt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pt-BR" alt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Dessa forma, o que pode ser feito é a instauração de debate político sobre a questão – opiniões divergentes podem ser reconciliadas ou ajustadas mediante uma posição que resulte da vontade da maioria.  </a:t>
            </a:r>
            <a:endParaRPr lang="pt-BR" alt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955" name="Rectangle 39943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9957" name="Rectangle 39945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58" name="Rectangle 39947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59" name="Rectangle 39949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60" name="Rectangle 39951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954" name="Freeform: Shape 39953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956" name="Rectangle 39955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37" name="Título 1">
            <a:extLst>
              <a:ext uri="{FF2B5EF4-FFF2-40B4-BE49-F238E27FC236}">
                <a16:creationId xmlns:a16="http://schemas.microsoft.com/office/drawing/2014/main" id="{69D7DE0A-EC49-0E86-5D4A-5649C882A4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t-BR" altLang="en-US" sz="4000" b="1">
                <a:solidFill>
                  <a:srgbClr val="FFFFFF"/>
                </a:solidFill>
              </a:rPr>
              <a:t>Função Distributiva - Instrumentos </a:t>
            </a:r>
          </a:p>
        </p:txBody>
      </p:sp>
      <p:sp>
        <p:nvSpPr>
          <p:cNvPr id="39938" name="Espaço Reservado para Conteúdo 2">
            <a:extLst>
              <a:ext uri="{FF2B5EF4-FFF2-40B4-BE49-F238E27FC236}">
                <a16:creationId xmlns:a16="http://schemas.microsoft.com/office/drawing/2014/main" id="{E73155FA-0BB8-773E-22D6-5E664957F5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34810" y="242889"/>
            <a:ext cx="7838115" cy="6212776"/>
          </a:xfrm>
        </p:spPr>
        <p:txBody>
          <a:bodyPr anchor="ctr">
            <a:normAutofit/>
          </a:bodyPr>
          <a:lstStyle/>
          <a:p>
            <a:r>
              <a:rPr lang="pt-BR" altLang="en-US" dirty="0"/>
              <a:t>Subsídios: promover transferências para assegurar um retorno maior para atividades </a:t>
            </a:r>
            <a:r>
              <a:rPr lang="pt-BR" altLang="en-US" i="1" dirty="0"/>
              <a:t>em contextos que prevalece, por exemplo, procedimentos discriminatórios ou o mercado é não competitivo. </a:t>
            </a:r>
          </a:p>
          <a:p>
            <a:endParaRPr lang="pt-BR" altLang="en-US" dirty="0"/>
          </a:p>
          <a:p>
            <a:r>
              <a:rPr lang="pt-BR" altLang="en-US" dirty="0"/>
              <a:t>Tributação: redução de impostos pode beneficiar alguns segmentos onde prevalecem, por exemplo, procedimentos discriminatórios. </a:t>
            </a:r>
          </a:p>
          <a:p>
            <a:pPr>
              <a:buFontTx/>
              <a:buNone/>
            </a:pPr>
            <a:endParaRPr lang="pt-BR" altLang="en-US" sz="2400" dirty="0"/>
          </a:p>
          <a:p>
            <a:endParaRPr lang="pt-BR" altLang="en-US" sz="2400" dirty="0"/>
          </a:p>
          <a:p>
            <a:endParaRPr lang="pt-BR" altLang="en-US" sz="2000" dirty="0"/>
          </a:p>
        </p:txBody>
      </p:sp>
      <p:sp>
        <p:nvSpPr>
          <p:cNvPr id="39939" name="Espaço Reservado para Número de Slide 3">
            <a:extLst>
              <a:ext uri="{FF2B5EF4-FFF2-40B4-BE49-F238E27FC236}">
                <a16:creationId xmlns:a16="http://schemas.microsoft.com/office/drawing/2014/main" id="{42CC164B-FD94-24C7-093B-36B6D6901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0E792E85-D31C-6D45-828C-996087A96DB3}" type="slidenum">
              <a:rPr lang="en-US" alt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15</a:t>
            </a:fld>
            <a:endParaRPr lang="en-US" alt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991" name="Rectangle 4199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1993" name="Rectangle 4199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95" name="Rectangle 4199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97" name="Rectangle 4199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99" name="Rectangle 4199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001" name="Freeform: Shape 4200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2003" name="Rectangle 4200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85" name="Rectangle 2">
            <a:extLst>
              <a:ext uri="{FF2B5EF4-FFF2-40B4-BE49-F238E27FC236}">
                <a16:creationId xmlns:a16="http://schemas.microsoft.com/office/drawing/2014/main" id="{864A3A01-8DCA-E48A-F8E0-A1859AB44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pt-BR" altLang="en-US" sz="4000" b="1">
                <a:solidFill>
                  <a:srgbClr val="FFFFFF"/>
                </a:solidFill>
                <a:latin typeface="Calibri" panose="020F0502020204030204" pitchFamily="34" charset="0"/>
              </a:rPr>
              <a:t>Função Estabilizadora 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2A24E2A0-0673-19AC-F3D2-82538C34DE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70804" y="331427"/>
            <a:ext cx="8166727" cy="5963355"/>
          </a:xfrm>
        </p:spPr>
        <p:txBody>
          <a:bodyPr anchor="ctr"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pt-BR" alt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Objetivos: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Considerando-se que o funcionamento do sistema de mercado não é, por si só, capaz de assegurar sempre:  </a:t>
            </a:r>
          </a:p>
          <a:p>
            <a:pPr eaLnBrk="1" hangingPunct="1">
              <a:buFont typeface="Wingdings" pitchFamily="2" charset="2"/>
              <a:buNone/>
            </a:pPr>
            <a:endParaRPr lang="pt-BR" altLang="en-U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alt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-   Níveis de emprego elevados ou “de equilíbrio”;  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-   Estabilidade de preços; e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-   Taxas de crescimento econômico elevadas ou “de equilíbrio”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052" name="Rectangle 440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54" name="Rectangle 440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56" name="Rectangle 440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58" name="Rectangle 440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60" name="Rectangle 440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33" name="Rectangle 2">
            <a:extLst>
              <a:ext uri="{FF2B5EF4-FFF2-40B4-BE49-F238E27FC236}">
                <a16:creationId xmlns:a16="http://schemas.microsoft.com/office/drawing/2014/main" id="{D96EC270-1FB3-55B7-D98A-A9589C032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en-US" sz="4000" b="1">
                <a:solidFill>
                  <a:srgbClr val="FFFFFF"/>
                </a:solidFill>
                <a:latin typeface="Calibri" panose="020F0502020204030204" pitchFamily="34" charset="0"/>
              </a:rPr>
              <a:t>Função Estabilizadora </a:t>
            </a:r>
            <a:endParaRPr lang="pt-BR" altLang="en-US" sz="4000">
              <a:solidFill>
                <a:srgbClr val="FFFFFF"/>
              </a:solidFill>
            </a:endParaRP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930C67CB-8726-0F92-E94C-D359848672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9349" y="1732408"/>
            <a:ext cx="11356413" cy="4831053"/>
          </a:xfrm>
        </p:spPr>
        <p:txBody>
          <a:bodyPr anchor="ctr"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pt-BR" alt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Principais instrumentos à disposição do governo: </a:t>
            </a:r>
            <a:r>
              <a:rPr lang="pt-BR" altLang="en-US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variáveis de Política Fiscal e de Política Monetária.  </a:t>
            </a:r>
          </a:p>
          <a:p>
            <a:pPr eaLnBrk="1" hangingPunct="1">
              <a:buFont typeface="Wingdings" pitchFamily="2" charset="2"/>
              <a:buNone/>
            </a:pPr>
            <a:endParaRPr lang="pt-BR" alt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altLang="en-US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Política Fiscal:</a:t>
            </a:r>
            <a:endParaRPr lang="pt-BR" alt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alt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- Provocar impacto direto através de variação dos gastos públicos em consumo e investimento;  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Ou indiretamente, pela variação das alíquotas de impostos.   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(Exemplo: Redução de imposto que eleva a renda disponível do setor privado e o multiplicador de renda da economia).   </a:t>
            </a:r>
          </a:p>
          <a:p>
            <a:pPr eaLnBrk="1" hangingPunct="1">
              <a:buFont typeface="Wingdings" pitchFamily="2" charset="2"/>
              <a:buNone/>
            </a:pPr>
            <a:endParaRPr lang="pt-BR" altLang="en-US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100" name="Rectangle 4609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6102" name="Rectangle 4610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04" name="Rectangle 4610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06" name="Rectangle 4610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08" name="Rectangle 4610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110" name="Freeform: Shape 4610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6112" name="Rectangle 4611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81" name="Rectangle 2">
            <a:extLst>
              <a:ext uri="{FF2B5EF4-FFF2-40B4-BE49-F238E27FC236}">
                <a16:creationId xmlns:a16="http://schemas.microsoft.com/office/drawing/2014/main" id="{36E1580C-DB27-A128-2737-4FB51A4797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pt-BR" altLang="en-US" sz="3400" b="1">
                <a:solidFill>
                  <a:srgbClr val="FFFFFF"/>
                </a:solidFill>
              </a:rPr>
              <a:t>FUNÇÃO ESTABILIZADORA DO GOVERNO</a:t>
            </a: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97994709-66D1-FF56-F10D-0A321DB884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34811" y="342900"/>
            <a:ext cx="7952414" cy="5852627"/>
          </a:xfrm>
        </p:spPr>
        <p:txBody>
          <a:bodyPr anchor="ctr"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</a:pPr>
            <a:endParaRPr lang="pt-BR" altLang="en-US" sz="3200" b="1" dirty="0"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altLang="en-US" sz="3200" b="1" dirty="0">
                <a:cs typeface="Times New Roman" panose="02020603050405020304" pitchFamily="18" charset="0"/>
              </a:rPr>
              <a:t>Política Monetária:</a:t>
            </a:r>
          </a:p>
          <a:p>
            <a:pPr eaLnBrk="1" hangingPunct="1">
              <a:buFont typeface="Wingdings" pitchFamily="2" charset="2"/>
              <a:buNone/>
            </a:pPr>
            <a:endParaRPr lang="pt-BR" altLang="en-US" sz="3200" b="1" dirty="0"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altLang="en-US" dirty="0">
                <a:cs typeface="Times New Roman" panose="02020603050405020304" pitchFamily="18" charset="0"/>
              </a:rPr>
              <a:t>BANCO CENTRAL TEM AUTONOMIA, MAS É TAMBÉM GOVERNO</a:t>
            </a:r>
          </a:p>
          <a:p>
            <a:pPr eaLnBrk="1" hangingPunct="1">
              <a:buFont typeface="Wingdings" pitchFamily="2" charset="2"/>
              <a:buNone/>
            </a:pPr>
            <a:endParaRPr lang="pt-BR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altLang="en-US" sz="3200" dirty="0">
                <a:cs typeface="Times New Roman" panose="02020603050405020304" pitchFamily="18" charset="0"/>
              </a:rPr>
              <a:t>É mais comum, no entanto, o emprego simultâneo de instrumento de política fiscal e monetária.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en-US" sz="3200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pt-BR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pt-BR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altLang="en-US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en-US" dirty="0">
                <a:cs typeface="Times New Roman" panose="02020603050405020304" pitchFamily="18" charset="0"/>
              </a:rPr>
              <a:t> </a:t>
            </a:r>
            <a:endParaRPr lang="pt-BR" altLang="en-US" dirty="0"/>
          </a:p>
        </p:txBody>
      </p:sp>
    </p:spTree>
  </p:cSld>
  <p:clrMapOvr>
    <a:masterClrMapping/>
  </p:clrMapOvr>
  <p:transition>
    <p:pull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ítulo 1">
            <a:extLst>
              <a:ext uri="{FF2B5EF4-FFF2-40B4-BE49-F238E27FC236}">
                <a16:creationId xmlns:a16="http://schemas.microsoft.com/office/drawing/2014/main" id="{AA4733CB-A65C-9120-9F93-7560AAA03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95500" y="0"/>
            <a:ext cx="8229600" cy="1143000"/>
          </a:xfrm>
        </p:spPr>
        <p:txBody>
          <a:bodyPr/>
          <a:lstStyle/>
          <a:p>
            <a:r>
              <a:rPr lang="pt-BR" altLang="en-US" sz="3200" b="1" dirty="0"/>
              <a:t>Quadro Resumo das Funções do Governo</a:t>
            </a:r>
          </a:p>
        </p:txBody>
      </p:sp>
      <p:sp>
        <p:nvSpPr>
          <p:cNvPr id="48130" name="Espaço Reservado para Número de Slide 3">
            <a:extLst>
              <a:ext uri="{FF2B5EF4-FFF2-40B4-BE49-F238E27FC236}">
                <a16:creationId xmlns:a16="http://schemas.microsoft.com/office/drawing/2014/main" id="{E84CAC7B-44E7-BD4C-D691-B5C02E2AD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A2591D-7C64-9A4C-8E49-A4C93398D91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DE346C73-324B-0844-8484-77DE1602D1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947491"/>
              </p:ext>
            </p:extLst>
          </p:nvPr>
        </p:nvGraphicFramePr>
        <p:xfrm>
          <a:off x="1444486" y="1258957"/>
          <a:ext cx="9909313" cy="447551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29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0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5202">
                <a:tc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FUNÇÃO DO ESTADO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ATRIBUIÇÕES</a:t>
                      </a:r>
                      <a:r>
                        <a:rPr lang="pt-BR" sz="1800" baseline="0" dirty="0">
                          <a:solidFill>
                            <a:schemeClr val="tx1"/>
                          </a:solidFill>
                        </a:rPr>
                        <a:t> DA FUNÇÃO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1450">
                <a:tc>
                  <a:txBody>
                    <a:bodyPr/>
                    <a:lstStyle/>
                    <a:p>
                      <a:r>
                        <a:rPr lang="pt-BR" sz="1800" b="0" dirty="0"/>
                        <a:t>ALOCATIVA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- OFERTA DE BENS E SERVIÇOS PÚBLICOS PUROS, </a:t>
                      </a:r>
                    </a:p>
                    <a:p>
                      <a:r>
                        <a:rPr lang="pt-BR" sz="2000" dirty="0"/>
                        <a:t>- CORREÇÃO</a:t>
                      </a:r>
                      <a:r>
                        <a:rPr lang="pt-BR" sz="2000" baseline="0" dirty="0"/>
                        <a:t> DE IMPERFEIÇÕES COMO EXTERNALIDADES, MONOPÓLIOS, </a:t>
                      </a:r>
                    </a:p>
                    <a:p>
                      <a:r>
                        <a:rPr lang="pt-BR" sz="2000" baseline="0" dirty="0"/>
                        <a:t>- INFORMAÇÃO IMPERFEITA, ETC.</a:t>
                      </a:r>
                      <a:endParaRPr lang="pt-BR" sz="20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3039">
                <a:tc>
                  <a:txBody>
                    <a:bodyPr/>
                    <a:lstStyle/>
                    <a:p>
                      <a:r>
                        <a:rPr lang="pt-BR" sz="1800" b="0" dirty="0"/>
                        <a:t>REDISTRIBUTIVA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REDUZIR</a:t>
                      </a:r>
                      <a:r>
                        <a:rPr lang="pt-BR" sz="2000" baseline="0" dirty="0"/>
                        <a:t> DESIGUALDADE E CONCENTRAÇÃO DE RENDA PESSOAL, SETORIAL</a:t>
                      </a:r>
                      <a:endParaRPr lang="pt-BR" sz="2000" dirty="0"/>
                    </a:p>
                    <a:p>
                      <a:endParaRPr lang="pt-BR" sz="20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3039">
                <a:tc>
                  <a:txBody>
                    <a:bodyPr/>
                    <a:lstStyle/>
                    <a:p>
                      <a:r>
                        <a:rPr lang="pt-BR" sz="1800" b="0" dirty="0"/>
                        <a:t>ESTABILIZADORA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AJUSTE</a:t>
                      </a:r>
                      <a:r>
                        <a:rPr lang="pt-BR" sz="2000" baseline="0" dirty="0"/>
                        <a:t> DO NÍVEL DE INFLAÇÃO, EMPREGO, ESTABILIDADE DA MOEDA</a:t>
                      </a:r>
                      <a:endParaRPr lang="pt-BR" sz="20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22937B-A479-3B5F-DFB7-807518BCE9B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REFERÊNCIAS PARA LEITURA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B1ECFB-33C6-6E91-043B-E98C8B41F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Giambiagi &amp; Além</a:t>
            </a:r>
          </a:p>
          <a:p>
            <a:endParaRPr lang="pt-BR" sz="2000" dirty="0"/>
          </a:p>
          <a:p>
            <a:r>
              <a:rPr lang="pt-BR" sz="2000" dirty="0"/>
              <a:t>ENAP </a:t>
            </a:r>
            <a:r>
              <a:rPr lang="pt-BR" sz="2000" dirty="0">
                <a:solidFill>
                  <a:srgbClr val="211D1E"/>
                </a:solidFill>
                <a:effectLst/>
                <a:latin typeface="Calibri" panose="020F0502020204030204" pitchFamily="34" charset="0"/>
              </a:rPr>
              <a:t>Módulo 4: </a:t>
            </a:r>
            <a:r>
              <a:rPr lang="pt-BR" sz="2000" b="1" dirty="0">
                <a:solidFill>
                  <a:srgbClr val="211D1E"/>
                </a:solidFill>
                <a:effectLst/>
                <a:latin typeface="Arial" panose="020B0604020202020204" pitchFamily="34" charset="0"/>
              </a:rPr>
              <a:t>Tributação e Funções Clássicas do Estado</a:t>
            </a:r>
            <a:r>
              <a:rPr lang="pt-BR" sz="2000" b="1" dirty="0">
                <a:solidFill>
                  <a:srgbClr val="211D1E"/>
                </a:solidFill>
                <a:latin typeface="Arial" panose="020B0604020202020204" pitchFamily="34" charset="0"/>
              </a:rPr>
              <a:t>.  </a:t>
            </a:r>
            <a:r>
              <a:rPr lang="pt-BR" sz="2000" dirty="0"/>
              <a:t>Página 14 - </a:t>
            </a:r>
          </a:p>
        </p:txBody>
      </p:sp>
    </p:spTree>
    <p:extLst>
      <p:ext uri="{BB962C8B-B14F-4D97-AF65-F5344CB8AC3E}">
        <p14:creationId xmlns:p14="http://schemas.microsoft.com/office/powerpoint/2010/main" val="1150134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067D0D-B2FB-B2E7-0B42-F19CA50D6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BR" sz="3400">
                <a:solidFill>
                  <a:srgbClr val="FFFFFF"/>
                </a:solidFill>
              </a:rPr>
              <a:t>BREVE INTRODUÇÃO AO CÁLCULO DO ÍNDICE DE GINI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0373908-0F85-3F81-EE1F-97509A803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885279"/>
            <a:ext cx="11158537" cy="4614862"/>
          </a:xfrm>
        </p:spPr>
        <p:txBody>
          <a:bodyPr anchor="ctr">
            <a:noAutofit/>
          </a:bodyPr>
          <a:lstStyle/>
          <a:p>
            <a:r>
              <a:rPr lang="pt-BR" sz="2400" b="0" i="0">
                <a:effectLst/>
              </a:rPr>
              <a:t>O Índice de Gini, criado pelo matemático italiano Conrado Gini, é um instrumento para medir o grau de concentração de renda em determinado grupo.</a:t>
            </a:r>
          </a:p>
          <a:p>
            <a:endParaRPr lang="pt-BR" sz="2400" b="0" i="0">
              <a:effectLst/>
            </a:endParaRPr>
          </a:p>
          <a:p>
            <a:r>
              <a:rPr lang="pt-BR" sz="2400" b="0" i="0">
                <a:effectLst/>
              </a:rPr>
              <a:t>Ele aponta a diferença entre os rendimentos dos mais pobres e dos mais ricos. </a:t>
            </a:r>
          </a:p>
          <a:p>
            <a:endParaRPr lang="pt-BR" sz="2400"/>
          </a:p>
          <a:p>
            <a:r>
              <a:rPr lang="pt-BR" sz="2400" b="0" i="0">
                <a:effectLst/>
              </a:rPr>
              <a:t>Numericamente, varia de zero a um (alguns apresentam de zero a cem). </a:t>
            </a:r>
          </a:p>
          <a:p>
            <a:endParaRPr lang="pt-BR" sz="2400" b="0" i="0">
              <a:effectLst/>
            </a:endParaRPr>
          </a:p>
          <a:p>
            <a:r>
              <a:rPr lang="pt-BR" sz="2400" b="0" i="0">
                <a:effectLst/>
              </a:rPr>
              <a:t>O valor zero representa a situação de igualdade, ou seja, todos têm a mesma renda. </a:t>
            </a:r>
          </a:p>
          <a:p>
            <a:r>
              <a:rPr lang="pt-BR" sz="2400" b="0" i="0">
                <a:effectLst/>
              </a:rPr>
              <a:t>O valor um (ou cem) está no extremo oposto, isto é, uma só pessoa detém toda a riqueza. Na prática, o Índice de Gini costuma comparar os 20% mais pobres com os 20% mais ricos.</a:t>
            </a:r>
            <a:endParaRPr lang="pt-BR" sz="2400"/>
          </a:p>
        </p:txBody>
      </p:sp>
    </p:spTree>
    <p:extLst>
      <p:ext uri="{BB962C8B-B14F-4D97-AF65-F5344CB8AC3E}">
        <p14:creationId xmlns:p14="http://schemas.microsoft.com/office/powerpoint/2010/main" val="199379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D1D45-014C-6DC9-B451-82061B9C8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12" y="27711"/>
            <a:ext cx="10515600" cy="1325563"/>
          </a:xfrm>
        </p:spPr>
        <p:txBody>
          <a:bodyPr/>
          <a:lstStyle/>
          <a:p>
            <a:r>
              <a:rPr lang="en-BR" dirty="0"/>
              <a:t>Cálculo do Índice de Gini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3AF8FDD-E2A2-A357-776B-6EE8DD0EA2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55255"/>
              </p:ext>
            </p:extLst>
          </p:nvPr>
        </p:nvGraphicFramePr>
        <p:xfrm>
          <a:off x="674915" y="1488167"/>
          <a:ext cx="10515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235">
                  <a:extLst>
                    <a:ext uri="{9D8B030D-6E8A-4147-A177-3AD203B41FA5}">
                      <a16:colId xmlns:a16="http://schemas.microsoft.com/office/drawing/2014/main" val="2449968897"/>
                    </a:ext>
                  </a:extLst>
                </a:gridCol>
                <a:gridCol w="7704365">
                  <a:extLst>
                    <a:ext uri="{9D8B030D-6E8A-4147-A177-3AD203B41FA5}">
                      <a16:colId xmlns:a16="http://schemas.microsoft.com/office/drawing/2014/main" val="1832525126"/>
                    </a:ext>
                  </a:extLst>
                </a:gridCol>
              </a:tblGrid>
              <a:tr h="388167">
                <a:tc>
                  <a:txBody>
                    <a:bodyPr/>
                    <a:lstStyle/>
                    <a:p>
                      <a:endParaRPr lang="en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BR" sz="2400" dirty="0"/>
                        <a:t>Proporção da renda por indivíduo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230413"/>
                  </a:ext>
                </a:extLst>
              </a:tr>
              <a:tr h="388167">
                <a:tc>
                  <a:txBody>
                    <a:bodyPr/>
                    <a:lstStyle/>
                    <a:p>
                      <a:r>
                        <a:rPr lang="en-BR" sz="2400" dirty="0"/>
                        <a:t>Indivíduo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sz="2400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940699"/>
                  </a:ext>
                </a:extLst>
              </a:tr>
              <a:tr h="3881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BR" sz="2400" dirty="0"/>
                        <a:t>Indivíduo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sz="2400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765217"/>
                  </a:ext>
                </a:extLst>
              </a:tr>
              <a:tr h="3881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BR" sz="2400" dirty="0"/>
                        <a:t>Indivíduo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sz="2400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360444"/>
                  </a:ext>
                </a:extLst>
              </a:tr>
              <a:tr h="3881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BR" sz="2400" dirty="0"/>
                        <a:t>Indivíduo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sz="2400" dirty="0"/>
                        <a:t>55%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449908"/>
                  </a:ext>
                </a:extLst>
              </a:tr>
            </a:tbl>
          </a:graphicData>
        </a:graphic>
      </p:graphicFrame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F41EE121-F93F-8A89-4527-2C368F182F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1535641"/>
              </p:ext>
            </p:extLst>
          </p:nvPr>
        </p:nvGraphicFramePr>
        <p:xfrm>
          <a:off x="674915" y="4043953"/>
          <a:ext cx="105156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4223">
                  <a:extLst>
                    <a:ext uri="{9D8B030D-6E8A-4147-A177-3AD203B41FA5}">
                      <a16:colId xmlns:a16="http://schemas.microsoft.com/office/drawing/2014/main" val="2449968897"/>
                    </a:ext>
                  </a:extLst>
                </a:gridCol>
                <a:gridCol w="6661377">
                  <a:extLst>
                    <a:ext uri="{9D8B030D-6E8A-4147-A177-3AD203B41FA5}">
                      <a16:colId xmlns:a16="http://schemas.microsoft.com/office/drawing/2014/main" val="1832525126"/>
                    </a:ext>
                  </a:extLst>
                </a:gridCol>
              </a:tblGrid>
              <a:tr h="388167">
                <a:tc>
                  <a:txBody>
                    <a:bodyPr/>
                    <a:lstStyle/>
                    <a:p>
                      <a:r>
                        <a:rPr lang="en-BR" sz="2400" dirty="0"/>
                        <a:t>Proporção acumulada de pessoas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BR" sz="2400" dirty="0"/>
                        <a:t>Proporção acumulada da renda por indivíduo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230413"/>
                  </a:ext>
                </a:extLst>
              </a:tr>
              <a:tr h="388167">
                <a:tc>
                  <a:txBody>
                    <a:bodyPr/>
                    <a:lstStyle/>
                    <a:p>
                      <a:r>
                        <a:rPr lang="en-BR" sz="2400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sz="2400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940699"/>
                  </a:ext>
                </a:extLst>
              </a:tr>
              <a:tr h="3881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BR" sz="2400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sz="2400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765217"/>
                  </a:ext>
                </a:extLst>
              </a:tr>
              <a:tr h="3881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BR" sz="2400" dirty="0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sz="2400" dirty="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360444"/>
                  </a:ext>
                </a:extLst>
              </a:tr>
              <a:tr h="3881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BR" sz="24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sz="24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449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510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40385-9044-7FAD-E82B-46666C7B6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R" dirty="0"/>
              <a:t>Gráfico para calcular o índice de Gini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5AC01-A6C6-06FD-FC64-5CBCFD4EC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824" y="1705268"/>
            <a:ext cx="5172081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Í</a:t>
            </a:r>
            <a:r>
              <a:rPr lang="en-BR" dirty="0"/>
              <a:t>ndice de Gini = A/(A+B)</a:t>
            </a:r>
          </a:p>
          <a:p>
            <a:endParaRPr lang="en-BR" dirty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BR" dirty="0"/>
              <a:t> = (25.10)/2 + [(10+25).25]/2</a:t>
            </a:r>
          </a:p>
          <a:p>
            <a:pPr marL="0" indent="0">
              <a:buNone/>
            </a:pPr>
            <a:r>
              <a:rPr lang="en-BR" dirty="0"/>
              <a:t>+ [(25+45).25]/2 +[(45+100).25]/2</a:t>
            </a:r>
          </a:p>
          <a:p>
            <a:pPr marL="0" indent="0">
              <a:buNone/>
            </a:pPr>
            <a:r>
              <a:rPr lang="en-BR" dirty="0"/>
              <a:t>        = 3250</a:t>
            </a:r>
          </a:p>
          <a:p>
            <a:pPr marL="0" indent="0">
              <a:buNone/>
            </a:pPr>
            <a:r>
              <a:rPr lang="en-BR" dirty="0"/>
              <a:t>A = (100.100)/2  - 3250 = 1750</a:t>
            </a:r>
          </a:p>
          <a:p>
            <a:pPr marL="0" indent="0">
              <a:buNone/>
            </a:pPr>
            <a:endParaRPr lang="en-BR" dirty="0"/>
          </a:p>
          <a:p>
            <a:pPr marL="0" indent="0">
              <a:buNone/>
            </a:pPr>
            <a:r>
              <a:rPr lang="en-BR" dirty="0"/>
              <a:t>     G = 1750/5000 = 0,35</a:t>
            </a:r>
          </a:p>
          <a:p>
            <a:pPr marL="0" indent="0">
              <a:buNone/>
            </a:pPr>
            <a:endParaRPr lang="en-BR" dirty="0"/>
          </a:p>
          <a:p>
            <a:pPr marL="0" indent="0">
              <a:buNone/>
            </a:pPr>
            <a:r>
              <a:rPr lang="en-BR" dirty="0"/>
              <a:t>             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8BA32D-F0DB-4D49-3C21-701DA58B7BFB}"/>
              </a:ext>
            </a:extLst>
          </p:cNvPr>
          <p:cNvSpPr/>
          <p:nvPr/>
        </p:nvSpPr>
        <p:spPr>
          <a:xfrm>
            <a:off x="6286500" y="1798914"/>
            <a:ext cx="5715000" cy="3917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3E453E5-8EF6-F51B-3879-D9758CD24B7F}"/>
              </a:ext>
            </a:extLst>
          </p:cNvPr>
          <p:cNvCxnSpPr/>
          <p:nvPr/>
        </p:nvCxnSpPr>
        <p:spPr>
          <a:xfrm flipV="1">
            <a:off x="6219825" y="1825625"/>
            <a:ext cx="5715000" cy="39179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62A599E-798D-9A5E-CA55-9820EB0F309B}"/>
              </a:ext>
            </a:extLst>
          </p:cNvPr>
          <p:cNvSpPr txBox="1"/>
          <p:nvPr/>
        </p:nvSpPr>
        <p:spPr>
          <a:xfrm>
            <a:off x="5729288" y="5043488"/>
            <a:ext cx="62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CF3876-3F65-38CA-D54D-E3AB4919E740}"/>
              </a:ext>
            </a:extLst>
          </p:cNvPr>
          <p:cNvSpPr txBox="1"/>
          <p:nvPr/>
        </p:nvSpPr>
        <p:spPr>
          <a:xfrm>
            <a:off x="5624513" y="1825625"/>
            <a:ext cx="747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100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8D680F-E48D-D82D-AC73-1492C86A24E2}"/>
              </a:ext>
            </a:extLst>
          </p:cNvPr>
          <p:cNvSpPr txBox="1"/>
          <p:nvPr/>
        </p:nvSpPr>
        <p:spPr>
          <a:xfrm>
            <a:off x="5693569" y="3816628"/>
            <a:ext cx="747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45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4B7D51-08FB-A5AA-0E0E-A6A811CC0DFF}"/>
              </a:ext>
            </a:extLst>
          </p:cNvPr>
          <p:cNvSpPr txBox="1"/>
          <p:nvPr/>
        </p:nvSpPr>
        <p:spPr>
          <a:xfrm>
            <a:off x="5662613" y="4445278"/>
            <a:ext cx="62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25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FBB732-D4D9-949D-EACE-8D320FF2159C}"/>
              </a:ext>
            </a:extLst>
          </p:cNvPr>
          <p:cNvSpPr txBox="1"/>
          <p:nvPr/>
        </p:nvSpPr>
        <p:spPr>
          <a:xfrm rot="16200000">
            <a:off x="4850589" y="2643763"/>
            <a:ext cx="1652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Proporção acumulada de renda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0D59F1-06D3-3EC0-B820-C2D83FC98E79}"/>
              </a:ext>
            </a:extLst>
          </p:cNvPr>
          <p:cNvSpPr txBox="1"/>
          <p:nvPr/>
        </p:nvSpPr>
        <p:spPr>
          <a:xfrm>
            <a:off x="8034338" y="6161049"/>
            <a:ext cx="2550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Proporção acumulada de indivíduos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F7F706D-ECCF-416D-345B-094541E35A69}"/>
              </a:ext>
            </a:extLst>
          </p:cNvPr>
          <p:cNvCxnSpPr>
            <a:cxnSpLocks/>
          </p:cNvCxnSpPr>
          <p:nvPr/>
        </p:nvCxnSpPr>
        <p:spPr>
          <a:xfrm>
            <a:off x="6219825" y="5228154"/>
            <a:ext cx="1323975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16B6790-41F6-A633-DFF2-BCE692A5B11B}"/>
              </a:ext>
            </a:extLst>
          </p:cNvPr>
          <p:cNvSpPr txBox="1"/>
          <p:nvPr/>
        </p:nvSpPr>
        <p:spPr>
          <a:xfrm>
            <a:off x="7410451" y="5777430"/>
            <a:ext cx="62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25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991218-578F-44B6-2762-AF9F80921A7A}"/>
              </a:ext>
            </a:extLst>
          </p:cNvPr>
          <p:cNvSpPr txBox="1"/>
          <p:nvPr/>
        </p:nvSpPr>
        <p:spPr>
          <a:xfrm>
            <a:off x="8956179" y="5791717"/>
            <a:ext cx="62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50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450DF9-5D72-2182-54DA-1DDEF66C21FF}"/>
              </a:ext>
            </a:extLst>
          </p:cNvPr>
          <p:cNvSpPr txBox="1"/>
          <p:nvPr/>
        </p:nvSpPr>
        <p:spPr>
          <a:xfrm>
            <a:off x="10044115" y="5807632"/>
            <a:ext cx="62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75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5DF507-9185-22D2-517A-B8D923FC25C9}"/>
              </a:ext>
            </a:extLst>
          </p:cNvPr>
          <p:cNvSpPr txBox="1"/>
          <p:nvPr/>
        </p:nvSpPr>
        <p:spPr>
          <a:xfrm>
            <a:off x="11589843" y="5878512"/>
            <a:ext cx="62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100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8765D6D-411E-78DB-0BA3-1B45ECAB7FC3}"/>
              </a:ext>
            </a:extLst>
          </p:cNvPr>
          <p:cNvCxnSpPr>
            <a:cxnSpLocks/>
          </p:cNvCxnSpPr>
          <p:nvPr/>
        </p:nvCxnSpPr>
        <p:spPr>
          <a:xfrm>
            <a:off x="6219825" y="4629944"/>
            <a:ext cx="2736354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E258E3A-D996-4690-24B9-DC23572EE062}"/>
              </a:ext>
            </a:extLst>
          </p:cNvPr>
          <p:cNvCxnSpPr>
            <a:cxnSpLocks/>
          </p:cNvCxnSpPr>
          <p:nvPr/>
        </p:nvCxnSpPr>
        <p:spPr>
          <a:xfrm>
            <a:off x="6219825" y="4001294"/>
            <a:ext cx="4053186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D044D44-2587-EF78-B967-E4C133A74535}"/>
              </a:ext>
            </a:extLst>
          </p:cNvPr>
          <p:cNvCxnSpPr>
            <a:cxnSpLocks/>
          </p:cNvCxnSpPr>
          <p:nvPr/>
        </p:nvCxnSpPr>
        <p:spPr>
          <a:xfrm flipV="1">
            <a:off x="7543800" y="5228154"/>
            <a:ext cx="0" cy="515421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9536A0B-9C9E-AB2B-E643-8CE76877F9B6}"/>
              </a:ext>
            </a:extLst>
          </p:cNvPr>
          <p:cNvCxnSpPr>
            <a:cxnSpLocks/>
          </p:cNvCxnSpPr>
          <p:nvPr/>
        </p:nvCxnSpPr>
        <p:spPr>
          <a:xfrm flipV="1">
            <a:off x="8956179" y="4629944"/>
            <a:ext cx="0" cy="1161773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68B3EB1-BEE3-FAA7-64D8-A842A92FC534}"/>
              </a:ext>
            </a:extLst>
          </p:cNvPr>
          <p:cNvCxnSpPr>
            <a:cxnSpLocks/>
          </p:cNvCxnSpPr>
          <p:nvPr/>
        </p:nvCxnSpPr>
        <p:spPr>
          <a:xfrm flipV="1">
            <a:off x="10273011" y="4001294"/>
            <a:ext cx="0" cy="1742281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98FA790-EF68-1601-22FC-121E9748CBB8}"/>
              </a:ext>
            </a:extLst>
          </p:cNvPr>
          <p:cNvCxnSpPr/>
          <p:nvPr/>
        </p:nvCxnSpPr>
        <p:spPr>
          <a:xfrm flipV="1">
            <a:off x="6219825" y="5210830"/>
            <a:ext cx="1368177" cy="5327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42CDAFD-F2C3-205A-5495-C0E65C312E3E}"/>
              </a:ext>
            </a:extLst>
          </p:cNvPr>
          <p:cNvCxnSpPr>
            <a:cxnSpLocks/>
          </p:cNvCxnSpPr>
          <p:nvPr/>
        </p:nvCxnSpPr>
        <p:spPr>
          <a:xfrm flipV="1">
            <a:off x="7607424" y="4629943"/>
            <a:ext cx="1450517" cy="580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62F3A0E-2A0F-9E48-A983-87AA31657BFD}"/>
              </a:ext>
            </a:extLst>
          </p:cNvPr>
          <p:cNvCxnSpPr>
            <a:cxnSpLocks/>
          </p:cNvCxnSpPr>
          <p:nvPr/>
        </p:nvCxnSpPr>
        <p:spPr>
          <a:xfrm flipV="1">
            <a:off x="8991266" y="3999527"/>
            <a:ext cx="1364792" cy="6089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58B5E44-8967-D559-A189-5761F830494A}"/>
              </a:ext>
            </a:extLst>
          </p:cNvPr>
          <p:cNvCxnSpPr>
            <a:cxnSpLocks/>
          </p:cNvCxnSpPr>
          <p:nvPr/>
        </p:nvCxnSpPr>
        <p:spPr>
          <a:xfrm flipV="1">
            <a:off x="10396838" y="1825625"/>
            <a:ext cx="1604662" cy="217390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CF31F02-328A-16E5-FB04-C65624E33C88}"/>
              </a:ext>
            </a:extLst>
          </p:cNvPr>
          <p:cNvSpPr txBox="1"/>
          <p:nvPr/>
        </p:nvSpPr>
        <p:spPr>
          <a:xfrm>
            <a:off x="10872787" y="3308063"/>
            <a:ext cx="962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400" dirty="0">
                <a:solidFill>
                  <a:schemeClr val="bg1"/>
                </a:solidFill>
              </a:rPr>
              <a:t>Curva de Lorenz</a:t>
            </a:r>
          </a:p>
        </p:txBody>
      </p:sp>
      <p:sp>
        <p:nvSpPr>
          <p:cNvPr id="45" name="Donut 44">
            <a:extLst>
              <a:ext uri="{FF2B5EF4-FFF2-40B4-BE49-F238E27FC236}">
                <a16:creationId xmlns:a16="http://schemas.microsoft.com/office/drawing/2014/main" id="{51AF133D-7B77-03ED-97E5-26E005D7D7A3}"/>
              </a:ext>
            </a:extLst>
          </p:cNvPr>
          <p:cNvSpPr/>
          <p:nvPr/>
        </p:nvSpPr>
        <p:spPr>
          <a:xfrm>
            <a:off x="9153823" y="3485737"/>
            <a:ext cx="840582" cy="790400"/>
          </a:xfrm>
          <a:prstGeom prst="don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BR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6" name="Donut 45">
            <a:extLst>
              <a:ext uri="{FF2B5EF4-FFF2-40B4-BE49-F238E27FC236}">
                <a16:creationId xmlns:a16="http://schemas.microsoft.com/office/drawing/2014/main" id="{0CA3B844-8286-1576-D456-642B353E0ADF}"/>
              </a:ext>
            </a:extLst>
          </p:cNvPr>
          <p:cNvSpPr/>
          <p:nvPr/>
        </p:nvSpPr>
        <p:spPr>
          <a:xfrm>
            <a:off x="9827419" y="4290425"/>
            <a:ext cx="1085845" cy="1122386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BR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132379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8BA32D-F0DB-4D49-3C21-701DA58B7BFB}"/>
              </a:ext>
            </a:extLst>
          </p:cNvPr>
          <p:cNvSpPr/>
          <p:nvPr/>
        </p:nvSpPr>
        <p:spPr>
          <a:xfrm>
            <a:off x="6286500" y="1798914"/>
            <a:ext cx="5715000" cy="3917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3E453E5-8EF6-F51B-3879-D9758CD24B7F}"/>
              </a:ext>
            </a:extLst>
          </p:cNvPr>
          <p:cNvCxnSpPr/>
          <p:nvPr/>
        </p:nvCxnSpPr>
        <p:spPr>
          <a:xfrm flipV="1">
            <a:off x="6219825" y="1825625"/>
            <a:ext cx="5715000" cy="39179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62A599E-798D-9A5E-CA55-9820EB0F309B}"/>
              </a:ext>
            </a:extLst>
          </p:cNvPr>
          <p:cNvSpPr txBox="1"/>
          <p:nvPr/>
        </p:nvSpPr>
        <p:spPr>
          <a:xfrm>
            <a:off x="5729288" y="5043488"/>
            <a:ext cx="62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CF3876-3F65-38CA-D54D-E3AB4919E740}"/>
              </a:ext>
            </a:extLst>
          </p:cNvPr>
          <p:cNvSpPr txBox="1"/>
          <p:nvPr/>
        </p:nvSpPr>
        <p:spPr>
          <a:xfrm>
            <a:off x="5624513" y="1825625"/>
            <a:ext cx="747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100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8D680F-E48D-D82D-AC73-1492C86A24E2}"/>
              </a:ext>
            </a:extLst>
          </p:cNvPr>
          <p:cNvSpPr txBox="1"/>
          <p:nvPr/>
        </p:nvSpPr>
        <p:spPr>
          <a:xfrm>
            <a:off x="5693569" y="3816628"/>
            <a:ext cx="747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45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4B7D51-08FB-A5AA-0E0E-A6A811CC0DFF}"/>
              </a:ext>
            </a:extLst>
          </p:cNvPr>
          <p:cNvSpPr txBox="1"/>
          <p:nvPr/>
        </p:nvSpPr>
        <p:spPr>
          <a:xfrm>
            <a:off x="5662613" y="4445278"/>
            <a:ext cx="62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25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FBB732-D4D9-949D-EACE-8D320FF2159C}"/>
              </a:ext>
            </a:extLst>
          </p:cNvPr>
          <p:cNvSpPr txBox="1"/>
          <p:nvPr/>
        </p:nvSpPr>
        <p:spPr>
          <a:xfrm rot="16200000">
            <a:off x="5077123" y="5611119"/>
            <a:ext cx="1652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Proporção acumulada de renda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0D59F1-06D3-3EC0-B820-C2D83FC98E79}"/>
              </a:ext>
            </a:extLst>
          </p:cNvPr>
          <p:cNvSpPr txBox="1"/>
          <p:nvPr/>
        </p:nvSpPr>
        <p:spPr>
          <a:xfrm>
            <a:off x="8034338" y="6161049"/>
            <a:ext cx="2550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Proporção acumulada de indivíduos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F7F706D-ECCF-416D-345B-094541E35A69}"/>
              </a:ext>
            </a:extLst>
          </p:cNvPr>
          <p:cNvCxnSpPr>
            <a:cxnSpLocks/>
          </p:cNvCxnSpPr>
          <p:nvPr/>
        </p:nvCxnSpPr>
        <p:spPr>
          <a:xfrm>
            <a:off x="6219825" y="5228154"/>
            <a:ext cx="1323975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16B6790-41F6-A633-DFF2-BCE692A5B11B}"/>
              </a:ext>
            </a:extLst>
          </p:cNvPr>
          <p:cNvSpPr txBox="1"/>
          <p:nvPr/>
        </p:nvSpPr>
        <p:spPr>
          <a:xfrm>
            <a:off x="7410451" y="5777430"/>
            <a:ext cx="62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25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991218-578F-44B6-2762-AF9F80921A7A}"/>
              </a:ext>
            </a:extLst>
          </p:cNvPr>
          <p:cNvSpPr txBox="1"/>
          <p:nvPr/>
        </p:nvSpPr>
        <p:spPr>
          <a:xfrm>
            <a:off x="8956179" y="5791717"/>
            <a:ext cx="62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50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450DF9-5D72-2182-54DA-1DDEF66C21FF}"/>
              </a:ext>
            </a:extLst>
          </p:cNvPr>
          <p:cNvSpPr txBox="1"/>
          <p:nvPr/>
        </p:nvSpPr>
        <p:spPr>
          <a:xfrm>
            <a:off x="10044115" y="5807632"/>
            <a:ext cx="62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75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5DF507-9185-22D2-517A-B8D923FC25C9}"/>
              </a:ext>
            </a:extLst>
          </p:cNvPr>
          <p:cNvSpPr txBox="1"/>
          <p:nvPr/>
        </p:nvSpPr>
        <p:spPr>
          <a:xfrm>
            <a:off x="11589843" y="5878512"/>
            <a:ext cx="62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100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8765D6D-411E-78DB-0BA3-1B45ECAB7FC3}"/>
              </a:ext>
            </a:extLst>
          </p:cNvPr>
          <p:cNvCxnSpPr>
            <a:cxnSpLocks/>
          </p:cNvCxnSpPr>
          <p:nvPr/>
        </p:nvCxnSpPr>
        <p:spPr>
          <a:xfrm>
            <a:off x="6219825" y="4629944"/>
            <a:ext cx="2736354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E258E3A-D996-4690-24B9-DC23572EE062}"/>
              </a:ext>
            </a:extLst>
          </p:cNvPr>
          <p:cNvCxnSpPr>
            <a:cxnSpLocks/>
          </p:cNvCxnSpPr>
          <p:nvPr/>
        </p:nvCxnSpPr>
        <p:spPr>
          <a:xfrm>
            <a:off x="6219825" y="4001294"/>
            <a:ext cx="4053186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D044D44-2587-EF78-B967-E4C133A74535}"/>
              </a:ext>
            </a:extLst>
          </p:cNvPr>
          <p:cNvCxnSpPr>
            <a:cxnSpLocks/>
          </p:cNvCxnSpPr>
          <p:nvPr/>
        </p:nvCxnSpPr>
        <p:spPr>
          <a:xfrm flipV="1">
            <a:off x="7543800" y="5228154"/>
            <a:ext cx="0" cy="515421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9536A0B-9C9E-AB2B-E643-8CE76877F9B6}"/>
              </a:ext>
            </a:extLst>
          </p:cNvPr>
          <p:cNvCxnSpPr>
            <a:cxnSpLocks/>
          </p:cNvCxnSpPr>
          <p:nvPr/>
        </p:nvCxnSpPr>
        <p:spPr>
          <a:xfrm flipV="1">
            <a:off x="8956179" y="4629944"/>
            <a:ext cx="0" cy="1161773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68B3EB1-BEE3-FAA7-64D8-A842A92FC534}"/>
              </a:ext>
            </a:extLst>
          </p:cNvPr>
          <p:cNvCxnSpPr>
            <a:cxnSpLocks/>
          </p:cNvCxnSpPr>
          <p:nvPr/>
        </p:nvCxnSpPr>
        <p:spPr>
          <a:xfrm flipV="1">
            <a:off x="10273011" y="4001294"/>
            <a:ext cx="0" cy="1742281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98FA790-EF68-1601-22FC-121E9748CBB8}"/>
              </a:ext>
            </a:extLst>
          </p:cNvPr>
          <p:cNvCxnSpPr/>
          <p:nvPr/>
        </p:nvCxnSpPr>
        <p:spPr>
          <a:xfrm flipV="1">
            <a:off x="6219825" y="5210830"/>
            <a:ext cx="1368177" cy="5327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42CDAFD-F2C3-205A-5495-C0E65C312E3E}"/>
              </a:ext>
            </a:extLst>
          </p:cNvPr>
          <p:cNvCxnSpPr>
            <a:cxnSpLocks/>
          </p:cNvCxnSpPr>
          <p:nvPr/>
        </p:nvCxnSpPr>
        <p:spPr>
          <a:xfrm flipV="1">
            <a:off x="7607424" y="4629943"/>
            <a:ext cx="1450517" cy="580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62F3A0E-2A0F-9E48-A983-87AA31657BFD}"/>
              </a:ext>
            </a:extLst>
          </p:cNvPr>
          <p:cNvCxnSpPr>
            <a:cxnSpLocks/>
          </p:cNvCxnSpPr>
          <p:nvPr/>
        </p:nvCxnSpPr>
        <p:spPr>
          <a:xfrm flipV="1">
            <a:off x="8991266" y="3999527"/>
            <a:ext cx="1364792" cy="6089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58B5E44-8967-D559-A189-5761F830494A}"/>
              </a:ext>
            </a:extLst>
          </p:cNvPr>
          <p:cNvCxnSpPr>
            <a:cxnSpLocks/>
          </p:cNvCxnSpPr>
          <p:nvPr/>
        </p:nvCxnSpPr>
        <p:spPr>
          <a:xfrm flipV="1">
            <a:off x="10396838" y="1825625"/>
            <a:ext cx="1604662" cy="217390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CF31F02-328A-16E5-FB04-C65624E33C88}"/>
              </a:ext>
            </a:extLst>
          </p:cNvPr>
          <p:cNvSpPr txBox="1"/>
          <p:nvPr/>
        </p:nvSpPr>
        <p:spPr>
          <a:xfrm>
            <a:off x="10872787" y="3308063"/>
            <a:ext cx="962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400" dirty="0">
                <a:solidFill>
                  <a:schemeClr val="bg1"/>
                </a:solidFill>
              </a:rPr>
              <a:t>Curva de Lorenz</a:t>
            </a:r>
          </a:p>
        </p:txBody>
      </p:sp>
      <p:sp>
        <p:nvSpPr>
          <p:cNvPr id="45" name="Donut 44">
            <a:extLst>
              <a:ext uri="{FF2B5EF4-FFF2-40B4-BE49-F238E27FC236}">
                <a16:creationId xmlns:a16="http://schemas.microsoft.com/office/drawing/2014/main" id="{51AF133D-7B77-03ED-97E5-26E005D7D7A3}"/>
              </a:ext>
            </a:extLst>
          </p:cNvPr>
          <p:cNvSpPr/>
          <p:nvPr/>
        </p:nvSpPr>
        <p:spPr>
          <a:xfrm>
            <a:off x="9153823" y="3485737"/>
            <a:ext cx="840582" cy="790400"/>
          </a:xfrm>
          <a:prstGeom prst="don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BR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6" name="Donut 45">
            <a:extLst>
              <a:ext uri="{FF2B5EF4-FFF2-40B4-BE49-F238E27FC236}">
                <a16:creationId xmlns:a16="http://schemas.microsoft.com/office/drawing/2014/main" id="{0CA3B844-8286-1576-D456-642B353E0ADF}"/>
              </a:ext>
            </a:extLst>
          </p:cNvPr>
          <p:cNvSpPr/>
          <p:nvPr/>
        </p:nvSpPr>
        <p:spPr>
          <a:xfrm>
            <a:off x="9827419" y="4290425"/>
            <a:ext cx="1085845" cy="1122386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BR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CB4A87C-AF68-DED0-01B6-41B4CE2E5134}"/>
              </a:ext>
            </a:extLst>
          </p:cNvPr>
          <p:cNvSpPr/>
          <p:nvPr/>
        </p:nvSpPr>
        <p:spPr>
          <a:xfrm>
            <a:off x="985394" y="457180"/>
            <a:ext cx="4677219" cy="3917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1F46D1B-C261-BD02-312A-E83537DEE310}"/>
              </a:ext>
            </a:extLst>
          </p:cNvPr>
          <p:cNvCxnSpPr>
            <a:cxnSpLocks/>
          </p:cNvCxnSpPr>
          <p:nvPr/>
        </p:nvCxnSpPr>
        <p:spPr>
          <a:xfrm flipV="1">
            <a:off x="918719" y="457180"/>
            <a:ext cx="4743894" cy="394466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D14C776-952A-2EF0-B08B-6940A85CCD57}"/>
              </a:ext>
            </a:extLst>
          </p:cNvPr>
          <p:cNvSpPr txBox="1"/>
          <p:nvPr/>
        </p:nvSpPr>
        <p:spPr>
          <a:xfrm rot="16200000">
            <a:off x="-450517" y="1302029"/>
            <a:ext cx="1652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Proporção acumulada de renda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104FC26-D8AB-0581-FEAC-811B6585DACE}"/>
              </a:ext>
            </a:extLst>
          </p:cNvPr>
          <p:cNvSpPr txBox="1"/>
          <p:nvPr/>
        </p:nvSpPr>
        <p:spPr>
          <a:xfrm>
            <a:off x="2229589" y="4424045"/>
            <a:ext cx="21565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Proporção acumulada de indivíduos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0F73F15-7AC2-CF0B-0D6C-C7E4D3798A56}"/>
              </a:ext>
            </a:extLst>
          </p:cNvPr>
          <p:cNvCxnSpPr>
            <a:cxnSpLocks/>
          </p:cNvCxnSpPr>
          <p:nvPr/>
        </p:nvCxnSpPr>
        <p:spPr>
          <a:xfrm flipV="1">
            <a:off x="942083" y="3619340"/>
            <a:ext cx="1287506" cy="7329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D24E40F-DC5D-CB3B-1EB4-7E052DAA34C0}"/>
              </a:ext>
            </a:extLst>
          </p:cNvPr>
          <p:cNvCxnSpPr>
            <a:cxnSpLocks/>
          </p:cNvCxnSpPr>
          <p:nvPr/>
        </p:nvCxnSpPr>
        <p:spPr>
          <a:xfrm flipV="1">
            <a:off x="2252953" y="2608244"/>
            <a:ext cx="1253120" cy="102714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5DDA474-B682-6727-ABE9-D346842BE18E}"/>
              </a:ext>
            </a:extLst>
          </p:cNvPr>
          <p:cNvCxnSpPr>
            <a:cxnSpLocks/>
          </p:cNvCxnSpPr>
          <p:nvPr/>
        </p:nvCxnSpPr>
        <p:spPr>
          <a:xfrm flipV="1">
            <a:off x="3490468" y="1763595"/>
            <a:ext cx="1071416" cy="8263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CD9DE68-64A6-F83C-9015-6B407EAE6D2D}"/>
              </a:ext>
            </a:extLst>
          </p:cNvPr>
          <p:cNvCxnSpPr>
            <a:cxnSpLocks/>
          </p:cNvCxnSpPr>
          <p:nvPr/>
        </p:nvCxnSpPr>
        <p:spPr>
          <a:xfrm flipV="1">
            <a:off x="4482260" y="476776"/>
            <a:ext cx="1221133" cy="13912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F12433B4-DA8C-3B79-72EE-721FE61B1E0B}"/>
              </a:ext>
            </a:extLst>
          </p:cNvPr>
          <p:cNvSpPr txBox="1"/>
          <p:nvPr/>
        </p:nvSpPr>
        <p:spPr>
          <a:xfrm>
            <a:off x="380532" y="5447238"/>
            <a:ext cx="4386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GINI PRÓXIMO A ZERO: POPULAÇÃO OU PAÍS</a:t>
            </a:r>
          </a:p>
          <a:p>
            <a:r>
              <a:rPr lang="en-BR" dirty="0"/>
              <a:t>COM BAIXA CONCENTRAÇÃO DE RENDA</a:t>
            </a:r>
          </a:p>
        </p:txBody>
      </p:sp>
    </p:spTree>
    <p:extLst>
      <p:ext uri="{BB962C8B-B14F-4D97-AF65-F5344CB8AC3E}">
        <p14:creationId xmlns:p14="http://schemas.microsoft.com/office/powerpoint/2010/main" val="3275220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205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Desigualdade piora — Foto: Economia G1">
            <a:extLst>
              <a:ext uri="{FF2B5EF4-FFF2-40B4-BE49-F238E27FC236}">
                <a16:creationId xmlns:a16="http://schemas.microsoft.com/office/drawing/2014/main" id="{7732A63C-F958-6783-FCC6-8EB9494A26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35815" y="207455"/>
            <a:ext cx="6228469" cy="6521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671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87AE99-8284-6706-371E-DBA976EE7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BR" sz="3400" b="1" i="0">
                <a:solidFill>
                  <a:srgbClr val="FFFFFF"/>
                </a:solidFill>
                <a:effectLst/>
                <a:latin typeface="+mj-lt"/>
              </a:rPr>
              <a:t>Pobres tiveram perdas maiores</a:t>
            </a:r>
            <a:br>
              <a:rPr lang="pt-BR" sz="3400" b="1" i="0">
                <a:solidFill>
                  <a:srgbClr val="FFFFFF"/>
                </a:solidFill>
                <a:effectLst/>
                <a:latin typeface="+mj-lt"/>
              </a:rPr>
            </a:br>
            <a:endParaRPr lang="en-BR" sz="3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466FF-1DF1-D337-0D3F-3E07E18E2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837" y="1828269"/>
            <a:ext cx="10610325" cy="4735193"/>
          </a:xfrm>
        </p:spPr>
        <p:txBody>
          <a:bodyPr anchor="ctr">
            <a:noAutofit/>
          </a:bodyPr>
          <a:lstStyle/>
          <a:p>
            <a:pPr fontAlgn="auto"/>
            <a:r>
              <a:rPr lang="pt-BR" sz="2400" b="0" i="0" dirty="0">
                <a:effectLst/>
                <a:latin typeface="+mj-lt"/>
              </a:rPr>
              <a:t>No recorte por rendimento elaborado pelo estudo, o conjunto dos 10% mais ricos de cada região metropolitana teve redução de 3,2% nos rendimentos. Para os 40% mais pobres, essa queda foi bem mais expressiva, de 32,1%.</a:t>
            </a:r>
          </a:p>
          <a:p>
            <a:pPr fontAlgn="auto"/>
            <a:r>
              <a:rPr lang="pt-BR" sz="2400" b="1" i="0" dirty="0">
                <a:effectLst/>
                <a:latin typeface="+mj-lt"/>
              </a:rPr>
              <a:t>Os mais ricos apresentaram crescimento da renda em nove regiões metropolitanas</a:t>
            </a:r>
            <a:r>
              <a:rPr lang="pt-BR" sz="2400" b="0" i="0" dirty="0">
                <a:effectLst/>
                <a:latin typeface="+mj-lt"/>
              </a:rPr>
              <a:t>: Manaus, Belém, Rio de Janeiro, Goiânia, Grande São Luís, Natal, João Pessoa e Curitiba.</a:t>
            </a:r>
          </a:p>
          <a:p>
            <a:pPr fontAlgn="auto"/>
            <a:r>
              <a:rPr lang="pt-BR" sz="2400" b="0" i="0" dirty="0">
                <a:effectLst/>
                <a:latin typeface="+mj-lt"/>
              </a:rPr>
              <a:t>Na outra ponta, </a:t>
            </a:r>
            <a:r>
              <a:rPr lang="pt-BR" sz="2400" b="1" i="0" dirty="0">
                <a:effectLst/>
                <a:latin typeface="+mj-lt"/>
              </a:rPr>
              <a:t>entre os 40% mais pobres, houve perda em todas as regiões metropolitanas</a:t>
            </a:r>
            <a:r>
              <a:rPr lang="pt-BR" sz="2400" b="0" i="0" dirty="0">
                <a:effectLst/>
                <a:latin typeface="+mj-lt"/>
              </a:rPr>
              <a:t>.</a:t>
            </a:r>
            <a:br>
              <a:rPr lang="pt-BR" sz="2400" b="0" i="0" dirty="0">
                <a:effectLst/>
                <a:latin typeface="+mj-lt"/>
              </a:rPr>
            </a:br>
            <a:endParaRPr lang="pt-BR" sz="2400" b="0" i="0" dirty="0">
              <a:effectLst/>
              <a:latin typeface="+mj-lt"/>
            </a:endParaRPr>
          </a:p>
          <a:p>
            <a:r>
              <a:rPr lang="pt-BR" sz="2400" b="1" i="0" dirty="0">
                <a:effectLst/>
                <a:latin typeface="+mj-lt"/>
              </a:rPr>
              <a:t>"Esses valores indicam que, embora os rendimentos médios tenham caído de forma generalizada no país, o perfil de sua divisão por estrato indicou um aumento da desigualdade de renda, com perdas proporcionalmente maiores para os mais pobres e perdas inferiores para os grupos com maiores rendimentos."</a:t>
            </a:r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0592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E0F4E-DAF6-E7F9-BAF7-338983887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205" y="2327848"/>
            <a:ext cx="3248025" cy="643051"/>
          </a:xfrm>
        </p:spPr>
        <p:txBody>
          <a:bodyPr>
            <a:noAutofit/>
          </a:bodyPr>
          <a:lstStyle/>
          <a:p>
            <a:r>
              <a:rPr lang="en-US" sz="28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Concentração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28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renda</a:t>
            </a:r>
            <a:r>
              <a:rPr lang="en-US" sz="28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nas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mãos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de 1% da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população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</a:t>
            </a:r>
            <a:br>
              <a:rPr lang="en-US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</a:br>
            <a:br>
              <a:rPr lang="en-US" sz="2800" dirty="0"/>
            </a:br>
            <a:endParaRPr lang="en-BR" sz="28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98968F92-BB09-D473-7F10-EDDF868ACA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592" y="471438"/>
            <a:ext cx="3888327" cy="601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8091A0-7AD8-A86B-4524-F6DAD41FD015}"/>
              </a:ext>
            </a:extLst>
          </p:cNvPr>
          <p:cNvSpPr txBox="1"/>
          <p:nvPr/>
        </p:nvSpPr>
        <p:spPr>
          <a:xfrm>
            <a:off x="0" y="5358607"/>
            <a:ext cx="7162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Fonte: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Relatório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Desenvolvimento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Humano (RDH). ONU – 2019.</a:t>
            </a:r>
            <a:endParaRPr lang="en-B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AE97D4-3320-D435-0DC2-08C1B3966EF9}"/>
              </a:ext>
            </a:extLst>
          </p:cNvPr>
          <p:cNvSpPr txBox="1"/>
          <p:nvPr/>
        </p:nvSpPr>
        <p:spPr>
          <a:xfrm>
            <a:off x="121819" y="5772944"/>
            <a:ext cx="6714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ibre.fgv.br</a:t>
            </a:r>
            <a:r>
              <a:rPr lang="en-US" dirty="0"/>
              <a:t>/blog-da-</a:t>
            </a:r>
            <a:r>
              <a:rPr lang="en-US" dirty="0" err="1"/>
              <a:t>conjuntura</a:t>
            </a:r>
            <a:r>
              <a:rPr lang="en-US" dirty="0"/>
              <a:t>-</a:t>
            </a:r>
            <a:r>
              <a:rPr lang="en-US" dirty="0" err="1"/>
              <a:t>economica</a:t>
            </a:r>
            <a:r>
              <a:rPr lang="en-US" dirty="0"/>
              <a:t>/</a:t>
            </a:r>
            <a:r>
              <a:rPr lang="en-US" dirty="0" err="1"/>
              <a:t>artigos</a:t>
            </a:r>
            <a:r>
              <a:rPr lang="en-US" dirty="0"/>
              <a:t>/em-foco-14</a:t>
            </a:r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245545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E098E-518F-0B27-0959-AD80EEE1B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CA5F7-9D71-0AAE-039A-1DF89CFC0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https://cps.fgv.br/FelicidadeNaPandemia</a:t>
            </a:r>
            <a:endParaRPr lang="en-US" dirty="0"/>
          </a:p>
          <a:p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26868220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ítulo 1">
            <a:extLst>
              <a:ext uri="{FF2B5EF4-FFF2-40B4-BE49-F238E27FC236}">
                <a16:creationId xmlns:a16="http://schemas.microsoft.com/office/drawing/2014/main" id="{D98CBCEB-7825-2B88-AD33-84A79B027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25487"/>
          </a:xfrm>
        </p:spPr>
        <p:txBody>
          <a:bodyPr>
            <a:normAutofit fontScale="90000"/>
          </a:bodyPr>
          <a:lstStyle/>
          <a:p>
            <a:r>
              <a:rPr lang="pt-BR" altLang="en-US" sz="2800" b="1"/>
              <a:t>EXERCÍCIOS:</a:t>
            </a:r>
            <a:br>
              <a:rPr lang="pt-BR" altLang="en-US" sz="6000"/>
            </a:br>
            <a:endParaRPr lang="pt-BR" altLang="en-US"/>
          </a:p>
        </p:txBody>
      </p:sp>
      <p:sp>
        <p:nvSpPr>
          <p:cNvPr id="50178" name="Espaço Reservado para Conteúdo 2">
            <a:extLst>
              <a:ext uri="{FF2B5EF4-FFF2-40B4-BE49-F238E27FC236}">
                <a16:creationId xmlns:a16="http://schemas.microsoft.com/office/drawing/2014/main" id="{FD9C789B-975F-F041-A0DA-6491B46D64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28739" y="1200149"/>
            <a:ext cx="9615486" cy="4914901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pt-BR" altLang="en-US" sz="2400" dirty="0"/>
              <a:t>1 - A </a:t>
            </a:r>
            <a:r>
              <a:rPr lang="pt-BR" altLang="en-US" sz="2400" b="1" dirty="0"/>
              <a:t>Função Alocativa </a:t>
            </a:r>
            <a:r>
              <a:rPr lang="pt-BR" altLang="en-US" sz="2400" dirty="0"/>
              <a:t>do Governo está associada a:</a:t>
            </a:r>
          </a:p>
          <a:p>
            <a:endParaRPr lang="pt-BR" altLang="en-US" sz="2000" dirty="0"/>
          </a:p>
          <a:p>
            <a:r>
              <a:rPr lang="pt-BR" altLang="en-US" sz="2000" dirty="0"/>
              <a:t>a) controle da demanda agregada visando minimizar os efeitos sobre o bem-estar social de crises de inflação ou recessão.</a:t>
            </a:r>
          </a:p>
          <a:p>
            <a:endParaRPr lang="pt-BR" altLang="en-US" sz="2000" dirty="0"/>
          </a:p>
          <a:p>
            <a:r>
              <a:rPr lang="pt-BR" altLang="en-US" sz="2000" dirty="0" err="1"/>
              <a:t>b</a:t>
            </a:r>
            <a:r>
              <a:rPr lang="pt-BR" altLang="en-US" sz="2000" dirty="0"/>
              <a:t>) intervenção do Estado na economia, para alterar o comportamento dos níveis de preços e emprego.</a:t>
            </a:r>
          </a:p>
          <a:p>
            <a:endParaRPr lang="pt-BR" altLang="en-US" sz="2000" dirty="0"/>
          </a:p>
          <a:p>
            <a:r>
              <a:rPr lang="pt-BR" altLang="en-US" sz="2000" dirty="0" err="1"/>
              <a:t>c</a:t>
            </a:r>
            <a:r>
              <a:rPr lang="pt-BR" altLang="en-US" sz="2000" dirty="0"/>
              <a:t>) fornecimento de bens e serviços não oferecidos adequadamente pelo sistema de mercado.</a:t>
            </a:r>
          </a:p>
          <a:p>
            <a:endParaRPr lang="pt-BR" altLang="en-US" sz="2000" dirty="0"/>
          </a:p>
          <a:p>
            <a:r>
              <a:rPr lang="pt-BR" altLang="en-US" sz="2000" dirty="0" err="1"/>
              <a:t>d</a:t>
            </a:r>
            <a:r>
              <a:rPr lang="pt-BR" altLang="en-US" sz="2000" dirty="0"/>
              <a:t>) utilização de instrumentos de política fiscal, monetária, cambial, comercial e de rendas.</a:t>
            </a:r>
          </a:p>
          <a:p>
            <a:endParaRPr lang="pt-BR" altLang="en-US" sz="2000" dirty="0"/>
          </a:p>
          <a:p>
            <a:r>
              <a:rPr lang="pt-BR" altLang="en-US" sz="2000" dirty="0"/>
              <a:t>e) implementação de uma estrutura tarifária progressiva.</a:t>
            </a:r>
          </a:p>
          <a:p>
            <a:endParaRPr lang="pt-BR" altLang="en-US" sz="2000" dirty="0"/>
          </a:p>
        </p:txBody>
      </p:sp>
      <p:sp>
        <p:nvSpPr>
          <p:cNvPr id="50179" name="Espaço Reservado para Número de Slide 3">
            <a:extLst>
              <a:ext uri="{FF2B5EF4-FFF2-40B4-BE49-F238E27FC236}">
                <a16:creationId xmlns:a16="http://schemas.microsoft.com/office/drawing/2014/main" id="{CEC27B41-B8AF-FCA4-10AD-18F42FD3C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B5EA5F-535E-7D47-A42A-81A8B70D122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980788745"/>
      </p:ext>
    </p:extLst>
  </p:cSld>
  <p:clrMapOvr>
    <a:masterClrMapping/>
  </p:clrMapOvr>
  <p:transition>
    <p:pull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ço Reservado para Conteúdo 2">
            <a:extLst>
              <a:ext uri="{FF2B5EF4-FFF2-40B4-BE49-F238E27FC236}">
                <a16:creationId xmlns:a16="http://schemas.microsoft.com/office/drawing/2014/main" id="{E8A7F464-9696-E2E2-960C-695667D739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8663" y="857250"/>
            <a:ext cx="9582150" cy="4929189"/>
          </a:xfrm>
        </p:spPr>
        <p:txBody>
          <a:bodyPr>
            <a:normAutofit lnSpcReduction="10000"/>
          </a:bodyPr>
          <a:lstStyle/>
          <a:p>
            <a:r>
              <a:rPr lang="pt-BR" altLang="en-US" sz="2000" dirty="0"/>
              <a:t>A questão pede a </a:t>
            </a:r>
            <a:r>
              <a:rPr lang="pt-BR" altLang="en-US" sz="2000" b="1" dirty="0"/>
              <a:t>função alocativa</a:t>
            </a:r>
            <a:r>
              <a:rPr lang="pt-BR" altLang="en-US" sz="2000" dirty="0"/>
              <a:t> do governo. Vamos à análise das opções:</a:t>
            </a:r>
          </a:p>
          <a:p>
            <a:r>
              <a:rPr lang="pt-BR" altLang="en-US" sz="2000" dirty="0"/>
              <a:t>Letra a: controle da demanda agregada visando minimizar os efeitos sobre o bem-estar social de crises de inflação ou recessão –</a:t>
            </a:r>
          </a:p>
          <a:p>
            <a:r>
              <a:rPr lang="pt-BR" altLang="en-US" sz="2000" dirty="0"/>
              <a:t> </a:t>
            </a:r>
            <a:r>
              <a:rPr lang="pt-BR" altLang="en-US" sz="2000" b="1" dirty="0"/>
              <a:t>Função Estabilizadora.</a:t>
            </a:r>
            <a:endParaRPr lang="pt-BR" altLang="en-US" sz="2000" dirty="0"/>
          </a:p>
          <a:p>
            <a:r>
              <a:rPr lang="pt-BR" altLang="en-US" sz="2000" dirty="0"/>
              <a:t>Letra </a:t>
            </a:r>
            <a:r>
              <a:rPr lang="pt-BR" altLang="en-US" sz="2000" dirty="0" err="1"/>
              <a:t>b</a:t>
            </a:r>
            <a:r>
              <a:rPr lang="pt-BR" altLang="en-US" sz="2000" dirty="0"/>
              <a:t>: intervenção do Estado na economia, para alterar o comportamento dos níveis de preços e emprego – </a:t>
            </a:r>
          </a:p>
          <a:p>
            <a:r>
              <a:rPr lang="pt-BR" altLang="en-US" sz="2000" b="1" dirty="0"/>
              <a:t>Função Estabilizadora.</a:t>
            </a:r>
            <a:endParaRPr lang="pt-BR" altLang="en-US" sz="2000" dirty="0"/>
          </a:p>
          <a:p>
            <a:r>
              <a:rPr lang="pt-BR" altLang="en-US" sz="2000" dirty="0"/>
              <a:t>Letra </a:t>
            </a:r>
            <a:r>
              <a:rPr lang="pt-BR" altLang="en-US" sz="2000" dirty="0" err="1"/>
              <a:t>c</a:t>
            </a:r>
            <a:r>
              <a:rPr lang="pt-BR" altLang="en-US" sz="2000" dirty="0"/>
              <a:t>: fornecimento de bens e serviços não oferecidos adequadamente pelo sistema de mercado – </a:t>
            </a:r>
          </a:p>
          <a:p>
            <a:r>
              <a:rPr lang="pt-BR" altLang="en-US" sz="2000" b="1" dirty="0"/>
              <a:t>Função Alocativa – RESPOSTA CORRETA.</a:t>
            </a:r>
            <a:r>
              <a:rPr lang="pt-BR" altLang="en-US" sz="2000" dirty="0"/>
              <a:t>                  </a:t>
            </a:r>
          </a:p>
          <a:p>
            <a:r>
              <a:rPr lang="pt-BR" altLang="en-US" sz="2000" dirty="0"/>
              <a:t>Letra </a:t>
            </a:r>
            <a:r>
              <a:rPr lang="pt-BR" altLang="en-US" sz="2000" dirty="0" err="1"/>
              <a:t>d</a:t>
            </a:r>
            <a:r>
              <a:rPr lang="pt-BR" altLang="en-US" sz="2000" dirty="0"/>
              <a:t>: utilização de instrumentos de política fiscal, monetária, cambial, comercial e de rendas – </a:t>
            </a:r>
          </a:p>
          <a:p>
            <a:r>
              <a:rPr lang="pt-BR" altLang="en-US" sz="2000" b="1" dirty="0"/>
              <a:t>Função Estabilizadora.</a:t>
            </a:r>
            <a:endParaRPr lang="pt-BR" altLang="en-US" sz="2000" dirty="0"/>
          </a:p>
          <a:p>
            <a:r>
              <a:rPr lang="pt-BR" altLang="en-US" sz="2000" dirty="0"/>
              <a:t>Letra e: implementação de uma estrutura tarifária progressiva – </a:t>
            </a:r>
            <a:r>
              <a:rPr lang="pt-BR" altLang="en-US" sz="2000" b="1" dirty="0"/>
              <a:t>Função Distributiva.</a:t>
            </a:r>
            <a:endParaRPr lang="pt-BR" altLang="en-US" sz="2000" dirty="0"/>
          </a:p>
        </p:txBody>
      </p:sp>
      <p:sp>
        <p:nvSpPr>
          <p:cNvPr id="52226" name="Espaço Reservado para Número de Slide 3">
            <a:extLst>
              <a:ext uri="{FF2B5EF4-FFF2-40B4-BE49-F238E27FC236}">
                <a16:creationId xmlns:a16="http://schemas.microsoft.com/office/drawing/2014/main" id="{76AA5E49-9187-559A-F8E5-BD193D732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B1241E-345F-0E47-9A2F-755343777E6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735326099"/>
      </p:ext>
    </p:extLst>
  </p:cSld>
  <p:clrMapOvr>
    <a:masterClrMapping/>
  </p:clrMapOvr>
  <p:transition>
    <p:pull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0537" name="Rectangle 15053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539" name="Rectangle 150538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541" name="Rectangle 150540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543" name="Rectangle 15054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383564" y="348865"/>
            <a:ext cx="9718111" cy="935405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pt-BR" sz="4000" dirty="0">
                <a:solidFill>
                  <a:srgbClr val="FFFFFF"/>
                </a:solidFill>
                <a:latin typeface="Calibri" charset="0"/>
              </a:rPr>
              <a:t>II. Funções Clássicas do Governo – Quais são?</a:t>
            </a:r>
          </a:p>
        </p:txBody>
      </p:sp>
      <p:sp>
        <p:nvSpPr>
          <p:cNvPr id="15053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7A22E894-925A-B840-8433-02EE880A6881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eaLnBrk="1" hangingPunct="1">
                <a:spcAft>
                  <a:spcPts val="600"/>
                </a:spcAft>
              </a:pPr>
              <a:t>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50533" name="Rectangle 3">
            <a:extLst>
              <a:ext uri="{FF2B5EF4-FFF2-40B4-BE49-F238E27FC236}">
                <a16:creationId xmlns:a16="http://schemas.microsoft.com/office/drawing/2014/main" id="{2E3D1610-5B41-0E6D-6444-D4DA600801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687072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366800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0533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Espaço Reservado para Conteúdo 2">
            <a:extLst>
              <a:ext uri="{FF2B5EF4-FFF2-40B4-BE49-F238E27FC236}">
                <a16:creationId xmlns:a16="http://schemas.microsoft.com/office/drawing/2014/main" id="{2DBA8D8A-244E-8B4A-7CEB-43A4A5959A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2431" y="357188"/>
            <a:ext cx="11387137" cy="5727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altLang="en-US" sz="2400" dirty="0"/>
              <a:t>2 – Assinale a alternativa verdadeira em relação à política distributiva dos governos: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altLang="en-US" sz="2400" dirty="0"/>
              <a:t>a) É uma política que interfere diretamente na composição das mercadorias e serviços, técnicas produtivas e preços relativos.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altLang="en-US" sz="2400" dirty="0" err="1"/>
              <a:t>b</a:t>
            </a:r>
            <a:r>
              <a:rPr lang="pt-BR" altLang="en-US" sz="2400" dirty="0"/>
              <a:t>) É uma política que busca promover uma distribuição de recursos considerada justa pela sociedade.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altLang="en-US" sz="2400" dirty="0" err="1"/>
              <a:t>c</a:t>
            </a:r>
            <a:r>
              <a:rPr lang="pt-BR" altLang="en-US" sz="2400" dirty="0"/>
              <a:t>) É uma política que diz respeito aos níveis desejados de produção, emprego, preços e equilíbrio do Balanço de Pagamentos, para uma dada capacidade produtiva.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altLang="en-US" sz="2400" dirty="0" err="1"/>
              <a:t>d</a:t>
            </a:r>
            <a:r>
              <a:rPr lang="pt-BR" altLang="en-US" sz="2400" dirty="0"/>
              <a:t>) É uma política que se baseia diretamente na administração da demanda agregada.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altLang="en-US" sz="2400" dirty="0"/>
              <a:t>e) É uma política que interfere diretamente na divisão do produto entre o consumo e acumulação.</a:t>
            </a:r>
          </a:p>
          <a:p>
            <a:pPr marL="0" indent="0">
              <a:buNone/>
            </a:pPr>
            <a:endParaRPr lang="pt-BR" altLang="en-US" dirty="0"/>
          </a:p>
        </p:txBody>
      </p:sp>
      <p:sp>
        <p:nvSpPr>
          <p:cNvPr id="54274" name="Espaço Reservado para Número de Slide 3">
            <a:extLst>
              <a:ext uri="{FF2B5EF4-FFF2-40B4-BE49-F238E27FC236}">
                <a16:creationId xmlns:a16="http://schemas.microsoft.com/office/drawing/2014/main" id="{FC8887B7-821D-2F4E-014A-4AECF702D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4F1EC4-68A1-A94A-B649-E9583BE4084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911546554"/>
      </p:ext>
    </p:extLst>
  </p:cSld>
  <p:clrMapOvr>
    <a:masterClrMapping/>
  </p:clrMapOvr>
  <p:transition>
    <p:pull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ço Reservado para Conteúdo 2">
            <a:extLst>
              <a:ext uri="{FF2B5EF4-FFF2-40B4-BE49-F238E27FC236}">
                <a16:creationId xmlns:a16="http://schemas.microsoft.com/office/drawing/2014/main" id="{C5429179-1D28-298F-2C18-69CC9E9AA0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2939" y="428625"/>
            <a:ext cx="9882188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en-US" sz="2000" dirty="0"/>
              <a:t>A questão pede para marcar a opção correta em relação à </a:t>
            </a:r>
            <a:r>
              <a:rPr lang="pt-BR" altLang="en-US" sz="2000" b="1" dirty="0"/>
              <a:t>função distributiva</a:t>
            </a:r>
            <a:r>
              <a:rPr lang="pt-BR" altLang="en-US" sz="2000" dirty="0"/>
              <a:t> do governo.</a:t>
            </a:r>
          </a:p>
          <a:p>
            <a:r>
              <a:rPr lang="pt-BR" altLang="en-US" sz="2000" dirty="0"/>
              <a:t>Letra a: É a política que interfere diretamente na composição das mercadorias e serviços, técnicas produtivas e preços relativos – </a:t>
            </a:r>
          </a:p>
          <a:p>
            <a:pPr marL="0" indent="0">
              <a:buNone/>
            </a:pPr>
            <a:r>
              <a:rPr lang="pt-BR" altLang="en-US" sz="2000" b="1" dirty="0"/>
              <a:t>Função Estabilizadora.</a:t>
            </a:r>
            <a:endParaRPr lang="pt-BR" altLang="en-US" sz="2000" dirty="0"/>
          </a:p>
          <a:p>
            <a:r>
              <a:rPr lang="pt-BR" altLang="en-US" sz="2000" dirty="0"/>
              <a:t>Letra </a:t>
            </a:r>
            <a:r>
              <a:rPr lang="pt-BR" altLang="en-US" sz="2000" dirty="0" err="1"/>
              <a:t>b</a:t>
            </a:r>
            <a:r>
              <a:rPr lang="pt-BR" altLang="en-US" sz="2000" dirty="0"/>
              <a:t>: É a política que busca promover distribuição de recursos considerada justa pela sociedade.   </a:t>
            </a:r>
          </a:p>
          <a:p>
            <a:pPr marL="0" indent="0">
              <a:buNone/>
            </a:pPr>
            <a:r>
              <a:rPr lang="pt-BR" altLang="en-US" sz="2000" b="1" dirty="0"/>
              <a:t>Função Distributiva – RESPOSTA CORRETA </a:t>
            </a:r>
            <a:endParaRPr lang="pt-BR" altLang="en-US" sz="2000" dirty="0"/>
          </a:p>
          <a:p>
            <a:pPr marL="0" indent="0">
              <a:buNone/>
            </a:pPr>
            <a:r>
              <a:rPr lang="pt-BR" altLang="en-US" sz="2000" dirty="0"/>
              <a:t>Letra </a:t>
            </a:r>
            <a:r>
              <a:rPr lang="pt-BR" altLang="en-US" sz="2000" dirty="0" err="1"/>
              <a:t>c</a:t>
            </a:r>
            <a:r>
              <a:rPr lang="pt-BR" altLang="en-US" sz="2000" dirty="0"/>
              <a:t>: É a política que diz respeito aos níveis desejados de produção, emprego, preços e equilíbrio do Balanço de Pagamentos, para uma dada capacidade produtiva – </a:t>
            </a:r>
          </a:p>
          <a:p>
            <a:pPr marL="0" indent="0">
              <a:buNone/>
            </a:pPr>
            <a:r>
              <a:rPr lang="pt-BR" altLang="en-US" sz="2000" b="1" dirty="0"/>
              <a:t>Função Estabilizadora.</a:t>
            </a:r>
            <a:endParaRPr lang="pt-BR" altLang="en-US" sz="2000" dirty="0"/>
          </a:p>
          <a:p>
            <a:pPr marL="0" indent="0">
              <a:buNone/>
            </a:pPr>
            <a:r>
              <a:rPr lang="pt-BR" altLang="en-US" sz="2000" dirty="0"/>
              <a:t>Letra </a:t>
            </a:r>
            <a:r>
              <a:rPr lang="pt-BR" altLang="en-US" sz="2000" dirty="0" err="1"/>
              <a:t>d</a:t>
            </a:r>
            <a:r>
              <a:rPr lang="pt-BR" altLang="en-US" sz="2000" dirty="0"/>
              <a:t>: É a política que se baseia diretamente na administração da demanda agregada – </a:t>
            </a:r>
          </a:p>
          <a:p>
            <a:pPr marL="0" indent="0">
              <a:buNone/>
            </a:pPr>
            <a:r>
              <a:rPr lang="pt-BR" altLang="en-US" sz="2000" b="1" dirty="0"/>
              <a:t>Função Estabilizadora.</a:t>
            </a:r>
            <a:endParaRPr lang="pt-BR" altLang="en-US" sz="2000" dirty="0"/>
          </a:p>
          <a:p>
            <a:pPr marL="0" indent="0">
              <a:buNone/>
            </a:pPr>
            <a:r>
              <a:rPr lang="pt-BR" altLang="en-US" sz="2000" dirty="0"/>
              <a:t>Letra e: É a política que interfere diretamente na divisão do produto entre o consumo e acumulação – </a:t>
            </a:r>
          </a:p>
          <a:p>
            <a:r>
              <a:rPr lang="pt-BR" altLang="en-US" sz="2000" b="1" dirty="0"/>
              <a:t>Função Estabilizadora.</a:t>
            </a:r>
            <a:endParaRPr lang="pt-BR" altLang="en-US" sz="2000" dirty="0"/>
          </a:p>
          <a:p>
            <a:endParaRPr lang="pt-BR" altLang="en-US" dirty="0"/>
          </a:p>
        </p:txBody>
      </p:sp>
      <p:sp>
        <p:nvSpPr>
          <p:cNvPr id="56322" name="Espaço Reservado para Número de Slide 3">
            <a:extLst>
              <a:ext uri="{FF2B5EF4-FFF2-40B4-BE49-F238E27FC236}">
                <a16:creationId xmlns:a16="http://schemas.microsoft.com/office/drawing/2014/main" id="{7716EE2D-4E56-27C2-29D2-2138A5E86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F07120-76FF-2E41-A57E-C04D9333FE5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21500482"/>
      </p:ext>
    </p:extLst>
  </p:cSld>
  <p:clrMapOvr>
    <a:masterClrMapping/>
  </p:clrMapOvr>
  <p:transition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472" name="Rectangle 1947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474" name="Rectangle 1947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6" name="Rectangle 1947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8" name="Rectangle 1947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0" name="Rectangle 1947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82" name="Freeform: Shape 1948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484" name="Rectangle 1948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7" name="Rectangle 2">
            <a:extLst>
              <a:ext uri="{FF2B5EF4-FFF2-40B4-BE49-F238E27FC236}">
                <a16:creationId xmlns:a16="http://schemas.microsoft.com/office/drawing/2014/main" id="{8F3759C7-7DEF-3D19-55C8-161CCCDFB5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eaLnBrk="1" hangingPunct="1"/>
            <a:r>
              <a:rPr lang="pt-BR" altLang="en-US" sz="4000" b="1" dirty="0">
                <a:solidFill>
                  <a:srgbClr val="FFFFFF"/>
                </a:solidFill>
              </a:rPr>
              <a:t>Função Alocativa  </a:t>
            </a:r>
            <a:endParaRPr lang="en-US" altLang="en-US" sz="4000" b="1" dirty="0">
              <a:solidFill>
                <a:srgbClr val="FFFFFF"/>
              </a:solidFill>
            </a:endParaRP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E5BD2914-6507-840A-4AEF-8DD140E67E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37827" y="649480"/>
            <a:ext cx="7915634" cy="5546047"/>
          </a:xfrm>
        </p:spPr>
        <p:txBody>
          <a:bodyPr anchor="ctr">
            <a:normAutofit/>
          </a:bodyPr>
          <a:lstStyle/>
          <a:p>
            <a:pPr>
              <a:buFontTx/>
              <a:buNone/>
            </a:pPr>
            <a:r>
              <a:rPr lang="pt-BR" altLang="en-US" sz="2400" b="1" i="1" dirty="0"/>
              <a:t>Qual o objetivo?</a:t>
            </a:r>
          </a:p>
          <a:p>
            <a:pPr>
              <a:buFontTx/>
              <a:buNone/>
            </a:pPr>
            <a:endParaRPr lang="pt-BR" altLang="en-US" sz="2400" b="1" i="1" dirty="0"/>
          </a:p>
          <a:p>
            <a:r>
              <a:rPr lang="pt-BR" altLang="en-US" sz="2400" dirty="0"/>
              <a:t>O governo intervém na alocação dos recursos econômicos e produtivos quando os mecanismos de mercado  falham em assegurar a eficiência na alocação de recursos.  </a:t>
            </a:r>
          </a:p>
          <a:p>
            <a:endParaRPr lang="pt-BR" altLang="en-US" dirty="0"/>
          </a:p>
          <a:p>
            <a:endParaRPr lang="pt-BR" altLang="en-US" dirty="0"/>
          </a:p>
          <a:p>
            <a:pPr>
              <a:buFontTx/>
              <a:buNone/>
            </a:pPr>
            <a:endParaRPr lang="pt-BR" altLang="en-US" dirty="0"/>
          </a:p>
          <a:p>
            <a:endParaRPr lang="pt-BR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512" name="Rectangle 21511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5" name="Título 1">
            <a:extLst>
              <a:ext uri="{FF2B5EF4-FFF2-40B4-BE49-F238E27FC236}">
                <a16:creationId xmlns:a16="http://schemas.microsoft.com/office/drawing/2014/main" id="{A9AC5B74-55AB-7D8B-8FAB-C39F5F87DC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665" y="617522"/>
            <a:ext cx="9688296" cy="1642969"/>
          </a:xfrm>
        </p:spPr>
        <p:txBody>
          <a:bodyPr anchor="b">
            <a:noAutofit/>
          </a:bodyPr>
          <a:lstStyle/>
          <a:p>
            <a:r>
              <a:rPr lang="pt-BR" altLang="en-US" sz="3200" b="1" dirty="0"/>
              <a:t>Função Alocativa  </a:t>
            </a:r>
            <a:br>
              <a:rPr lang="pt-BR" altLang="en-US" sz="3200" b="1" dirty="0"/>
            </a:br>
            <a:br>
              <a:rPr lang="pt-BR" altLang="en-US" sz="3200" b="1" dirty="0"/>
            </a:br>
            <a:br>
              <a:rPr lang="pt-BR" altLang="en-US" sz="3200" b="1" dirty="0"/>
            </a:br>
            <a:r>
              <a:rPr lang="pt-BR" altLang="en-US" sz="3200" dirty="0"/>
              <a:t>Exemplos de situações em que esta é exercida:</a:t>
            </a:r>
          </a:p>
        </p:txBody>
      </p:sp>
      <p:sp>
        <p:nvSpPr>
          <p:cNvPr id="21506" name="Espaço Reservado para Conteúdo 2">
            <a:extLst>
              <a:ext uri="{FF2B5EF4-FFF2-40B4-BE49-F238E27FC236}">
                <a16:creationId xmlns:a16="http://schemas.microsoft.com/office/drawing/2014/main" id="{0B36BB1D-0A3A-BB4D-0A3F-63EEB4654E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8995" y="1976620"/>
            <a:ext cx="9688296" cy="3454358"/>
          </a:xfrm>
        </p:spPr>
        <p:txBody>
          <a:bodyPr anchor="t">
            <a:normAutofit/>
          </a:bodyPr>
          <a:lstStyle/>
          <a:p>
            <a:endParaRPr lang="pt-BR" altLang="en-US" dirty="0"/>
          </a:p>
          <a:p>
            <a:r>
              <a:rPr lang="pt-BR" altLang="en-US" dirty="0"/>
              <a:t>quando existem bens públicos puros;</a:t>
            </a:r>
          </a:p>
          <a:p>
            <a:r>
              <a:rPr lang="pt-BR" altLang="en-US" dirty="0"/>
              <a:t>quando ocorrem externalidades;</a:t>
            </a:r>
          </a:p>
          <a:p>
            <a:r>
              <a:rPr lang="pt-BR" altLang="en-US" dirty="0"/>
              <a:t>quando ocorre o monopólio natural.</a:t>
            </a:r>
          </a:p>
          <a:p>
            <a:endParaRPr lang="pt-BR" altLang="en-US" sz="2000" dirty="0"/>
          </a:p>
          <a:p>
            <a:endParaRPr lang="pt-BR" altLang="en-US" sz="2000" dirty="0"/>
          </a:p>
        </p:txBody>
      </p:sp>
      <p:sp>
        <p:nvSpPr>
          <p:cNvPr id="21514" name="Rectangle 21513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6" name="Rectangle 21515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7" name="Espaço Reservado para Número de Slide 3">
            <a:extLst>
              <a:ext uri="{FF2B5EF4-FFF2-40B4-BE49-F238E27FC236}">
                <a16:creationId xmlns:a16="http://schemas.microsoft.com/office/drawing/2014/main" id="{83DACECE-9473-E0E3-679E-FAEB326D8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AACB822B-9BAC-B64F-A53B-9C3576498607}" type="slidenum">
              <a:rPr lang="en-US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5</a:t>
            </a:fld>
            <a:endParaRPr lang="en-US" altLang="en-US" sz="11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59" name="Rectangle 2355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1" name="Rectangle 2356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3" name="Rectangle 2356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5" name="Rectangle 2356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7" name="Rectangle 2356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3" name="Título 1">
            <a:extLst>
              <a:ext uri="{FF2B5EF4-FFF2-40B4-BE49-F238E27FC236}">
                <a16:creationId xmlns:a16="http://schemas.microsoft.com/office/drawing/2014/main" id="{6755D5AE-BF21-926E-2A73-0BBAA14BFA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BR" altLang="en-US" sz="4000" b="1">
                <a:solidFill>
                  <a:srgbClr val="FFFFFF"/>
                </a:solidFill>
                <a:latin typeface="Calibri" panose="020F0502020204030204" pitchFamily="34" charset="0"/>
              </a:rPr>
              <a:t>Função Alocativa  </a:t>
            </a:r>
          </a:p>
        </p:txBody>
      </p:sp>
      <p:sp>
        <p:nvSpPr>
          <p:cNvPr id="23554" name="Espaço Reservado para Conteúdo 2">
            <a:extLst>
              <a:ext uri="{FF2B5EF4-FFF2-40B4-BE49-F238E27FC236}">
                <a16:creationId xmlns:a16="http://schemas.microsoft.com/office/drawing/2014/main" id="{9A433C97-5D08-35BD-D19E-9DDAD15D6E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9346" y="1597432"/>
            <a:ext cx="11407302" cy="4476173"/>
          </a:xfrm>
        </p:spPr>
        <p:txBody>
          <a:bodyPr anchor="ctr"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pt-BR" altLang="en-US" dirty="0">
                <a:latin typeface="Calibri" panose="020F0502020204030204" pitchFamily="34" charset="0"/>
              </a:rPr>
              <a:t>Nesse contexto, o governo assume papel relevante para:</a:t>
            </a:r>
          </a:p>
          <a:p>
            <a:pPr eaLnBrk="1" hangingPunct="1">
              <a:buFont typeface="Wingdings" pitchFamily="2" charset="2"/>
              <a:buNone/>
            </a:pPr>
            <a:endParaRPr lang="pt-BR" altLang="en-US" dirty="0">
              <a:latin typeface="Calibri" panose="020F0502020204030204" pitchFamily="34" charset="0"/>
            </a:endParaRPr>
          </a:p>
          <a:p>
            <a:pPr eaLnBrk="1" hangingPunct="1"/>
            <a:r>
              <a:rPr lang="pt-BR" altLang="en-US" dirty="0">
                <a:latin typeface="Calibri" panose="020F0502020204030204" pitchFamily="34" charset="0"/>
              </a:rPr>
              <a:t>Determinar </a:t>
            </a:r>
            <a:r>
              <a:rPr lang="pt-BR" altLang="en-US" i="1" dirty="0">
                <a:latin typeface="Calibri" panose="020F0502020204030204" pitchFamily="34" charset="0"/>
              </a:rPr>
              <a:t>o tipo e a quantidade </a:t>
            </a:r>
            <a:r>
              <a:rPr lang="pt-BR" altLang="en-US" dirty="0">
                <a:latin typeface="Calibri" panose="020F0502020204030204" pitchFamily="34" charset="0"/>
              </a:rPr>
              <a:t>de </a:t>
            </a:r>
            <a:r>
              <a:rPr lang="pt-BR" altLang="en-US" b="1" i="1" dirty="0">
                <a:latin typeface="Calibri" panose="020F0502020204030204" pitchFamily="34" charset="0"/>
              </a:rPr>
              <a:t>bens públicos </a:t>
            </a:r>
            <a:r>
              <a:rPr lang="pt-BR" altLang="en-US" dirty="0">
                <a:latin typeface="Calibri" panose="020F0502020204030204" pitchFamily="34" charset="0"/>
              </a:rPr>
              <a:t>a serem ofertados;</a:t>
            </a:r>
          </a:p>
          <a:p>
            <a:pPr eaLnBrk="1" hangingPunct="1"/>
            <a:endParaRPr lang="pt-BR" altLang="en-US" dirty="0">
              <a:latin typeface="Calibri" panose="020F0502020204030204" pitchFamily="34" charset="0"/>
            </a:endParaRPr>
          </a:p>
          <a:p>
            <a:pPr eaLnBrk="1" hangingPunct="1"/>
            <a:r>
              <a:rPr lang="pt-BR" altLang="en-US" dirty="0">
                <a:latin typeface="Calibri" panose="020F0502020204030204" pitchFamily="34" charset="0"/>
              </a:rPr>
              <a:t>Calcular </a:t>
            </a:r>
            <a:r>
              <a:rPr lang="pt-BR" altLang="en-US" i="1" dirty="0">
                <a:latin typeface="Calibri" panose="020F0502020204030204" pitchFamily="34" charset="0"/>
              </a:rPr>
              <a:t>o </a:t>
            </a:r>
            <a:r>
              <a:rPr lang="pt-BR" altLang="en-US" b="1" i="1" dirty="0">
                <a:latin typeface="Calibri" panose="020F0502020204030204" pitchFamily="34" charset="0"/>
              </a:rPr>
              <a:t>nível de contribuição </a:t>
            </a:r>
            <a:r>
              <a:rPr lang="pt-BR" altLang="en-US" dirty="0">
                <a:latin typeface="Calibri" panose="020F0502020204030204" pitchFamily="34" charset="0"/>
              </a:rPr>
              <a:t>a ser feita por cada consumidor  - O financiamento da produção dos bens públicos depende da obtenção compulsória de recursos, através da cobrança de tributos.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608" name="Rectangle 2560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10" name="Rectangle 2560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12" name="Rectangle 256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14" name="Rectangle 256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16" name="Rectangle 256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1" name="Título 1">
            <a:extLst>
              <a:ext uri="{FF2B5EF4-FFF2-40B4-BE49-F238E27FC236}">
                <a16:creationId xmlns:a16="http://schemas.microsoft.com/office/drawing/2014/main" id="{FDE202B0-E2F8-88EF-CF65-6095EDFCC4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BR" altLang="en-US" sz="4000" b="1">
                <a:solidFill>
                  <a:srgbClr val="FFFFFF"/>
                </a:solidFill>
              </a:rPr>
              <a:t>Função Distributiva  </a:t>
            </a:r>
          </a:p>
        </p:txBody>
      </p:sp>
      <p:sp>
        <p:nvSpPr>
          <p:cNvPr id="25602" name="Espaço Reservado para Conteúdo 2">
            <a:extLst>
              <a:ext uri="{FF2B5EF4-FFF2-40B4-BE49-F238E27FC236}">
                <a16:creationId xmlns:a16="http://schemas.microsoft.com/office/drawing/2014/main" id="{4BDF11E7-26EE-A7B1-F153-8438818A51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1499" y="1746696"/>
            <a:ext cx="11244264" cy="4382641"/>
          </a:xfrm>
        </p:spPr>
        <p:txBody>
          <a:bodyPr anchor="ctr">
            <a:normAutofit/>
          </a:bodyPr>
          <a:lstStyle/>
          <a:p>
            <a:r>
              <a:rPr lang="pt-BR" altLang="en-US" b="1" dirty="0"/>
              <a:t>Objetivo: </a:t>
            </a:r>
          </a:p>
          <a:p>
            <a:pPr>
              <a:buFontTx/>
              <a:buNone/>
            </a:pPr>
            <a:r>
              <a:rPr lang="pt-BR" altLang="en-US" dirty="0"/>
              <a:t>	Reduzir desigualdade de renda pessoal, entre setores e regiões econômicas de um país.  </a:t>
            </a:r>
          </a:p>
          <a:p>
            <a:endParaRPr lang="pt-BR" altLang="en-US" dirty="0"/>
          </a:p>
          <a:p>
            <a:r>
              <a:rPr lang="pt-BR" altLang="en-US" dirty="0"/>
              <a:t>O governo assume essa função </a:t>
            </a:r>
            <a:r>
              <a:rPr lang="pt-BR" altLang="en-US" i="1" dirty="0"/>
              <a:t>quando precisa intervir na economia para corrigir a desigualdade e concentração existente na divisão da renda nacional.</a:t>
            </a:r>
            <a:endParaRPr lang="pt-BR" altLang="en-US" dirty="0"/>
          </a:p>
          <a:p>
            <a:pPr>
              <a:buFontTx/>
              <a:buNone/>
            </a:pPr>
            <a:endParaRPr lang="pt-BR" altLang="en-US" dirty="0"/>
          </a:p>
        </p:txBody>
      </p:sp>
      <p:sp>
        <p:nvSpPr>
          <p:cNvPr id="25603" name="Espaço Reservado para Número de Slide 3">
            <a:extLst>
              <a:ext uri="{FF2B5EF4-FFF2-40B4-BE49-F238E27FC236}">
                <a16:creationId xmlns:a16="http://schemas.microsoft.com/office/drawing/2014/main" id="{3D53674E-BFA5-3DFA-B440-B079EC862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9D1DE3C7-341B-D344-BE18-F0451B0CB417}" type="slidenum">
              <a:rPr lang="en-US" alt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7</a:t>
            </a:fld>
            <a:endParaRPr lang="en-US" alt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656" name="Rectangle 2765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8" name="Rectangle 27657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60" name="Rectangle 27659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62" name="Rectangle 27661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64" name="Rectangle 27663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49" name="Título 1">
            <a:extLst>
              <a:ext uri="{FF2B5EF4-FFF2-40B4-BE49-F238E27FC236}">
                <a16:creationId xmlns:a16="http://schemas.microsoft.com/office/drawing/2014/main" id="{F0FC7A9D-1392-0275-498B-5097F41B2D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BR" altLang="en-US" sz="4000" b="1">
                <a:solidFill>
                  <a:srgbClr val="FFFFFF"/>
                </a:solidFill>
              </a:rPr>
              <a:t>Função Distributiva </a:t>
            </a:r>
          </a:p>
        </p:txBody>
      </p:sp>
      <p:sp>
        <p:nvSpPr>
          <p:cNvPr id="27650" name="Espaço Reservado para Conteúdo 2">
            <a:extLst>
              <a:ext uri="{FF2B5EF4-FFF2-40B4-BE49-F238E27FC236}">
                <a16:creationId xmlns:a16="http://schemas.microsoft.com/office/drawing/2014/main" id="{7EE23B59-277C-9A3E-4C3D-1F6154BF4D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0075" y="1885279"/>
            <a:ext cx="10829925" cy="4286921"/>
          </a:xfrm>
        </p:spPr>
        <p:txBody>
          <a:bodyPr anchor="ctr">
            <a:normAutofit/>
          </a:bodyPr>
          <a:lstStyle/>
          <a:p>
            <a:r>
              <a:rPr lang="pt-BR" altLang="en-US" sz="2400" i="1" dirty="0"/>
              <a:t>Porque é necessária uma intervenção governamental para melhorar distribuição de renda em uma economia?</a:t>
            </a:r>
          </a:p>
          <a:p>
            <a:endParaRPr lang="pt-BR" altLang="en-US" sz="2400" i="1" dirty="0"/>
          </a:p>
          <a:p>
            <a:r>
              <a:rPr lang="pt-BR" altLang="en-US" sz="2400" i="1" dirty="0"/>
              <a:t>Ou seja, quais os motivos que fazem com que a divisão nem sempre seja igualitária, mesmo com mercados operando sob condições competitivas e na ausência de bens públicos?</a:t>
            </a:r>
          </a:p>
          <a:p>
            <a:endParaRPr lang="pt-BR" altLang="en-US" sz="2400" i="1" dirty="0"/>
          </a:p>
          <a:p>
            <a:pPr>
              <a:buFontTx/>
              <a:buNone/>
            </a:pPr>
            <a:r>
              <a:rPr lang="pt-BR" altLang="en-US" sz="2400" dirty="0"/>
              <a:t>Para responder a essas questões, vamos analisar alguns </a:t>
            </a:r>
            <a:r>
              <a:rPr lang="pt-BR" altLang="en-US" sz="2400" i="1" dirty="0"/>
              <a:t>fatores que determinam a distribuição de renda</a:t>
            </a:r>
            <a:r>
              <a:rPr lang="pt-BR" altLang="en-US" sz="2400" dirty="0"/>
              <a:t>, segundo a teoria neoclássica....</a:t>
            </a:r>
          </a:p>
          <a:p>
            <a:endParaRPr lang="pt-BR" altLang="en-US" sz="2400" dirty="0"/>
          </a:p>
        </p:txBody>
      </p:sp>
      <p:sp>
        <p:nvSpPr>
          <p:cNvPr id="27651" name="Espaço Reservado para Número de Slide 3">
            <a:extLst>
              <a:ext uri="{FF2B5EF4-FFF2-40B4-BE49-F238E27FC236}">
                <a16:creationId xmlns:a16="http://schemas.microsoft.com/office/drawing/2014/main" id="{AC4CF6E8-1B2A-9A9E-8B2A-5662AC66C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62DB9DD8-6896-D044-B6A6-36AE06BF0276}" type="slidenum">
              <a:rPr lang="en-US" alt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8</a:t>
            </a:fld>
            <a:endParaRPr lang="en-US" alt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716" name="Slide Background Fill">
            <a:extLst>
              <a:ext uri="{FF2B5EF4-FFF2-40B4-BE49-F238E27FC236}">
                <a16:creationId xmlns:a16="http://schemas.microsoft.com/office/drawing/2014/main" id="{907E470A-25F4-47D0-8FEC-EE9FD606B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718" name="Group 29717">
            <a:extLst>
              <a:ext uri="{FF2B5EF4-FFF2-40B4-BE49-F238E27FC236}">
                <a16:creationId xmlns:a16="http://schemas.microsoft.com/office/drawing/2014/main" id="{66220E63-99E1-482A-A0A6-B47EB4BF8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49" cy="6858000"/>
            <a:chOff x="-2848" y="0"/>
            <a:chExt cx="12188949" cy="6858000"/>
          </a:xfrm>
        </p:grpSpPr>
        <p:sp>
          <p:nvSpPr>
            <p:cNvPr id="29719" name="Color Cover">
              <a:extLst>
                <a:ext uri="{FF2B5EF4-FFF2-40B4-BE49-F238E27FC236}">
                  <a16:creationId xmlns:a16="http://schemas.microsoft.com/office/drawing/2014/main" id="{F8610896-EA5E-4BE8-8398-C1AFC0490A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5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20" name="Color Cover">
              <a:extLst>
                <a:ext uri="{FF2B5EF4-FFF2-40B4-BE49-F238E27FC236}">
                  <a16:creationId xmlns:a16="http://schemas.microsoft.com/office/drawing/2014/main" id="{F44E9794-9C4B-427F-BB50-89D893347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6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722" name="Group 29721">
            <a:extLst>
              <a:ext uri="{FF2B5EF4-FFF2-40B4-BE49-F238E27FC236}">
                <a16:creationId xmlns:a16="http://schemas.microsoft.com/office/drawing/2014/main" id="{8618EE54-271A-4FE8-B6B3-D0FCF55A7A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1279" y="598259"/>
            <a:ext cx="10889442" cy="5680742"/>
            <a:chOff x="651279" y="598259"/>
            <a:chExt cx="10889442" cy="5680742"/>
          </a:xfrm>
        </p:grpSpPr>
        <p:sp>
          <p:nvSpPr>
            <p:cNvPr id="29723" name="Color">
              <a:extLst>
                <a:ext uri="{FF2B5EF4-FFF2-40B4-BE49-F238E27FC236}">
                  <a16:creationId xmlns:a16="http://schemas.microsoft.com/office/drawing/2014/main" id="{ECA6F781-4382-4525-9DA8-9D66605F8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24" name="Color">
              <a:extLst>
                <a:ext uri="{FF2B5EF4-FFF2-40B4-BE49-F238E27FC236}">
                  <a16:creationId xmlns:a16="http://schemas.microsoft.com/office/drawing/2014/main" id="{209C186B-2883-498E-A176-6B60F8B51B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726" name="Group 29725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29727" name="Freeform: Shape 29726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728" name="Freeform: Shape 29727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729" name="Freeform: Shape 29728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730" name="Freeform: Shape 29729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731" name="Freeform: Shape 29730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732" name="Freeform: Shape 29731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733" name="Freeform: Shape 29732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9697" name="Rectangle 2">
            <a:extLst>
              <a:ext uri="{FF2B5EF4-FFF2-40B4-BE49-F238E27FC236}">
                <a16:creationId xmlns:a16="http://schemas.microsoft.com/office/drawing/2014/main" id="{12B3EF15-4B61-CF5A-F3A1-38D48F6965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4107" y="802166"/>
            <a:ext cx="3919751" cy="5160789"/>
          </a:xfrm>
        </p:spPr>
        <p:txBody>
          <a:bodyPr anchor="ctr">
            <a:normAutofit/>
          </a:bodyPr>
          <a:lstStyle/>
          <a:p>
            <a:pPr eaLnBrk="1" hangingPunct="1"/>
            <a:br>
              <a:rPr lang="pt-BR" altLang="en-US" sz="2400" dirty="0">
                <a:solidFill>
                  <a:schemeClr val="bg1"/>
                </a:solidFill>
              </a:rPr>
            </a:br>
            <a:r>
              <a:rPr lang="pt-BR" altLang="en-US" sz="2400" b="1" dirty="0">
                <a:solidFill>
                  <a:schemeClr val="bg1"/>
                </a:solidFill>
              </a:rPr>
              <a:t>FATORES QUE DETERMINAM O PADRÃO DE DISTRIBUIÇÃO DE RENDA </a:t>
            </a:r>
            <a:br>
              <a:rPr lang="pt-BR" altLang="en-US" sz="2400" b="1" dirty="0">
                <a:solidFill>
                  <a:schemeClr val="bg1"/>
                </a:solidFill>
              </a:rPr>
            </a:br>
            <a:br>
              <a:rPr lang="pt-BR" altLang="en-US" sz="2400" b="1" dirty="0">
                <a:solidFill>
                  <a:schemeClr val="bg1"/>
                </a:solidFill>
              </a:rPr>
            </a:br>
            <a:br>
              <a:rPr lang="pt-BR" altLang="en-US" sz="2400" b="1" dirty="0">
                <a:solidFill>
                  <a:schemeClr val="bg1"/>
                </a:solidFill>
              </a:rPr>
            </a:br>
            <a:br>
              <a:rPr lang="pt-BR" altLang="en-US" sz="2400" b="1" dirty="0">
                <a:solidFill>
                  <a:schemeClr val="bg1"/>
                </a:solidFill>
              </a:rPr>
            </a:br>
            <a:br>
              <a:rPr lang="pt-BR" altLang="en-US" sz="2400" b="1" dirty="0">
                <a:solidFill>
                  <a:schemeClr val="bg1"/>
                </a:solidFill>
              </a:rPr>
            </a:br>
            <a:r>
              <a:rPr lang="pt-BR" altLang="en-US" sz="2400" b="1" dirty="0">
                <a:solidFill>
                  <a:schemeClr val="bg1"/>
                </a:solidFill>
              </a:rPr>
              <a:t>SEGUNDO A DEMANDA NEOCLÁSSICA  - APRESENTAMOS 4 DESTES FATORES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26D4E692-F0FF-6065-419A-C356FF5141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03858" y="842330"/>
            <a:ext cx="6667351" cy="5160790"/>
          </a:xfrm>
        </p:spPr>
        <p:txBody>
          <a:bodyPr anchor="ctr">
            <a:normAutofit/>
          </a:bodyPr>
          <a:lstStyle/>
          <a:p>
            <a:pPr marL="381000" indent="-381000">
              <a:buNone/>
            </a:pPr>
            <a:endParaRPr lang="pt-BR" altLang="en-US" sz="24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81000" indent="-381000">
              <a:buAutoNum type="arabicPeriod"/>
            </a:pPr>
            <a:r>
              <a:rPr lang="pt-BR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PREFERÊNCIA E RENDA DOS CONSUMIDORES</a:t>
            </a:r>
          </a:p>
          <a:p>
            <a:pPr marL="381000" indent="-381000">
              <a:buAutoNum type="arabicPeriod"/>
            </a:pPr>
            <a:endParaRPr lang="pt-BR" altLang="en-US" sz="2400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81000" indent="-381000">
              <a:buAutoNum type="arabicPeriod"/>
            </a:pPr>
            <a:r>
              <a:rPr lang="pt-BR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NATUREZA DOS BENS PRODUZIDOS </a:t>
            </a:r>
          </a:p>
          <a:p>
            <a:pPr marL="381000" indent="-381000">
              <a:buAutoNum type="arabicPeriod"/>
            </a:pPr>
            <a:endParaRPr lang="pt-BR" altLang="en-US" sz="2400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81000" indent="-381000">
              <a:buAutoNum type="arabicPeriod"/>
            </a:pPr>
            <a:r>
              <a:rPr lang="pt-BR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EXISTÊNCIA DE PROCEDIMENTOS DESCRIMINATÓRIOS</a:t>
            </a:r>
          </a:p>
          <a:p>
            <a:pPr marL="381000" indent="-381000">
              <a:buAutoNum type="arabicPeriod"/>
            </a:pPr>
            <a:endParaRPr lang="pt-BR" altLang="en-US" sz="2400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81000" indent="-381000">
              <a:buAutoNum type="arabicPeriod"/>
            </a:pPr>
            <a:r>
              <a:rPr lang="pt-BR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CONDIÇÕES DE MERCADO NÃO COMPETITIVAS</a:t>
            </a:r>
          </a:p>
          <a:p>
            <a:pPr marL="381000" indent="-381000">
              <a:buAutoNum type="arabicPeriod"/>
            </a:pPr>
            <a:endParaRPr lang="pt-BR" altLang="en-US" sz="2400" b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altLang="en-US" sz="2400" i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59493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6799</TotalTime>
  <Words>2019</Words>
  <Application>Microsoft Macintosh PowerPoint</Application>
  <PresentationFormat>Widescreen</PresentationFormat>
  <Paragraphs>273</Paragraphs>
  <Slides>31</Slides>
  <Notes>21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Wingdings</vt:lpstr>
      <vt:lpstr>Office Theme</vt:lpstr>
      <vt:lpstr>FUNÇÕES DO GOVERNO  20/03/2024</vt:lpstr>
      <vt:lpstr>REFERÊNCIAS PARA LEITURA</vt:lpstr>
      <vt:lpstr>II. Funções Clássicas do Governo – Quais são?</vt:lpstr>
      <vt:lpstr>Função Alocativa  </vt:lpstr>
      <vt:lpstr>Função Alocativa     Exemplos de situações em que esta é exercida:</vt:lpstr>
      <vt:lpstr>Função Alocativa  </vt:lpstr>
      <vt:lpstr>Função Distributiva  </vt:lpstr>
      <vt:lpstr>Função Distributiva </vt:lpstr>
      <vt:lpstr> FATORES QUE DETERMINAM O PADRÃO DE DISTRIBUIÇÃO DE RENDA      SEGUNDO A DEMANDA NEOCLÁSSICA  - APRESENTAMOS 4 DESTES FATORES</vt:lpstr>
      <vt:lpstr> FATORES QUE DETERMINAM A DISTRIBUIÇÃO DE RENDA   DEMANDA NEOCLÁSSICA  - APRESENTAMOS 4 DESTES FATORES</vt:lpstr>
      <vt:lpstr> Fatores que determinam a distribuição de renda  </vt:lpstr>
      <vt:lpstr>    FATORES QUE DETERMINAM A DISTRIBUIÇÃO DE RENDA   DEMANDA NEOCLÁSSICA </vt:lpstr>
      <vt:lpstr>Apresentação do PowerPoint</vt:lpstr>
      <vt:lpstr>Critérios para a definição da Equidade</vt:lpstr>
      <vt:lpstr>Função Distributiva - Instrumentos </vt:lpstr>
      <vt:lpstr>Função Estabilizadora </vt:lpstr>
      <vt:lpstr>Função Estabilizadora </vt:lpstr>
      <vt:lpstr>FUNÇÃO ESTABILIZADORA DO GOVERNO</vt:lpstr>
      <vt:lpstr>Quadro Resumo das Funções do Governo</vt:lpstr>
      <vt:lpstr>BREVE INTRODUÇÃO AO CÁLCULO DO ÍNDICE DE GINI</vt:lpstr>
      <vt:lpstr>Cálculo do Índice de Gini</vt:lpstr>
      <vt:lpstr>Gráfico para calcular o índice de Gini</vt:lpstr>
      <vt:lpstr>Apresentação do PowerPoint</vt:lpstr>
      <vt:lpstr>Apresentação do PowerPoint</vt:lpstr>
      <vt:lpstr>Pobres tiveram perdas maiores </vt:lpstr>
      <vt:lpstr>Concentração de renda (nas mãos de 1% da população)  </vt:lpstr>
      <vt:lpstr>Apresentação do PowerPoint</vt:lpstr>
      <vt:lpstr>EXERCÍCIOS: 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1 - Estrutura  </dc:title>
  <dc:creator>Heloisa Burnquist</dc:creator>
  <cp:lastModifiedBy>Heloisa Burnquist</cp:lastModifiedBy>
  <cp:revision>102</cp:revision>
  <dcterms:created xsi:type="dcterms:W3CDTF">2017-03-07T18:58:02Z</dcterms:created>
  <dcterms:modified xsi:type="dcterms:W3CDTF">2024-03-31T13:13:49Z</dcterms:modified>
</cp:coreProperties>
</file>