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7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96" r:id="rId17"/>
    <p:sldId id="270" r:id="rId18"/>
    <p:sldId id="271" r:id="rId19"/>
    <p:sldId id="272" r:id="rId20"/>
    <p:sldId id="273" r:id="rId21"/>
    <p:sldId id="298" r:id="rId22"/>
    <p:sldId id="274" r:id="rId23"/>
    <p:sldId id="299" r:id="rId24"/>
    <p:sldId id="275" r:id="rId25"/>
    <p:sldId id="276" r:id="rId26"/>
    <p:sldId id="277" r:id="rId27"/>
    <p:sldId id="300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301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4643" autoAdjust="0"/>
  </p:normalViewPr>
  <p:slideViewPr>
    <p:cSldViewPr>
      <p:cViewPr varScale="1">
        <p:scale>
          <a:sx n="105" d="100"/>
          <a:sy n="105" d="100"/>
        </p:scale>
        <p:origin x="18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705B6-2E49-4924-AF76-9D684F1D2DAE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Biblioteca, Informação e</a:t>
            </a:r>
            <a:br>
              <a:rPr lang="pt-BR" dirty="0"/>
            </a:br>
            <a:r>
              <a:rPr lang="pt-BR" dirty="0"/>
              <a:t>Sociedade</a:t>
            </a:r>
            <a:br>
              <a:rPr lang="pt-BR" dirty="0"/>
            </a:br>
            <a:r>
              <a:rPr lang="pt-BR" sz="2700" dirty="0"/>
              <a:t>(Quando o debate público não tem mais lastro nos fatos, qual deve ser a ética do bibliotecário?)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1400" dirty="0">
                <a:solidFill>
                  <a:schemeClr val="tx1"/>
                </a:solidFill>
              </a:rPr>
              <a:t>CBD 2024</a:t>
            </a:r>
          </a:p>
          <a:p>
            <a:endParaRPr lang="pt-BR" sz="1400" dirty="0">
              <a:solidFill>
                <a:schemeClr val="tx1"/>
              </a:solidFill>
            </a:endParaRPr>
          </a:p>
          <a:p>
            <a:r>
              <a:rPr lang="pt-BR" dirty="0"/>
              <a:t>Eugênio </a:t>
            </a:r>
            <a:r>
              <a:rPr lang="pt-BR" dirty="0" err="1"/>
              <a:t>Bucci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opinião e o fato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/>
              <a:t>	Ela também advertiu: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</a:t>
            </a:r>
            <a:r>
              <a:rPr lang="pt-BR" sz="2800" i="1" dirty="0"/>
              <a:t>“Os factos e as opiniões não se opõem uns aos outros, pertencem ao mesmo domínio. Os </a:t>
            </a:r>
            <a:r>
              <a:rPr lang="pt-BR" sz="2800" i="1" dirty="0" err="1"/>
              <a:t>factos</a:t>
            </a:r>
            <a:r>
              <a:rPr lang="pt-BR" sz="2800" i="1" dirty="0"/>
              <a:t> são a matéria das opiniões, e as opiniões, inspiradas por diferentes interesses e diferentes paixões, podem diferir largamente e permanecer legítimas enquanto respeitarem a verdade de </a:t>
            </a:r>
            <a:r>
              <a:rPr lang="pt-BR" sz="2800" i="1" dirty="0" err="1"/>
              <a:t>facto</a:t>
            </a:r>
            <a:r>
              <a:rPr lang="pt-BR" sz="2800" i="1" dirty="0"/>
              <a:t>.”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Uma ideia de verdade factual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Hannah Arendt outra vez: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</a:t>
            </a:r>
            <a:r>
              <a:rPr lang="pt-BR" sz="2800" i="1" dirty="0"/>
              <a:t>“Conceptualmente, podemos chamar verdade àquilo que não podemos mudar; metaforicamente, ela é o solo sobre o qual nos mantemos e o céu que se estende por cima de nós.”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Mas o que são os fatos que não podem faltar à Política?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A que se refere o adjetivo “factual”? Qual o estatuto dos “fatos” na Política?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dirty="0"/>
              <a:t>Comecemos por Aristóteles</a:t>
            </a:r>
          </a:p>
        </p:txBody>
      </p:sp>
      <p:pic>
        <p:nvPicPr>
          <p:cNvPr id="2050" name="Picture 2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772816"/>
            <a:ext cx="3384376" cy="4493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Aristóteles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</a:t>
            </a:r>
          </a:p>
          <a:p>
            <a:pPr>
              <a:buNone/>
            </a:pPr>
            <a:r>
              <a:rPr lang="pt-BR" dirty="0"/>
              <a:t>	No livro </a:t>
            </a:r>
            <a:r>
              <a:rPr lang="pt-BR" i="1" dirty="0"/>
              <a:t>Política</a:t>
            </a:r>
            <a:r>
              <a:rPr lang="pt-BR" dirty="0"/>
              <a:t>, ele convoca os </a:t>
            </a:r>
            <a:r>
              <a:rPr lang="pt-BR" i="1" dirty="0"/>
              <a:t>fatos</a:t>
            </a:r>
            <a:r>
              <a:rPr lang="pt-BR" dirty="0"/>
              <a:t> para se contrapor ao que Platão postula de maneira que ele, Aristóteles, considera um tanto idílica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Ele enaltece Platão pela beleza das ideias, mas reclama da falta de objetividade e de precisão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Aristóteles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Em dezenas de passagens, ele usa de expressões como :</a:t>
            </a:r>
          </a:p>
          <a:p>
            <a:pPr>
              <a:buNone/>
            </a:pPr>
            <a:endParaRPr lang="pt-BR" dirty="0"/>
          </a:p>
          <a:p>
            <a:pPr lvl="1">
              <a:buNone/>
            </a:pPr>
            <a:r>
              <a:rPr lang="pt-BR" i="1" dirty="0"/>
              <a:t>“os fatos demonstram”;</a:t>
            </a:r>
          </a:p>
          <a:p>
            <a:pPr lvl="1">
              <a:buNone/>
            </a:pPr>
            <a:r>
              <a:rPr lang="pt-BR" i="1" dirty="0"/>
              <a:t>“basta verificar os fatos”;</a:t>
            </a:r>
          </a:p>
          <a:p>
            <a:pPr lvl="1">
              <a:buNone/>
            </a:pPr>
            <a:r>
              <a:rPr lang="pt-BR" i="1" dirty="0"/>
              <a:t>“como provam os fatos e a razão”.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Mas com que palavras, em grego, Aristóteles se referia aos fatos?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7500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/>
              <a:t>	No texto original de Aristóteles, são vários os termos hoje vertidos para “fato”, “</a:t>
            </a:r>
            <a:r>
              <a:rPr lang="pt-BR" dirty="0" err="1"/>
              <a:t>factos</a:t>
            </a:r>
            <a:r>
              <a:rPr lang="pt-BR" dirty="0"/>
              <a:t>”, “factual”, </a:t>
            </a:r>
            <a:r>
              <a:rPr lang="pt-BR" dirty="0" err="1"/>
              <a:t>etc</a:t>
            </a:r>
            <a:r>
              <a:rPr lang="pt-BR" dirty="0"/>
              <a:t> </a:t>
            </a:r>
          </a:p>
          <a:p>
            <a:pPr>
              <a:buNone/>
            </a:pPr>
            <a:r>
              <a:rPr lang="pt-BR" dirty="0"/>
              <a:t>	</a:t>
            </a:r>
          </a:p>
          <a:p>
            <a:pPr>
              <a:buNone/>
            </a:pPr>
            <a:r>
              <a:rPr lang="pt-BR" dirty="0"/>
              <a:t>	Entre esses, três grupos poderiam ser destacados: o primeiro tem a raiz “erg” (</a:t>
            </a:r>
            <a:r>
              <a:rPr lang="pt-BR" dirty="0" err="1"/>
              <a:t>εργ</a:t>
            </a:r>
            <a:r>
              <a:rPr lang="pt-BR" dirty="0"/>
              <a:t>), o segundo conjunto tem “</a:t>
            </a:r>
            <a:r>
              <a:rPr lang="pt-BR" dirty="0" err="1"/>
              <a:t>leth</a:t>
            </a:r>
            <a:r>
              <a:rPr lang="pt-BR" dirty="0"/>
              <a:t>” (</a:t>
            </a:r>
            <a:r>
              <a:rPr lang="pt-BR" dirty="0" err="1"/>
              <a:t>ληθ</a:t>
            </a:r>
            <a:r>
              <a:rPr lang="pt-BR" dirty="0"/>
              <a:t>) como raiz, e o terceiro é formado pelos vocábulos com a raiz “</a:t>
            </a:r>
            <a:r>
              <a:rPr lang="pt-BR" dirty="0" err="1"/>
              <a:t>guegon</a:t>
            </a:r>
            <a:r>
              <a:rPr lang="pt-BR" dirty="0"/>
              <a:t>” (</a:t>
            </a:r>
            <a:r>
              <a:rPr lang="pt-BR" dirty="0" err="1"/>
              <a:t>γέγον</a:t>
            </a:r>
            <a:r>
              <a:rPr lang="pt-BR" dirty="0"/>
              <a:t>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/>
              <a:t>	No primeiro grupo [“erg” (</a:t>
            </a:r>
            <a:r>
              <a:rPr lang="pt-BR" dirty="0" err="1"/>
              <a:t>εργ</a:t>
            </a:r>
            <a:r>
              <a:rPr lang="pt-BR" dirty="0"/>
              <a:t>)] encontramos palavras que podem designar, além de “fato” ou “fatos”, “trabalho”, de “obra humana”. 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O segundo grupo [“</a:t>
            </a:r>
            <a:r>
              <a:rPr lang="pt-BR" dirty="0" err="1"/>
              <a:t>leth</a:t>
            </a:r>
            <a:r>
              <a:rPr lang="pt-BR" dirty="0"/>
              <a:t>” (</a:t>
            </a:r>
            <a:r>
              <a:rPr lang="pt-BR" dirty="0" err="1"/>
              <a:t>ληθ</a:t>
            </a:r>
            <a:r>
              <a:rPr lang="pt-BR" dirty="0"/>
              <a:t>)], mais do que “fato”, refere-se a “verdade”, donde “</a:t>
            </a:r>
            <a:r>
              <a:rPr lang="pt-BR" dirty="0" err="1"/>
              <a:t>aletheia</a:t>
            </a:r>
            <a:r>
              <a:rPr lang="pt-BR" dirty="0"/>
              <a:t>” (</a:t>
            </a:r>
            <a:r>
              <a:rPr lang="pt-BR" dirty="0" err="1"/>
              <a:t>αληθεια</a:t>
            </a:r>
            <a:r>
              <a:rPr lang="pt-BR" dirty="0"/>
              <a:t>). 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O terceiro grupo [“</a:t>
            </a:r>
            <a:r>
              <a:rPr lang="pt-BR" dirty="0" err="1"/>
              <a:t>guegon</a:t>
            </a:r>
            <a:r>
              <a:rPr lang="pt-BR" dirty="0"/>
              <a:t>” (</a:t>
            </a:r>
            <a:r>
              <a:rPr lang="pt-BR" dirty="0" err="1"/>
              <a:t>γέγον</a:t>
            </a:r>
            <a:r>
              <a:rPr lang="pt-BR" dirty="0"/>
              <a:t>)] costuma remeter a “acontecimento” – que pode ser entendido, em certas acepções, como sinônimo de “fato”.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</a:t>
            </a:r>
          </a:p>
          <a:p>
            <a:pPr>
              <a:buNone/>
            </a:pPr>
            <a:r>
              <a:rPr lang="pt-BR" dirty="0"/>
              <a:t>	O Vocabulário Técnico de Filosofia, de André </a:t>
            </a:r>
            <a:r>
              <a:rPr lang="pt-BR" dirty="0" err="1"/>
              <a:t>Lalande</a:t>
            </a:r>
            <a:r>
              <a:rPr lang="pt-BR" dirty="0"/>
              <a:t>, anota que “fato”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sz="2800" i="1" dirty="0"/>
              <a:t>	“é um dado real da experiência, algo sobre o qual pode se fundar o pensamento”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/>
              <a:t>Duas estratégias de interdição dos fatos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1. A</a:t>
            </a:r>
            <a:r>
              <a:rPr lang="pt-BR" i="1" dirty="0"/>
              <a:t>pagões de real</a:t>
            </a:r>
            <a:endParaRPr lang="pt-BR" dirty="0"/>
          </a:p>
          <a:p>
            <a:pPr>
              <a:buNone/>
            </a:pPr>
            <a:r>
              <a:rPr lang="pt-BR" dirty="0"/>
              <a:t>2.  </a:t>
            </a:r>
            <a:r>
              <a:rPr lang="pt-BR" i="1" dirty="0"/>
              <a:t>Suicídio de consciência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A própria Filosofia, quando nasceu entre os gregos, convidava à observação racional dos fatos em oposição às crenças e aos mitos.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Tales de Mileto (624-547 a.C.)</a:t>
            </a:r>
          </a:p>
        </p:txBody>
      </p:sp>
      <p:pic>
        <p:nvPicPr>
          <p:cNvPr id="3074" name="Picture 2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995054"/>
            <a:ext cx="2699879" cy="3522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8373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/>
              <a:t>	Tales (624-547 </a:t>
            </a:r>
            <a:r>
              <a:rPr lang="pt-BR" dirty="0" err="1"/>
              <a:t>a.C.</a:t>
            </a:r>
            <a:r>
              <a:rPr lang="pt-BR" dirty="0"/>
              <a:t>), da cidade de Mileto, o primeiro dos pré-socráticos. Na mesma linha, invoca os fatos contra as superstições. O historiador </a:t>
            </a:r>
            <a:r>
              <a:rPr lang="pt-BR" dirty="0" err="1"/>
              <a:t>Hecateu</a:t>
            </a:r>
            <a:r>
              <a:rPr lang="pt-BR" dirty="0"/>
              <a:t> (546-480 </a:t>
            </a:r>
            <a:r>
              <a:rPr lang="pt-BR" dirty="0" err="1"/>
              <a:t>a.C.</a:t>
            </a:r>
            <a:r>
              <a:rPr lang="pt-BR" dirty="0"/>
              <a:t>), de quem Heródoto se dizia um continuador, contestava abertamente o hábito de procurar nos mitos as explicações para a realidade: 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</a:t>
            </a:r>
            <a:r>
              <a:rPr lang="pt-BR" sz="2800" i="1" dirty="0"/>
              <a:t>“Eu escrevo coisas que me parecem verdadeiras, porque os relatos dos gregos me parecem repletos de contradições e tolices.”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Nicolau Maquiavel (1469 – 1527)</a:t>
            </a:r>
          </a:p>
        </p:txBody>
      </p:sp>
      <p:pic>
        <p:nvPicPr>
          <p:cNvPr id="4098" name="Picture 2" descr="Resultado de imagem para maquiav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420888"/>
            <a:ext cx="4486275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251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pt-BR" dirty="0"/>
              <a:t>	Em Maquiavel [</a:t>
            </a:r>
            <a:r>
              <a:rPr lang="pt-BR" i="1" dirty="0"/>
              <a:t>O Príncipe</a:t>
            </a:r>
            <a:r>
              <a:rPr lang="pt-BR" dirty="0"/>
              <a:t>, lançado em 1532 (cinco anos após a morte do autor)], Maquiavel não ataca de frente a Igreja – em vez disso, faz reverência às “graças divinas” e censura os que não têm “temor a Deus” –, mas ensina que os governantes devem buscar sua sabedoria e sua </a:t>
            </a:r>
            <a:r>
              <a:rPr lang="pt-BR" i="1" dirty="0" err="1"/>
              <a:t>virtu</a:t>
            </a:r>
            <a:r>
              <a:rPr lang="pt-BR" dirty="0"/>
              <a:t> não na sacristia, mas no espírito prático, na astúcia e na frieza de propósitos perante os fatos.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t-BR" dirty="0"/>
              <a:t>	</a:t>
            </a:r>
            <a:r>
              <a:rPr lang="pt-BR" i="1" dirty="0"/>
              <a:t>“Na verdade, porque há tamanha distância entre como se vive e como se deveria viver que aquele que abandona o que se faz por aquilo que se deveria fazer aprende antes a arruinar-se que a preservar-se; pois um homem que queira fazer em todas as partes profissão de bondade deve arruinar-se entre tantos que não são bons. Eis por que é necessário a um príncipe, se quiser manter-se, aprender a poder não ser bom e a valer-se ou não disso segundo a necessidade.” </a:t>
            </a:r>
            <a:r>
              <a:rPr lang="pt-BR" dirty="0"/>
              <a:t>(Maquiavel)</a:t>
            </a:r>
            <a:r>
              <a:rPr lang="pt-BR" baseline="30000" dirty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i="1" dirty="0"/>
              <a:t>	</a:t>
            </a:r>
          </a:p>
          <a:p>
            <a:pPr>
              <a:buNone/>
            </a:pPr>
            <a:r>
              <a:rPr lang="pt-BR" i="1" dirty="0"/>
              <a:t>	“Um senhor prudente não pode, nem deve, observar a fé quando essa observância virar-se contra ele ou quando deixarem de existir as razões que o haviam levado a prometê-la.”</a:t>
            </a:r>
            <a:r>
              <a:rPr lang="pt-BR" i="1" baseline="30000" dirty="0"/>
              <a:t> </a:t>
            </a:r>
            <a:r>
              <a:rPr lang="pt-BR" dirty="0"/>
              <a:t>(Maquiavel)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Max Weber (1864 – 1920)</a:t>
            </a:r>
          </a:p>
        </p:txBody>
      </p:sp>
      <p:pic>
        <p:nvPicPr>
          <p:cNvPr id="5122" name="Picture 2" descr="Resultado de imagem para max web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600233"/>
            <a:ext cx="3240360" cy="4644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6796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Max Weber, na famosa conferência proferida na Universidade de Munique, em 1918, com o título de “A política como vocação”, formulou suas célebres duas éticas: a Ética da Convicção e a Ética da Responsabilidade. A primeira prefere princípios rígidos, sem considerar os fatos. A segunda leva em conta as consequências dos atos à luz dos fatos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/>
              <a:t>	Weber recomenda: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sz="2800" i="1" dirty="0"/>
              <a:t>“Faz-se política usando a cabeça, e não as demais partes do corpo.”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Na mesma entonação, aconselha o político a ter</a:t>
            </a:r>
          </a:p>
          <a:p>
            <a:pPr>
              <a:buNone/>
            </a:pPr>
            <a:r>
              <a:rPr lang="pt-BR" sz="2800" i="1" dirty="0"/>
              <a:t>	“a soberana competência do olhar, que sabe ver as realidades da vida, e a força de alma que é capaz de suportá-las e de elevar-se à altura delas”.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1. A</a:t>
            </a:r>
            <a:r>
              <a:rPr lang="pt-BR" i="1" dirty="0"/>
              <a:t>pagões de real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pt-BR" dirty="0"/>
              <a:t>Estratégia que brota do poder (político, econômico e tecnológico);</a:t>
            </a:r>
          </a:p>
          <a:p>
            <a:r>
              <a:rPr lang="pt-BR" dirty="0"/>
              <a:t>Dados valem mais do que fatos;</a:t>
            </a:r>
          </a:p>
          <a:p>
            <a:r>
              <a:rPr lang="pt-BR" dirty="0"/>
              <a:t>Há um bloqueio para o juízo de valor.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sz="2800" dirty="0"/>
              <a:t>(a análise dos dados cria um discurso que recobre a experiência vivida e os acontecimentos)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pt-BR" dirty="0"/>
              <a:t>	Na prática, Weber leva em conta aquilo que um contemporâneo seu, Sigmund Freud, chamaria de “Princípio da Realidade”. O Princípio da Realidade atua como um regulador que leva o sujeito a negociar com as barreiras do mundo exterior, sem bater de frente contra elas. Ou o sujeito é adulto e sabe lidar com a frustração, ou não alcançará os frutos vantajosos do Princípio de Realidade.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/>
              <a:t>	Os fatos são indispensáveis também para a realização da Justiça.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Consta que, no início do Século XVII, o rei James Stuart, o James I, teria manifestado arroubos absolutistas. Coube ao magistrado Edward </a:t>
            </a:r>
            <a:r>
              <a:rPr lang="pt-BR" dirty="0" err="1"/>
              <a:t>Coke</a:t>
            </a:r>
            <a:r>
              <a:rPr lang="pt-BR" dirty="0"/>
              <a:t> estabelecer um freio contra as pretensões do monarca. Em 1606, </a:t>
            </a:r>
            <a:r>
              <a:rPr lang="pt-BR" dirty="0" err="1"/>
              <a:t>Coke</a:t>
            </a:r>
            <a:r>
              <a:rPr lang="pt-BR" dirty="0"/>
              <a:t> fora nomeado pelo próprio James I para o mais alto posto do Judiciário (</a:t>
            </a:r>
            <a:r>
              <a:rPr lang="pt-BR" dirty="0" err="1"/>
              <a:t>Chief</a:t>
            </a:r>
            <a:r>
              <a:rPr lang="pt-BR" dirty="0"/>
              <a:t> Justice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Court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Common</a:t>
            </a:r>
            <a:r>
              <a:rPr lang="pt-BR" dirty="0"/>
              <a:t> </a:t>
            </a:r>
            <a:r>
              <a:rPr lang="pt-BR" dirty="0" err="1"/>
              <a:t>Pleas</a:t>
            </a:r>
            <a:r>
              <a:rPr lang="pt-BR" dirty="0"/>
              <a:t>). Com essa autoridade e, na presença do monarca, sustentou que a figura do rei estava, como os outros ingleses, “</a:t>
            </a:r>
            <a:r>
              <a:rPr lang="pt-BR" dirty="0" err="1"/>
              <a:t>under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law</a:t>
            </a:r>
            <a:r>
              <a:rPr lang="pt-BR" dirty="0"/>
              <a:t>”.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Quem são os agentes políticos?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A resposta comporta pelo menos quatro tempos distintos.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pt-BR" dirty="0"/>
              <a:t>	1. Para Aristóteles, a ação política era coisa para os cidadãos, mas os cidadãos, nos tempos de Aristóteles, eram poucos (mulheres, estrangeiros, escravos e jovens não tinham voz nem voto na </a:t>
            </a:r>
            <a:r>
              <a:rPr lang="pt-BR" i="1" dirty="0"/>
              <a:t>ágora</a:t>
            </a:r>
            <a:r>
              <a:rPr lang="pt-BR" dirty="0"/>
              <a:t>). O filósofo se justifica: “Governar e ser governado são coisas não </a:t>
            </a:r>
            <a:r>
              <a:rPr lang="pt-BR"/>
              <a:t>só necessárias, </a:t>
            </a:r>
            <a:r>
              <a:rPr lang="pt-BR" dirty="0"/>
              <a:t>mas convenientes, e é por nascimento que se estabelece a diferença entre os destinados a mandar e os destinados a obedecer”.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pt-BR" dirty="0"/>
              <a:t>	</a:t>
            </a:r>
          </a:p>
          <a:p>
            <a:pPr lvl="0">
              <a:buNone/>
            </a:pPr>
            <a:r>
              <a:rPr lang="pt-BR" dirty="0"/>
              <a:t>	2. Para Maquiavel, o maestro da política era o Príncipe. Ou seja, o maestro da política pode muito bem ser um só homem.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pt-BR" dirty="0"/>
          </a:p>
          <a:p>
            <a:pPr lvl="0">
              <a:buNone/>
            </a:pPr>
            <a:r>
              <a:rPr lang="pt-BR" dirty="0"/>
              <a:t>	3. Max Weber, há cem anos, apontou a profissionalização da política. Surge o “político profissional”. A política passa a ser obra e razão de muitos.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lvl="0">
              <a:buNone/>
            </a:pPr>
            <a:r>
              <a:rPr lang="pt-BR" dirty="0"/>
              <a:t>	4. Então, com Hannah </a:t>
            </a:r>
            <a:r>
              <a:rPr lang="pt-BR" dirty="0" err="1"/>
              <a:t>Arendt</a:t>
            </a:r>
            <a:r>
              <a:rPr lang="pt-BR" dirty="0"/>
              <a:t>, o agente político muda radicalmente. Há o político profissional, por certo, mas, na profundidade de seu texto, vislumbra-se que o sujeito da ação política é, potencialmente, </a:t>
            </a:r>
            <a:r>
              <a:rPr lang="pt-BR" i="1" dirty="0"/>
              <a:t>toda </a:t>
            </a:r>
            <a:r>
              <a:rPr lang="pt-BR" dirty="0"/>
              <a:t>a humanidade.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Para terminar, convém trazer à memória os termos em que o Código de Ética e </a:t>
            </a:r>
            <a:r>
              <a:rPr lang="pt-BR" dirty="0" err="1"/>
              <a:t>Deontologia</a:t>
            </a:r>
            <a:r>
              <a:rPr lang="pt-BR" dirty="0"/>
              <a:t> do Bibliotecário Brasileiro, na versão publicada no Diário Oficial da União de 09/11/2018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Código de Ética e Deontologia do Bibliotecário Brasileiro</a:t>
            </a:r>
          </a:p>
        </p:txBody>
      </p:sp>
      <p:pic>
        <p:nvPicPr>
          <p:cNvPr id="6146" name="Picture 2" descr="Resultado de imagem para código de ética biblioteconom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922" y="2275776"/>
            <a:ext cx="508635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0403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Código de Ética e </a:t>
            </a:r>
            <a:r>
              <a:rPr lang="pt-BR" dirty="0" err="1"/>
              <a:t>Deontologia</a:t>
            </a:r>
            <a:r>
              <a:rPr lang="pt-BR" dirty="0"/>
              <a:t> do Bibliotecário Brasileiro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</a:t>
            </a:r>
          </a:p>
          <a:p>
            <a:pPr>
              <a:buNone/>
            </a:pPr>
            <a:r>
              <a:rPr lang="pt-BR" dirty="0"/>
              <a:t>	No artigo 5º, que trata dos deveres do bibliotecário, na alínea “a”, fala-se do dever de “preservar o cunho liberal e humanista de sua profissão, fundamentado na liberdade da investigação científica e na dignidade da pessoa humana”.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2.  </a:t>
            </a:r>
            <a:r>
              <a:rPr lang="pt-BR" i="1" dirty="0"/>
              <a:t>Suicídio de consciência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Esta segunda estratégia brota de nódulos que se apresentam como oposição ao poder e que se dizem </a:t>
            </a:r>
            <a:r>
              <a:rPr lang="pt-BR" dirty="0" err="1"/>
              <a:t>antiestablishment</a:t>
            </a:r>
            <a:r>
              <a:rPr lang="pt-BR" dirty="0"/>
              <a:t>;</a:t>
            </a:r>
          </a:p>
          <a:p>
            <a:r>
              <a:rPr lang="pt-BR" dirty="0"/>
              <a:t>Partidos, governos, organizações sociais ou religiosas;</a:t>
            </a:r>
          </a:p>
          <a:p>
            <a:r>
              <a:rPr lang="pt-BR" dirty="0"/>
              <a:t>Veto ao </a:t>
            </a:r>
            <a:r>
              <a:rPr lang="pt-BR" i="1" dirty="0"/>
              <a:t>juízo de fato.</a:t>
            </a:r>
            <a:endParaRPr lang="pt-BR" dirty="0"/>
          </a:p>
          <a:p>
            <a:pPr>
              <a:buNone/>
            </a:pPr>
            <a:r>
              <a:rPr lang="pt-BR" sz="3000" dirty="0"/>
              <a:t>	Modelos históricos: Igreja Católica medieval, no macarthismo nos Estados Unidos e no stalinismo na União Soviética: a ferramenta é o </a:t>
            </a:r>
            <a:r>
              <a:rPr lang="pt-BR" sz="3000" i="1" dirty="0"/>
              <a:t>veto moral</a:t>
            </a:r>
            <a:r>
              <a:rPr lang="pt-BR" sz="3000" dirty="0"/>
              <a:t>, a vigilância do pensamento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Código de Ética e </a:t>
            </a:r>
            <a:r>
              <a:rPr lang="pt-BR" dirty="0" err="1"/>
              <a:t>Deontologia</a:t>
            </a:r>
            <a:r>
              <a:rPr lang="pt-BR" dirty="0"/>
              <a:t> do Bibliotecário Brasileiro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Na alínea “c”, o Código instrui a “observar os ditames da ciência e da técnica”. Este dever do bibliotecário tem o claro sentido de orientá-lo a evitar o obscurantismo, os fundamentalismos e as crendices sem fundamentações, além dos preconceitos, e pautar seu discernimento nos parâmetros da Razão.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Código de Ética e </a:t>
            </a:r>
            <a:r>
              <a:rPr lang="pt-BR" dirty="0" err="1"/>
              <a:t>Deontologia</a:t>
            </a:r>
            <a:r>
              <a:rPr lang="pt-BR" dirty="0"/>
              <a:t> do Bibliotecário Brasileiro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/>
              <a:t> O artigo 6º, parágrafo 3º, alínea “d”, chama o bibliotecário a “assumir responsabilidades pelas informações fornecidas” , numa disposição que veda qualquer possibilidade de o profissional encarregado propor mediações entre o público e a informação eximir-se de arcar com as consequências de seus atos.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Código de Ética e </a:t>
            </a:r>
            <a:r>
              <a:rPr lang="pt-BR" dirty="0" err="1"/>
              <a:t>Deontologia</a:t>
            </a:r>
            <a:r>
              <a:rPr lang="pt-BR" dirty="0"/>
              <a:t> do Bibliotecário Brasileiro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O conjunto normativo do Código se estrutura pelo entendimento de que a profissão do bibliotecário é de “natureza sociocultural” (artigo 2º), ou seja, a profissão se realiza como uma intervenção que incide, em uma face, na sociedade e, em outra, na cultura.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Em suma, “sociedade”, “informação”, “cultura” e “conhecimento” são categorias interdependentes. Embora delimitem conceitos distintos uns dos outros, os quatro termos não podem ser vistos como desvinculados uns dos outros.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Código de Ética e </a:t>
            </a:r>
            <a:r>
              <a:rPr lang="pt-BR" dirty="0" err="1"/>
              <a:t>Deontologia</a:t>
            </a:r>
            <a:r>
              <a:rPr lang="pt-BR" dirty="0"/>
              <a:t> do Bibliotecário Brasileiro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Artigo 4º: </a:t>
            </a:r>
          </a:p>
          <a:p>
            <a:pPr>
              <a:buNone/>
            </a:pPr>
            <a:r>
              <a:rPr lang="pt-BR" dirty="0"/>
              <a:t>	“O objeto de trabalho do bibliotecário é a informação, artefato cultural aqui conceituado como conhecimento estruturado sob as formas escrita, oral, gestual, audiovisual e digital, por meio da articulação de linguagens natural e/ou artificial.”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</a:t>
            </a:r>
          </a:p>
          <a:p>
            <a:pPr>
              <a:buNone/>
            </a:pPr>
            <a:r>
              <a:rPr lang="pt-BR" dirty="0"/>
              <a:t>	Se informação conduz a conhecimento, a </a:t>
            </a:r>
            <a:r>
              <a:rPr lang="pt-BR" i="1" dirty="0"/>
              <a:t>desinformação</a:t>
            </a:r>
            <a:r>
              <a:rPr lang="pt-BR" dirty="0"/>
              <a:t> (“</a:t>
            </a:r>
            <a:r>
              <a:rPr lang="pt-BR" dirty="0" err="1"/>
              <a:t>misinformation</a:t>
            </a:r>
            <a:r>
              <a:rPr lang="pt-BR" dirty="0"/>
              <a:t>”) fabrica o </a:t>
            </a:r>
            <a:r>
              <a:rPr lang="pt-BR" i="1" dirty="0"/>
              <a:t>desconhecimento</a:t>
            </a:r>
            <a:r>
              <a:rPr lang="pt-BR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Código de Ética e </a:t>
            </a:r>
            <a:r>
              <a:rPr lang="pt-BR" dirty="0" err="1"/>
              <a:t>Deontologia</a:t>
            </a:r>
            <a:r>
              <a:rPr lang="pt-BR" dirty="0"/>
              <a:t> do Bibliotecário Brasileiro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O artigo 2º, em seu parágrafo único, é explícito: </a:t>
            </a:r>
          </a:p>
          <a:p>
            <a:pPr>
              <a:buNone/>
            </a:pPr>
            <a:r>
              <a:rPr lang="pt-BR" dirty="0"/>
              <a:t>	“O bibliotecário repudia todas as formas de censura e ingerência política.”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607" y="255803"/>
            <a:ext cx="4756785" cy="63463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xistem 7 tipos de fake news. Você conhece todos?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14734"/>
            <a:ext cx="3277930" cy="65266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http://observatoriodaimprensa.com.br/wp-content/uploads/2017/11/djiagrama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836712"/>
            <a:ext cx="6480721" cy="5289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opinião como farsa</a:t>
            </a:r>
          </a:p>
        </p:txBody>
      </p:sp>
      <p:pic>
        <p:nvPicPr>
          <p:cNvPr id="1026" name="Picture 2" descr="Resultado de imagem para hannah arend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225" y="2132856"/>
            <a:ext cx="430530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10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 opinião como farsa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Hannah Arendt escreveu (em </a:t>
            </a:r>
            <a:r>
              <a:rPr lang="pt-BR" i="1" dirty="0"/>
              <a:t>Verdade e Política</a:t>
            </a:r>
            <a:r>
              <a:rPr lang="pt-BR" dirty="0"/>
              <a:t>):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</a:t>
            </a:r>
            <a:r>
              <a:rPr lang="pt-BR" sz="2800" i="1" dirty="0"/>
              <a:t>“A liberdade de opinião é uma farsa se a informação sobre os factos não estiver garantida e se não forem os próprios factos o </a:t>
            </a:r>
            <a:r>
              <a:rPr lang="pt-BR" sz="2800" i="1" dirty="0" err="1"/>
              <a:t>objecto</a:t>
            </a:r>
            <a:r>
              <a:rPr lang="pt-BR" sz="2800" i="1" dirty="0"/>
              <a:t> do debate.”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1948</Words>
  <Application>Microsoft Macintosh PowerPoint</Application>
  <PresentationFormat>Apresentação na tela (4:3)</PresentationFormat>
  <Paragraphs>120</Paragraphs>
  <Slides>46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46</vt:i4>
      </vt:variant>
    </vt:vector>
  </HeadingPairs>
  <TitlesOfParts>
    <vt:vector size="49" baseType="lpstr">
      <vt:lpstr>Arial</vt:lpstr>
      <vt:lpstr>Calibri</vt:lpstr>
      <vt:lpstr>Tema do Office</vt:lpstr>
      <vt:lpstr>Biblioteca, Informação e Sociedade (Quando o debate público não tem mais lastro nos fatos, qual deve ser a ética do bibliotecário?)</vt:lpstr>
      <vt:lpstr>Duas estratégias de interdição dos fatos</vt:lpstr>
      <vt:lpstr>1. Apagões de real</vt:lpstr>
      <vt:lpstr>2.  Suicídio de consciência</vt:lpstr>
      <vt:lpstr>Apresentação do PowerPoint</vt:lpstr>
      <vt:lpstr>Apresentação do PowerPoint</vt:lpstr>
      <vt:lpstr>Apresentação do PowerPoint</vt:lpstr>
      <vt:lpstr>A opinião como farsa</vt:lpstr>
      <vt:lpstr>A opinião como farsa</vt:lpstr>
      <vt:lpstr>A opinião e o fato</vt:lpstr>
      <vt:lpstr>Uma ideia de verdade factual</vt:lpstr>
      <vt:lpstr>Apresentação do PowerPoint</vt:lpstr>
      <vt:lpstr>Comecemos por Aristóteles</vt:lpstr>
      <vt:lpstr>Aristóteles</vt:lpstr>
      <vt:lpstr>Aristóteles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Tales de Mileto (624-547 a.C.)</vt:lpstr>
      <vt:lpstr>Apresentação do PowerPoint</vt:lpstr>
      <vt:lpstr>Nicolau Maquiavel (1469 – 1527)</vt:lpstr>
      <vt:lpstr>Apresentação do PowerPoint</vt:lpstr>
      <vt:lpstr>Apresentação do PowerPoint</vt:lpstr>
      <vt:lpstr>Apresentação do PowerPoint</vt:lpstr>
      <vt:lpstr>Max Weber (1864 – 1920)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Código de Ética e Deontologia do Bibliotecário Brasileiro</vt:lpstr>
      <vt:lpstr>Código de Ética e Deontologia do Bibliotecário Brasileiro</vt:lpstr>
      <vt:lpstr>Código de Ética e Deontologia do Bibliotecário Brasileiro</vt:lpstr>
      <vt:lpstr>Código de Ética e Deontologia do Bibliotecário Brasileiro</vt:lpstr>
      <vt:lpstr>Código de Ética e Deontologia do Bibliotecário Brasileiro</vt:lpstr>
      <vt:lpstr>Apresentação do PowerPoint</vt:lpstr>
      <vt:lpstr>Código de Ética e Deontologia do Bibliotecário Brasileiro</vt:lpstr>
      <vt:lpstr>Apresentação do PowerPoint</vt:lpstr>
      <vt:lpstr>Código de Ética e Deontologia do Bibliotecário Brasileiro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Biblioteca, Informação e Sociedade (A informação na contemporaneidade)</dc:title>
  <dc:creator>Helena</dc:creator>
  <cp:lastModifiedBy>Eugenio Bucci</cp:lastModifiedBy>
  <cp:revision>26</cp:revision>
  <dcterms:created xsi:type="dcterms:W3CDTF">2019-01-20T00:47:39Z</dcterms:created>
  <dcterms:modified xsi:type="dcterms:W3CDTF">2024-03-30T00:41:21Z</dcterms:modified>
</cp:coreProperties>
</file>