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51" r:id="rId2"/>
    <p:sldId id="256" r:id="rId3"/>
    <p:sldId id="392" r:id="rId4"/>
    <p:sldId id="393" r:id="rId5"/>
    <p:sldId id="287" r:id="rId6"/>
    <p:sldId id="378" r:id="rId7"/>
    <p:sldId id="350" r:id="rId8"/>
    <p:sldId id="283" r:id="rId9"/>
    <p:sldId id="397" r:id="rId10"/>
    <p:sldId id="348" r:id="rId11"/>
    <p:sldId id="395" r:id="rId12"/>
    <p:sldId id="396" r:id="rId13"/>
    <p:sldId id="388" r:id="rId14"/>
    <p:sldId id="277" r:id="rId15"/>
    <p:sldId id="292" r:id="rId16"/>
    <p:sldId id="310" r:id="rId17"/>
    <p:sldId id="275" r:id="rId18"/>
    <p:sldId id="276" r:id="rId19"/>
    <p:sldId id="313" r:id="rId20"/>
    <p:sldId id="315" r:id="rId21"/>
    <p:sldId id="347" r:id="rId22"/>
    <p:sldId id="272" r:id="rId23"/>
    <p:sldId id="324" r:id="rId24"/>
    <p:sldId id="340" r:id="rId25"/>
    <p:sldId id="319" r:id="rId26"/>
    <p:sldId id="390" r:id="rId27"/>
    <p:sldId id="385" r:id="rId28"/>
    <p:sldId id="386" r:id="rId29"/>
    <p:sldId id="394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>
      <p:cViewPr varScale="1">
        <p:scale>
          <a:sx n="101" d="100"/>
          <a:sy n="101" d="100"/>
        </p:scale>
        <p:origin x="1236" y="108"/>
      </p:cViewPr>
      <p:guideLst>
        <p:guide orient="horz" pos="436"/>
        <p:guide pos="2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9E5CE-26FB-4158-851F-F7C466384B7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4BB14-081C-4205-9E72-ABB7DEC64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23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08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12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74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94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27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0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52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86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16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3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80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37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bg1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8D5B-B752-4BFD-BA3B-B87A7B42A82B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7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" TargetMode="External"/><Relationship Id="rId2" Type="http://schemas.openxmlformats.org/officeDocument/2006/relationships/hyperlink" Target="http://www.periodicos.capes.gov.br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mericangeosciences.org/georef/georef-information-services" TargetMode="External"/><Relationship Id="rId4" Type="http://schemas.openxmlformats.org/officeDocument/2006/relationships/hyperlink" Target="http://www.ncbi.nlm.nih.gov/pubm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C25A52B-253E-472C-9FE2-639BCEC21CD3}"/>
              </a:ext>
            </a:extLst>
          </p:cNvPr>
          <p:cNvSpPr/>
          <p:nvPr/>
        </p:nvSpPr>
        <p:spPr>
          <a:xfrm>
            <a:off x="2575560" y="808461"/>
            <a:ext cx="7040880" cy="113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Arial Narrow" panose="020B0606020202030204" pitchFamily="34" charset="0"/>
              </a:rPr>
              <a:t>“Fazer ciência significa </a:t>
            </a:r>
            <a:r>
              <a:rPr lang="pt-BR" sz="2400" b="1" dirty="0">
                <a:latin typeface="Arial Narrow" panose="020B0606020202030204" pitchFamily="34" charset="0"/>
              </a:rPr>
              <a:t>construir</a:t>
            </a:r>
            <a:r>
              <a:rPr lang="pt-BR" sz="2400" dirty="0">
                <a:latin typeface="Arial Narrow" panose="020B0606020202030204" pitchFamily="34" charset="0"/>
              </a:rPr>
              <a:t> </a:t>
            </a:r>
            <a:r>
              <a:rPr lang="pt-BR" sz="2400" b="1" dirty="0">
                <a:latin typeface="Arial Narrow" panose="020B0606020202030204" pitchFamily="34" charset="0"/>
              </a:rPr>
              <a:t>novos</a:t>
            </a:r>
            <a:r>
              <a:rPr lang="pt-BR" sz="2400" dirty="0">
                <a:latin typeface="Arial Narrow" panose="020B0606020202030204" pitchFamily="34" charset="0"/>
              </a:rPr>
              <a:t> </a:t>
            </a:r>
            <a:r>
              <a:rPr lang="pt-BR" sz="2400" b="1" dirty="0">
                <a:latin typeface="Arial Narrow" panose="020B0606020202030204" pitchFamily="34" charset="0"/>
              </a:rPr>
              <a:t>conhecimentos</a:t>
            </a:r>
            <a:r>
              <a:rPr lang="pt-BR" sz="2400" dirty="0">
                <a:latin typeface="Arial Narrow" panose="020B0606020202030204" pitchFamily="34" charset="0"/>
              </a:rPr>
              <a:t> dentro da rede de conhecimento científico pré-existente.”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A30E01-37A9-4C1B-8B3C-84909E78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075" y="2218594"/>
            <a:ext cx="4130293" cy="215147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D6923C1-404D-4219-9E51-8FD78C433891}"/>
              </a:ext>
            </a:extLst>
          </p:cNvPr>
          <p:cNvSpPr/>
          <p:nvPr/>
        </p:nvSpPr>
        <p:spPr>
          <a:xfrm>
            <a:off x="1847528" y="4365104"/>
            <a:ext cx="8795388" cy="168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Arial Narrow" panose="020B0606020202030204" pitchFamily="34" charset="0"/>
              </a:rPr>
              <a:t>“Esse conhecimento </a:t>
            </a:r>
            <a:r>
              <a:rPr lang="pt-BR" sz="2400" b="1" dirty="0">
                <a:latin typeface="Arial Narrow" panose="020B0606020202030204" pitchFamily="34" charset="0"/>
              </a:rPr>
              <a:t>não é estático</a:t>
            </a:r>
            <a:r>
              <a:rPr lang="pt-BR" sz="2400" dirty="0">
                <a:latin typeface="Arial Narrow" panose="020B0606020202030204" pitchFamily="34" charset="0"/>
              </a:rPr>
              <a:t>, mas dinâmico, e sua construção contempla inclusão de novas informações, bem como modificação do que se aceita, ou mesmo fortalecimento de ideias ainda controversas.”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FCDF2FC-383E-4D65-B713-1E7254328C8A}"/>
              </a:ext>
            </a:extLst>
          </p:cNvPr>
          <p:cNvSpPr/>
          <p:nvPr/>
        </p:nvSpPr>
        <p:spPr>
          <a:xfrm>
            <a:off x="1621092" y="5954269"/>
            <a:ext cx="8342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</a:t>
            </a:r>
          </a:p>
          <a:p>
            <a:r>
              <a:rPr lang="pt-BR" sz="1200" dirty="0" err="1">
                <a:latin typeface="Arial Narrow" panose="020B0606020202030204" pitchFamily="34" charset="0"/>
              </a:rPr>
              <a:t>Volpato</a:t>
            </a:r>
            <a:r>
              <a:rPr lang="pt-BR" sz="1200" dirty="0">
                <a:latin typeface="Arial Narrow" panose="020B0606020202030204" pitchFamily="34" charset="0"/>
              </a:rPr>
              <a:t>, Gilson. (2016). Autoria científica: por que tanta polêmica?. Revista de Gestão e Secretariado. 7. 213-228. 10.7769/gesec.v7i2.597.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B6FCE3A-5CC2-FAAA-9914-D48D461E3631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DF67F87E-DC9F-1D76-8D9B-70F66890204B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5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60298" y="2571011"/>
            <a:ext cx="18587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Busca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 por artigos/referências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AC9998-004D-4EA3-A701-BDB945DE5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528" y="1791344"/>
            <a:ext cx="2492018" cy="140083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B365759-B67A-4330-BD1A-66D7C1260445}"/>
              </a:ext>
            </a:extLst>
          </p:cNvPr>
          <p:cNvSpPr txBox="1"/>
          <p:nvPr/>
        </p:nvSpPr>
        <p:spPr>
          <a:xfrm>
            <a:off x="1861907" y="1098037"/>
            <a:ext cx="16036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ANTES...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1E0ACF-0CF1-410D-9A07-309BB1C419BC}"/>
              </a:ext>
            </a:extLst>
          </p:cNvPr>
          <p:cNvSpPr txBox="1"/>
          <p:nvPr/>
        </p:nvSpPr>
        <p:spPr>
          <a:xfrm>
            <a:off x="6908471" y="1162710"/>
            <a:ext cx="29823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HOJE...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8D8622-21E4-43F5-AFAA-C3EE0D845935}"/>
              </a:ext>
            </a:extLst>
          </p:cNvPr>
          <p:cNvSpPr txBox="1"/>
          <p:nvPr/>
        </p:nvSpPr>
        <p:spPr>
          <a:xfrm>
            <a:off x="6095999" y="2547380"/>
            <a:ext cx="20487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latin typeface="Bahnschrift Light Condensed" panose="020B0502040204020203" pitchFamily="34" charset="0"/>
              </a:rPr>
              <a:t>Seleção</a:t>
            </a:r>
            <a:r>
              <a:rPr lang="pt-BR" sz="2000" dirty="0">
                <a:latin typeface="Bahnschrift Light Condensed" panose="020B0502040204020203" pitchFamily="34" charset="0"/>
              </a:rPr>
              <a:t> dos artigos que nos chegam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16887C2-4905-4371-8367-68DBEABED424}"/>
              </a:ext>
            </a:extLst>
          </p:cNvPr>
          <p:cNvSpPr/>
          <p:nvPr/>
        </p:nvSpPr>
        <p:spPr>
          <a:xfrm>
            <a:off x="2896722" y="735065"/>
            <a:ext cx="6286343" cy="4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o tempo os desafios apenas mudam.....mas continuam!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C08B6E68-0986-4296-BB9C-9B33254CF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307" y="1716177"/>
            <a:ext cx="2492018" cy="148450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49C66FF-DE33-44FA-BEDE-921D3D1F214D}"/>
              </a:ext>
            </a:extLst>
          </p:cNvPr>
          <p:cNvSpPr txBox="1"/>
          <p:nvPr/>
        </p:nvSpPr>
        <p:spPr>
          <a:xfrm>
            <a:off x="1660297" y="3405470"/>
            <a:ext cx="405040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Processo de Escrita - Submissão - Publicação mais “lento”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A025683-D4CA-4938-AFA0-5DE27C0D12E4}"/>
              </a:ext>
            </a:extLst>
          </p:cNvPr>
          <p:cNvSpPr txBox="1"/>
          <p:nvPr/>
        </p:nvSpPr>
        <p:spPr>
          <a:xfrm>
            <a:off x="6080309" y="3320701"/>
            <a:ext cx="24702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Processo de Escrita - Submissão e Publicação mais “rápido”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28B29464-AF2F-4ACB-9667-0F2CB2519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593" y="3282227"/>
            <a:ext cx="862013" cy="861255"/>
          </a:xfrm>
          <a:prstGeom prst="rect">
            <a:avLst/>
          </a:prstGeom>
        </p:spPr>
      </p:pic>
      <p:sp>
        <p:nvSpPr>
          <p:cNvPr id="32" name="Google Shape;123;p17">
            <a:extLst>
              <a:ext uri="{FF2B5EF4-FFF2-40B4-BE49-F238E27FC236}">
                <a16:creationId xmlns:a16="http://schemas.microsoft.com/office/drawing/2014/main" id="{9CA27080-91E9-4307-BE2B-8EFC3144AF88}"/>
              </a:ext>
            </a:extLst>
          </p:cNvPr>
          <p:cNvSpPr txBox="1"/>
          <p:nvPr/>
        </p:nvSpPr>
        <p:spPr>
          <a:xfrm>
            <a:off x="6133401" y="4848949"/>
            <a:ext cx="4399024" cy="10119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000" dirty="0">
                <a:solidFill>
                  <a:schemeClr val="dk1"/>
                </a:solidFill>
                <a:latin typeface="Bahnschrift Light Condensed" panose="020B0502040204020203" pitchFamily="34" charset="0"/>
                <a:ea typeface="Arial Narrow"/>
                <a:cs typeface="Arial Narrow"/>
                <a:sym typeface="Arial Narrow"/>
              </a:rPr>
              <a:t>“Escrevemos para pessoas com excesso de informações” e para c</a:t>
            </a:r>
            <a:r>
              <a:rPr lang="pt-BR" sz="2000" dirty="0">
                <a:latin typeface="Bahnschrift Light Condensed" panose="020B0502040204020203" pitchFamily="34" charset="0"/>
              </a:rPr>
              <a:t>omunidades científicas “maiores”</a:t>
            </a:r>
            <a:endParaRPr sz="2000" dirty="0">
              <a:latin typeface="Bahnschrift Light Condensed" panose="020B0502040204020203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FE721A6-0E6D-46DD-8EFF-1EAFBF0C7819}"/>
              </a:ext>
            </a:extLst>
          </p:cNvPr>
          <p:cNvSpPr txBox="1"/>
          <p:nvPr/>
        </p:nvSpPr>
        <p:spPr>
          <a:xfrm>
            <a:off x="1703388" y="4854773"/>
            <a:ext cx="40504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Menor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“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volume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” de informações/Dados/Técnicas... e comunidades científicas mais “menores”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71B461F-D401-4633-85C9-879EC072C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914" y="3405237"/>
            <a:ext cx="850151" cy="707326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2B4CE083-088D-4349-874C-C25198DCA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806" y="3992888"/>
            <a:ext cx="731269" cy="68695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886815B0-730D-45A8-BACB-8486A9AA3989}"/>
              </a:ext>
            </a:extLst>
          </p:cNvPr>
          <p:cNvSpPr/>
          <p:nvPr/>
        </p:nvSpPr>
        <p:spPr>
          <a:xfrm>
            <a:off x="1632751" y="5742218"/>
            <a:ext cx="8721161" cy="710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VOLPATO, G.L. e  FREITAS, E.G. Desafios na publicação científica. </a:t>
            </a:r>
            <a:r>
              <a:rPr lang="pt-BR" sz="1200" dirty="0" err="1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Pesqui</a:t>
            </a: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. Odontol. Bras. 2003, vol.17 </a:t>
            </a:r>
            <a:endParaRPr lang="en-US" sz="12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CF46508-5B8E-167D-A998-3263886EC392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FADCFE7-F968-16BE-79D9-FEF0C35BEAC1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8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27" grpId="0"/>
      <p:bldP spid="28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A00D60-6D09-2F71-B9DC-4097CBD8F838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2DD44BD-ECCC-9645-9011-A0F23CBAE6B2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E8F344-1FEE-C4F0-8D78-F3227A0DDF5A}"/>
              </a:ext>
            </a:extLst>
          </p:cNvPr>
          <p:cNvSpPr txBox="1"/>
          <p:nvPr/>
        </p:nvSpPr>
        <p:spPr>
          <a:xfrm>
            <a:off x="557164" y="102210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rial Narrow" panose="020B0606020202030204" pitchFamily="34" charset="0"/>
              </a:rPr>
              <a:t>Revisão Bibliográfica Sistemática...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CEE70C-8F96-AE2B-BBAF-D7BC092A966A}"/>
              </a:ext>
            </a:extLst>
          </p:cNvPr>
          <p:cNvSpPr txBox="1"/>
          <p:nvPr/>
        </p:nvSpPr>
        <p:spPr>
          <a:xfrm>
            <a:off x="557164" y="1772816"/>
            <a:ext cx="79151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Subsidiar conteúdo para a </a:t>
            </a:r>
            <a:r>
              <a:rPr lang="pt-BR" b="1" dirty="0">
                <a:latin typeface="Arial Narrow" panose="020B0606020202030204" pitchFamily="34" charset="0"/>
              </a:rPr>
              <a:t>delimitação do problema </a:t>
            </a:r>
            <a:r>
              <a:rPr lang="pt-BR" dirty="0">
                <a:latin typeface="Arial Narrow" panose="020B0606020202030204" pitchFamily="34" charset="0"/>
              </a:rPr>
              <a:t>de pesquisa </a:t>
            </a:r>
          </a:p>
          <a:p>
            <a:pPr algn="just"/>
            <a:endParaRPr lang="pt-BR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Processo de </a:t>
            </a:r>
            <a:r>
              <a:rPr lang="pt-BR" b="1" dirty="0">
                <a:latin typeface="Arial Narrow" panose="020B0606020202030204" pitchFamily="34" charset="0"/>
              </a:rPr>
              <a:t>apoio</a:t>
            </a:r>
            <a:r>
              <a:rPr lang="pt-BR" dirty="0">
                <a:latin typeface="Arial Narrow" panose="020B0606020202030204" pitchFamily="34" charset="0"/>
              </a:rPr>
              <a:t> à condução de estudos;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É um meio de identificar, avaliar e interpretar todas as </a:t>
            </a:r>
            <a:r>
              <a:rPr lang="pt-BR" b="1" dirty="0">
                <a:latin typeface="Arial Narrow" panose="020B0606020202030204" pitchFamily="34" charset="0"/>
              </a:rPr>
              <a:t>pesquisas disponíveis e relevantes</a:t>
            </a:r>
            <a:r>
              <a:rPr lang="pt-BR" dirty="0">
                <a:latin typeface="Arial Narrow" panose="020B0606020202030204" pitchFamily="34" charset="0"/>
              </a:rPr>
              <a:t> para uma questão de pesquisa específica, área temática, ou fenômeno de interesse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Levantar o </a:t>
            </a:r>
            <a:r>
              <a:rPr lang="pt-BR" b="1" dirty="0">
                <a:latin typeface="Arial Narrow" panose="020B0606020202030204" pitchFamily="34" charset="0"/>
              </a:rPr>
              <a:t>estado da arte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Resumir e confrontar as </a:t>
            </a:r>
            <a:r>
              <a:rPr lang="pt-BR" b="1" dirty="0">
                <a:latin typeface="Arial Narrow" panose="020B0606020202030204" pitchFamily="34" charset="0"/>
              </a:rPr>
              <a:t>evidências</a:t>
            </a:r>
            <a:r>
              <a:rPr lang="pt-BR" dirty="0">
                <a:latin typeface="Arial Narrow" panose="020B0606020202030204" pitchFamily="34" charset="0"/>
              </a:rPr>
              <a:t> existentes sobre um dado assunto, tema, problema</a:t>
            </a:r>
            <a:endParaRPr lang="pt-BR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Buscar </a:t>
            </a:r>
            <a:r>
              <a:rPr lang="pt-BR" b="1" dirty="0">
                <a:latin typeface="Arial Narrow" panose="020B0606020202030204" pitchFamily="34" charset="0"/>
              </a:rPr>
              <a:t>novas linhas de investigação</a:t>
            </a:r>
            <a:r>
              <a:rPr lang="pt-BR" dirty="0">
                <a:latin typeface="Arial Narrow" panose="020B0606020202030204" pitchFamily="34" charset="0"/>
              </a:rPr>
              <a:t>, evitando abordagens infrutíferas. Posicionar adequadamente novas atividades de </a:t>
            </a:r>
            <a:r>
              <a:rPr lang="pt-BR" b="1" dirty="0">
                <a:latin typeface="Arial Narrow" panose="020B0606020202030204" pitchFamily="34" charset="0"/>
              </a:rPr>
              <a:t>investigação</a:t>
            </a:r>
            <a:endParaRPr lang="pt-BR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pt-BR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 Narrow" panose="020B0606020202030204" pitchFamily="34" charset="0"/>
              </a:rPr>
              <a:t>Amadurecer o </a:t>
            </a:r>
            <a:r>
              <a:rPr lang="pt-BR" b="1" dirty="0">
                <a:latin typeface="Arial Narrow" panose="020B0606020202030204" pitchFamily="34" charset="0"/>
              </a:rPr>
              <a:t>conhecimento</a:t>
            </a:r>
            <a:r>
              <a:rPr lang="pt-BR" dirty="0">
                <a:latin typeface="Arial Narrow" panose="020B0606020202030204" pitchFamily="34" charset="0"/>
              </a:rPr>
              <a:t> sobre o tema a ser atacado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8DB1463-4D1E-3783-FC32-47653974FA1E}"/>
              </a:ext>
            </a:extLst>
          </p:cNvPr>
          <p:cNvSpPr/>
          <p:nvPr/>
        </p:nvSpPr>
        <p:spPr>
          <a:xfrm>
            <a:off x="8544272" y="5561572"/>
            <a:ext cx="1080120" cy="31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4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Fonte: </a:t>
            </a:r>
            <a:endParaRPr lang="pt-BR" sz="1400" dirty="0">
              <a:latin typeface="Arial Narrow" panose="020B0606020202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89DE1D-9F8E-79D6-A392-CD00DB3CADA3}"/>
              </a:ext>
            </a:extLst>
          </p:cNvPr>
          <p:cNvSpPr txBox="1"/>
          <p:nvPr/>
        </p:nvSpPr>
        <p:spPr>
          <a:xfrm>
            <a:off x="8544272" y="5847509"/>
            <a:ext cx="3456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 Narrow" panose="020B0606020202030204" pitchFamily="34" charset="0"/>
                <a:cs typeface="Gill Sans"/>
              </a:rPr>
              <a:t>Elizabete </a:t>
            </a:r>
            <a:r>
              <a:rPr lang="pt-BR" sz="1400" dirty="0" err="1">
                <a:latin typeface="Arial Narrow" panose="020B0606020202030204" pitchFamily="34" charset="0"/>
                <a:cs typeface="Gill Sans"/>
              </a:rPr>
              <a:t>Munzlinger</a:t>
            </a:r>
            <a:r>
              <a:rPr lang="pt-BR" sz="1400" dirty="0">
                <a:latin typeface="Arial Narrow" panose="020B0606020202030204" pitchFamily="34" charset="0"/>
                <a:cs typeface="Gill Sans"/>
              </a:rPr>
              <a:t>. </a:t>
            </a:r>
            <a:r>
              <a:rPr lang="pt-BR" sz="1400" dirty="0">
                <a:latin typeface="Arial Narrow" panose="020B0606020202030204" pitchFamily="34" charset="0"/>
              </a:rPr>
              <a:t>Revisão Sistemática. UFCG. Departamento de Sistemas e Computação.</a:t>
            </a:r>
          </a:p>
        </p:txBody>
      </p:sp>
    </p:spTree>
    <p:extLst>
      <p:ext uri="{BB962C8B-B14F-4D97-AF65-F5344CB8AC3E}">
        <p14:creationId xmlns:p14="http://schemas.microsoft.com/office/powerpoint/2010/main" val="23811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F273B3F-D425-F331-02DC-ABEDE0D76A4D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Pesquisa Bibliográfica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7CF84B1-A8D0-51CF-3CA8-D380B98C2003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E16B9F57-9E7C-3384-9F3E-6867683E3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9613" r="63584" b="17307"/>
          <a:stretch/>
        </p:blipFill>
        <p:spPr>
          <a:xfrm>
            <a:off x="551384" y="902219"/>
            <a:ext cx="4752529" cy="58256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5289AC7-21BA-4F38-72B4-55E6F217D5A4}"/>
              </a:ext>
            </a:extLst>
          </p:cNvPr>
          <p:cNvSpPr txBox="1"/>
          <p:nvPr/>
        </p:nvSpPr>
        <p:spPr>
          <a:xfrm>
            <a:off x="5305985" y="95807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Arial Narrow" panose="020B0606020202030204" pitchFamily="34" charset="0"/>
              </a:rPr>
              <a:t>Descrição geral sobre o processo de revisão sistemática da literatura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452598-4461-B9BC-3342-7A73FE0A5A22}"/>
              </a:ext>
            </a:extLst>
          </p:cNvPr>
          <p:cNvSpPr txBox="1"/>
          <p:nvPr/>
        </p:nvSpPr>
        <p:spPr>
          <a:xfrm>
            <a:off x="5087888" y="5899921"/>
            <a:ext cx="66967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latin typeface="Arial Narrow" panose="020B0606020202030204" pitchFamily="34" charset="0"/>
              </a:rPr>
              <a:t>Fonte: SAMPAIO RF E MANCINI MC. Estudos de revisão sistemática: um guia para síntese criteriosa da evidência científica. Rev. bras. </a:t>
            </a:r>
            <a:r>
              <a:rPr lang="pt-BR" sz="1400" dirty="0" err="1">
                <a:latin typeface="Arial Narrow" panose="020B0606020202030204" pitchFamily="34" charset="0"/>
              </a:rPr>
              <a:t>fisioter</a:t>
            </a:r>
            <a:r>
              <a:rPr lang="pt-BR" sz="1400" dirty="0">
                <a:latin typeface="Arial Narrow" panose="020B0606020202030204" pitchFamily="34" charset="0"/>
              </a:rPr>
              <a:t>., São Carlos, v. 11, n. 1, p. 83-89, jan./fev. 2007</a:t>
            </a:r>
          </a:p>
          <a:p>
            <a:r>
              <a:rPr lang="pt-BR" sz="1400" dirty="0">
                <a:latin typeface="Arial Narrow" panose="020B0606020202030204" pitchFamily="34" charset="0"/>
              </a:rPr>
              <a:t>[http://www.scielo.br/</a:t>
            </a:r>
            <a:r>
              <a:rPr lang="pt-BR" sz="1400" dirty="0" err="1">
                <a:latin typeface="Arial Narrow" panose="020B0606020202030204" pitchFamily="34" charset="0"/>
              </a:rPr>
              <a:t>pdf</a:t>
            </a:r>
            <a:r>
              <a:rPr lang="pt-BR" sz="1400" dirty="0">
                <a:latin typeface="Arial Narrow" panose="020B0606020202030204" pitchFamily="34" charset="0"/>
              </a:rPr>
              <a:t>/</a:t>
            </a:r>
            <a:r>
              <a:rPr lang="pt-BR" sz="1400" dirty="0" err="1">
                <a:latin typeface="Arial Narrow" panose="020B0606020202030204" pitchFamily="34" charset="0"/>
              </a:rPr>
              <a:t>rbfis</a:t>
            </a:r>
            <a:r>
              <a:rPr lang="pt-BR" sz="1400" dirty="0">
                <a:latin typeface="Arial Narrow" panose="020B0606020202030204" pitchFamily="34" charset="0"/>
              </a:rPr>
              <a:t>/v11n1/12.pdf] </a:t>
            </a:r>
          </a:p>
        </p:txBody>
      </p:sp>
    </p:spTree>
    <p:extLst>
      <p:ext uri="{BB962C8B-B14F-4D97-AF65-F5344CB8AC3E}">
        <p14:creationId xmlns:p14="http://schemas.microsoft.com/office/powerpoint/2010/main" val="132178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534807-D452-7780-86D3-6C20E170374A}"/>
              </a:ext>
            </a:extLst>
          </p:cNvPr>
          <p:cNvSpPr txBox="1">
            <a:spLocks/>
          </p:cNvSpPr>
          <p:nvPr/>
        </p:nvSpPr>
        <p:spPr>
          <a:xfrm>
            <a:off x="695400" y="3138616"/>
            <a:ext cx="10225136" cy="31683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Arial Narrow" panose="020B0606020202030204" pitchFamily="34" charset="0"/>
              </a:rPr>
              <a:t>Periódicos CAPES </a:t>
            </a:r>
            <a:r>
              <a:rPr lang="pt-BR" sz="2400" dirty="0">
                <a:latin typeface="Arial Narrow" panose="020B0606020202030204" pitchFamily="34" charset="0"/>
                <a:hlinkClick r:id="rId2"/>
              </a:rPr>
              <a:t>www.periodicos.capes.gov.br</a:t>
            </a:r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Science Direct</a:t>
            </a:r>
            <a:r>
              <a:rPr lang="pt-BR" sz="2400" dirty="0">
                <a:latin typeface="Arial Narrow" panose="020B0606020202030204" pitchFamily="34" charset="0"/>
                <a:hlinkClick r:id="rId3"/>
              </a:rPr>
              <a:t>www.sciencedirect.com</a:t>
            </a:r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PUBMED </a:t>
            </a:r>
            <a:r>
              <a:rPr lang="pt-BR" sz="2400" dirty="0">
                <a:latin typeface="Arial Narrow" panose="020B0606020202030204" pitchFamily="34" charset="0"/>
                <a:hlinkClick r:id="rId4"/>
              </a:rPr>
              <a:t>www.ncbi.nlm.nih.gov/pubmed</a:t>
            </a:r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 err="1">
                <a:latin typeface="Arial Narrow" panose="020B0606020202030204" pitchFamily="34" charset="0"/>
              </a:rPr>
              <a:t>GeoRef</a:t>
            </a:r>
            <a:r>
              <a:rPr lang="pt-BR" sz="2400" dirty="0">
                <a:latin typeface="Arial Narrow" panose="020B0606020202030204" pitchFamily="34" charset="0"/>
              </a:rPr>
              <a:t> – American </a:t>
            </a:r>
            <a:r>
              <a:rPr lang="pt-BR" sz="2400" dirty="0" err="1">
                <a:latin typeface="Arial Narrow" panose="020B0606020202030204" pitchFamily="34" charset="0"/>
              </a:rPr>
              <a:t>Geosciences</a:t>
            </a:r>
            <a:r>
              <a:rPr lang="pt-BR" sz="2400" dirty="0">
                <a:latin typeface="Arial Narrow" panose="020B0606020202030204" pitchFamily="34" charset="0"/>
              </a:rPr>
              <a:t> </a:t>
            </a:r>
            <a:r>
              <a:rPr lang="pt-BR" sz="2400" dirty="0" err="1">
                <a:latin typeface="Arial Narrow" panose="020B0606020202030204" pitchFamily="34" charset="0"/>
              </a:rPr>
              <a:t>Institute</a:t>
            </a:r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  <a:hlinkClick r:id="rId5"/>
              </a:rPr>
              <a:t>www.americangeosciences.org/georef/georef-information-services</a:t>
            </a:r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SCIELO </a:t>
            </a:r>
            <a:r>
              <a:rPr lang="pt-BR" sz="2400" dirty="0">
                <a:latin typeface="Arial Narrow" panose="020B0606020202030204" pitchFamily="34" charset="0"/>
                <a:hlinkClick r:id="rId2"/>
              </a:rPr>
              <a:t>www.periodicos.capes.gov.br</a:t>
            </a:r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ISI Web of </a:t>
            </a:r>
            <a:r>
              <a:rPr lang="pt-BR" sz="2400" dirty="0" err="1">
                <a:latin typeface="Arial Narrow" panose="020B0606020202030204" pitchFamily="34" charset="0"/>
              </a:rPr>
              <a:t>Knowledge</a:t>
            </a:r>
            <a:r>
              <a:rPr lang="pt-BR" sz="2400" dirty="0">
                <a:latin typeface="Arial Narrow" panose="020B0606020202030204" pitchFamily="34" charset="0"/>
              </a:rPr>
              <a:t> </a:t>
            </a:r>
            <a:r>
              <a:rPr lang="pt-BR" sz="2400" dirty="0">
                <a:latin typeface="Arial Narrow" panose="020B0606020202030204" pitchFamily="34" charset="0"/>
                <a:hlinkClick r:id="rId2"/>
              </a:rPr>
              <a:t>www.periodicos.capes.gov.br</a:t>
            </a:r>
            <a:endParaRPr lang="pt-BR" sz="2400" dirty="0">
              <a:latin typeface="Arial Narrow" panose="020B0606020202030204" pitchFamily="34" charset="0"/>
            </a:endParaRPr>
          </a:p>
          <a:p>
            <a:pPr>
              <a:buFont typeface="Arial" pitchFamily="34" charset="0"/>
              <a:buNone/>
            </a:pPr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3698513-5CDB-2B3F-BE18-872122FC0DEE}"/>
              </a:ext>
            </a:extLst>
          </p:cNvPr>
          <p:cNvSpPr txBox="1">
            <a:spLocks/>
          </p:cNvSpPr>
          <p:nvPr/>
        </p:nvSpPr>
        <p:spPr>
          <a:xfrm>
            <a:off x="551384" y="1484784"/>
            <a:ext cx="11305256" cy="9429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Arial Narrow" panose="020B0606020202030204" pitchFamily="34" charset="0"/>
              </a:rPr>
              <a:t>Biblioteca Florestan Fernandes (biblioteca.fflch.usp.br)</a:t>
            </a:r>
          </a:p>
          <a:p>
            <a:r>
              <a:rPr lang="pt-BR" sz="2400" dirty="0">
                <a:latin typeface="Arial Narrow" panose="020B0606020202030204" pitchFamily="34" charset="0"/>
              </a:rPr>
              <a:t>Procurar por USP VPN (Virtual Private Network) http://www.vpn.usp.br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pPr>
              <a:buFont typeface="Arial" pitchFamily="34" charset="0"/>
              <a:buNone/>
            </a:pPr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F273B3F-D425-F331-02DC-ABEDE0D76A4D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7CF84B1-A8D0-51CF-3CA8-D380B98C2003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98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268760"/>
            <a:ext cx="8741771" cy="54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>
          <a:xfrm>
            <a:off x="1307975" y="3428999"/>
            <a:ext cx="2339752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EF0918A-DC15-FC0B-8153-92575A91F55A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A1F2B64-06F5-0D8F-4410-6FB0110CE90B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 bwMode="auto">
          <a:xfrm>
            <a:off x="1487488" y="1484784"/>
            <a:ext cx="8616280" cy="466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1379984" y="3391655"/>
            <a:ext cx="2339752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722E73-D40A-1E74-1233-514CFDD3D774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8CA7196-82FA-FF5D-9E95-8F5E64780610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05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06C5EE3-3CE5-47E5-9D77-D1AE60E36301}"/>
              </a:ext>
            </a:extLst>
          </p:cNvPr>
          <p:cNvSpPr txBox="1">
            <a:spLocks/>
          </p:cNvSpPr>
          <p:nvPr/>
        </p:nvSpPr>
        <p:spPr>
          <a:xfrm>
            <a:off x="454944" y="981076"/>
            <a:ext cx="10249567" cy="2667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pt-BR" sz="2400" dirty="0">
                <a:latin typeface="Arial Narrow" panose="020B0606020202030204" pitchFamily="34" charset="0"/>
              </a:rPr>
              <a:t>Sistemas de avaliação de periódicos:</a:t>
            </a:r>
          </a:p>
          <a:p>
            <a:pPr marL="0" indent="0">
              <a:buNone/>
            </a:pPr>
            <a:r>
              <a:rPr lang="pt-BR" sz="2400" dirty="0">
                <a:latin typeface="Arial Narrow" panose="020B0606020202030204" pitchFamily="34" charset="0"/>
              </a:rPr>
              <a:t>No Brasil as diferentes áreas da CAPES definem os critérios e elaboram a lista dos periódicos, que são classificados em: </a:t>
            </a:r>
          </a:p>
          <a:p>
            <a:pPr marL="0" indent="0">
              <a:buNone/>
            </a:pPr>
            <a:r>
              <a:rPr lang="pt-BR" sz="2400" b="1" i="1" dirty="0">
                <a:latin typeface="Arial Narrow" panose="020B0606020202030204" pitchFamily="34" charset="0"/>
              </a:rPr>
              <a:t>A1, A2, A3, A4</a:t>
            </a:r>
          </a:p>
          <a:p>
            <a:pPr marL="0" indent="0">
              <a:buNone/>
            </a:pPr>
            <a:r>
              <a:rPr lang="pt-BR" sz="2400" b="1" i="1" dirty="0">
                <a:latin typeface="Arial Narrow" panose="020B0606020202030204" pitchFamily="34" charset="0"/>
              </a:rPr>
              <a:t>B1, B2, B3, B4</a:t>
            </a:r>
          </a:p>
          <a:p>
            <a:pPr marL="0" indent="0">
              <a:buNone/>
            </a:pPr>
            <a:r>
              <a:rPr lang="pt-BR" sz="2400" b="1" i="1" dirty="0">
                <a:latin typeface="Arial Narrow" panose="020B0606020202030204" pitchFamily="34" charset="0"/>
              </a:rPr>
              <a:t>C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46CD83-0251-4728-B87C-57F5D27E6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11501" r="57087" b="3800"/>
          <a:stretch/>
        </p:blipFill>
        <p:spPr>
          <a:xfrm>
            <a:off x="4494684" y="2366742"/>
            <a:ext cx="5256584" cy="423090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6352274-225B-1E9F-426C-F1CCEE223870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00307ED-84C9-A87C-BF0B-E6BB72C9AE37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2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945" t="19843" r="18307" b="7087"/>
          <a:stretch>
            <a:fillRect/>
          </a:stretch>
        </p:blipFill>
        <p:spPr bwMode="auto">
          <a:xfrm>
            <a:off x="1564631" y="44625"/>
            <a:ext cx="8979998" cy="623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1631504" y="6309320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 Narrow" pitchFamily="34" charset="0"/>
              </a:rPr>
              <a:t>http://www.capes.gov.br/avaliacao/qualis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9150" t="20430" r="9344" b="32793"/>
          <a:stretch>
            <a:fillRect/>
          </a:stretch>
        </p:blipFill>
        <p:spPr bwMode="auto">
          <a:xfrm>
            <a:off x="2166109" y="188640"/>
            <a:ext cx="8003798" cy="287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1516" t="45354" r="12697" b="18898"/>
          <a:stretch>
            <a:fillRect/>
          </a:stretch>
        </p:blipFill>
        <p:spPr bwMode="auto">
          <a:xfrm>
            <a:off x="1631504" y="3255756"/>
            <a:ext cx="8892480" cy="262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1991544" y="6021288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 Narrow" pitchFamily="34" charset="0"/>
              </a:rPr>
              <a:t>http://qualis.capes.gov.br/webqualis/principal.</a:t>
            </a:r>
            <a:r>
              <a:rPr lang="pt-BR" dirty="0" err="1">
                <a:latin typeface="Arial Narrow" pitchFamily="34" charset="0"/>
              </a:rPr>
              <a:t>seam</a:t>
            </a:r>
            <a:endParaRPr lang="pt-BR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E2494A9-81B8-40B7-9F0F-73F536319A99}"/>
              </a:ext>
            </a:extLst>
          </p:cNvPr>
          <p:cNvSpPr txBox="1"/>
          <p:nvPr/>
        </p:nvSpPr>
        <p:spPr>
          <a:xfrm>
            <a:off x="911424" y="1271721"/>
            <a:ext cx="579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 Narrow" panose="020B0606020202030204" pitchFamily="34" charset="0"/>
              </a:rPr>
              <a:t>Os periódicos podem entrar em uma lista classificada de acordo com seu Fator de Impacto (FI)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EC0EAAD-9352-4357-9E14-C7AF04F4B77E}"/>
              </a:ext>
            </a:extLst>
          </p:cNvPr>
          <p:cNvSpPr/>
          <p:nvPr/>
        </p:nvSpPr>
        <p:spPr>
          <a:xfrm>
            <a:off x="1127448" y="4906495"/>
            <a:ext cx="6857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pt-BR" b="1" dirty="0">
                <a:latin typeface="Arial Narrow" panose="020B0606020202030204" pitchFamily="34" charset="0"/>
              </a:rPr>
              <a:t>Fator de Impacto</a:t>
            </a:r>
            <a:r>
              <a:rPr lang="pt-BR" dirty="0">
                <a:latin typeface="Arial Narrow" panose="020B0606020202030204" pitchFamily="34" charset="0"/>
              </a:rPr>
              <a:t> (FI) é uma medida que reflete o </a:t>
            </a:r>
            <a:r>
              <a:rPr lang="pt-BR" b="1" dirty="0">
                <a:latin typeface="Arial Narrow" panose="020B0606020202030204" pitchFamily="34" charset="0"/>
              </a:rPr>
              <a:t>número médio de citações de artigos científicos publicados em determinado periódico</a:t>
            </a:r>
            <a:r>
              <a:rPr lang="pt-BR" dirty="0"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C2AD17-3645-4C58-96E0-BABBEE03A662}"/>
              </a:ext>
            </a:extLst>
          </p:cNvPr>
          <p:cNvSpPr/>
          <p:nvPr/>
        </p:nvSpPr>
        <p:spPr>
          <a:xfrm>
            <a:off x="6816080" y="1471041"/>
            <a:ext cx="38174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pt-BR" dirty="0">
                <a:latin typeface="Arial Narrow" panose="020B0606020202030204" pitchFamily="34" charset="0"/>
              </a:rPr>
              <a:t>O FI foi criado por Eugene Garfield, o fundador do </a:t>
            </a:r>
            <a:r>
              <a:rPr lang="pt-BR" i="1" dirty="0" err="1">
                <a:latin typeface="Arial Narrow" panose="020B0606020202030204" pitchFamily="34" charset="0"/>
              </a:rPr>
              <a:t>Institute</a:t>
            </a:r>
            <a:r>
              <a:rPr lang="pt-BR" i="1" dirty="0">
                <a:latin typeface="Arial Narrow" panose="020B0606020202030204" pitchFamily="34" charset="0"/>
              </a:rPr>
              <a:t> for </a:t>
            </a:r>
            <a:r>
              <a:rPr lang="pt-BR" i="1" dirty="0" err="1">
                <a:latin typeface="Arial Narrow" panose="020B0606020202030204" pitchFamily="34" charset="0"/>
              </a:rPr>
              <a:t>Scientific</a:t>
            </a:r>
            <a:r>
              <a:rPr lang="pt-BR" i="1" dirty="0">
                <a:latin typeface="Arial Narrow" panose="020B0606020202030204" pitchFamily="34" charset="0"/>
              </a:rPr>
              <a:t> </a:t>
            </a:r>
            <a:r>
              <a:rPr lang="pt-BR" i="1" dirty="0" err="1">
                <a:latin typeface="Arial Narrow" panose="020B0606020202030204" pitchFamily="34" charset="0"/>
              </a:rPr>
              <a:t>Information</a:t>
            </a:r>
            <a:r>
              <a:rPr lang="pt-BR" dirty="0">
                <a:latin typeface="Arial Narrow" panose="020B0606020202030204" pitchFamily="34" charset="0"/>
              </a:rPr>
              <a:t> (ISI).</a:t>
            </a:r>
          </a:p>
          <a:p>
            <a:pPr>
              <a:buFont typeface="Arial" pitchFamily="34" charset="0"/>
              <a:buNone/>
            </a:pPr>
            <a:endParaRPr lang="pt-BR" dirty="0">
              <a:latin typeface="Arial Narrow" panose="020B060602020203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pt-BR" dirty="0">
                <a:latin typeface="Arial Narrow" panose="020B0606020202030204" pitchFamily="34" charset="0"/>
              </a:rPr>
              <a:t>Desde 1972 os FI são calculados anualmente para os periódicos indexados ao ISI e depois publicados no </a:t>
            </a:r>
            <a:r>
              <a:rPr lang="pt-BR" b="1" i="1" dirty="0" err="1">
                <a:latin typeface="Arial Narrow" panose="020B0606020202030204" pitchFamily="34" charset="0"/>
              </a:rPr>
              <a:t>Journal</a:t>
            </a:r>
            <a:r>
              <a:rPr lang="pt-BR" b="1" i="1" dirty="0">
                <a:latin typeface="Arial Narrow" panose="020B0606020202030204" pitchFamily="34" charset="0"/>
              </a:rPr>
              <a:t> </a:t>
            </a:r>
            <a:r>
              <a:rPr lang="pt-BR" b="1" i="1" dirty="0" err="1">
                <a:latin typeface="Arial Narrow" panose="020B0606020202030204" pitchFamily="34" charset="0"/>
              </a:rPr>
              <a:t>of</a:t>
            </a:r>
            <a:r>
              <a:rPr lang="pt-BR" b="1" i="1" dirty="0">
                <a:latin typeface="Arial Narrow" panose="020B0606020202030204" pitchFamily="34" charset="0"/>
              </a:rPr>
              <a:t> </a:t>
            </a:r>
            <a:r>
              <a:rPr lang="pt-BR" b="1" i="1" dirty="0" err="1">
                <a:latin typeface="Arial Narrow" panose="020B0606020202030204" pitchFamily="34" charset="0"/>
              </a:rPr>
              <a:t>Citation</a:t>
            </a:r>
            <a:r>
              <a:rPr lang="pt-BR" b="1" i="1" dirty="0">
                <a:latin typeface="Arial Narrow" panose="020B0606020202030204" pitchFamily="34" charset="0"/>
              </a:rPr>
              <a:t> </a:t>
            </a:r>
            <a:r>
              <a:rPr lang="pt-BR" b="1" i="1" dirty="0" err="1">
                <a:latin typeface="Arial Narrow" panose="020B0606020202030204" pitchFamily="34" charset="0"/>
              </a:rPr>
              <a:t>Reports</a:t>
            </a:r>
            <a:r>
              <a:rPr lang="pt-BR" b="1" dirty="0">
                <a:latin typeface="Arial Narrow" panose="020B0606020202030204" pitchFamily="34" charset="0"/>
              </a:rPr>
              <a:t> (JCR)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6BD573B-D8A0-48A5-B48B-586F1E97A05D}"/>
              </a:ext>
            </a:extLst>
          </p:cNvPr>
          <p:cNvSpPr/>
          <p:nvPr/>
        </p:nvSpPr>
        <p:spPr>
          <a:xfrm>
            <a:off x="2495600" y="5805264"/>
            <a:ext cx="5420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pt-BR" dirty="0">
                <a:latin typeface="Arial Narrow" panose="020B0606020202030204" pitchFamily="34" charset="0"/>
              </a:rPr>
              <a:t>É empregado frequentemente para </a:t>
            </a:r>
            <a:r>
              <a:rPr lang="pt-BR" b="1" dirty="0">
                <a:latin typeface="Arial Narrow" panose="020B0606020202030204" pitchFamily="34" charset="0"/>
              </a:rPr>
              <a:t>avaliar a importância (QUALIDADADE) de um dado periódico em sua área</a:t>
            </a:r>
            <a:r>
              <a:rPr lang="pt-BR" dirty="0"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BC0A2B-FCA7-4826-8F1F-930FDE6A4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6" r="47637" b="6637"/>
          <a:stretch/>
        </p:blipFill>
        <p:spPr>
          <a:xfrm>
            <a:off x="842645" y="2239680"/>
            <a:ext cx="5253355" cy="252114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D3969BA-CB78-EF03-30C0-5DDF95F30DC3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339C050-7FE0-0397-AB42-69386496C45D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5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6577BBAA-218C-4EEA-B9EF-10679267E4C3}"/>
              </a:ext>
            </a:extLst>
          </p:cNvPr>
          <p:cNvSpPr/>
          <p:nvPr/>
        </p:nvSpPr>
        <p:spPr>
          <a:xfrm>
            <a:off x="3039726" y="2132856"/>
            <a:ext cx="57205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“Escrever ciência  é transformar </a:t>
            </a:r>
            <a:r>
              <a:rPr lang="pt-BR" sz="3200" b="1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ideias</a:t>
            </a:r>
            <a:r>
              <a:rPr lang="pt-BR" sz="3200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, </a:t>
            </a:r>
            <a:r>
              <a:rPr lang="pt-BR" sz="3200" b="1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dados</a:t>
            </a:r>
            <a:r>
              <a:rPr lang="pt-BR" sz="3200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e suas </a:t>
            </a:r>
            <a:r>
              <a:rPr lang="pt-BR" sz="3200" b="1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interpretações</a:t>
            </a:r>
            <a:r>
              <a:rPr lang="pt-BR" sz="3200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 em uma </a:t>
            </a:r>
            <a:r>
              <a:rPr lang="pt-BR" sz="3200" b="1" i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narrativa coerente e lógica”</a:t>
            </a:r>
            <a:endParaRPr lang="pt-BR" sz="3200" i="1" dirty="0">
              <a:latin typeface="Arial Narrow" panose="020B060602020203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8F66536-9AB6-4952-B043-B8D43AC701ED}"/>
              </a:ext>
            </a:extLst>
          </p:cNvPr>
          <p:cNvSpPr/>
          <p:nvPr/>
        </p:nvSpPr>
        <p:spPr>
          <a:xfrm>
            <a:off x="1632751" y="5742218"/>
            <a:ext cx="8721161" cy="923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¹VOLPATO, G.L. e  FREITAS, E.G. Desafios na publicação científica. </a:t>
            </a:r>
            <a:r>
              <a:rPr lang="pt-BR" sz="1200" dirty="0" err="1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Pesqui</a:t>
            </a: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. Odontol. Bras. 2003, vol.17 </a:t>
            </a:r>
            <a:endParaRPr lang="en-US" sz="12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²DAY,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  <a:p>
            <a:pPr lvl="0">
              <a:lnSpc>
                <a:spcPct val="115000"/>
              </a:lnSpc>
            </a:pPr>
            <a:r>
              <a:rPr lang="en-US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³ </a:t>
            </a:r>
            <a:r>
              <a:rPr lang="en-US" sz="1200" dirty="0" err="1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Trelease</a:t>
            </a:r>
            <a:r>
              <a:rPr lang="en-US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 SF. 1958. How to write scientific and technical papers. Baltimore: Williams and Wilkins)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37B3A90-DE84-E5F5-94EF-4757BC9201F4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83585BC-C9F3-9197-7FE0-0A26AD716AEC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3920634-9210-423E-9252-DB23A8561AFD}"/>
              </a:ext>
            </a:extLst>
          </p:cNvPr>
          <p:cNvSpPr txBox="1">
            <a:spLocks/>
          </p:cNvSpPr>
          <p:nvPr/>
        </p:nvSpPr>
        <p:spPr>
          <a:xfrm>
            <a:off x="1992314" y="1700808"/>
            <a:ext cx="8447071" cy="16561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latin typeface="Arial Narrow" panose="020B0606020202030204" pitchFamily="34" charset="0"/>
              </a:rPr>
              <a:t>Se em um periódico (revista) foram publicados </a:t>
            </a:r>
            <a:r>
              <a:rPr lang="pt-BR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300 artigos científicos em 2013 e 2014</a:t>
            </a:r>
            <a:r>
              <a:rPr lang="pt-BR" sz="2400" dirty="0">
                <a:latin typeface="Arial Narrow" panose="020B0606020202030204" pitchFamily="34" charset="0"/>
              </a:rPr>
              <a:t>, e se no ano seguinte (2015) estes artigos receberam 900</a:t>
            </a:r>
            <a:r>
              <a:rPr lang="pt-BR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citações</a:t>
            </a:r>
            <a:r>
              <a:rPr lang="pt-BR" sz="2400" dirty="0">
                <a:latin typeface="Arial Narrow" panose="020B0606020202030204" pitchFamily="34" charset="0"/>
              </a:rPr>
              <a:t>, seu FI em 2015 será: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B57E2A5-2FC1-40C4-A7A5-274712CB5202}"/>
              </a:ext>
            </a:extLst>
          </p:cNvPr>
          <p:cNvSpPr/>
          <p:nvPr/>
        </p:nvSpPr>
        <p:spPr>
          <a:xfrm>
            <a:off x="1922659" y="981076"/>
            <a:ext cx="263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Fator de Impacto (FI) </a:t>
            </a:r>
            <a:endParaRPr lang="pt-BR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7DB5C3-FD6F-485E-A4B6-5D89ACCC9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286" y="3356989"/>
            <a:ext cx="4543423" cy="2746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197C8C3C-6C1A-48E6-AA9C-24FFE01932F0}"/>
                  </a:ext>
                </a:extLst>
              </p:cNvPr>
              <p:cNvSpPr txBox="1"/>
              <p:nvPr/>
            </p:nvSpPr>
            <p:spPr>
              <a:xfrm>
                <a:off x="6931658" y="4149080"/>
                <a:ext cx="3566030" cy="7868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3600" i="1">
                        <a:latin typeface="Cambria Math" panose="02040503050406030204" pitchFamily="18" charset="0"/>
                      </a:rPr>
                      <m:t>𝐹𝐼</m:t>
                    </m:r>
                    <m:r>
                      <a:rPr lang="pt-BR" sz="3600" i="1">
                        <a:latin typeface="Cambria Math" panose="02040503050406030204" pitchFamily="18" charset="0"/>
                      </a:rPr>
                      <m:t> 2015=</m:t>
                    </m:r>
                    <m:f>
                      <m:fPr>
                        <m:ctrlPr>
                          <a:rPr lang="pt-BR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900</m:t>
                        </m:r>
                      </m:num>
                      <m:den>
                        <m:r>
                          <a:rPr lang="pt-BR" sz="3600" i="1">
                            <a:latin typeface="Cambria Math" panose="02040503050406030204" pitchFamily="18" charset="0"/>
                          </a:rPr>
                          <m:t>300</m:t>
                        </m:r>
                      </m:den>
                    </m:f>
                  </m:oMath>
                </a14:m>
                <a:r>
                  <a:rPr lang="pt-BR" sz="3600" dirty="0">
                    <a:latin typeface="Bahnschrift SemiBold" panose="020B0502040204020203" pitchFamily="34" charset="0"/>
                  </a:rPr>
                  <a:t>= 3</a:t>
                </a:r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197C8C3C-6C1A-48E6-AA9C-24FFE0193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658" y="4149080"/>
                <a:ext cx="3566030" cy="786882"/>
              </a:xfrm>
              <a:prstGeom prst="rect">
                <a:avLst/>
              </a:prstGeom>
              <a:blipFill>
                <a:blip r:embed="rId3"/>
                <a:stretch>
                  <a:fillRect t="-6202" b="-162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3F1AB9C5-8A6F-4211-B63E-9DDAD9705960}"/>
              </a:ext>
            </a:extLst>
          </p:cNvPr>
          <p:cNvSpPr/>
          <p:nvPr/>
        </p:nvSpPr>
        <p:spPr>
          <a:xfrm>
            <a:off x="1992313" y="645333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latin typeface="Arial Narrow" panose="020B0606020202030204" pitchFamily="34" charset="0"/>
              </a:rPr>
              <a:t>Fonte Figura: https://www.infonormas.com.br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B324A9D-2CED-D191-EFE7-FC394BAD2A93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D7FFC51-083D-9227-CB2F-046130294485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094F411-5960-42C5-9D85-2A0C3772A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50" t="30769" r="6688" b="3843"/>
          <a:stretch/>
        </p:blipFill>
        <p:spPr>
          <a:xfrm>
            <a:off x="4007768" y="873628"/>
            <a:ext cx="8184232" cy="596280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9322771-B006-3F34-34DE-405F7AA98A09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B6052D1-0380-6E6C-6F07-18F95C505C75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49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2362" t="31654" r="39862" b="42520"/>
          <a:stretch>
            <a:fillRect/>
          </a:stretch>
        </p:blipFill>
        <p:spPr bwMode="auto">
          <a:xfrm>
            <a:off x="1919536" y="2264464"/>
            <a:ext cx="6912768" cy="196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8796324" y="2636739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Narrow" pitchFamily="34" charset="0"/>
              </a:rPr>
              <a:t>3.8</a:t>
            </a:r>
          </a:p>
          <a:p>
            <a:pPr algn="ctr"/>
            <a:r>
              <a:rPr lang="en-US" sz="2000" dirty="0">
                <a:latin typeface="Arial Narrow" pitchFamily="34" charset="0"/>
              </a:rPr>
              <a:t>Impact Factor</a:t>
            </a:r>
            <a:br>
              <a:rPr lang="en-US" sz="2000" dirty="0">
                <a:latin typeface="Arial Narrow" pitchFamily="34" charset="0"/>
              </a:rPr>
            </a:br>
            <a:endParaRPr lang="en-US" sz="2000" dirty="0">
              <a:latin typeface="Arial Narrow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DF2AA5-69D6-4143-ABB9-203EC04D7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362" t="31654" r="40157" b="43465"/>
          <a:stretch>
            <a:fillRect/>
          </a:stretch>
        </p:blipFill>
        <p:spPr bwMode="auto">
          <a:xfrm>
            <a:off x="1919536" y="4437112"/>
            <a:ext cx="6912768" cy="189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AA65398-BC2D-4DA8-A21E-7E7F2DDE0AB4}"/>
              </a:ext>
            </a:extLst>
          </p:cNvPr>
          <p:cNvSpPr/>
          <p:nvPr/>
        </p:nvSpPr>
        <p:spPr>
          <a:xfrm>
            <a:off x="8856348" y="4941169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Narrow" pitchFamily="34" charset="0"/>
              </a:rPr>
              <a:t>4.8</a:t>
            </a:r>
          </a:p>
          <a:p>
            <a:pPr algn="ctr"/>
            <a:r>
              <a:rPr lang="en-US" sz="2000" dirty="0">
                <a:latin typeface="Arial Narrow" pitchFamily="34" charset="0"/>
              </a:rPr>
              <a:t>Impact Factor</a:t>
            </a:r>
            <a:br>
              <a:rPr lang="en-US" sz="2000" dirty="0">
                <a:latin typeface="Arial Narrow" pitchFamily="34" charset="0"/>
              </a:rPr>
            </a:br>
            <a:endParaRPr lang="en-US" sz="2000" dirty="0">
              <a:latin typeface="Arial Narrow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2942B22-1C27-4821-8088-F1F4CAB8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362" t="27874" r="40453" b="46772"/>
          <a:stretch>
            <a:fillRect/>
          </a:stretch>
        </p:blipFill>
        <p:spPr bwMode="auto">
          <a:xfrm>
            <a:off x="1919536" y="224957"/>
            <a:ext cx="6912768" cy="187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69A721D-9C6E-4A45-A4B5-9009BE31F34F}"/>
              </a:ext>
            </a:extLst>
          </p:cNvPr>
          <p:cNvSpPr/>
          <p:nvPr/>
        </p:nvSpPr>
        <p:spPr>
          <a:xfrm>
            <a:off x="8856348" y="393338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Narrow" pitchFamily="34" charset="0"/>
              </a:rPr>
              <a:t>3.5</a:t>
            </a:r>
          </a:p>
          <a:p>
            <a:pPr algn="ctr"/>
            <a:r>
              <a:rPr lang="en-US" sz="2000" dirty="0">
                <a:latin typeface="Arial Narrow" pitchFamily="34" charset="0"/>
              </a:rPr>
              <a:t>Impact Factor</a:t>
            </a:r>
            <a:br>
              <a:rPr lang="en-US" sz="2000" dirty="0">
                <a:latin typeface="Arial Narrow" pitchFamily="34" charset="0"/>
              </a:rPr>
            </a:br>
            <a:endParaRPr lang="en-US" sz="2000" dirty="0"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D37A974-B996-40CD-8EDC-9E54FD840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54" t="31654" r="41828" b="43660"/>
          <a:stretch>
            <a:fillRect/>
          </a:stretch>
        </p:blipFill>
        <p:spPr bwMode="auto">
          <a:xfrm>
            <a:off x="2009972" y="2420888"/>
            <a:ext cx="697177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D885D93-CA52-4EAD-B214-FC03FD6F5ACB}"/>
              </a:ext>
            </a:extLst>
          </p:cNvPr>
          <p:cNvSpPr/>
          <p:nvPr/>
        </p:nvSpPr>
        <p:spPr>
          <a:xfrm>
            <a:off x="9004084" y="2676693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Narrow" pitchFamily="34" charset="0"/>
              </a:rPr>
              <a:t>1.343</a:t>
            </a:r>
          </a:p>
          <a:p>
            <a:pPr algn="ctr"/>
            <a:r>
              <a:rPr lang="en-US" sz="2000" dirty="0">
                <a:latin typeface="Arial Narrow" pitchFamily="34" charset="0"/>
              </a:rPr>
              <a:t>Impact Factor</a:t>
            </a:r>
            <a:br>
              <a:rPr lang="en-US" sz="2000" dirty="0">
                <a:latin typeface="Arial Narrow" pitchFamily="34" charset="0"/>
              </a:rPr>
            </a:br>
            <a:endParaRPr lang="en-US" sz="2000" dirty="0">
              <a:latin typeface="Arial Narrow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896351C-82B9-4350-A730-3D0BF129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654" t="31654" r="37694" b="42520"/>
          <a:stretch>
            <a:fillRect/>
          </a:stretch>
        </p:blipFill>
        <p:spPr bwMode="auto">
          <a:xfrm>
            <a:off x="1973840" y="260649"/>
            <a:ext cx="6944586" cy="189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E32D895-FA39-4F4D-88A5-824C522F89F4}"/>
              </a:ext>
            </a:extLst>
          </p:cNvPr>
          <p:cNvSpPr/>
          <p:nvPr/>
        </p:nvSpPr>
        <p:spPr>
          <a:xfrm>
            <a:off x="8977089" y="703796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 Narrow" pitchFamily="34" charset="0"/>
              </a:rPr>
              <a:t>3.0</a:t>
            </a:r>
          </a:p>
          <a:p>
            <a:pPr algn="ctr"/>
            <a:r>
              <a:rPr lang="en-US" sz="2000" dirty="0">
                <a:latin typeface="Arial Narrow" pitchFamily="34" charset="0"/>
              </a:rPr>
              <a:t>Impact Factor</a:t>
            </a:r>
            <a:br>
              <a:rPr lang="en-US" sz="2000" dirty="0">
                <a:latin typeface="Arial Narrow" pitchFamily="34" charset="0"/>
              </a:rPr>
            </a:br>
            <a:endParaRPr lang="en-US" sz="2000" dirty="0">
              <a:latin typeface="Arial Narrow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5473E10-1330-4C62-9CFF-E7CB2BDA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516" t="54803" r="38976" b="19843"/>
          <a:stretch>
            <a:fillRect/>
          </a:stretch>
        </p:blipFill>
        <p:spPr bwMode="auto">
          <a:xfrm>
            <a:off x="1973840" y="4526849"/>
            <a:ext cx="6768752" cy="193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88A74F1-1D0B-4192-BCCC-1F9AFEFBE42C}"/>
              </a:ext>
            </a:extLst>
          </p:cNvPr>
          <p:cNvSpPr/>
          <p:nvPr/>
        </p:nvSpPr>
        <p:spPr>
          <a:xfrm>
            <a:off x="8958616" y="5030906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solidFill>
                  <a:prstClr val="black"/>
                </a:solidFill>
                <a:latin typeface="Arial Narrow" pitchFamily="34" charset="0"/>
              </a:rPr>
              <a:t>43</a:t>
            </a:r>
          </a:p>
          <a:p>
            <a:pPr algn="ctr"/>
            <a:r>
              <a:rPr lang="en-US" sz="2000" dirty="0">
                <a:latin typeface="Arial Narrow" pitchFamily="34" charset="0"/>
              </a:rPr>
              <a:t>Impact Factor</a:t>
            </a:r>
            <a:br>
              <a:rPr lang="en-US" sz="2000" dirty="0">
                <a:latin typeface="Arial Narrow" pitchFamily="34" charset="0"/>
              </a:rPr>
            </a:br>
            <a:endParaRPr lang="en-US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AF21347-66DA-428D-BEC4-3E066D13B1DC}"/>
              </a:ext>
            </a:extLst>
          </p:cNvPr>
          <p:cNvSpPr/>
          <p:nvPr/>
        </p:nvSpPr>
        <p:spPr>
          <a:xfrm>
            <a:off x="2005930" y="997099"/>
            <a:ext cx="7186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 Narrow" panose="020B0606020202030204" pitchFamily="34" charset="0"/>
              </a:rPr>
              <a:t>DOI (</a:t>
            </a:r>
            <a:r>
              <a:rPr lang="pt-BR" i="1" dirty="0">
                <a:latin typeface="Arial Narrow" panose="020B0606020202030204" pitchFamily="34" charset="0"/>
              </a:rPr>
              <a:t>Digital </a:t>
            </a:r>
            <a:r>
              <a:rPr lang="pt-BR" i="1" dirty="0" err="1">
                <a:latin typeface="Arial Narrow" panose="020B0606020202030204" pitchFamily="34" charset="0"/>
              </a:rPr>
              <a:t>Object</a:t>
            </a:r>
            <a:r>
              <a:rPr lang="pt-BR" i="1" dirty="0">
                <a:latin typeface="Arial Narrow" panose="020B0606020202030204" pitchFamily="34" charset="0"/>
              </a:rPr>
              <a:t> </a:t>
            </a:r>
            <a:r>
              <a:rPr lang="pt-BR" i="1" dirty="0" err="1">
                <a:latin typeface="Arial Narrow" panose="020B0606020202030204" pitchFamily="34" charset="0"/>
              </a:rPr>
              <a:t>Identifier</a:t>
            </a:r>
            <a:r>
              <a:rPr lang="pt-BR" dirty="0">
                <a:latin typeface="Arial Narrow" panose="020B0606020202030204" pitchFamily="34" charset="0"/>
              </a:rPr>
              <a:t>) = Identificador Digital de Objetos</a:t>
            </a:r>
          </a:p>
          <a:p>
            <a:endParaRPr lang="pt-BR" dirty="0">
              <a:latin typeface="Arial Narrow" panose="020B0606020202030204" pitchFamily="34" charset="0"/>
            </a:endParaRPr>
          </a:p>
          <a:p>
            <a:r>
              <a:rPr lang="pt-BR" dirty="0">
                <a:latin typeface="Arial Narrow" panose="020B0606020202030204" pitchFamily="34" charset="0"/>
              </a:rPr>
              <a:t>Registro para qualquer tipo de arquivo digital, trabalhos científicos, revistas, livros.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AF0713D-3031-401B-B567-B78C165CD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87" t="26922" r="5271" b="6407"/>
          <a:stretch/>
        </p:blipFill>
        <p:spPr>
          <a:xfrm>
            <a:off x="1949212" y="2080961"/>
            <a:ext cx="8179236" cy="444893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93157DA-2346-45E3-A680-4ABB60FC2D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62" t="29486" r="18500" b="16664"/>
          <a:stretch/>
        </p:blipFill>
        <p:spPr>
          <a:xfrm>
            <a:off x="2966946" y="1950171"/>
            <a:ext cx="6143769" cy="444893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8A11669-93A2-D9B1-2832-A6CF37E55C0C}"/>
              </a:ext>
            </a:extLst>
          </p:cNvPr>
          <p:cNvSpPr/>
          <p:nvPr/>
        </p:nvSpPr>
        <p:spPr>
          <a:xfrm>
            <a:off x="335360" y="47410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E22968F-C3D8-EAF0-5485-5F75559787C3}"/>
              </a:ext>
            </a:extLst>
          </p:cNvPr>
          <p:cNvCxnSpPr/>
          <p:nvPr/>
        </p:nvCxnSpPr>
        <p:spPr>
          <a:xfrm>
            <a:off x="454944" y="695482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22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C86B5D-3FFE-4655-96A9-15E2B8FBE78A}"/>
              </a:ext>
            </a:extLst>
          </p:cNvPr>
          <p:cNvSpPr/>
          <p:nvPr/>
        </p:nvSpPr>
        <p:spPr>
          <a:xfrm>
            <a:off x="3810000" y="295194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CB6AB62-90C5-450A-B875-531917DE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25" t="26922"/>
          <a:stretch/>
        </p:blipFill>
        <p:spPr>
          <a:xfrm>
            <a:off x="2024637" y="1484784"/>
            <a:ext cx="8568853" cy="424751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A5DD2B-64F1-D5EA-5DBF-6A1D0F3350FC}"/>
              </a:ext>
            </a:extLst>
          </p:cNvPr>
          <p:cNvSpPr/>
          <p:nvPr/>
        </p:nvSpPr>
        <p:spPr>
          <a:xfrm>
            <a:off x="335360" y="122458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Pesquisa Bibliográfica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F1FEA51-40D3-D222-FBEA-2D34370E1013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01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etlogico40014.jpg">
            <a:extLst>
              <a:ext uri="{FF2B5EF4-FFF2-40B4-BE49-F238E27FC236}">
                <a16:creationId xmlns:a16="http://schemas.microsoft.com/office/drawing/2014/main" id="{EFAA715B-E791-E604-90D4-FCCA55EB92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3691"/>
          <a:stretch/>
        </p:blipFill>
        <p:spPr>
          <a:xfrm>
            <a:off x="1991544" y="945158"/>
            <a:ext cx="8631681" cy="496768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B530EC3-83A3-B458-B794-9166B7C9CB32}"/>
              </a:ext>
            </a:extLst>
          </p:cNvPr>
          <p:cNvSpPr/>
          <p:nvPr/>
        </p:nvSpPr>
        <p:spPr>
          <a:xfrm>
            <a:off x="384994" y="149959"/>
            <a:ext cx="5664200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Concluindo....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3377ABD-6932-2F8B-222F-CB237491FCB1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845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bg1"/>
            </a:gs>
            <a:gs pos="21000">
              <a:schemeClr val="accent5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F9DB80-FC23-4C9C-B3D2-A0FF1ADF5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13" t="27953" r="1354" b="1834"/>
          <a:stretch/>
        </p:blipFill>
        <p:spPr>
          <a:xfrm>
            <a:off x="1828800" y="838200"/>
            <a:ext cx="7273967" cy="3619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9B95D70-8200-4F35-8195-BA4C0CA2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83" t="26596" r="8021" b="8958"/>
          <a:stretch/>
        </p:blipFill>
        <p:spPr>
          <a:xfrm>
            <a:off x="1703389" y="3397250"/>
            <a:ext cx="5238549" cy="32004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8FE1998-9F2C-449E-9B77-2D1866382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38" t="25918" r="9375" b="10314"/>
          <a:stretch/>
        </p:blipFill>
        <p:spPr>
          <a:xfrm>
            <a:off x="5615866" y="1143001"/>
            <a:ext cx="4853038" cy="34956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FF1E93F-84F9-4C02-8C3E-382E5B514C9C}"/>
              </a:ext>
            </a:extLst>
          </p:cNvPr>
          <p:cNvSpPr/>
          <p:nvPr/>
        </p:nvSpPr>
        <p:spPr>
          <a:xfrm>
            <a:off x="8328248" y="297384"/>
            <a:ext cx="3371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https://www.aje.com/br</a:t>
            </a:r>
          </a:p>
        </p:txBody>
      </p:sp>
    </p:spTree>
    <p:extLst>
      <p:ext uri="{BB962C8B-B14F-4D97-AF65-F5344CB8AC3E}">
        <p14:creationId xmlns:p14="http://schemas.microsoft.com/office/powerpoint/2010/main" val="25461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chemeClr val="bg1"/>
            </a:gs>
            <a:gs pos="21000">
              <a:schemeClr val="accent5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CBF5F1-720D-4C3E-9C1C-E1E77064F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59" t="27952" r="7604" b="11671"/>
          <a:stretch/>
        </p:blipFill>
        <p:spPr>
          <a:xfrm>
            <a:off x="1828800" y="793195"/>
            <a:ext cx="7310707" cy="43815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8E50FD-2EF9-4653-B575-7BE869C7E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50" t="28291" r="5000" b="10654"/>
          <a:stretch/>
        </p:blipFill>
        <p:spPr>
          <a:xfrm>
            <a:off x="1981200" y="1066800"/>
            <a:ext cx="8470897" cy="43815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856A14-7A41-4BC1-B2FB-B4D49F81F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92" t="28292" r="7361" b="9636"/>
          <a:stretch/>
        </p:blipFill>
        <p:spPr>
          <a:xfrm>
            <a:off x="2426224" y="1790699"/>
            <a:ext cx="8025873" cy="465772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13B7167-8934-4861-9154-04D1EB9EADCB}"/>
              </a:ext>
            </a:extLst>
          </p:cNvPr>
          <p:cNvSpPr/>
          <p:nvPr/>
        </p:nvSpPr>
        <p:spPr>
          <a:xfrm>
            <a:off x="8904312" y="243185"/>
            <a:ext cx="3371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https://www.aje.com/br</a:t>
            </a:r>
          </a:p>
        </p:txBody>
      </p:sp>
    </p:spTree>
    <p:extLst>
      <p:ext uri="{BB962C8B-B14F-4D97-AF65-F5344CB8AC3E}">
        <p14:creationId xmlns:p14="http://schemas.microsoft.com/office/powerpoint/2010/main" val="6422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40000"/>
                <a:lumOff val="60000"/>
              </a:schemeClr>
            </a:gs>
            <a:gs pos="29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636FCB-CE54-33FE-1993-4A59974D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268760"/>
            <a:ext cx="6219056" cy="45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B22528E-1521-1F18-D347-84555F652739}"/>
              </a:ext>
            </a:extLst>
          </p:cNvPr>
          <p:cNvSpPr txBox="1"/>
          <p:nvPr/>
        </p:nvSpPr>
        <p:spPr>
          <a:xfrm>
            <a:off x="454944" y="1997839"/>
            <a:ext cx="68291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rial Narrow" panose="020B0606020202030204" pitchFamily="34" charset="0"/>
              </a:rPr>
              <a:t>“Conhecimento científico é conhecimento provado.” </a:t>
            </a:r>
          </a:p>
          <a:p>
            <a:endParaRPr lang="pt-BR" dirty="0">
              <a:latin typeface="Arial Narrow" panose="020B0606020202030204" pitchFamily="34" charset="0"/>
            </a:endParaRPr>
          </a:p>
          <a:p>
            <a:r>
              <a:rPr lang="pt-BR" dirty="0">
                <a:latin typeface="Arial Narrow" panose="020B0606020202030204" pitchFamily="34" charset="0"/>
              </a:rPr>
              <a:t>“As teorias científicas são derivadas de maneira rigorosa da obtenção dos dados da experiência adquiridos por observação e experimento. “</a:t>
            </a:r>
          </a:p>
          <a:p>
            <a:endParaRPr lang="pt-BR" dirty="0">
              <a:latin typeface="Arial Narrow" panose="020B0606020202030204" pitchFamily="34" charset="0"/>
            </a:endParaRPr>
          </a:p>
          <a:p>
            <a:r>
              <a:rPr lang="pt-BR" dirty="0">
                <a:latin typeface="Arial Narrow" panose="020B0606020202030204" pitchFamily="34" charset="0"/>
              </a:rPr>
              <a:t>“A ciência é baseada no que podemos ver, ouvir, tocar etc. Opiniões ou preferências pessoais e suposições especulativas não têm lugar na ciência.”</a:t>
            </a:r>
          </a:p>
          <a:p>
            <a:endParaRPr lang="pt-BR" dirty="0">
              <a:latin typeface="Arial Narrow" panose="020B0606020202030204" pitchFamily="34" charset="0"/>
            </a:endParaRPr>
          </a:p>
          <a:p>
            <a:r>
              <a:rPr lang="pt-BR" dirty="0">
                <a:latin typeface="Arial Narrow" panose="020B0606020202030204" pitchFamily="34" charset="0"/>
              </a:rPr>
              <a:t>A ciência é objetiva. O conhecimento científico é conhecimento confiável    porque é conhecimento provado objetivamente.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CE6E120-2204-8E54-49F6-B65F5E52482C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6F80D72-C25F-4215-0F7D-D278123DE8E6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C4CDA92D-7A8A-2E87-AE52-35F5C68CCF6E}"/>
              </a:ext>
            </a:extLst>
          </p:cNvPr>
          <p:cNvSpPr/>
          <p:nvPr/>
        </p:nvSpPr>
        <p:spPr>
          <a:xfrm>
            <a:off x="473275" y="4841086"/>
            <a:ext cx="4164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CHALMERS AF. O que é ciência afinal? São Paulo: Brasiliense; 1993.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01ADD2C-3037-A4F5-E9BF-684F1A77A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35300"/>
          <a:stretch/>
        </p:blipFill>
        <p:spPr>
          <a:xfrm>
            <a:off x="7388671" y="1070248"/>
            <a:ext cx="4545620" cy="466677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B4F39B-D7DD-D93F-3EBC-E83A8967DD2B}"/>
              </a:ext>
            </a:extLst>
          </p:cNvPr>
          <p:cNvSpPr txBox="1"/>
          <p:nvPr/>
        </p:nvSpPr>
        <p:spPr>
          <a:xfrm>
            <a:off x="7388671" y="5764304"/>
            <a:ext cx="454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</p:txBody>
      </p:sp>
    </p:spTree>
    <p:extLst>
      <p:ext uri="{BB962C8B-B14F-4D97-AF65-F5344CB8AC3E}">
        <p14:creationId xmlns:p14="http://schemas.microsoft.com/office/powerpoint/2010/main" val="91066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E3266F4-EDF4-064B-1FA4-B75FAD9C0C0D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069865D2-7414-F906-6315-4427CDE2D660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4B2D0FDC-636E-4B88-CAC1-F132A43E2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15657" r="5688" b="26501"/>
          <a:stretch/>
        </p:blipFill>
        <p:spPr>
          <a:xfrm>
            <a:off x="428427" y="1037104"/>
            <a:ext cx="4067403" cy="56828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E50E5DD-D92F-04CA-6AC4-59C36F973504}"/>
              </a:ext>
            </a:extLst>
          </p:cNvPr>
          <p:cNvSpPr txBox="1"/>
          <p:nvPr/>
        </p:nvSpPr>
        <p:spPr>
          <a:xfrm>
            <a:off x="4527265" y="6149410"/>
            <a:ext cx="4545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D83DF68-044E-CC9D-681B-142D3073CA51}"/>
              </a:ext>
            </a:extLst>
          </p:cNvPr>
          <p:cNvSpPr txBox="1"/>
          <p:nvPr/>
        </p:nvSpPr>
        <p:spPr>
          <a:xfrm>
            <a:off x="4745206" y="1072153"/>
            <a:ext cx="68291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rial Narrow" panose="020B0606020202030204" pitchFamily="34" charset="0"/>
              </a:rPr>
              <a:t>“Na Ciência qualquer conclusão, qualquer dúvida, só é aceita se sustentada por alguma base concreta, algo “observável” a partir do qual se faz a interferência teórica.” </a:t>
            </a:r>
          </a:p>
          <a:p>
            <a:endParaRPr lang="pt-BR" dirty="0">
              <a:latin typeface="Arial Narrow" panose="020B0606020202030204" pitchFamily="34" charset="0"/>
            </a:endParaRPr>
          </a:p>
          <a:p>
            <a:r>
              <a:rPr lang="pt-BR" dirty="0">
                <a:latin typeface="Arial Narrow" panose="020B0606020202030204" pitchFamily="34" charset="0"/>
              </a:rPr>
              <a:t>“A Ciência </a:t>
            </a:r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explica</a:t>
            </a:r>
            <a:r>
              <a:rPr lang="pt-BR" dirty="0">
                <a:latin typeface="Arial Narrow" panose="020B0606020202030204" pitchFamily="34" charset="0"/>
              </a:rPr>
              <a:t> os mistérios naturais por meio de um discurso </a:t>
            </a:r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lógico</a:t>
            </a:r>
            <a:r>
              <a:rPr lang="pt-BR" dirty="0">
                <a:latin typeface="Arial Narrow" panose="020B0606020202030204" pitchFamily="34" charset="0"/>
              </a:rPr>
              <a:t> pautado em evidências </a:t>
            </a:r>
            <a:r>
              <a:rPr lang="pt-BR" dirty="0">
                <a:solidFill>
                  <a:srgbClr val="FF0000"/>
                </a:solidFill>
                <a:latin typeface="Arial Narrow" panose="020B0606020202030204" pitchFamily="34" charset="0"/>
              </a:rPr>
              <a:t>empíricas</a:t>
            </a:r>
            <a:r>
              <a:rPr lang="pt-BR" dirty="0">
                <a:latin typeface="Arial Narrow" panose="020B0606020202030204" pitchFamily="34" charset="0"/>
              </a:rPr>
              <a:t> (concretas e observáveis).</a:t>
            </a:r>
          </a:p>
          <a:p>
            <a:endParaRPr lang="pt-BR" dirty="0">
              <a:latin typeface="Arial Narrow" panose="020B0606020202030204" pitchFamily="34" charset="0"/>
            </a:endParaRPr>
          </a:p>
          <a:p>
            <a:r>
              <a:rPr lang="pt-BR" dirty="0">
                <a:latin typeface="Arial Narrow" panose="020B0606020202030204" pitchFamily="34" charset="0"/>
              </a:rPr>
              <a:t>O Cientista sabe que, embora um resultado possa ser concreto, duradouro, ou mesmo eterno, as conclusões científicas serão sempre provisórias”.</a:t>
            </a:r>
          </a:p>
        </p:txBody>
      </p:sp>
    </p:spTree>
    <p:extLst>
      <p:ext uri="{BB962C8B-B14F-4D97-AF65-F5344CB8AC3E}">
        <p14:creationId xmlns:p14="http://schemas.microsoft.com/office/powerpoint/2010/main" val="1358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ADFE2BE-980E-451C-8FF6-2A9D623FC7FC}"/>
              </a:ext>
            </a:extLst>
          </p:cNvPr>
          <p:cNvSpPr txBox="1"/>
          <p:nvPr/>
        </p:nvSpPr>
        <p:spPr>
          <a:xfrm>
            <a:off x="2881988" y="1099626"/>
            <a:ext cx="223224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arrow" panose="020B0606020202030204" pitchFamily="34" charset="0"/>
              </a:rPr>
              <a:t>Problema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159468-C2C6-4B19-8DE0-C0EFEA37DE2F}"/>
              </a:ext>
            </a:extLst>
          </p:cNvPr>
          <p:cNvSpPr txBox="1"/>
          <p:nvPr/>
        </p:nvSpPr>
        <p:spPr>
          <a:xfrm>
            <a:off x="3530062" y="1747698"/>
            <a:ext cx="223224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arrow" panose="020B0606020202030204" pitchFamily="34" charset="0"/>
              </a:rPr>
              <a:t>Justificativa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0F8CA0D-D1B8-4541-B242-E77A04185A95}"/>
              </a:ext>
            </a:extLst>
          </p:cNvPr>
          <p:cNvSpPr txBox="1"/>
          <p:nvPr/>
        </p:nvSpPr>
        <p:spPr>
          <a:xfrm>
            <a:off x="4322150" y="2448614"/>
            <a:ext cx="223224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arrow" panose="020B0606020202030204" pitchFamily="34" charset="0"/>
              </a:rPr>
              <a:t>Objetivo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13284F-2F2A-4A86-81E9-179F297E1843}"/>
              </a:ext>
            </a:extLst>
          </p:cNvPr>
          <p:cNvSpPr txBox="1"/>
          <p:nvPr/>
        </p:nvSpPr>
        <p:spPr>
          <a:xfrm>
            <a:off x="5560534" y="3149531"/>
            <a:ext cx="2405763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Narrow" panose="020B0606020202030204" pitchFamily="34" charset="0"/>
              </a:rPr>
              <a:t>Delineamento</a:t>
            </a:r>
          </a:p>
          <a:p>
            <a:pPr algn="ctr"/>
            <a:r>
              <a:rPr lang="pt-BR" sz="2800" dirty="0">
                <a:latin typeface="Arial Narrow" panose="020B0606020202030204" pitchFamily="34" charset="0"/>
              </a:rPr>
              <a:t> (“Métodos”)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45970F-64B3-4C7D-BDDE-8B9C88080D3F}"/>
              </a:ext>
            </a:extLst>
          </p:cNvPr>
          <p:cNvSpPr txBox="1"/>
          <p:nvPr/>
        </p:nvSpPr>
        <p:spPr>
          <a:xfrm rot="2599869">
            <a:off x="1799944" y="3070262"/>
            <a:ext cx="37794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i="1" dirty="0">
                <a:latin typeface="Arial Narrow" panose="020B0606020202030204" pitchFamily="34" charset="0"/>
              </a:rPr>
              <a:t>Coerência Lógica Absoluta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58DE49B-D779-4438-A055-7B80B93CA44A}"/>
              </a:ext>
            </a:extLst>
          </p:cNvPr>
          <p:cNvCxnSpPr>
            <a:cxnSpLocks/>
          </p:cNvCxnSpPr>
          <p:nvPr/>
        </p:nvCxnSpPr>
        <p:spPr>
          <a:xfrm>
            <a:off x="2783632" y="1988840"/>
            <a:ext cx="2351960" cy="21891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5FFA6D0F-4363-4AF5-9746-C3837142622F}"/>
              </a:ext>
            </a:extLst>
          </p:cNvPr>
          <p:cNvSpPr/>
          <p:nvPr/>
        </p:nvSpPr>
        <p:spPr>
          <a:xfrm>
            <a:off x="6449542" y="4328973"/>
            <a:ext cx="4063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i="1" dirty="0">
                <a:latin typeface="Arial Narrow" panose="020B0606020202030204" pitchFamily="34" charset="0"/>
              </a:rPr>
              <a:t> "Quem não sabe o que procura não entende o que encontra"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E3E02C5-5238-4F7C-9291-DFE6EEF63801}"/>
              </a:ext>
            </a:extLst>
          </p:cNvPr>
          <p:cNvSpPr/>
          <p:nvPr/>
        </p:nvSpPr>
        <p:spPr>
          <a:xfrm>
            <a:off x="7960991" y="5214780"/>
            <a:ext cx="1530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latin typeface="Arial Narrow" panose="020B0606020202030204" pitchFamily="34" charset="0"/>
              </a:rPr>
              <a:t>Hans </a:t>
            </a:r>
            <a:r>
              <a:rPr lang="pt-BR" sz="2400" i="1" dirty="0" err="1">
                <a:latin typeface="Arial Narrow" panose="020B0606020202030204" pitchFamily="34" charset="0"/>
              </a:rPr>
              <a:t>Selye</a:t>
            </a:r>
            <a:endParaRPr lang="pt-BR" sz="2400" i="1" dirty="0">
              <a:latin typeface="Arial Narrow" panose="020B060602020203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1237E95-936B-4E38-8598-1BF8AE7FD65C}"/>
              </a:ext>
            </a:extLst>
          </p:cNvPr>
          <p:cNvSpPr/>
          <p:nvPr/>
        </p:nvSpPr>
        <p:spPr>
          <a:xfrm>
            <a:off x="1703388" y="5758375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Sarah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Cuschieri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Victor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Grech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Charles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Savona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-Ventura, WASP (Write a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thesis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Volume 127, 2018,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101-105, ISSN 0378-3782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  <a:p>
            <a:r>
              <a:rPr lang="pt-BR" sz="1200" dirty="0" err="1">
                <a:latin typeface="Arial Narrow" panose="020B0606020202030204" pitchFamily="34" charset="0"/>
              </a:rPr>
              <a:t>Volpato</a:t>
            </a:r>
            <a:r>
              <a:rPr lang="pt-BR" sz="1200" dirty="0">
                <a:latin typeface="Arial Narrow" panose="020B0606020202030204" pitchFamily="34" charset="0"/>
              </a:rPr>
              <a:t>, G. Métodos para a Produção do Conhecimento - Aula 11 - O projeto de pesquisa</a:t>
            </a:r>
            <a:endParaRPr lang="pt-BR" sz="12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7CB3253-D297-ED6F-D622-52320DFE0298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BE0B72F-155F-0826-7FE4-FD6C0476A269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FBD6FE18-F867-20BD-6AB0-CC9AD814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21" y="906378"/>
            <a:ext cx="3245297" cy="324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82F66AE7-95ED-494F-A849-5114E86CD948}"/>
              </a:ext>
            </a:extLst>
          </p:cNvPr>
          <p:cNvGrpSpPr/>
          <p:nvPr/>
        </p:nvGrpSpPr>
        <p:grpSpPr>
          <a:xfrm>
            <a:off x="6947574" y="2123466"/>
            <a:ext cx="3625443" cy="2374300"/>
            <a:chOff x="4424116" y="1899781"/>
            <a:chExt cx="4345523" cy="2961919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5A46A1D-FB26-4D10-8B8A-06F610F53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1980"/>
            <a:stretch/>
          </p:blipFill>
          <p:spPr>
            <a:xfrm>
              <a:off x="4424116" y="1899781"/>
              <a:ext cx="4345523" cy="2924175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0DB22C2-51C1-4F6E-A029-85BA10C39CCF}"/>
                </a:ext>
              </a:extLst>
            </p:cNvPr>
            <p:cNvSpPr/>
            <p:nvPr/>
          </p:nvSpPr>
          <p:spPr>
            <a:xfrm>
              <a:off x="4424116" y="4630868"/>
              <a:ext cx="262764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900" dirty="0"/>
                <a:t>http://f-fabrika.ru/banca-de-mestrado-em-ingles/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F27706AC-BC61-497D-8019-F82A1BD73091}"/>
              </a:ext>
            </a:extLst>
          </p:cNvPr>
          <p:cNvSpPr/>
          <p:nvPr/>
        </p:nvSpPr>
        <p:spPr>
          <a:xfrm>
            <a:off x="5846474" y="1068184"/>
            <a:ext cx="5827641" cy="1055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>
              <a:lnSpc>
                <a:spcPct val="107000"/>
              </a:lnSpc>
            </a:pPr>
            <a:r>
              <a:rPr lang="pt-BR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Lembrando.....</a:t>
            </a:r>
          </a:p>
          <a:p>
            <a:pPr marL="357188">
              <a:lnSpc>
                <a:spcPct val="107000"/>
              </a:lnSpc>
            </a:pPr>
            <a:r>
              <a:rPr lang="pt-BR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Sua pesquisa (TGI) é </a:t>
            </a:r>
            <a:r>
              <a:rPr lang="pt-BR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avaliada</a:t>
            </a:r>
            <a:r>
              <a:rPr lang="pt-BR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2 e/ou 3 pesquisadores internos ou externos.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C4949C2-B323-4BFC-80CC-9BAD3EA7B5E6}"/>
              </a:ext>
            </a:extLst>
          </p:cNvPr>
          <p:cNvSpPr/>
          <p:nvPr/>
        </p:nvSpPr>
        <p:spPr>
          <a:xfrm>
            <a:off x="5627948" y="4678183"/>
            <a:ext cx="6264696" cy="1055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algn="ctr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não há uma PUBLICAÇÃO destes “relatórios” (TGI), sua pesquisa não poderá ser amplamente “criticada” e/ou “avaliada” dentro de uma comunidade científica mais ampla!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409335C-1726-46DF-A241-3629B80420A4}"/>
              </a:ext>
            </a:extLst>
          </p:cNvPr>
          <p:cNvSpPr/>
          <p:nvPr/>
        </p:nvSpPr>
        <p:spPr>
          <a:xfrm>
            <a:off x="6384032" y="6063806"/>
            <a:ext cx="5736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VOLPATO, G.L. e  FREITAS, E.G. (2003) </a:t>
            </a:r>
            <a:r>
              <a:rPr lang="pt-BR" sz="1200" b="1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Desafios na publicação científica</a:t>
            </a: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. </a:t>
            </a:r>
            <a:r>
              <a:rPr lang="pt-BR" sz="1200" dirty="0" err="1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Pesqui</a:t>
            </a:r>
            <a:r>
              <a:rPr lang="pt-BR" sz="12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. Odontol. Bras. [online]. 2003, vol.17,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9E1AB8D-0DDC-7EF3-1FD9-78141E4CF769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7E38DE7-8F95-F039-DABF-40DC0CAB9303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B11FD97-9CB9-530C-E861-99A6D05BFBA8}"/>
              </a:ext>
            </a:extLst>
          </p:cNvPr>
          <p:cNvSpPr txBox="1"/>
          <p:nvPr/>
        </p:nvSpPr>
        <p:spPr>
          <a:xfrm>
            <a:off x="419299" y="5120275"/>
            <a:ext cx="5101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Adaptado de 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DE6A08D-721A-E966-FA77-03F9957B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6383" y="2459359"/>
            <a:ext cx="2047875" cy="2228850"/>
          </a:xfrm>
          <a:prstGeom prst="rect">
            <a:avLst/>
          </a:prstGeom>
        </p:spPr>
      </p:pic>
      <p:sp>
        <p:nvSpPr>
          <p:cNvPr id="15" name="Seta: Curva para a Direita 14">
            <a:extLst>
              <a:ext uri="{FF2B5EF4-FFF2-40B4-BE49-F238E27FC236}">
                <a16:creationId xmlns:a16="http://schemas.microsoft.com/office/drawing/2014/main" id="{FF14B037-A772-E3FB-0A1E-720C5009BB1A}"/>
              </a:ext>
            </a:extLst>
          </p:cNvPr>
          <p:cNvSpPr/>
          <p:nvPr/>
        </p:nvSpPr>
        <p:spPr>
          <a:xfrm flipV="1">
            <a:off x="1254199" y="2476121"/>
            <a:ext cx="995590" cy="19555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F4F0B8-B6C6-917C-5C9D-B1A1F68B1EE8}"/>
              </a:ext>
            </a:extLst>
          </p:cNvPr>
          <p:cNvSpPr txBox="1"/>
          <p:nvPr/>
        </p:nvSpPr>
        <p:spPr>
          <a:xfrm>
            <a:off x="2507583" y="2218392"/>
            <a:ext cx="99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Ideia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A10C48E-13AD-B1BB-827D-9D5DDCBC5AF8}"/>
              </a:ext>
            </a:extLst>
          </p:cNvPr>
          <p:cNvSpPr txBox="1"/>
          <p:nvPr/>
        </p:nvSpPr>
        <p:spPr>
          <a:xfrm>
            <a:off x="1728155" y="446751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Pergunta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138E616-9A9A-2966-8F8C-8704D99F7214}"/>
              </a:ext>
            </a:extLst>
          </p:cNvPr>
          <p:cNvSpPr txBox="1"/>
          <p:nvPr/>
        </p:nvSpPr>
        <p:spPr>
          <a:xfrm rot="16200000">
            <a:off x="-77748" y="3125465"/>
            <a:ext cx="172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Contexto de Criação</a:t>
            </a:r>
          </a:p>
        </p:txBody>
      </p:sp>
      <p:sp>
        <p:nvSpPr>
          <p:cNvPr id="19" name="Seta: Curva para a Direita 18">
            <a:extLst>
              <a:ext uri="{FF2B5EF4-FFF2-40B4-BE49-F238E27FC236}">
                <a16:creationId xmlns:a16="http://schemas.microsoft.com/office/drawing/2014/main" id="{BF3A5B01-9DAB-C8A3-F797-236E9FE7FD33}"/>
              </a:ext>
            </a:extLst>
          </p:cNvPr>
          <p:cNvSpPr/>
          <p:nvPr/>
        </p:nvSpPr>
        <p:spPr>
          <a:xfrm flipH="1">
            <a:off x="3579255" y="2581379"/>
            <a:ext cx="980105" cy="191916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BEDEF68-CC7B-4CAC-51E6-BAB9EC46FEEF}"/>
              </a:ext>
            </a:extLst>
          </p:cNvPr>
          <p:cNvSpPr txBox="1"/>
          <p:nvPr/>
        </p:nvSpPr>
        <p:spPr>
          <a:xfrm rot="5400000">
            <a:off x="4186638" y="3038409"/>
            <a:ext cx="172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Contexto de Justificação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7D32FB0-A679-640D-9E9B-CDD7A59A8F5A}"/>
              </a:ext>
            </a:extLst>
          </p:cNvPr>
          <p:cNvSpPr txBox="1"/>
          <p:nvPr/>
        </p:nvSpPr>
        <p:spPr>
          <a:xfrm>
            <a:off x="3489612" y="4467510"/>
            <a:ext cx="141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Narrow" panose="020B0606020202030204" pitchFamily="34" charset="0"/>
              </a:rPr>
              <a:t>Resposta</a:t>
            </a:r>
          </a:p>
        </p:txBody>
      </p:sp>
    </p:spTree>
    <p:extLst>
      <p:ext uri="{BB962C8B-B14F-4D97-AF65-F5344CB8AC3E}">
        <p14:creationId xmlns:p14="http://schemas.microsoft.com/office/powerpoint/2010/main" val="2373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AA811485-3326-4344-A654-F4F8F0963F97}"/>
              </a:ext>
            </a:extLst>
          </p:cNvPr>
          <p:cNvSpPr txBox="1">
            <a:spLocks/>
          </p:cNvSpPr>
          <p:nvPr/>
        </p:nvSpPr>
        <p:spPr>
          <a:xfrm>
            <a:off x="1930908" y="749135"/>
            <a:ext cx="7189428" cy="43303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latin typeface="Arial Narrow" panose="020B0606020202030204" pitchFamily="34" charset="0"/>
              </a:rPr>
              <a:t>O </a:t>
            </a:r>
            <a:r>
              <a:rPr lang="pt-BR" sz="2800" b="1" dirty="0">
                <a:latin typeface="Arial Narrow" panose="020B0606020202030204" pitchFamily="34" charset="0"/>
              </a:rPr>
              <a:t>conhecimento científico</a:t>
            </a:r>
            <a:r>
              <a:rPr lang="pt-BR" sz="2000" dirty="0">
                <a:latin typeface="Arial Narrow" panose="020B0606020202030204" pitchFamily="34" charset="0"/>
              </a:rPr>
              <a:t>, num dado momento e área, será sempre aquele aceito nesse momento, pelos cientistas dessa área. Isso não significa que haja sempre concordância.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20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dirty="0">
                <a:latin typeface="Arial Narrow" panose="020B0606020202030204" pitchFamily="34" charset="0"/>
              </a:rPr>
              <a:t>O </a:t>
            </a:r>
            <a:r>
              <a:rPr lang="pt-BR" sz="2400" b="1" dirty="0">
                <a:latin typeface="Arial Narrow" panose="020B0606020202030204" pitchFamily="34" charset="0"/>
              </a:rPr>
              <a:t>desafio do cientista </a:t>
            </a:r>
            <a:r>
              <a:rPr lang="pt-BR" sz="2000" dirty="0">
                <a:latin typeface="Arial Narrow" panose="020B0606020202030204" pitchFamily="34" charset="0"/>
              </a:rPr>
              <a:t>não é apenas conseguir conclusões originais e interessantes... Ele deve convencer sua comunidade científica sobre a validade dessas conclusões. E, para isso, não bastam os dados.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20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latin typeface="Arial Narrow" panose="020B0606020202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FEFFFE-817B-40B1-AD7C-8F1825F8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3645024"/>
            <a:ext cx="2305050" cy="19812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7781849-64C9-4FEA-8210-5D61C7ABB2F1}"/>
              </a:ext>
            </a:extLst>
          </p:cNvPr>
          <p:cNvSpPr/>
          <p:nvPr/>
        </p:nvSpPr>
        <p:spPr>
          <a:xfrm>
            <a:off x="2249403" y="4037066"/>
            <a:ext cx="5612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2000" dirty="0">
                <a:latin typeface="Arial Narrow" panose="020B0606020202030204" pitchFamily="34" charset="0"/>
              </a:rPr>
              <a:t>O emprego de </a:t>
            </a:r>
            <a:r>
              <a:rPr lang="pt-BR" sz="2400" b="1" dirty="0">
                <a:latin typeface="Arial Narrow" panose="020B0606020202030204" pitchFamily="34" charset="0"/>
              </a:rPr>
              <a:t>técnicas e procedimentos </a:t>
            </a:r>
            <a:r>
              <a:rPr lang="pt-BR" sz="2000" dirty="0">
                <a:latin typeface="Arial Narrow" panose="020B0606020202030204" pitchFamily="34" charset="0"/>
              </a:rPr>
              <a:t>aceitos é parte importante para se conseguir tal aceitação.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FFD808B-A5BD-40B8-8C7C-356AFE9F8D8E}"/>
              </a:ext>
            </a:extLst>
          </p:cNvPr>
          <p:cNvSpPr/>
          <p:nvPr/>
        </p:nvSpPr>
        <p:spPr>
          <a:xfrm>
            <a:off x="1630236" y="5753936"/>
            <a:ext cx="7419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 G.L. (2011) Método lógico para redação científica. Botucatu: Best </a:t>
            </a:r>
            <a:r>
              <a:rPr lang="pt-BR" sz="1200" dirty="0" err="1">
                <a:latin typeface="Arial Narrow" panose="020B0606020202030204" pitchFamily="34" charset="0"/>
              </a:rPr>
              <a:t>Writing</a:t>
            </a:r>
            <a:r>
              <a:rPr lang="pt-BR" sz="1200" dirty="0">
                <a:latin typeface="Arial Narrow" panose="020B0606020202030204" pitchFamily="34" charset="0"/>
              </a:rPr>
              <a:t>, 320p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Saul GOLDENBERG. Orientação normativa para elaboração e difusão de trabalhos de pesquisa. Em elaboração. 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DAY, R.A. and </a:t>
            </a:r>
            <a:r>
              <a:rPr lang="pt-BR" sz="1200" dirty="0" err="1">
                <a:latin typeface="Arial Narrow" panose="020B0606020202030204" pitchFamily="34" charset="0"/>
              </a:rPr>
              <a:t>Gastel</a:t>
            </a:r>
            <a:r>
              <a:rPr lang="pt-BR" sz="1200" dirty="0">
                <a:latin typeface="Arial Narrow" panose="020B0606020202030204" pitchFamily="34" charset="0"/>
              </a:rPr>
              <a:t>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B8682AF-42B5-1BD2-87C0-548EE13CFEC7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B05C0C1-6E17-9D1C-8686-65D8169A80EE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1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14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BCE627A-028A-4814-AE93-B518E9FA5476}"/>
              </a:ext>
            </a:extLst>
          </p:cNvPr>
          <p:cNvSpPr/>
          <p:nvPr/>
        </p:nvSpPr>
        <p:spPr>
          <a:xfrm>
            <a:off x="730175" y="1068993"/>
            <a:ext cx="79953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COMO COMEÇAMOS UMA PESQUISA? 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A pesquisa inicia-se sempre com uma </a:t>
            </a:r>
            <a:r>
              <a:rPr lang="pt-BR" sz="2400" b="1" dirty="0">
                <a:latin typeface="Arial Narrow" panose="020B0606020202030204" pitchFamily="34" charset="0"/>
              </a:rPr>
              <a:t>PERGUNTA</a:t>
            </a:r>
            <a:r>
              <a:rPr lang="pt-BR" sz="2400" dirty="0">
                <a:latin typeface="Arial Narrow" panose="020B0606020202030204" pitchFamily="34" charset="0"/>
              </a:rPr>
              <a:t>. 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Existem algumas perguntas cujas respostas são encontradas na literatura. Há outras cujas respostas não são conhecidas. 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r>
              <a:rPr lang="pt-BR" sz="2400" dirty="0">
                <a:latin typeface="Arial Narrow" panose="020B0606020202030204" pitchFamily="34" charset="0"/>
              </a:rPr>
              <a:t>O pesquisador deve procurar respostas às perguntas que ainda não foram respondidas ou o foram de maneira incompleta, insatisfatória ou inadequada.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0B9D60D-F62F-4DA7-AA3C-34C72AC66BA7}"/>
              </a:ext>
            </a:extLst>
          </p:cNvPr>
          <p:cNvSpPr/>
          <p:nvPr/>
        </p:nvSpPr>
        <p:spPr>
          <a:xfrm>
            <a:off x="1621092" y="5757927"/>
            <a:ext cx="7995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Saul Goldenberg. Orientação normativa para elaboração e difusão de trabalhos de pesquisa. Em elaboração. 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DAY, R.A. and </a:t>
            </a:r>
            <a:r>
              <a:rPr lang="pt-BR" sz="1200" dirty="0" err="1">
                <a:latin typeface="Arial Narrow" panose="020B0606020202030204" pitchFamily="34" charset="0"/>
              </a:rPr>
              <a:t>Gastel</a:t>
            </a:r>
            <a:r>
              <a:rPr lang="pt-BR" sz="1200" dirty="0">
                <a:latin typeface="Arial Narrow" panose="020B0606020202030204" pitchFamily="34" charset="0"/>
              </a:rPr>
              <a:t>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8ACA31-10D7-E7A0-5245-CFC12E257FC1}"/>
              </a:ext>
            </a:extLst>
          </p:cNvPr>
          <p:cNvSpPr/>
          <p:nvPr/>
        </p:nvSpPr>
        <p:spPr>
          <a:xfrm>
            <a:off x="8536235" y="4510213"/>
            <a:ext cx="3575720" cy="12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2400" dirty="0">
                <a:latin typeface="Arial Narrow" panose="020B0606020202030204" pitchFamily="34" charset="0"/>
                <a:cs typeface="Arial" panose="020B0604020202020204" pitchFamily="34" charset="0"/>
              </a:rPr>
              <a:t>O leitor deve ter um claro entendimento do motivo para considerar a sua pesquisa</a:t>
            </a:r>
            <a:endParaRPr lang="pt-BR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D50E556-6105-FCE6-D8EC-CFE4F5F41A2C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249E479-D674-B67C-CDC2-903C1CB523C2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8ADC6ACE-34F2-8A24-1517-27CB549C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202" y="2528887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840969-496F-109C-0C35-7BD968DB4B1F}"/>
              </a:ext>
            </a:extLst>
          </p:cNvPr>
          <p:cNvSpPr/>
          <p:nvPr/>
        </p:nvSpPr>
        <p:spPr>
          <a:xfrm>
            <a:off x="335360" y="122458"/>
            <a:ext cx="8424936" cy="70788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pt-BR" sz="4000" dirty="0">
                <a:latin typeface="Arial Narrow" panose="020B0606020202030204" pitchFamily="34" charset="0"/>
              </a:rPr>
              <a:t>Aspectos Gerais da Pesquisa Científica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A6883A4-DB50-E2C5-17C6-8630820920AC}"/>
              </a:ext>
            </a:extLst>
          </p:cNvPr>
          <p:cNvCxnSpPr/>
          <p:nvPr/>
        </p:nvCxnSpPr>
        <p:spPr>
          <a:xfrm>
            <a:off x="454944" y="770530"/>
            <a:ext cx="77048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F2432A-8F36-B859-B398-C64670794142}"/>
              </a:ext>
            </a:extLst>
          </p:cNvPr>
          <p:cNvSpPr txBox="1"/>
          <p:nvPr/>
        </p:nvSpPr>
        <p:spPr>
          <a:xfrm>
            <a:off x="2553060" y="1625322"/>
            <a:ext cx="6912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Arial Narrow" panose="020B0606020202030204" pitchFamily="34" charset="0"/>
              </a:rPr>
              <a:t>A pesquisa científica é um processo sistemático que tem por </a:t>
            </a:r>
            <a:r>
              <a:rPr lang="pt-BR" sz="2400" b="1" dirty="0">
                <a:latin typeface="Arial Narrow" panose="020B0606020202030204" pitchFamily="34" charset="0"/>
              </a:rPr>
              <a:t>finalidade</a:t>
            </a:r>
            <a:r>
              <a:rPr lang="pt-BR" sz="2400" dirty="0">
                <a:latin typeface="Arial Narrow" panose="020B0606020202030204" pitchFamily="34" charset="0"/>
              </a:rPr>
              <a:t> gerar novos conhecimentos e/ou refutar ou corroborar algum conhecimento preexistente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B28AF2-F7DF-7237-C670-61C25D90AFB6}"/>
              </a:ext>
            </a:extLst>
          </p:cNvPr>
          <p:cNvSpPr txBox="1"/>
          <p:nvPr/>
        </p:nvSpPr>
        <p:spPr>
          <a:xfrm>
            <a:off x="687636" y="3620629"/>
            <a:ext cx="11280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O problema do estudo é uma </a:t>
            </a:r>
            <a:r>
              <a:rPr lang="pt-BR" sz="2400" b="1" dirty="0">
                <a:latin typeface="Arial Narrow" panose="020B0606020202030204" pitchFamily="34" charset="0"/>
              </a:rPr>
              <a:t>especificação do tema da pesquisa</a:t>
            </a:r>
            <a:r>
              <a:rPr lang="pt-BR" sz="2400" dirty="0">
                <a:latin typeface="Arial Narrow" panose="020B0606020202030204" pitchFamily="34" charset="0"/>
              </a:rPr>
              <a:t>, devendo ser bem definido.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>
                <a:latin typeface="Arial Narrow" panose="020B0606020202030204" pitchFamily="34" charset="0"/>
              </a:rPr>
              <a:t>É a investigação da pesquisa, que pode ser colocada na forma interrogativa.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latin typeface="Arial Narrow" panose="020B0606020202030204" pitchFamily="34" charset="0"/>
              </a:rPr>
              <a:t>A pergunta deve ser específica, clara, explícita e operacional.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D88EF1-6CAD-8041-307C-EBDDA335FDD0}"/>
              </a:ext>
            </a:extLst>
          </p:cNvPr>
          <p:cNvSpPr txBox="1"/>
          <p:nvPr/>
        </p:nvSpPr>
        <p:spPr>
          <a:xfrm>
            <a:off x="687636" y="6021288"/>
            <a:ext cx="9865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rial Narrow" panose="020B0606020202030204" pitchFamily="34" charset="0"/>
              </a:rPr>
              <a:t>Fonte: Maria Elisabete Salvador </a:t>
            </a:r>
            <a:r>
              <a:rPr lang="pt-BR" dirty="0" err="1">
                <a:latin typeface="Arial Narrow" panose="020B0606020202030204" pitchFamily="34" charset="0"/>
              </a:rPr>
              <a:t>Graziosi</a:t>
            </a:r>
            <a:r>
              <a:rPr lang="pt-BR" dirty="0">
                <a:latin typeface="Arial Narrow" panose="020B0606020202030204" pitchFamily="34" charset="0"/>
              </a:rPr>
              <a:t>; Richard </a:t>
            </a:r>
            <a:r>
              <a:rPr lang="pt-BR" dirty="0" err="1">
                <a:latin typeface="Arial Narrow" panose="020B0606020202030204" pitchFamily="34" charset="0"/>
              </a:rPr>
              <a:t>Eloin</a:t>
            </a:r>
            <a:r>
              <a:rPr lang="pt-BR" dirty="0">
                <a:latin typeface="Arial Narrow" panose="020B0606020202030204" pitchFamily="34" charset="0"/>
              </a:rPr>
              <a:t> </a:t>
            </a:r>
            <a:r>
              <a:rPr lang="pt-BR" dirty="0" err="1">
                <a:latin typeface="Arial Narrow" panose="020B0606020202030204" pitchFamily="34" charset="0"/>
              </a:rPr>
              <a:t>Liebano</a:t>
            </a:r>
            <a:r>
              <a:rPr lang="pt-BR" dirty="0">
                <a:latin typeface="Arial Narrow" panose="020B0606020202030204" pitchFamily="34" charset="0"/>
              </a:rPr>
              <a:t> Fabio </a:t>
            </a:r>
            <a:r>
              <a:rPr lang="pt-BR" dirty="0" err="1">
                <a:latin typeface="Arial Narrow" panose="020B0606020202030204" pitchFamily="34" charset="0"/>
              </a:rPr>
              <a:t>Xerfan</a:t>
            </a:r>
            <a:r>
              <a:rPr lang="pt-BR" dirty="0">
                <a:latin typeface="Arial Narrow" panose="020B0606020202030204" pitchFamily="34" charset="0"/>
              </a:rPr>
              <a:t> </a:t>
            </a:r>
            <a:r>
              <a:rPr lang="pt-BR" dirty="0" err="1">
                <a:latin typeface="Arial Narrow" panose="020B0606020202030204" pitchFamily="34" charset="0"/>
              </a:rPr>
              <a:t>Nahas</a:t>
            </a:r>
            <a:r>
              <a:rPr lang="pt-BR" dirty="0">
                <a:latin typeface="Arial Narrow" panose="020B0606020202030204" pitchFamily="34" charset="0"/>
              </a:rPr>
              <a:t>. 2010. </a:t>
            </a:r>
          </a:p>
          <a:p>
            <a:r>
              <a:rPr lang="pt-BR" dirty="0">
                <a:latin typeface="Arial Narrow" panose="020B0606020202030204" pitchFamily="34" charset="0"/>
              </a:rPr>
              <a:t>Elaboração da pergunta norteadora de pesquisa. Universidade Federal de São Paulo - Pró-Reitoria de Extensão</a:t>
            </a:r>
          </a:p>
        </p:txBody>
      </p:sp>
    </p:spTree>
    <p:extLst>
      <p:ext uri="{BB962C8B-B14F-4D97-AF65-F5344CB8AC3E}">
        <p14:creationId xmlns:p14="http://schemas.microsoft.com/office/powerpoint/2010/main" val="9850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1867</Words>
  <Application>Microsoft Office PowerPoint</Application>
  <PresentationFormat>Widescreen</PresentationFormat>
  <Paragraphs>178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Arial</vt:lpstr>
      <vt:lpstr>Arial Narrow</vt:lpstr>
      <vt:lpstr>Bahnschrift Light Condensed</vt:lpstr>
      <vt:lpstr>Bahnschrift SemiBold</vt:lpstr>
      <vt:lpstr>Calibri</vt:lpstr>
      <vt:lpstr>Cambria Math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Bianca</dc:creator>
  <cp:lastModifiedBy>bianca vieira</cp:lastModifiedBy>
  <cp:revision>75</cp:revision>
  <dcterms:created xsi:type="dcterms:W3CDTF">2013-08-03T13:04:52Z</dcterms:created>
  <dcterms:modified xsi:type="dcterms:W3CDTF">2024-03-26T19:10:48Z</dcterms:modified>
</cp:coreProperties>
</file>