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282" r:id="rId3"/>
    <p:sldId id="350" r:id="rId4"/>
    <p:sldId id="287" r:id="rId5"/>
    <p:sldId id="346" r:id="rId6"/>
    <p:sldId id="347" r:id="rId7"/>
    <p:sldId id="348" r:id="rId8"/>
    <p:sldId id="280" r:id="rId9"/>
    <p:sldId id="296" r:id="rId10"/>
    <p:sldId id="303" r:id="rId11"/>
    <p:sldId id="304" r:id="rId12"/>
    <p:sldId id="283" r:id="rId13"/>
    <p:sldId id="281" r:id="rId14"/>
    <p:sldId id="33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>
      <p:cViewPr varScale="1">
        <p:scale>
          <a:sx n="107" d="100"/>
          <a:sy n="107" d="100"/>
        </p:scale>
        <p:origin x="672" y="102"/>
      </p:cViewPr>
      <p:guideLst>
        <p:guide orient="horz" pos="482"/>
        <p:guide pos="3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12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74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9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0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52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86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6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35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0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37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5000"/>
                <a:lumOff val="55000"/>
              </a:schemeClr>
            </a:gs>
            <a:gs pos="47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5B-B752-4BFD-BA3B-B87A7B42A82B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AF84-C7E6-43BD-827C-C64A06FE2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73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e.usp.br/~rvicente/MetodoCientifico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e.usp.br/~rvicente/MetodoCientifico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307391D5-BBCE-AC42-2DBA-405AF7EC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16" y="457200"/>
            <a:ext cx="639096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2D953B9-CD79-4F6F-AD20-B046AA1B55D9}"/>
              </a:ext>
            </a:extLst>
          </p:cNvPr>
          <p:cNvSpPr/>
          <p:nvPr/>
        </p:nvSpPr>
        <p:spPr>
          <a:xfrm>
            <a:off x="2053031" y="1052514"/>
            <a:ext cx="83962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>
                <a:latin typeface="Arial Narrow" panose="020B0606020202030204" pitchFamily="34" charset="0"/>
              </a:rPr>
              <a:t>MATERIAIS</a:t>
            </a:r>
          </a:p>
          <a:p>
            <a:pPr algn="just">
              <a:spcBef>
                <a:spcPts val="1200"/>
              </a:spcBef>
            </a:pPr>
            <a:r>
              <a:rPr lang="pt-BR" sz="2400" i="1" dirty="0">
                <a:latin typeface="Arial Narrow" panose="020B0606020202030204" pitchFamily="34" charset="0"/>
              </a:rPr>
              <a:t>Quais os materiais que vou utilizar (ou utilizei)?</a:t>
            </a:r>
          </a:p>
          <a:p>
            <a:pPr algn="just">
              <a:spcBef>
                <a:spcPts val="1200"/>
              </a:spcBef>
            </a:pPr>
            <a:r>
              <a:rPr lang="pt-BR" sz="2400" dirty="0">
                <a:latin typeface="Arial Narrow" panose="020B0606020202030204" pitchFamily="34" charset="0"/>
              </a:rPr>
              <a:t>Equipamentos, mapas, questionários, programas computacionais, equipamentos de medidas (ex. trena), fichas de dados etc.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993B3B-337E-480D-A877-44D708DAD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375539"/>
            <a:ext cx="2771800" cy="20788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31C885-11FE-4ECC-B2C4-CD1A04C55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t="16100" r="23345" b="11158"/>
          <a:stretch/>
        </p:blipFill>
        <p:spPr>
          <a:xfrm>
            <a:off x="3849945" y="3171967"/>
            <a:ext cx="2280378" cy="18774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E69E235-981E-48EB-AE64-B56F58AA4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9" y="3068961"/>
            <a:ext cx="1954133" cy="29311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7C37336-2D50-4C6E-B543-1F53E2E19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94" y="4395742"/>
            <a:ext cx="2771800" cy="207885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1A35527-6C61-83EB-BBD5-09A167CFEC51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714072B-8ECA-48A9-9795-177EB8920D21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B9AF5A-3FE7-4CD9-9AC6-FEFB37D36F30}"/>
              </a:ext>
            </a:extLst>
          </p:cNvPr>
          <p:cNvSpPr/>
          <p:nvPr/>
        </p:nvSpPr>
        <p:spPr>
          <a:xfrm>
            <a:off x="2207568" y="1083158"/>
            <a:ext cx="123944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PT" dirty="0">
                <a:latin typeface="Arial Narrow" panose="020B0606020202030204" pitchFamily="34" charset="0"/>
              </a:rPr>
              <a:t>Exemplo de </a:t>
            </a:r>
          </a:p>
          <a:p>
            <a:pPr algn="just">
              <a:spcBef>
                <a:spcPts val="1200"/>
              </a:spcBef>
            </a:pPr>
            <a:r>
              <a:rPr lang="pt-PT" dirty="0">
                <a:latin typeface="Arial Narrow" panose="020B0606020202030204" pitchFamily="34" charset="0"/>
              </a:rPr>
              <a:t>Fluxograma</a:t>
            </a: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7A0B3-C34F-47D3-B382-5B02127E3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1" t="16785" r="59508" b="5649"/>
          <a:stretch/>
        </p:blipFill>
        <p:spPr>
          <a:xfrm>
            <a:off x="3649555" y="768307"/>
            <a:ext cx="6878246" cy="594928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79318EE-74C7-4C6D-B9CB-8E4F86491DCA}"/>
              </a:ext>
            </a:extLst>
          </p:cNvPr>
          <p:cNvSpPr/>
          <p:nvPr/>
        </p:nvSpPr>
        <p:spPr>
          <a:xfrm>
            <a:off x="1777347" y="5232515"/>
            <a:ext cx="18722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pt-PT" sz="1100" dirty="0">
                <a:latin typeface="Arial Narrow" panose="020B0606020202030204" pitchFamily="34" charset="0"/>
              </a:rPr>
              <a:t>Fonte: Daniel, E. (2012) Análise do papel da morfologia e do uso do solo na gênese e na distribuição das feições erosivas na bacia do corrégo Espraiado, São Pedro (SP). Mestrado. PPGF-USP 183.</a:t>
            </a:r>
            <a:endParaRPr lang="pt-BR" sz="1100" dirty="0">
              <a:latin typeface="Arial Narrow" panose="020B0606020202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3C59E9B-8E88-1BDC-5F7F-2969132F7821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ECAE3F3-74C6-E8D3-2C04-FF4EE86F5CF9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53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8B56F7D-FB36-495E-A403-0F9366155D73}"/>
              </a:ext>
            </a:extLst>
          </p:cNvPr>
          <p:cNvSpPr/>
          <p:nvPr/>
        </p:nvSpPr>
        <p:spPr>
          <a:xfrm>
            <a:off x="623888" y="2520941"/>
            <a:ext cx="10296648" cy="279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Possibilitar ao leitor avaliar o delineamento da pesquisa;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342900" indent="-1651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Descrever os materiais e os sujeitos (especialmente a seleção);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342900" indent="-1651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Descrever o tamanho da amostra e como foi determinada;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342900" indent="-1651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Definir análises de dados;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342900" indent="-165100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Selecionar métodos adequados a fim de permitir a duplicação do trabalho por outros;</a:t>
            </a: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B334D8-87EC-49E8-B8EA-97350EC25EDC}"/>
              </a:ext>
            </a:extLst>
          </p:cNvPr>
          <p:cNvSpPr/>
          <p:nvPr/>
        </p:nvSpPr>
        <p:spPr>
          <a:xfrm>
            <a:off x="1820542" y="1181561"/>
            <a:ext cx="7903339" cy="113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2000"/>
              <a:tabLst>
                <a:tab pos="0" algn="l"/>
              </a:tabLst>
            </a:pPr>
            <a:r>
              <a:rPr lang="pt-BR" sz="2400" b="1" i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RESUMINDO...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  <a:tabLst>
                <a:tab pos="0" algn="l"/>
              </a:tabLst>
            </a:pPr>
            <a:r>
              <a:rPr lang="pt-BR" sz="2400" b="1" i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 que precisamos deixar claro em etapas metodológicas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7801D8-0A36-7260-5D77-84465058BDED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49643EB-B9D8-8443-5701-318487FFE625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3AD7F95A-DCA2-A6BA-434B-1002E2A28D51}"/>
              </a:ext>
            </a:extLst>
          </p:cNvPr>
          <p:cNvSpPr/>
          <p:nvPr/>
        </p:nvSpPr>
        <p:spPr>
          <a:xfrm>
            <a:off x="623888" y="5793681"/>
            <a:ext cx="741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400" i="1" dirty="0" err="1">
                <a:latin typeface="Arial Narrow" panose="020B0606020202030204" pitchFamily="34" charset="0"/>
              </a:rPr>
              <a:t>Volpato</a:t>
            </a:r>
            <a:r>
              <a:rPr lang="pt-BR" sz="14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29875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p29">
            <a:extLst>
              <a:ext uri="{FF2B5EF4-FFF2-40B4-BE49-F238E27FC236}">
                <a16:creationId xmlns:a16="http://schemas.microsoft.com/office/drawing/2014/main" id="{208674C9-2123-4622-B5BC-611D4C397960}"/>
              </a:ext>
            </a:extLst>
          </p:cNvPr>
          <p:cNvSpPr/>
          <p:nvPr/>
        </p:nvSpPr>
        <p:spPr>
          <a:xfrm>
            <a:off x="767408" y="2132856"/>
            <a:ext cx="11304760" cy="295747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3600" dirty="0">
                <a:latin typeface="Arial Narrow"/>
                <a:ea typeface="Arial Narrow"/>
                <a:cs typeface="Arial Narrow"/>
                <a:sym typeface="Arial Narrow"/>
              </a:rPr>
              <a:t>Informação inadequada para avaliação ou replicação.</a:t>
            </a:r>
            <a:endParaRPr sz="3600" dirty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3600" dirty="0">
                <a:latin typeface="Arial Narrow"/>
                <a:ea typeface="Arial Narrow"/>
                <a:cs typeface="Arial Narrow"/>
                <a:sym typeface="Arial Narrow"/>
              </a:rPr>
              <a:t>Falha na explicação de análises estatísticas não usuais.</a:t>
            </a:r>
            <a:endParaRPr sz="3600" dirty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3600" b="1" dirty="0">
                <a:latin typeface="Arial Narrow"/>
                <a:ea typeface="Arial Narrow"/>
                <a:cs typeface="Arial Narrow"/>
                <a:sym typeface="Arial Narrow"/>
              </a:rPr>
              <a:t>Subjetividade</a:t>
            </a:r>
            <a:r>
              <a:rPr lang="pt-BR" sz="3600" dirty="0">
                <a:latin typeface="Arial Narrow"/>
                <a:ea typeface="Arial Narrow"/>
                <a:cs typeface="Arial Narrow"/>
                <a:sym typeface="Arial Narrow"/>
              </a:rPr>
              <a:t> na interpretação e coleta de dados;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ts val="2000"/>
            </a:pPr>
            <a:r>
              <a:rPr lang="pt-BR" sz="3600" i="1" dirty="0">
                <a:latin typeface="Arial Narrow"/>
                <a:sym typeface="Arial Narrow"/>
              </a:rPr>
              <a:t>	(Não analisar os dados sabendo o que espera deles)</a:t>
            </a:r>
            <a:endParaRPr sz="3600" i="1" dirty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pt-BR" sz="3600" dirty="0">
                <a:latin typeface="Arial Narrow"/>
                <a:ea typeface="Arial Narrow"/>
                <a:cs typeface="Arial Narrow"/>
                <a:sym typeface="Arial Narrow"/>
              </a:rPr>
              <a:t>Medidas não validadas; confiabilidade fraca ou desconhecida.</a:t>
            </a:r>
            <a:endParaRPr sz="3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4243B7-A876-44D4-BE63-6348D97081B7}"/>
              </a:ext>
            </a:extLst>
          </p:cNvPr>
          <p:cNvSpPr/>
          <p:nvPr/>
        </p:nvSpPr>
        <p:spPr>
          <a:xfrm>
            <a:off x="1487488" y="1163002"/>
            <a:ext cx="7903339" cy="817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2000"/>
              <a:tabLst>
                <a:tab pos="0" algn="l"/>
              </a:tabLst>
            </a:pPr>
            <a:r>
              <a:rPr lang="pt-BR" sz="3600" b="1" i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Principais Problemas...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56D6A5-8632-4DDB-8916-501A2CE777F5}"/>
              </a:ext>
            </a:extLst>
          </p:cNvPr>
          <p:cNvSpPr/>
          <p:nvPr/>
        </p:nvSpPr>
        <p:spPr>
          <a:xfrm>
            <a:off x="623888" y="5793681"/>
            <a:ext cx="741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400" i="1" dirty="0" err="1">
                <a:latin typeface="Arial Narrow" panose="020B0606020202030204" pitchFamily="34" charset="0"/>
              </a:rPr>
              <a:t>Volpato</a:t>
            </a:r>
            <a:r>
              <a:rPr lang="pt-BR" sz="14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  <a:endParaRPr lang="pt-BR" sz="1400" i="1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30FDF0A-DA8B-525D-182F-12F62681ADD3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1E4DF5E9-CB32-7DE9-560C-0BCB41286E42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DA4AE1B-E7B1-4F5D-9CF1-ECFC1C111806}"/>
              </a:ext>
            </a:extLst>
          </p:cNvPr>
          <p:cNvSpPr/>
          <p:nvPr/>
        </p:nvSpPr>
        <p:spPr>
          <a:xfrm>
            <a:off x="2351584" y="1412777"/>
            <a:ext cx="6983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6159A7-3213-4806-B83D-EAF343085E40}"/>
              </a:ext>
            </a:extLst>
          </p:cNvPr>
          <p:cNvSpPr/>
          <p:nvPr/>
        </p:nvSpPr>
        <p:spPr>
          <a:xfrm>
            <a:off x="2351585" y="2132857"/>
            <a:ext cx="42828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t-BR" sz="1200" dirty="0">
              <a:latin typeface="Arial Narrow" panose="020B0606020202030204" pitchFamily="34" charset="0"/>
              <a:cs typeface="Gill San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09E04E2-5D14-7FA4-21DE-2AFA9CABAEAF}"/>
              </a:ext>
            </a:extLst>
          </p:cNvPr>
          <p:cNvSpPr/>
          <p:nvPr/>
        </p:nvSpPr>
        <p:spPr>
          <a:xfrm>
            <a:off x="3222122" y="3822195"/>
            <a:ext cx="78590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i="1" dirty="0">
                <a:latin typeface="Arial Narrow" panose="020B0606020202030204" pitchFamily="34" charset="0"/>
              </a:rPr>
              <a:t>“O cientista não é o mais honesto dos homens, mas a ciência dá um alto prêmio a honestidade”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89EC943-8962-D043-A2F9-A39978F86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63" y="3702924"/>
            <a:ext cx="1905000" cy="23622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ED491F-0506-6234-EBCA-C9E11D7A7B3D}"/>
              </a:ext>
            </a:extLst>
          </p:cNvPr>
          <p:cNvSpPr txBox="1"/>
          <p:nvPr/>
        </p:nvSpPr>
        <p:spPr>
          <a:xfrm>
            <a:off x="983432" y="60651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Max Planck em 1933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95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0785C6-1B0E-4C9A-95C6-EAA61BB007B9}"/>
              </a:ext>
            </a:extLst>
          </p:cNvPr>
          <p:cNvSpPr txBox="1"/>
          <p:nvPr/>
        </p:nvSpPr>
        <p:spPr>
          <a:xfrm>
            <a:off x="623888" y="5696271"/>
            <a:ext cx="8208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 Narrow" panose="020B0606020202030204" pitchFamily="34" charset="0"/>
              </a:rPr>
              <a:t>Fonte: Vicente, R. Método Científico, EACH(2008) </a:t>
            </a:r>
            <a:r>
              <a:rPr lang="pt-BR" sz="1400" dirty="0">
                <a:latin typeface="Arial Narrow" panose="020B0606020202030204" pitchFamily="34" charset="0"/>
                <a:hlinkClick r:id="rId2"/>
              </a:rPr>
              <a:t>https://www.ime.usp.br/~rvicente/MetodoCientifico.pdf</a:t>
            </a:r>
            <a:endParaRPr lang="pt-BR" sz="1400" dirty="0">
              <a:latin typeface="Arial Narrow" panose="020B0606020202030204" pitchFamily="34" charset="0"/>
            </a:endParaRP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Early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Pages 101-105, ISSN 0378-3782</a:t>
            </a:r>
          </a:p>
          <a:p>
            <a:r>
              <a:rPr lang="pt-BR" sz="1400" i="1" dirty="0">
                <a:latin typeface="Arial Narrow" panose="020B0606020202030204" pitchFamily="34" charset="0"/>
              </a:rPr>
              <a:t>Volpato, G. Métodos para a Produção do Conhecimento - Aula 11 - O projeto de pesquisa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33A0BF-B6D4-1A18-F00D-4D196BBEAF42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2A85B92-5DE5-2F92-2A0E-945F6361C852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B7C92E-2314-2F15-5B79-A996DA621224}"/>
              </a:ext>
            </a:extLst>
          </p:cNvPr>
          <p:cNvSpPr txBox="1"/>
          <p:nvPr/>
        </p:nvSpPr>
        <p:spPr>
          <a:xfrm>
            <a:off x="911424" y="1196752"/>
            <a:ext cx="47882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Narrow" panose="020B0606020202030204" pitchFamily="34" charset="0"/>
              </a:rPr>
              <a:t>A ciência é baseada em evidências (</a:t>
            </a:r>
            <a:r>
              <a:rPr lang="pt-BR" sz="3200" b="1" dirty="0">
                <a:latin typeface="Arial Narrow" panose="020B0606020202030204" pitchFamily="34" charset="0"/>
              </a:rPr>
              <a:t>RESULTADOS</a:t>
            </a:r>
            <a:r>
              <a:rPr lang="pt-BR" sz="3200" dirty="0">
                <a:latin typeface="Arial Narrow" panose="020B0606020202030204" pitchFamily="34" charset="0"/>
              </a:rPr>
              <a:t>) que podem ser alcançadas por outros pesquisadores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B38BC6-9C4F-AA8A-2D62-34F181AF3998}"/>
              </a:ext>
            </a:extLst>
          </p:cNvPr>
          <p:cNvSpPr txBox="1"/>
          <p:nvPr/>
        </p:nvSpPr>
        <p:spPr>
          <a:xfrm>
            <a:off x="394298" y="3861048"/>
            <a:ext cx="56166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i="1" dirty="0">
                <a:latin typeface="Arial Narrow" panose="020B0606020202030204" pitchFamily="34" charset="0"/>
              </a:rPr>
              <a:t> “A vontade de confirmar uma ideia pode fazer com o cientista desonesto altere os dados”</a:t>
            </a:r>
          </a:p>
        </p:txBody>
      </p:sp>
    </p:spTree>
    <p:extLst>
      <p:ext uri="{BB962C8B-B14F-4D97-AF65-F5344CB8AC3E}">
        <p14:creationId xmlns:p14="http://schemas.microsoft.com/office/powerpoint/2010/main" val="8168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CB632E3-6652-4317-8E19-67F9E610C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24991" r="12988" b="24334"/>
          <a:stretch/>
        </p:blipFill>
        <p:spPr>
          <a:xfrm>
            <a:off x="911424" y="1134358"/>
            <a:ext cx="5832648" cy="44291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0785C6-1B0E-4C9A-95C6-EAA61BB007B9}"/>
              </a:ext>
            </a:extLst>
          </p:cNvPr>
          <p:cNvSpPr txBox="1"/>
          <p:nvPr/>
        </p:nvSpPr>
        <p:spPr>
          <a:xfrm>
            <a:off x="623888" y="5696271"/>
            <a:ext cx="8208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 Narrow" panose="020B0606020202030204" pitchFamily="34" charset="0"/>
              </a:rPr>
              <a:t>Fonte: Vicente, R. Método Científico, EACH(2008) </a:t>
            </a:r>
            <a:r>
              <a:rPr lang="pt-BR" sz="1400" dirty="0">
                <a:latin typeface="Arial Narrow" panose="020B0606020202030204" pitchFamily="34" charset="0"/>
                <a:hlinkClick r:id="rId3"/>
              </a:rPr>
              <a:t>https://www.ime.usp.br/~rvicente/MetodoCientifico.pdf</a:t>
            </a:r>
            <a:endParaRPr lang="pt-BR" sz="1400" dirty="0">
              <a:latin typeface="Arial Narrow" panose="020B0606020202030204" pitchFamily="34" charset="0"/>
            </a:endParaRP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Early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Pages 101-105, ISSN 0378-3782</a:t>
            </a:r>
          </a:p>
          <a:p>
            <a:r>
              <a:rPr lang="pt-BR" sz="1400" i="1" dirty="0">
                <a:latin typeface="Arial Narrow" panose="020B0606020202030204" pitchFamily="34" charset="0"/>
              </a:rPr>
              <a:t>Volpato, G. Métodos para a Produção do Conhecimento - Aula 11 - O projeto de pesquisa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33A0BF-B6D4-1A18-F00D-4D196BBEAF42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2A85B92-5DE5-2F92-2A0E-945F6361C852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1F951D-723E-0FE7-E99E-7EBE64898C0F}"/>
              </a:ext>
            </a:extLst>
          </p:cNvPr>
          <p:cNvSpPr txBox="1"/>
          <p:nvPr/>
        </p:nvSpPr>
        <p:spPr>
          <a:xfrm>
            <a:off x="6888088" y="1134358"/>
            <a:ext cx="5040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Método científico: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conjunto de regras básicas dos procedimentos que produzem o conhecimento científico.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8B0C6E-6FBE-402C-60FA-112671C28FE9}"/>
              </a:ext>
            </a:extLst>
          </p:cNvPr>
          <p:cNvSpPr txBox="1"/>
          <p:nvPr/>
        </p:nvSpPr>
        <p:spPr>
          <a:xfrm>
            <a:off x="6917958" y="3429000"/>
            <a:ext cx="48965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método científico deve ser objetivo e o cientista deve ser imparcial na interpretação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15420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ADFE2BE-980E-451C-8FF6-2A9D623FC7FC}"/>
              </a:ext>
            </a:extLst>
          </p:cNvPr>
          <p:cNvSpPr txBox="1"/>
          <p:nvPr/>
        </p:nvSpPr>
        <p:spPr>
          <a:xfrm>
            <a:off x="1130968" y="1589298"/>
            <a:ext cx="22322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Narrow" panose="020B0606020202030204" pitchFamily="34" charset="0"/>
              </a:rPr>
              <a:t>Problema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159468-C2C6-4B19-8DE0-C0EFEA37DE2F}"/>
              </a:ext>
            </a:extLst>
          </p:cNvPr>
          <p:cNvSpPr txBox="1"/>
          <p:nvPr/>
        </p:nvSpPr>
        <p:spPr>
          <a:xfrm>
            <a:off x="1736467" y="2202650"/>
            <a:ext cx="22322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Narrow" panose="020B0606020202030204" pitchFamily="34" charset="0"/>
              </a:rPr>
              <a:t>Justificativa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F8CA0D-D1B8-4541-B242-E77A04185A95}"/>
              </a:ext>
            </a:extLst>
          </p:cNvPr>
          <p:cNvSpPr txBox="1"/>
          <p:nvPr/>
        </p:nvSpPr>
        <p:spPr>
          <a:xfrm>
            <a:off x="2386540" y="2836549"/>
            <a:ext cx="22322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Narrow" panose="020B0606020202030204" pitchFamily="34" charset="0"/>
              </a:rPr>
              <a:t>Objetivo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13284F-2F2A-4A86-81E9-179F297E1843}"/>
              </a:ext>
            </a:extLst>
          </p:cNvPr>
          <p:cNvSpPr txBox="1"/>
          <p:nvPr/>
        </p:nvSpPr>
        <p:spPr>
          <a:xfrm>
            <a:off x="3624255" y="3547578"/>
            <a:ext cx="2405763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Narrow" panose="020B0606020202030204" pitchFamily="34" charset="0"/>
              </a:rPr>
              <a:t>Delineamento</a:t>
            </a:r>
          </a:p>
          <a:p>
            <a:pPr algn="ctr"/>
            <a:r>
              <a:rPr lang="pt-BR" sz="2800" dirty="0">
                <a:latin typeface="Arial Narrow" panose="020B0606020202030204" pitchFamily="34" charset="0"/>
              </a:rPr>
              <a:t> (“Métodos”)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45970F-64B3-4C7D-BDDE-8B9C88080D3F}"/>
              </a:ext>
            </a:extLst>
          </p:cNvPr>
          <p:cNvSpPr txBox="1"/>
          <p:nvPr/>
        </p:nvSpPr>
        <p:spPr>
          <a:xfrm rot="2599869">
            <a:off x="490441" y="3894945"/>
            <a:ext cx="37794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i="1" dirty="0">
                <a:latin typeface="Arial Narrow" panose="020B0606020202030204" pitchFamily="34" charset="0"/>
              </a:rPr>
              <a:t>Coerência Lógica Absoluta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58DE49B-D779-4438-A055-7B80B93CA44A}"/>
              </a:ext>
            </a:extLst>
          </p:cNvPr>
          <p:cNvCxnSpPr>
            <a:cxnSpLocks/>
          </p:cNvCxnSpPr>
          <p:nvPr/>
        </p:nvCxnSpPr>
        <p:spPr>
          <a:xfrm>
            <a:off x="1474129" y="2813523"/>
            <a:ext cx="2351960" cy="21891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D1237E95-936B-4E38-8598-1BF8AE7FD65C}"/>
              </a:ext>
            </a:extLst>
          </p:cNvPr>
          <p:cNvSpPr/>
          <p:nvPr/>
        </p:nvSpPr>
        <p:spPr>
          <a:xfrm>
            <a:off x="623888" y="6069712"/>
            <a:ext cx="11520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200" i="1" dirty="0" err="1">
                <a:latin typeface="Arial Narrow" panose="020B0606020202030204" pitchFamily="34" charset="0"/>
              </a:rPr>
              <a:t>Volpato</a:t>
            </a:r>
            <a:r>
              <a:rPr lang="pt-BR" sz="12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  <a:endParaRPr lang="pt-BR" sz="1200" i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CCDD79-3CE2-C953-D8CB-5BF864067041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42E7BD2-F281-D141-E5C1-1D4118F13277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2203A1-4331-FB62-75B2-C6C84A37559D}"/>
              </a:ext>
            </a:extLst>
          </p:cNvPr>
          <p:cNvSpPr txBox="1"/>
          <p:nvPr/>
        </p:nvSpPr>
        <p:spPr>
          <a:xfrm>
            <a:off x="5231904" y="4632464"/>
            <a:ext cx="3442835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Narrow" panose="020B0606020202030204" pitchFamily="34" charset="0"/>
              </a:rPr>
              <a:t>Garantir que você alcance seu objetivo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A24C170-9C5B-4B6B-8A78-89BFB2E002BE}"/>
              </a:ext>
            </a:extLst>
          </p:cNvPr>
          <p:cNvGrpSpPr/>
          <p:nvPr/>
        </p:nvGrpSpPr>
        <p:grpSpPr>
          <a:xfrm>
            <a:off x="5087888" y="1106101"/>
            <a:ext cx="6669107" cy="2435390"/>
            <a:chOff x="5087888" y="1106101"/>
            <a:chExt cx="6669107" cy="2435390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4E21F36-C5D8-82AB-73F5-2BEF12EBC46C}"/>
                </a:ext>
              </a:extLst>
            </p:cNvPr>
            <p:cNvSpPr txBox="1"/>
            <p:nvPr/>
          </p:nvSpPr>
          <p:spPr>
            <a:xfrm>
              <a:off x="5087888" y="1106101"/>
              <a:ext cx="6669107" cy="1384995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Quantitativos (números) – Ex. Estatística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Qualitativos (palavras, desenhos, sons </a:t>
              </a:r>
              <a:r>
                <a:rPr lang="pt-BR" sz="28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etc</a:t>
              </a:r>
              <a:r>
                <a:rPr lang="pt-BR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)</a:t>
              </a:r>
            </a:p>
            <a:p>
              <a:pPr algn="ctr"/>
              <a:r>
                <a:rPr lang="pt-BR" sz="28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Ex. Análise de Conteúdo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66144978-4064-C307-D3F9-71DEC1598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9728" y="2669507"/>
              <a:ext cx="0" cy="87198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4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2D953B9-CD79-4F6F-AD20-B046AA1B55D9}"/>
              </a:ext>
            </a:extLst>
          </p:cNvPr>
          <p:cNvSpPr/>
          <p:nvPr/>
        </p:nvSpPr>
        <p:spPr>
          <a:xfrm>
            <a:off x="1055440" y="1313936"/>
            <a:ext cx="92170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3200" dirty="0">
                <a:latin typeface="Arial Narrow" panose="020B0606020202030204" pitchFamily="34" charset="0"/>
              </a:rPr>
              <a:t>O objetivo será alcançado com o método proposto?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3200" dirty="0">
                <a:latin typeface="Arial Narrow" panose="020B0606020202030204" pitchFamily="34" charset="0"/>
              </a:rPr>
              <a:t>Como será o “delineamento” pesquisa? Como foi pensada a sua pesquisa?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PT" sz="3200" dirty="0">
              <a:latin typeface="Arial Narrow" panose="020B0606020202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0C426BC-6D11-4D31-8499-02500AE55556}"/>
              </a:ext>
            </a:extLst>
          </p:cNvPr>
          <p:cNvSpPr/>
          <p:nvPr/>
        </p:nvSpPr>
        <p:spPr>
          <a:xfrm>
            <a:off x="623888" y="5634715"/>
            <a:ext cx="1156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200" i="1" dirty="0" err="1">
                <a:latin typeface="Arial Narrow" panose="020B0606020202030204" pitchFamily="34" charset="0"/>
              </a:rPr>
              <a:t>Volpato</a:t>
            </a:r>
            <a:r>
              <a:rPr lang="pt-BR" sz="12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</a:p>
          <a:p>
            <a:r>
              <a:rPr lang="pt-BR" sz="1200" i="1" dirty="0">
                <a:latin typeface="Arial Narrow" panose="020B0606020202030204" pitchFamily="34" charset="0"/>
              </a:rPr>
              <a:t>João Candido Fernandes. Engenharia de Computação </a:t>
            </a:r>
            <a:r>
              <a:rPr lang="pt-BR" sz="1200" i="1" dirty="0" err="1">
                <a:latin typeface="Arial Narrow" panose="020B0606020202030204" pitchFamily="34" charset="0"/>
              </a:rPr>
              <a:t>Univesp</a:t>
            </a:r>
            <a:r>
              <a:rPr lang="pt-BR" sz="1200" i="1" dirty="0">
                <a:latin typeface="Arial Narrow" panose="020B0606020202030204" pitchFamily="34" charset="0"/>
              </a:rPr>
              <a:t> – 19º Bimestre Disciplina: Trabalho de Conclusão de Curso I </a:t>
            </a:r>
            <a:r>
              <a:rPr lang="pt-BR" sz="1200" i="1" dirty="0" err="1">
                <a:latin typeface="Arial Narrow" panose="020B0606020202030204" pitchFamily="34" charset="0"/>
              </a:rPr>
              <a:t>Univesp</a:t>
            </a:r>
            <a:r>
              <a:rPr lang="pt-BR" sz="1200" i="1" dirty="0">
                <a:latin typeface="Arial Narrow" panose="020B0606020202030204" pitchFamily="34" charset="0"/>
              </a:rPr>
              <a:t> - Universidade Virtual do Estado de São Paulo (https://www.youtube.com/</a:t>
            </a:r>
            <a:r>
              <a:rPr lang="pt-BR" sz="1200" i="1" dirty="0" err="1">
                <a:latin typeface="Arial Narrow" panose="020B0606020202030204" pitchFamily="34" charset="0"/>
              </a:rPr>
              <a:t>watch?v</a:t>
            </a:r>
            <a:r>
              <a:rPr lang="pt-BR" sz="1200" i="1" dirty="0">
                <a:latin typeface="Arial Narrow" panose="020B0606020202030204" pitchFamily="34" charset="0"/>
              </a:rPr>
              <a:t>=Exy0h8B8fTk)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D13D2B8-3F53-34DC-7A81-C9CA6FF59E03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1094D57-017F-1B93-693A-E9BF73CAF582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246;p29">
            <a:extLst>
              <a:ext uri="{FF2B5EF4-FFF2-40B4-BE49-F238E27FC236}">
                <a16:creationId xmlns:a16="http://schemas.microsoft.com/office/drawing/2014/main" id="{F1E409CF-9EC3-4CB1-999A-CE976B84F57D}"/>
              </a:ext>
            </a:extLst>
          </p:cNvPr>
          <p:cNvSpPr/>
          <p:nvPr/>
        </p:nvSpPr>
        <p:spPr>
          <a:xfrm>
            <a:off x="2296526" y="3212976"/>
            <a:ext cx="7920880" cy="2160240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Tipos Lógicos de Pesquisa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Descritiva: caracteriza (descreve) variável (</a:t>
            </a:r>
            <a:r>
              <a:rPr lang="pt-BR" sz="28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is</a:t>
            </a: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Associação: Testa relação entre duas ou mais variáveis</a:t>
            </a:r>
          </a:p>
        </p:txBody>
      </p:sp>
    </p:spTree>
    <p:extLst>
      <p:ext uri="{BB962C8B-B14F-4D97-AF65-F5344CB8AC3E}">
        <p14:creationId xmlns:p14="http://schemas.microsoft.com/office/powerpoint/2010/main" val="10108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6;p29">
            <a:extLst>
              <a:ext uri="{FF2B5EF4-FFF2-40B4-BE49-F238E27FC236}">
                <a16:creationId xmlns:a16="http://schemas.microsoft.com/office/drawing/2014/main" id="{F1E409CF-9EC3-4CB1-999A-CE976B84F57D}"/>
              </a:ext>
            </a:extLst>
          </p:cNvPr>
          <p:cNvSpPr/>
          <p:nvPr/>
        </p:nvSpPr>
        <p:spPr>
          <a:xfrm>
            <a:off x="2135560" y="1115986"/>
            <a:ext cx="7920880" cy="772651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4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Delineamento da Pesquisa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0CCAF7-7A06-4740-93A4-CCE51C186A13}"/>
              </a:ext>
            </a:extLst>
          </p:cNvPr>
          <p:cNvSpPr/>
          <p:nvPr/>
        </p:nvSpPr>
        <p:spPr>
          <a:xfrm>
            <a:off x="623888" y="5792105"/>
            <a:ext cx="914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400" i="1" dirty="0" err="1">
                <a:latin typeface="Arial Narrow" panose="020B0606020202030204" pitchFamily="34" charset="0"/>
              </a:rPr>
              <a:t>Volpato</a:t>
            </a:r>
            <a:r>
              <a:rPr lang="pt-BR" sz="14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  <a:endParaRPr lang="pt-BR" sz="1400" i="1" dirty="0"/>
          </a:p>
        </p:txBody>
      </p:sp>
      <p:sp>
        <p:nvSpPr>
          <p:cNvPr id="7" name="Google Shape;246;p29">
            <a:extLst>
              <a:ext uri="{FF2B5EF4-FFF2-40B4-BE49-F238E27FC236}">
                <a16:creationId xmlns:a16="http://schemas.microsoft.com/office/drawing/2014/main" id="{9077019C-B1E3-4285-8EE3-C9A26712B83F}"/>
              </a:ext>
            </a:extLst>
          </p:cNvPr>
          <p:cNvSpPr/>
          <p:nvPr/>
        </p:nvSpPr>
        <p:spPr>
          <a:xfrm>
            <a:off x="1055440" y="2151512"/>
            <a:ext cx="10584680" cy="27208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Informe: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Método de amostragem 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(seleção de um “grupo” que representativo de algo maior)</a:t>
            </a:r>
          </a:p>
          <a:p>
            <a:pPr marL="361950" indent="-36195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 amostral 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(“quantas pessoas serão entrevistadas?”)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Técnicas de coletas de dados 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 que 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será coletado? </a:t>
            </a: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Como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será coletado? Que dados serão </a:t>
            </a: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registrados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?)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872A0-2D7A-B2FE-BCED-69E76692C6D4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A10C392-73E7-066D-BA49-DF5E1915C864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10CCAF7-7A06-4740-93A4-CCE51C186A13}"/>
              </a:ext>
            </a:extLst>
          </p:cNvPr>
          <p:cNvSpPr/>
          <p:nvPr/>
        </p:nvSpPr>
        <p:spPr>
          <a:xfrm>
            <a:off x="623888" y="5792105"/>
            <a:ext cx="914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400" i="1" dirty="0" err="1">
                <a:latin typeface="Arial Narrow" panose="020B0606020202030204" pitchFamily="34" charset="0"/>
              </a:rPr>
              <a:t>Volpato</a:t>
            </a:r>
            <a:r>
              <a:rPr lang="pt-BR" sz="14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  <a:endParaRPr lang="pt-BR" sz="1400" i="1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A872A0-2D7A-B2FE-BCED-69E76692C6D4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A10C392-73E7-066D-BA49-DF5E1915C864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46;p29">
            <a:extLst>
              <a:ext uri="{FF2B5EF4-FFF2-40B4-BE49-F238E27FC236}">
                <a16:creationId xmlns:a16="http://schemas.microsoft.com/office/drawing/2014/main" id="{CEFDAB7D-6968-5F22-D4D8-03B86C3A435E}"/>
              </a:ext>
            </a:extLst>
          </p:cNvPr>
          <p:cNvSpPr/>
          <p:nvPr/>
        </p:nvSpPr>
        <p:spPr>
          <a:xfrm>
            <a:off x="1055440" y="1124746"/>
            <a:ext cx="10729192" cy="792066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36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Delineamento da Pesquisa: Pesquisa de Interferência</a:t>
            </a:r>
          </a:p>
        </p:txBody>
      </p:sp>
      <p:sp>
        <p:nvSpPr>
          <p:cNvPr id="9" name="Google Shape;246;p29">
            <a:extLst>
              <a:ext uri="{FF2B5EF4-FFF2-40B4-BE49-F238E27FC236}">
                <a16:creationId xmlns:a16="http://schemas.microsoft.com/office/drawing/2014/main" id="{93C2844E-F313-F227-798B-9D582BF900BD}"/>
              </a:ext>
            </a:extLst>
          </p:cNvPr>
          <p:cNvSpPr/>
          <p:nvPr/>
        </p:nvSpPr>
        <p:spPr>
          <a:xfrm>
            <a:off x="1022122" y="2062817"/>
            <a:ext cx="10402470" cy="6294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3200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Ex. Testar um método novo de ensino (Funciona? Quanto? Melhor?)</a:t>
            </a:r>
          </a:p>
        </p:txBody>
      </p:sp>
      <p:pic>
        <p:nvPicPr>
          <p:cNvPr id="11" name="Gráfico 10" descr="Grupo de pessoas estrutura de tópicos">
            <a:extLst>
              <a:ext uri="{FF2B5EF4-FFF2-40B4-BE49-F238E27FC236}">
                <a16:creationId xmlns:a16="http://schemas.microsoft.com/office/drawing/2014/main" id="{A446BA2B-6AA7-25F1-EA6C-417A27AC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4010" y="3508509"/>
            <a:ext cx="1647023" cy="1647023"/>
          </a:xfrm>
          <a:prstGeom prst="rect">
            <a:avLst/>
          </a:prstGeom>
        </p:spPr>
      </p:pic>
      <p:pic>
        <p:nvPicPr>
          <p:cNvPr id="12" name="Gráfico 11" descr="Grupo de pessoas estrutura de tópicos">
            <a:extLst>
              <a:ext uri="{FF2B5EF4-FFF2-40B4-BE49-F238E27FC236}">
                <a16:creationId xmlns:a16="http://schemas.microsoft.com/office/drawing/2014/main" id="{EBDCB24E-A320-2FA9-F86B-9E42ECCD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0829" y="3508509"/>
            <a:ext cx="1647023" cy="1647023"/>
          </a:xfrm>
          <a:prstGeom prst="rect">
            <a:avLst/>
          </a:prstGeom>
        </p:spPr>
      </p:pic>
      <p:sp>
        <p:nvSpPr>
          <p:cNvPr id="13" name="Google Shape;246;p29">
            <a:extLst>
              <a:ext uri="{FF2B5EF4-FFF2-40B4-BE49-F238E27FC236}">
                <a16:creationId xmlns:a16="http://schemas.microsoft.com/office/drawing/2014/main" id="{5AFF94FA-A2FC-E93D-68FF-6CA0343CEA24}"/>
              </a:ext>
            </a:extLst>
          </p:cNvPr>
          <p:cNvSpPr/>
          <p:nvPr/>
        </p:nvSpPr>
        <p:spPr>
          <a:xfrm>
            <a:off x="1675007" y="5005794"/>
            <a:ext cx="1259117" cy="6294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Grupo A</a:t>
            </a:r>
          </a:p>
        </p:txBody>
      </p:sp>
      <p:sp>
        <p:nvSpPr>
          <p:cNvPr id="14" name="Google Shape;246;p29">
            <a:extLst>
              <a:ext uri="{FF2B5EF4-FFF2-40B4-BE49-F238E27FC236}">
                <a16:creationId xmlns:a16="http://schemas.microsoft.com/office/drawing/2014/main" id="{A45D9B36-A0AC-8FF5-BC0A-C36E12401974}"/>
              </a:ext>
            </a:extLst>
          </p:cNvPr>
          <p:cNvSpPr/>
          <p:nvPr/>
        </p:nvSpPr>
        <p:spPr>
          <a:xfrm>
            <a:off x="4566589" y="4981406"/>
            <a:ext cx="1259117" cy="6294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Grupo B</a:t>
            </a:r>
          </a:p>
        </p:txBody>
      </p:sp>
      <p:sp>
        <p:nvSpPr>
          <p:cNvPr id="15" name="Google Shape;246;p29">
            <a:extLst>
              <a:ext uri="{FF2B5EF4-FFF2-40B4-BE49-F238E27FC236}">
                <a16:creationId xmlns:a16="http://schemas.microsoft.com/office/drawing/2014/main" id="{3AC41EAE-C7E7-B077-BDB7-12F21D5E450F}"/>
              </a:ext>
            </a:extLst>
          </p:cNvPr>
          <p:cNvSpPr/>
          <p:nvPr/>
        </p:nvSpPr>
        <p:spPr>
          <a:xfrm>
            <a:off x="935448" y="2900720"/>
            <a:ext cx="2952328" cy="6294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Método 1 (tradicional)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170FE4-8C18-8390-0866-3E73161160F3}"/>
              </a:ext>
            </a:extLst>
          </p:cNvPr>
          <p:cNvSpPr txBox="1"/>
          <p:nvPr/>
        </p:nvSpPr>
        <p:spPr>
          <a:xfrm>
            <a:off x="4172590" y="2899982"/>
            <a:ext cx="4968056" cy="57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highlight>
                  <a:srgbClr val="FFFF00"/>
                </a:highlight>
                <a:latin typeface="Arial Narrow"/>
                <a:ea typeface="Arial Narrow"/>
                <a:cs typeface="Arial Narrow"/>
                <a:sym typeface="Arial Narrow"/>
              </a:rPr>
              <a:t>Método 2 (Novo, que você está testando)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DE3D3A-3795-A1FB-7FD4-4F5D4CCF17EA}"/>
              </a:ext>
            </a:extLst>
          </p:cNvPr>
          <p:cNvSpPr txBox="1"/>
          <p:nvPr/>
        </p:nvSpPr>
        <p:spPr>
          <a:xfrm>
            <a:off x="6213612" y="3726208"/>
            <a:ext cx="58590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Método de Amostragem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Variáveis que serão identificadas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Como será feita a comparação (Técnicas específicas para isso – Qualitativa ou Quantitativa</a:t>
            </a:r>
          </a:p>
        </p:txBody>
      </p:sp>
    </p:spTree>
    <p:extLst>
      <p:ext uri="{BB962C8B-B14F-4D97-AF65-F5344CB8AC3E}">
        <p14:creationId xmlns:p14="http://schemas.microsoft.com/office/powerpoint/2010/main" val="40208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;p29">
            <a:extLst>
              <a:ext uri="{FF2B5EF4-FFF2-40B4-BE49-F238E27FC236}">
                <a16:creationId xmlns:a16="http://schemas.microsoft.com/office/drawing/2014/main" id="{E5FE0F69-7DC2-4079-8E20-32D3C4DEA293}"/>
              </a:ext>
            </a:extLst>
          </p:cNvPr>
          <p:cNvSpPr/>
          <p:nvPr/>
        </p:nvSpPr>
        <p:spPr>
          <a:xfrm>
            <a:off x="1991544" y="981075"/>
            <a:ext cx="4104456" cy="1991992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Planejamento!!!!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Metodologia Forte!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Trazer alguma novidade!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3C5457-0CFB-4C2B-AE6C-CBB92FF7D098}"/>
              </a:ext>
            </a:extLst>
          </p:cNvPr>
          <p:cNvSpPr/>
          <p:nvPr/>
        </p:nvSpPr>
        <p:spPr>
          <a:xfrm>
            <a:off x="6456040" y="1835012"/>
            <a:ext cx="5328591" cy="57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Como a pesquisa será (ou foi desenvolvida)?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3ED15A-B254-496A-9065-2EC07503AF7C}"/>
              </a:ext>
            </a:extLst>
          </p:cNvPr>
          <p:cNvSpPr/>
          <p:nvPr/>
        </p:nvSpPr>
        <p:spPr>
          <a:xfrm>
            <a:off x="1019436" y="3327396"/>
            <a:ext cx="10153127" cy="223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Sujeito da Pesquisa 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(rio, animal, lago </a:t>
            </a:r>
            <a:r>
              <a:rPr lang="pt-BR" sz="24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etc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Planejamento Intelectual </a:t>
            </a: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(delineamento) - </a:t>
            </a: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Estratégia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Procedimentos Específicos -  </a:t>
            </a: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Detalhes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pt-BR" sz="24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Formas de </a:t>
            </a:r>
            <a:r>
              <a:rPr lang="pt-BR" sz="24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análises dos Dados (ex. Média...desvio padrão)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35374CB-E8CD-4BBF-927A-4190D7228048}"/>
              </a:ext>
            </a:extLst>
          </p:cNvPr>
          <p:cNvSpPr/>
          <p:nvPr/>
        </p:nvSpPr>
        <p:spPr>
          <a:xfrm>
            <a:off x="623888" y="5861942"/>
            <a:ext cx="10153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4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4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400" i="1" dirty="0" err="1">
                <a:latin typeface="Arial Narrow" panose="020B0606020202030204" pitchFamily="34" charset="0"/>
              </a:rPr>
              <a:t>Volpato</a:t>
            </a:r>
            <a:r>
              <a:rPr lang="pt-BR" sz="14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  <a:endParaRPr lang="pt-BR" sz="1400" i="1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2224BF5-E75D-3311-9787-FE5BB130D928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78FADA7-61CE-4790-9E9F-018444990DA8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2D953B9-CD79-4F6F-AD20-B046AA1B55D9}"/>
              </a:ext>
            </a:extLst>
          </p:cNvPr>
          <p:cNvSpPr/>
          <p:nvPr/>
        </p:nvSpPr>
        <p:spPr>
          <a:xfrm>
            <a:off x="767408" y="1268761"/>
            <a:ext cx="109452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latin typeface="Arial Narrow" panose="020B0606020202030204" pitchFamily="34" charset="0"/>
              </a:rPr>
              <a:t>Como? Onde? Com quais materiais? Eu vou atingir meus objetivos?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latin typeface="Arial Narrow" panose="020B0606020202030204" pitchFamily="34" charset="0"/>
              </a:rPr>
              <a:t>Este capítulo descreve o tipo de pesquisa e como ela será aplicada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latin typeface="Arial Narrow" panose="020B0606020202030204" pitchFamily="34" charset="0"/>
              </a:rPr>
              <a:t>Procedimentos de coleta de dados e Diferentes Técnicas e abordagens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latin typeface="Arial Narrow" panose="020B0606020202030204" pitchFamily="34" charset="0"/>
              </a:rPr>
              <a:t>Este “capítulo” deve demonstrar uma </a:t>
            </a:r>
            <a:r>
              <a:rPr lang="pt-PT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compreensão completa dos métodos usados </a:t>
            </a:r>
            <a:r>
              <a:rPr lang="pt-PT" sz="2400" dirty="0">
                <a:latin typeface="Arial Narrow" panose="020B0606020202030204" pitchFamily="34" charset="0"/>
              </a:rPr>
              <a:t>para responder à pergunta da pesquisa.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b="1" dirty="0">
                <a:latin typeface="Arial Narrow" panose="020B0606020202030204" pitchFamily="34" charset="0"/>
              </a:rPr>
              <a:t>Não omitir </a:t>
            </a:r>
            <a:r>
              <a:rPr lang="pt-PT" sz="2400" dirty="0">
                <a:latin typeface="Arial Narrow" panose="020B0606020202030204" pitchFamily="34" charset="0"/>
              </a:rPr>
              <a:t>qualquer informação importante que retrate a pesquisa;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latin typeface="Arial Narrow" panose="020B0606020202030204" pitchFamily="34" charset="0"/>
              </a:rPr>
              <a:t>Detalhar as preocupações éticas relacionadas ao estudo e como elas foram abordadas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2400" dirty="0">
                <a:latin typeface="Arial Narrow" panose="020B0606020202030204" pitchFamily="34" charset="0"/>
              </a:rPr>
              <a:t>Deve ter informações suficientes para permitir que qualquer outro </a:t>
            </a:r>
            <a:r>
              <a:rPr lang="pt-PT" sz="2400" b="1" dirty="0">
                <a:latin typeface="Arial Narrow" panose="020B0606020202030204" pitchFamily="34" charset="0"/>
              </a:rPr>
              <a:t>pesquisador replique </a:t>
            </a:r>
            <a:r>
              <a:rPr lang="pt-PT" sz="2400" dirty="0">
                <a:latin typeface="Arial Narrow" panose="020B0606020202030204" pitchFamily="34" charset="0"/>
              </a:rPr>
              <a:t>e conﬁrme o trabalho que está sendo apresentado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0C426BC-6D11-4D31-8499-02500AE55556}"/>
              </a:ext>
            </a:extLst>
          </p:cNvPr>
          <p:cNvSpPr/>
          <p:nvPr/>
        </p:nvSpPr>
        <p:spPr>
          <a:xfrm>
            <a:off x="651581" y="5589239"/>
            <a:ext cx="7776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latin typeface="Arial Narrow" panose="020B0606020202030204" pitchFamily="34" charset="0"/>
              </a:rPr>
              <a:t>Fonte: </a:t>
            </a:r>
          </a:p>
          <a:p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Cuschieri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Grech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Savona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-Ventura, WASP (Write a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127, 2018, </a:t>
            </a:r>
            <a:r>
              <a:rPr lang="pt-BR" sz="1200" i="1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pt-BR" sz="12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101-105, ISSN 0378-3782</a:t>
            </a:r>
          </a:p>
          <a:p>
            <a:r>
              <a:rPr lang="pt-BR" sz="1200" i="1" dirty="0" err="1">
                <a:latin typeface="Arial Narrow" panose="020B0606020202030204" pitchFamily="34" charset="0"/>
              </a:rPr>
              <a:t>Volpato</a:t>
            </a:r>
            <a:r>
              <a:rPr lang="pt-BR" sz="1200" i="1" dirty="0">
                <a:latin typeface="Arial Narrow" panose="020B0606020202030204" pitchFamily="34" charset="0"/>
              </a:rPr>
              <a:t>, G. Métodos para a Produção do Conhecimento - Aula 11 - O projeto de pesquisa</a:t>
            </a:r>
          </a:p>
          <a:p>
            <a:r>
              <a:rPr lang="pt-BR" sz="1200" i="1" dirty="0">
                <a:latin typeface="Arial Narrow" panose="020B0606020202030204" pitchFamily="34" charset="0"/>
              </a:rPr>
              <a:t>João Candido Fernandes. Engenharia de Computação </a:t>
            </a:r>
            <a:r>
              <a:rPr lang="pt-BR" sz="1200" i="1" dirty="0" err="1">
                <a:latin typeface="Arial Narrow" panose="020B0606020202030204" pitchFamily="34" charset="0"/>
              </a:rPr>
              <a:t>Univesp</a:t>
            </a:r>
            <a:r>
              <a:rPr lang="pt-BR" sz="1200" i="1" dirty="0">
                <a:latin typeface="Arial Narrow" panose="020B0606020202030204" pitchFamily="34" charset="0"/>
              </a:rPr>
              <a:t> – 19º Bimestre Disciplina: Trabalho de Conclusão de Curso I </a:t>
            </a:r>
            <a:r>
              <a:rPr lang="pt-BR" sz="1200" i="1" dirty="0" err="1">
                <a:latin typeface="Arial Narrow" panose="020B0606020202030204" pitchFamily="34" charset="0"/>
              </a:rPr>
              <a:t>Univesp</a:t>
            </a:r>
            <a:r>
              <a:rPr lang="pt-BR" sz="1200" i="1" dirty="0">
                <a:latin typeface="Arial Narrow" panose="020B0606020202030204" pitchFamily="34" charset="0"/>
              </a:rPr>
              <a:t> - Universidade Virtual do Estado de São Paulo (https://www.youtube.com/</a:t>
            </a:r>
            <a:r>
              <a:rPr lang="pt-BR" sz="1200" i="1" dirty="0" err="1">
                <a:latin typeface="Arial Narrow" panose="020B0606020202030204" pitchFamily="34" charset="0"/>
              </a:rPr>
              <a:t>watch?v</a:t>
            </a:r>
            <a:r>
              <a:rPr lang="pt-BR" sz="1200" i="1" dirty="0">
                <a:latin typeface="Arial Narrow" panose="020B0606020202030204" pitchFamily="34" charset="0"/>
              </a:rPr>
              <a:t>=Exy0h8B8fTk)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D13D2B8-3F53-34DC-7A81-C9CA6FF59E03}"/>
              </a:ext>
            </a:extLst>
          </p:cNvPr>
          <p:cNvSpPr txBox="1">
            <a:spLocks/>
          </p:cNvSpPr>
          <p:nvPr/>
        </p:nvSpPr>
        <p:spPr>
          <a:xfrm>
            <a:off x="517369" y="207622"/>
            <a:ext cx="5370483" cy="6454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Materiais e Métodos</a:t>
            </a:r>
            <a:endParaRPr lang="pt-BR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1094D57-017F-1B93-693A-E9BF73CAF582}"/>
              </a:ext>
            </a:extLst>
          </p:cNvPr>
          <p:cNvCxnSpPr/>
          <p:nvPr/>
        </p:nvCxnSpPr>
        <p:spPr>
          <a:xfrm>
            <a:off x="623888" y="853112"/>
            <a:ext cx="49680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1368</Words>
  <Application>Microsoft Office PowerPoint</Application>
  <PresentationFormat>Widescreen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Bianca</dc:creator>
  <cp:lastModifiedBy>bianca vieira</cp:lastModifiedBy>
  <cp:revision>111</cp:revision>
  <dcterms:created xsi:type="dcterms:W3CDTF">2013-08-03T13:04:52Z</dcterms:created>
  <dcterms:modified xsi:type="dcterms:W3CDTF">2024-05-02T17:46:26Z</dcterms:modified>
</cp:coreProperties>
</file>