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20" r:id="rId3"/>
    <p:sldId id="347" r:id="rId4"/>
    <p:sldId id="341" r:id="rId5"/>
    <p:sldId id="344" r:id="rId6"/>
    <p:sldId id="321" r:id="rId7"/>
    <p:sldId id="349" r:id="rId8"/>
    <p:sldId id="325" r:id="rId9"/>
    <p:sldId id="311" r:id="rId10"/>
    <p:sldId id="312" r:id="rId11"/>
    <p:sldId id="306" r:id="rId12"/>
    <p:sldId id="307" r:id="rId13"/>
    <p:sldId id="318" r:id="rId14"/>
    <p:sldId id="345" r:id="rId15"/>
    <p:sldId id="287" r:id="rId16"/>
    <p:sldId id="299" r:id="rId17"/>
    <p:sldId id="313" r:id="rId18"/>
    <p:sldId id="316" r:id="rId19"/>
    <p:sldId id="319" r:id="rId20"/>
    <p:sldId id="322" r:id="rId21"/>
    <p:sldId id="323" r:id="rId22"/>
    <p:sldId id="314" r:id="rId23"/>
    <p:sldId id="308" r:id="rId24"/>
    <p:sldId id="309" r:id="rId25"/>
    <p:sldId id="310" r:id="rId26"/>
    <p:sldId id="296" r:id="rId27"/>
    <p:sldId id="305" r:id="rId28"/>
    <p:sldId id="324" r:id="rId2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60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>
      <p:cViewPr>
        <p:scale>
          <a:sx n="75" d="100"/>
          <a:sy n="75" d="100"/>
        </p:scale>
        <p:origin x="1872" y="780"/>
      </p:cViewPr>
      <p:guideLst>
        <p:guide orient="horz" pos="845"/>
        <p:guide pos="60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58158548568538"/>
          <c:y val="9.2592831806051087E-2"/>
          <c:w val="0.75503990285838007"/>
          <c:h val="0.7195785786070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Plan2!$B$1</c:f>
              <c:strCache>
                <c:ptCount val="1"/>
                <c:pt idx="0">
                  <c:v>E3-101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Plan2!$B$2:$B$3</c:f>
              <c:numCache>
                <c:formatCode>General</c:formatCode>
                <c:ptCount val="2"/>
                <c:pt idx="0">
                  <c:v>136.19999999999999</c:v>
                </c:pt>
                <c:pt idx="1">
                  <c:v>104.3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1F-4C99-8658-4644EE208775}"/>
            </c:ext>
          </c:extLst>
        </c:ser>
        <c:ser>
          <c:idx val="1"/>
          <c:order val="1"/>
          <c:tx>
            <c:strRef>
              <c:f>Plan2!$C$1</c:f>
              <c:strCache>
                <c:ptCount val="1"/>
                <c:pt idx="0">
                  <c:v>E3-236</c:v>
                </c:pt>
              </c:strCache>
            </c:strRef>
          </c:tx>
          <c:spPr>
            <a:solidFill>
              <a:srgbClr val="99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Plan2!$C$2:$C$3</c:f>
              <c:numCache>
                <c:formatCode>General</c:formatCode>
                <c:ptCount val="2"/>
                <c:pt idx="0">
                  <c:v>151</c:v>
                </c:pt>
                <c:pt idx="1">
                  <c:v>88.1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1F-4C99-8658-4644EE208775}"/>
            </c:ext>
          </c:extLst>
        </c:ser>
        <c:ser>
          <c:idx val="2"/>
          <c:order val="2"/>
          <c:tx>
            <c:strRef>
              <c:f>Plan2!$D$1</c:f>
              <c:strCache>
                <c:ptCount val="1"/>
                <c:pt idx="0">
                  <c:v>E3-144</c:v>
                </c:pt>
              </c:strCache>
            </c:strRef>
          </c:tx>
          <c:spPr>
            <a:solidFill>
              <a:srgbClr val="00CC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Plan2!$D$2:$D$3</c:f>
              <c:numCache>
                <c:formatCode>General</c:formatCode>
                <c:ptCount val="2"/>
                <c:pt idx="0">
                  <c:v>95.1</c:v>
                </c:pt>
                <c:pt idx="1">
                  <c:v>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1F-4C99-8658-4644EE208775}"/>
            </c:ext>
          </c:extLst>
        </c:ser>
        <c:ser>
          <c:idx val="3"/>
          <c:order val="3"/>
          <c:tx>
            <c:strRef>
              <c:f>Plan2!$E$1</c:f>
              <c:strCache>
                <c:ptCount val="1"/>
                <c:pt idx="0">
                  <c:v>E3-064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Plan2!$E$2:$E$3</c:f>
              <c:numCache>
                <c:formatCode>General</c:formatCode>
                <c:ptCount val="2"/>
                <c:pt idx="0">
                  <c:v>69.8</c:v>
                </c:pt>
                <c:pt idx="1">
                  <c:v>88.7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1F-4C99-8658-4644EE208775}"/>
            </c:ext>
          </c:extLst>
        </c:ser>
        <c:ser>
          <c:idx val="4"/>
          <c:order val="4"/>
          <c:tx>
            <c:strRef>
              <c:f>Plan2!$F$1</c:f>
              <c:strCache>
                <c:ptCount val="1"/>
                <c:pt idx="0">
                  <c:v>E3-143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Plan2!$F$2:$F$3</c:f>
              <c:numCache>
                <c:formatCode>General</c:formatCode>
                <c:ptCount val="2"/>
                <c:pt idx="0">
                  <c:v>151.5</c:v>
                </c:pt>
                <c:pt idx="1">
                  <c:v>120.5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1F-4C99-8658-4644EE208775}"/>
            </c:ext>
          </c:extLst>
        </c:ser>
        <c:ser>
          <c:idx val="5"/>
          <c:order val="5"/>
          <c:tx>
            <c:strRef>
              <c:f>Plan2!$G$1</c:f>
              <c:strCache>
                <c:ptCount val="1"/>
                <c:pt idx="0">
                  <c:v>E3-153</c:v>
                </c:pt>
              </c:strCache>
            </c:strRef>
          </c:tx>
          <c:spPr>
            <a:solidFill>
              <a:srgbClr val="3333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Plan2!$G$2:$G$3</c:f>
              <c:numCache>
                <c:formatCode>General</c:formatCode>
                <c:ptCount val="2"/>
                <c:pt idx="0">
                  <c:v>159.5</c:v>
                </c:pt>
                <c:pt idx="1">
                  <c:v>117.6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1F-4C99-8658-4644EE208775}"/>
            </c:ext>
          </c:extLst>
        </c:ser>
        <c:ser>
          <c:idx val="6"/>
          <c:order val="6"/>
          <c:tx>
            <c:strRef>
              <c:f>Plan2!$H$1</c:f>
              <c:strCache>
                <c:ptCount val="1"/>
                <c:pt idx="0">
                  <c:v>E3-038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Plan2!$H$2:$H$3</c:f>
              <c:numCache>
                <c:formatCode>General</c:formatCode>
                <c:ptCount val="2"/>
                <c:pt idx="0">
                  <c:v>150</c:v>
                </c:pt>
                <c:pt idx="1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1F-4C99-8658-4644EE208775}"/>
            </c:ext>
          </c:extLst>
        </c:ser>
        <c:ser>
          <c:idx val="7"/>
          <c:order val="7"/>
          <c:tx>
            <c:strRef>
              <c:f>Plan2!$I$1</c:f>
              <c:strCache>
                <c:ptCount val="1"/>
                <c:pt idx="0">
                  <c:v>E3-037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spPr>
                <a:solidFill>
                  <a:srgbClr val="FFFFFF"/>
                </a:solidFill>
                <a:ln w="25400">
                  <a:noFill/>
                </a:ln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01F-4C99-8658-4644EE208775}"/>
                </c:ext>
              </c:extLst>
            </c:dLbl>
            <c:spPr>
              <a:solidFill>
                <a:srgbClr val="FFFFFF"/>
              </a:solidFill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Plan2!$A$2:$A$3</c:f>
              <c:numCache>
                <c:formatCode>m/d/yyyy</c:formatCode>
                <c:ptCount val="2"/>
                <c:pt idx="0">
                  <c:v>23</c:v>
                </c:pt>
                <c:pt idx="1">
                  <c:v>24</c:v>
                </c:pt>
              </c:numCache>
            </c:numRef>
          </c:cat>
          <c:val>
            <c:numRef>
              <c:f>Plan2!$I$2:$I$3</c:f>
              <c:numCache>
                <c:formatCode>General</c:formatCode>
                <c:ptCount val="2"/>
                <c:pt idx="0">
                  <c:v>210</c:v>
                </c:pt>
                <c:pt idx="1">
                  <c:v>169.4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1F-4C99-8658-4644EE2087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0668096"/>
        <c:axId val="1"/>
      </c:barChart>
      <c:dateAx>
        <c:axId val="640668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Dias</a:t>
                </a:r>
              </a:p>
            </c:rich>
          </c:tx>
          <c:layout>
            <c:manualLayout>
              <c:xMode val="edge"/>
              <c:yMode val="edge"/>
              <c:x val="0.47907041852326598"/>
              <c:y val="0.8465630685053257"/>
            </c:manualLayout>
          </c:layout>
          <c:overlay val="0"/>
          <c:spPr>
            <a:noFill/>
            <a:ln w="25400">
              <a:noFill/>
            </a:ln>
          </c:spPr>
        </c:title>
        <c:numFmt formatCode="d/m;@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"/>
        <c:crosses val="autoZero"/>
        <c:auto val="1"/>
        <c:lblOffset val="100"/>
        <c:baseTimeUnit val="days"/>
        <c:majorUnit val="1"/>
        <c:majorTimeUnit val="days"/>
        <c:minorUnit val="1"/>
        <c:minor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/>
                  <a:t>Precipitação (mm)</a:t>
                </a:r>
              </a:p>
            </c:rich>
          </c:tx>
          <c:layout>
            <c:manualLayout>
              <c:xMode val="edge"/>
              <c:yMode val="edge"/>
              <c:x val="4.4961240310077519E-2"/>
              <c:y val="0.2830696162979627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640668096"/>
        <c:crosses val="autoZero"/>
        <c:crossBetween val="between"/>
        <c:majorUnit val="20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3643427129748315"/>
          <c:y val="0.10317488091766307"/>
          <c:w val="0.25581427902907483"/>
          <c:h val="0.19576775125331553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0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0.17363</cdr:x>
      <cdr:y>0.02122</cdr:y>
    </cdr:from>
    <cdr:to>
      <cdr:x>0.84606</cdr:x>
      <cdr:y>0.0794</cdr:y>
    </cdr:to>
    <cdr:sp macro="" textlink="">
      <cdr:nvSpPr>
        <cdr:cNvPr id="3076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1556" y="79796"/>
          <a:ext cx="4137546" cy="2100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pt-BR" sz="1200" b="1" i="0" u="none" strike="noStrike" baseline="0">
              <a:solidFill>
                <a:srgbClr val="000000"/>
              </a:solidFill>
              <a:latin typeface="Arial"/>
              <a:cs typeface="Arial"/>
            </a:rPr>
            <a:t>CHUVA DIÁRIA (mm) - 23 e 24/01/1985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12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74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94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277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0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52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86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168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33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80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372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45000"/>
                <a:lumOff val="55000"/>
              </a:schemeClr>
            </a:gs>
            <a:gs pos="47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B8D5B-B752-4BFD-BA3B-B87A7B42A82B}" type="datetimeFigureOut">
              <a:rPr lang="pt-BR" smtClean="0"/>
              <a:t>24/04/2024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1AF84-C7E6-43BD-827C-C64A06FE29A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773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rabalhoacademico.fflch.usp.br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D6BF4B5-BFB5-EEBE-36F8-56216C2A3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07413"/>
              </p:ext>
            </p:extLst>
          </p:nvPr>
        </p:nvGraphicFramePr>
        <p:xfrm>
          <a:off x="1447013" y="643467"/>
          <a:ext cx="9297975" cy="5571070"/>
        </p:xfrm>
        <a:graphic>
          <a:graphicData uri="http://schemas.openxmlformats.org/drawingml/2006/table">
            <a:tbl>
              <a:tblPr firstRow="1" firstCol="1" bandRow="1"/>
              <a:tblGrid>
                <a:gridCol w="1645292">
                  <a:extLst>
                    <a:ext uri="{9D8B030D-6E8A-4147-A177-3AD203B41FA5}">
                      <a16:colId xmlns:a16="http://schemas.microsoft.com/office/drawing/2014/main" val="1022536773"/>
                    </a:ext>
                  </a:extLst>
                </a:gridCol>
                <a:gridCol w="7652683">
                  <a:extLst>
                    <a:ext uri="{9D8B030D-6E8A-4147-A177-3AD203B41FA5}">
                      <a16:colId xmlns:a16="http://schemas.microsoft.com/office/drawing/2014/main" val="1133445150"/>
                    </a:ext>
                  </a:extLst>
                </a:gridCol>
              </a:tblGrid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1" i="0" u="none" strike="noStrike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DIA/MÊS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1" i="0" u="none" strike="noStrike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CONTEÚDO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4031830"/>
                  </a:ext>
                </a:extLst>
              </a:tr>
              <a:tr h="338470">
                <a:tc gridSpan="2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BE4D5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MÓDULO 1: Aspectos Gerais da Pesquisa Científica</a:t>
                      </a:r>
                      <a:endParaRPr lang="pt-BR" sz="1400" b="0" i="0" u="none" strike="noStrike" dirty="0">
                        <a:effectLst/>
                        <a:highlight>
                          <a:srgbClr val="FBE4D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550" marR="99550" marT="49775" marB="497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053036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E4D5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21/03</a:t>
                      </a:r>
                      <a:endParaRPr lang="pt-BR" sz="1400" b="0" i="0" u="none" strike="noStrike">
                        <a:effectLst/>
                        <a:highlight>
                          <a:srgbClr val="FBE4D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BE4D5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Apresentação do Curso/Aspectos Gerais da Pesquisa</a:t>
                      </a:r>
                      <a:endParaRPr lang="pt-BR" sz="1400" b="0" i="0" u="none" strike="noStrike">
                        <a:effectLst/>
                        <a:highlight>
                          <a:srgbClr val="FBE4D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33299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BE4D5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28/03</a:t>
                      </a:r>
                      <a:endParaRPr lang="pt-BR" sz="1400" b="0" i="0" u="none" strike="noStrike">
                        <a:effectLst/>
                        <a:highlight>
                          <a:srgbClr val="FBE4D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BE4D5"/>
                          </a:highlight>
                          <a:latin typeface="Arial Narrow" panose="020B0606020202030204" pitchFamily="34" charset="0"/>
                        </a:rPr>
                        <a:t>Feriado - Semana da Pátria</a:t>
                      </a:r>
                      <a:endParaRPr lang="pt-BR" sz="1400" b="0" i="0" u="none" strike="noStrike">
                        <a:effectLst/>
                        <a:highlight>
                          <a:srgbClr val="FBE4D5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641584"/>
                  </a:ext>
                </a:extLst>
              </a:tr>
              <a:tr h="338470">
                <a:tc gridSpan="2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MÓDULO 2: Estrutura Básica da Pesquisa Cientifica</a:t>
                      </a:r>
                      <a:endParaRPr lang="pt-BR" sz="1400" b="0" i="0" u="none" strike="noStrike" dirty="0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550" marR="99550" marT="49775" marB="497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10866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04/04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Título, Resumo, Introdução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56986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11/04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Referências Bibliográficas: Gerenciador automático </a:t>
                      </a:r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(Remota)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966610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18/04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Trabalhos individuais (Itens 2 e 3 do Projeto) – T1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094989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25/04</a:t>
                      </a:r>
                      <a:endParaRPr lang="pt-BR" sz="14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Embasamento Teórico </a:t>
                      </a:r>
                      <a:endParaRPr lang="pt-BR" sz="14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91821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02/05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Materiais e Métodos 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176966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09/05</a:t>
                      </a:r>
                      <a:endParaRPr lang="pt-BR" sz="1400" b="0" i="0" u="none" strike="noStrike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2CC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Resultados, Discussão e Conclusão</a:t>
                      </a:r>
                      <a:endParaRPr lang="pt-BR" sz="1400" b="0" i="0" u="none" strike="noStrike" dirty="0">
                        <a:effectLst/>
                        <a:highlight>
                          <a:srgbClr val="FFF2CC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691658"/>
                  </a:ext>
                </a:extLst>
              </a:tr>
              <a:tr h="338470">
                <a:tc gridSpan="2"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MÓDULO 3: Comunicação Científica</a:t>
                      </a:r>
                      <a:endParaRPr lang="pt-BR" sz="1400" b="0" i="0" u="none" strike="noStrike" dirty="0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9550" marR="99550" marT="49775" marB="497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948920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16/05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</a:rPr>
                        <a:t>Divulgação Acadêmica da Pesquisa: Artigos e Apresentações (oral/painel)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49228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23/05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Trabalhos individuais (Itens 4, 5 e 6 do Projeto) – T2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49955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30/05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</a:rPr>
                        <a:t>Feriado – Corpus Christi</a:t>
                      </a:r>
                      <a:endParaRPr lang="pt-BR" sz="1400" b="0" i="0" u="none" strike="noStrike" dirty="0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5272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06/06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E2F3"/>
                          </a:highlight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8. Como Escrever um Artigo Científico: Importância da Comunicação</a:t>
                      </a:r>
                      <a:endParaRPr lang="pt-BR" sz="1400" b="0" i="0" u="none" strike="noStrike">
                        <a:effectLst/>
                        <a:highlight>
                          <a:srgbClr val="D9E2F3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015075"/>
                  </a:ext>
                </a:extLst>
              </a:tr>
              <a:tr h="368335">
                <a:tc gridSpan="2">
                  <a:txBody>
                    <a:bodyPr/>
                    <a:lstStyle/>
                    <a:p>
                      <a:pPr indent="27432"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04470" algn="l"/>
                        </a:tabLst>
                      </a:pPr>
                      <a:r>
                        <a:rPr lang="pt-BR" sz="1400" b="1" i="0" u="none" strike="noStrike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AVALIAÇÕES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9550" marR="99550" marT="49775" marB="497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427526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13/06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04470" algn="l"/>
                        </a:tabLst>
                      </a:pPr>
                      <a:r>
                        <a:rPr lang="pt-BR" sz="1400" b="0" i="0" u="none" strike="noStrike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Apresentação Projetos de Pesquisas Individuais (Oral)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234314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t-BR" sz="1400" b="0" i="0" u="none" strike="noStrike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20/06</a:t>
                      </a:r>
                      <a:endParaRPr lang="pt-BR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204470" algn="l"/>
                        </a:tabLst>
                      </a:pPr>
                      <a:r>
                        <a:rPr lang="pt-BR" sz="1400" b="0" i="0" u="none" strike="noStrike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</a:rPr>
                        <a:t> Apresentação Projetos de Pesquisas Individuais (Oral)</a:t>
                      </a:r>
                      <a:endParaRPr lang="pt-BR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662" marR="74662" marT="103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2081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384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B3AE986-33BE-4C3F-B310-80AD15040AF1}"/>
              </a:ext>
            </a:extLst>
          </p:cNvPr>
          <p:cNvSpPr/>
          <p:nvPr/>
        </p:nvSpPr>
        <p:spPr>
          <a:xfrm>
            <a:off x="773892" y="1561045"/>
            <a:ext cx="5420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4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Se os dados mostram tendências pronunciadas, use um </a:t>
            </a:r>
            <a:r>
              <a:rPr lang="pt-BR" sz="2400" b="1" dirty="0">
                <a:latin typeface="Arial Narrow" panose="020B0606020202030204" pitchFamily="34" charset="0"/>
              </a:rPr>
              <a:t>gráfico</a:t>
            </a:r>
            <a:r>
              <a:rPr lang="pt-BR" sz="2400" dirty="0">
                <a:latin typeface="Arial Narrow" panose="020B0606020202030204" pitchFamily="34" charset="0"/>
              </a:rPr>
              <a:t>. 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endParaRPr lang="pt-BR" sz="2400" dirty="0">
              <a:latin typeface="Arial Narrow" panose="020B060602020203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3408B50-99DB-478F-A817-E7DDDDF4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92" y="2895056"/>
            <a:ext cx="3932247" cy="1509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303DC2F-B35B-4BDE-8546-869A08F3E5CE}"/>
              </a:ext>
            </a:extLst>
          </p:cNvPr>
          <p:cNvSpPr/>
          <p:nvPr/>
        </p:nvSpPr>
        <p:spPr>
          <a:xfrm>
            <a:off x="623888" y="4946633"/>
            <a:ext cx="6737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Se os números não apresentam “tendências” em evidência, use </a:t>
            </a:r>
            <a:r>
              <a:rPr lang="pt-BR" sz="2400" b="1" dirty="0">
                <a:latin typeface="Arial Narrow" panose="020B0606020202030204" pitchFamily="34" charset="0"/>
              </a:rPr>
              <a:t>tabela</a:t>
            </a:r>
            <a:r>
              <a:rPr lang="pt-BR" sz="2400" dirty="0">
                <a:latin typeface="Arial Narrow" panose="020B0606020202030204" pitchFamily="34" charset="0"/>
              </a:rPr>
              <a:t> (talvez mais fácil para preparar).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45A698B-F107-4A5A-A782-88A307659908}"/>
              </a:ext>
            </a:extLst>
          </p:cNvPr>
          <p:cNvSpPr/>
          <p:nvPr/>
        </p:nvSpPr>
        <p:spPr>
          <a:xfrm>
            <a:off x="2011786" y="973585"/>
            <a:ext cx="4325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i="1" dirty="0">
                <a:latin typeface="Arial Narrow" panose="020B0606020202030204" pitchFamily="34" charset="0"/>
              </a:rPr>
              <a:t>Quando usar gráficos?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E0E7784-D112-414D-B8ED-8207DF274097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25BA7F6-5E6E-4E5B-B9A2-07B0B0831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863" y="995523"/>
            <a:ext cx="4525393" cy="553455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7C2828E-13AE-A627-4471-643B2573204D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EAA35766-51FA-A4D3-62FB-7ACDF6DBEB98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58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9EE1186-1D2D-451B-B651-0233D4E8733C}"/>
              </a:ext>
            </a:extLst>
          </p:cNvPr>
          <p:cNvSpPr/>
          <p:nvPr/>
        </p:nvSpPr>
        <p:spPr>
          <a:xfrm>
            <a:off x="602987" y="1905506"/>
            <a:ext cx="63362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latin typeface="Arial Narrow" panose="020B0606020202030204" pitchFamily="34" charset="0"/>
              </a:rPr>
              <a:t>“Antes de prosseguir para o "como fazer" a tabela, veja se precisa dela”</a:t>
            </a:r>
          </a:p>
          <a:p>
            <a:endParaRPr lang="pt-BR" sz="3200" dirty="0">
              <a:latin typeface="Arial Narrow" panose="020B0606020202030204" pitchFamily="34" charset="0"/>
            </a:endParaRPr>
          </a:p>
          <a:p>
            <a:r>
              <a:rPr lang="pt-BR" sz="3200" dirty="0">
                <a:latin typeface="Arial Narrow" panose="020B0606020202030204" pitchFamily="34" charset="0"/>
              </a:rPr>
              <a:t>Se você fez (ou precisa apresentar) apenas algumas “informações”, forneça os dados no texto.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584DCE7-E593-4F62-9019-5EFA64E91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12" y="1844824"/>
            <a:ext cx="4557404" cy="302534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B8F59EC-8C62-43B6-9E63-32DBFC11B046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4AE2CFEB-4932-CAF3-DA5B-01AF5359BDA6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C17A25BD-8258-60BA-9629-1807BED86FE4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2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80E37D4-FB2A-4F1D-A2E2-30C54660EF7E}"/>
              </a:ext>
            </a:extLst>
          </p:cNvPr>
          <p:cNvSpPr/>
          <p:nvPr/>
        </p:nvSpPr>
        <p:spPr>
          <a:xfrm>
            <a:off x="5519936" y="1098189"/>
            <a:ext cx="4170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i="1" dirty="0">
                <a:latin typeface="Arial Narrow" panose="020B0606020202030204" pitchFamily="34" charset="0"/>
              </a:rPr>
              <a:t>“Entre o grupo de teste de 56 pacientes hospitalizados, em 14 dias, 6 foram infectados.”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0DDA1F7-C9CD-4D0B-B775-2B5D8866A401}"/>
              </a:ext>
            </a:extLst>
          </p:cNvPr>
          <p:cNvGrpSpPr/>
          <p:nvPr/>
        </p:nvGrpSpPr>
        <p:grpSpPr>
          <a:xfrm>
            <a:off x="695400" y="887074"/>
            <a:ext cx="4281675" cy="5083851"/>
            <a:chOff x="490381" y="1153460"/>
            <a:chExt cx="4281675" cy="5083851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915F33D-6F85-4F2F-AFD0-606EF7929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381" y="1153460"/>
              <a:ext cx="4281675" cy="5083851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9FF78BA6-8144-4C89-9642-891078952B8C}"/>
                </a:ext>
              </a:extLst>
            </p:cNvPr>
            <p:cNvSpPr/>
            <p:nvPr/>
          </p:nvSpPr>
          <p:spPr>
            <a:xfrm>
              <a:off x="2987824" y="2564904"/>
              <a:ext cx="17842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 Narrow" panose="020B0606020202030204" pitchFamily="34" charset="0"/>
                </a:rPr>
                <a:t>Total de </a:t>
              </a:r>
            </a:p>
            <a:p>
              <a:r>
                <a:rPr lang="pt-BR" b="1" dirty="0">
                  <a:latin typeface="Arial Narrow" panose="020B0606020202030204" pitchFamily="34" charset="0"/>
                </a:rPr>
                <a:t>Pacientes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BB0C1DB-D9EF-4741-ADEA-C803A6E5EBF2}"/>
                </a:ext>
              </a:extLst>
            </p:cNvPr>
            <p:cNvSpPr/>
            <p:nvPr/>
          </p:nvSpPr>
          <p:spPr>
            <a:xfrm>
              <a:off x="2987824" y="3244334"/>
              <a:ext cx="17842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 Narrow" panose="020B0606020202030204" pitchFamily="34" charset="0"/>
                </a:rPr>
                <a:t>Nº de Infecções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857AF0F-F107-4687-97C1-F3F67F3D6F9E}"/>
                </a:ext>
              </a:extLst>
            </p:cNvPr>
            <p:cNvSpPr/>
            <p:nvPr/>
          </p:nvSpPr>
          <p:spPr>
            <a:xfrm>
              <a:off x="2959951" y="3852048"/>
              <a:ext cx="17842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b="1" dirty="0">
                  <a:latin typeface="Arial Narrow" panose="020B0606020202030204" pitchFamily="34" charset="0"/>
                </a:rPr>
                <a:t>Média de Dias hospitalizados</a:t>
              </a: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01949719-8CA3-4BC2-A6C7-3C72CA65FD8F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840512D-84AB-6CAD-0C99-279F95702771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8F01200-8B94-967E-8884-9ACB3AF27524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9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074DD66-3778-4929-8AAB-63B0BD42DD51}"/>
              </a:ext>
            </a:extLst>
          </p:cNvPr>
          <p:cNvSpPr/>
          <p:nvPr/>
        </p:nvSpPr>
        <p:spPr>
          <a:xfrm>
            <a:off x="767408" y="1196752"/>
            <a:ext cx="101531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O gráfico deve ser sempre o mais </a:t>
            </a:r>
            <a:r>
              <a:rPr lang="pt-BR" sz="2400" b="1" dirty="0">
                <a:latin typeface="Arial Narrow" panose="020B0606020202030204" pitchFamily="34" charset="0"/>
              </a:rPr>
              <a:t>simples</a:t>
            </a:r>
            <a:r>
              <a:rPr lang="pt-BR" sz="2400" dirty="0">
                <a:latin typeface="Arial Narrow" panose="020B0606020202030204" pitchFamily="34" charset="0"/>
              </a:rPr>
              <a:t> possível.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“O desastre mais comum em ilustrar é incluir muitas informações em uma figura. Muita informação em uma ilustração confunde...” (</a:t>
            </a:r>
            <a:r>
              <a:rPr lang="pt-BR" sz="2400" i="1" dirty="0" err="1">
                <a:latin typeface="Arial Narrow" panose="020B0606020202030204" pitchFamily="34" charset="0"/>
              </a:rPr>
              <a:t>Briscoe</a:t>
            </a:r>
            <a:r>
              <a:rPr lang="pt-BR" sz="2400" i="1" dirty="0">
                <a:latin typeface="Arial Narrow" panose="020B0606020202030204" pitchFamily="34" charset="0"/>
              </a:rPr>
              <a:t> 1996</a:t>
            </a:r>
            <a:r>
              <a:rPr lang="pt-BR" sz="2400" dirty="0">
                <a:latin typeface="Arial Narrow" panose="020B0606020202030204" pitchFamily="34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Projete gráficos (e tabelas) para ser compreensível </a:t>
            </a:r>
            <a:r>
              <a:rPr lang="pt-BR" sz="2400" b="1" dirty="0">
                <a:latin typeface="Arial Narrow" panose="020B0606020202030204" pitchFamily="34" charset="0"/>
              </a:rPr>
              <a:t>sem o texto</a:t>
            </a:r>
            <a:r>
              <a:rPr lang="pt-BR" sz="2400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Não deixe leitores tentando visualizar suas descobertas</a:t>
            </a:r>
          </a:p>
          <a:p>
            <a:endParaRPr lang="pt-BR" sz="24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 Narrow" panose="020B0606020202030204" pitchFamily="34" charset="0"/>
              </a:rPr>
              <a:t>Use gráficos que representem suas descobertas de maneira justa e precisa (Ex. não adapte as escalas nos eixos para fazer suas descobertas parecerem mais impressionantes do que eles são).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94733B0-0E15-48FB-9704-D4F478E34D09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74F3EE-D757-D2C3-6F73-CE877D736922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A2503C53-4B99-52C3-31DB-74B5B88E9442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3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809A671-037A-4C60-8996-2B232E85D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75" t="37179" r="2750" b="3843"/>
          <a:stretch/>
        </p:blipFill>
        <p:spPr>
          <a:xfrm>
            <a:off x="492925" y="765175"/>
            <a:ext cx="11582865" cy="532812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F8CB73E-33E2-FDA1-1009-49DEC0641572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0ED1F81-D31D-B688-817D-6D5DC0B58710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31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55F0CC8-CEB0-4A5A-89F7-3781FA59114E}"/>
              </a:ext>
            </a:extLst>
          </p:cNvPr>
          <p:cNvSpPr/>
          <p:nvPr/>
        </p:nvSpPr>
        <p:spPr>
          <a:xfrm>
            <a:off x="839416" y="1040699"/>
            <a:ext cx="82695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PT" sz="2800" dirty="0">
                <a:latin typeface="Arial Narrow" panose="020B0606020202030204" pitchFamily="34" charset="0"/>
              </a:rPr>
              <a:t>As tabelas e figuras devem ser simples de interpretar, sem combinações de cores obscuras.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9ED0EA-FC06-4BCC-81C6-77F27FA7BBE4}"/>
              </a:ext>
            </a:extLst>
          </p:cNvPr>
          <p:cNvSpPr/>
          <p:nvPr/>
        </p:nvSpPr>
        <p:spPr>
          <a:xfrm>
            <a:off x="5375920" y="1475593"/>
            <a:ext cx="7309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3">
              <a:spcAft>
                <a:spcPts val="1200"/>
              </a:spcAft>
            </a:pPr>
            <a:r>
              <a:rPr lang="pt-PT" sz="2800" b="1" dirty="0">
                <a:latin typeface="Arial Narrow" panose="020B0606020202030204" pitchFamily="34" charset="0"/>
              </a:rPr>
              <a:t>“Seus examinadores podem ser daltônicos” </a:t>
            </a:r>
            <a:endParaRPr lang="pt-BR" sz="2800" b="1" dirty="0">
              <a:latin typeface="Arial Narrow" panose="020B060602020203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A9E7C4C-CFD9-4D7C-8D5A-6313E8FFA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12" t="32034" r="13632" b="31216"/>
          <a:stretch/>
        </p:blipFill>
        <p:spPr>
          <a:xfrm>
            <a:off x="2999656" y="2024767"/>
            <a:ext cx="6618898" cy="4088143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BD9442B8-8D9F-430C-B070-993ED5ED44CE}"/>
              </a:ext>
            </a:extLst>
          </p:cNvPr>
          <p:cNvSpPr/>
          <p:nvPr/>
        </p:nvSpPr>
        <p:spPr>
          <a:xfrm>
            <a:off x="2001203" y="6023159"/>
            <a:ext cx="8682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 G. L. (2015) Método Lógico para a Redação Científica. RECIIS 2015, </a:t>
            </a:r>
            <a:r>
              <a:rPr lang="pt-BR" sz="1200" dirty="0" err="1">
                <a:latin typeface="Arial Narrow" panose="020B0606020202030204" pitchFamily="34" charset="0"/>
              </a:rPr>
              <a:t>jan</a:t>
            </a:r>
            <a:r>
              <a:rPr lang="pt-BR" sz="1200" dirty="0">
                <a:latin typeface="Arial Narrow" panose="020B0606020202030204" pitchFamily="34" charset="0"/>
              </a:rPr>
              <a:t>-mar; 9(1): | www.reciis.icict.fiocuz.br | e-ISSN 1981-6278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Sarah CUSCHIERI, Victor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Grech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Charles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Savona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-Ventura, WASP (Write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Paper):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Volume 127, 2018,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101-105, ISSN 0378-3782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6647DD-1625-762B-667A-89D58AD9F334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CEAD6B1-6B97-9CC2-B767-FF12CC81DAE2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5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1F98928-A37B-43BF-A03E-AAD549E677B1}"/>
              </a:ext>
            </a:extLst>
          </p:cNvPr>
          <p:cNvGraphicFramePr>
            <a:graphicFrameLocks noGrp="1"/>
          </p:cNvGraphicFramePr>
          <p:nvPr/>
        </p:nvGraphicFramePr>
        <p:xfrm>
          <a:off x="2063552" y="1268761"/>
          <a:ext cx="3672408" cy="47525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102">
                  <a:extLst>
                    <a:ext uri="{9D8B030D-6E8A-4147-A177-3AD203B41FA5}">
                      <a16:colId xmlns:a16="http://schemas.microsoft.com/office/drawing/2014/main" val="4183568052"/>
                    </a:ext>
                  </a:extLst>
                </a:gridCol>
                <a:gridCol w="918102">
                  <a:extLst>
                    <a:ext uri="{9D8B030D-6E8A-4147-A177-3AD203B41FA5}">
                      <a16:colId xmlns:a16="http://schemas.microsoft.com/office/drawing/2014/main" val="2100497461"/>
                    </a:ext>
                  </a:extLst>
                </a:gridCol>
                <a:gridCol w="918102">
                  <a:extLst>
                    <a:ext uri="{9D8B030D-6E8A-4147-A177-3AD203B41FA5}">
                      <a16:colId xmlns:a16="http://schemas.microsoft.com/office/drawing/2014/main" val="3459128659"/>
                    </a:ext>
                  </a:extLst>
                </a:gridCol>
                <a:gridCol w="918102">
                  <a:extLst>
                    <a:ext uri="{9D8B030D-6E8A-4147-A177-3AD203B41FA5}">
                      <a16:colId xmlns:a16="http://schemas.microsoft.com/office/drawing/2014/main" val="1327610553"/>
                    </a:ext>
                  </a:extLst>
                </a:gridCol>
              </a:tblGrid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C1P1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Argila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Silte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Areia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0551960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0,25m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5717712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0,4m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15,47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26,4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58,13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1468780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0,6m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2226821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1,7m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65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8390144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2,3m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70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4668219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6214070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C1P2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Argila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Silte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Areia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6740022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0,25m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83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9419671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0,85m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86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8384881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2,25m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83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144795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2,70m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82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3020704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336747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C3P1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Argila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Silte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Areia (%)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8470687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0,20m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36444478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0,60m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77330656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2,33m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1547837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2,90m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32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3618351"/>
                  </a:ext>
                </a:extLst>
              </a:tr>
              <a:tr h="25013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4,05m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33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7738454"/>
                  </a:ext>
                </a:extLst>
              </a:tr>
            </a:tbl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1D466681-FB60-49FE-8189-2CDD0830D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89" y="1268761"/>
            <a:ext cx="4127350" cy="22679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45B518F-540C-4DB7-828E-9029FFD6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889" y="3692615"/>
            <a:ext cx="4139169" cy="23286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FD8A2D-1A07-B514-F2AC-760585DF1609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D3B0BAA-A56C-5757-01FF-ABB2AC45D574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1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0CC064AE-D94B-40D7-82B3-0D0D18D770C4}"/>
              </a:ext>
            </a:extLst>
          </p:cNvPr>
          <p:cNvGraphicFramePr>
            <a:graphicFrameLocks noGrp="1"/>
          </p:cNvGraphicFramePr>
          <p:nvPr/>
        </p:nvGraphicFramePr>
        <p:xfrm>
          <a:off x="1992311" y="1340769"/>
          <a:ext cx="8535491" cy="668655"/>
        </p:xfrm>
        <a:graphic>
          <a:graphicData uri="http://schemas.openxmlformats.org/drawingml/2006/table">
            <a:tbl>
              <a:tblPr/>
              <a:tblGrid>
                <a:gridCol w="2524529">
                  <a:extLst>
                    <a:ext uri="{9D8B030D-6E8A-4147-A177-3AD203B41FA5}">
                      <a16:colId xmlns:a16="http://schemas.microsoft.com/office/drawing/2014/main" val="1457380444"/>
                    </a:ext>
                  </a:extLst>
                </a:gridCol>
                <a:gridCol w="901074">
                  <a:extLst>
                    <a:ext uri="{9D8B030D-6E8A-4147-A177-3AD203B41FA5}">
                      <a16:colId xmlns:a16="http://schemas.microsoft.com/office/drawing/2014/main" val="1018159374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2402054325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3101614333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3139246765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2185880359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2762335917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210164811"/>
                    </a:ext>
                  </a:extLst>
                </a:gridCol>
                <a:gridCol w="729984">
                  <a:extLst>
                    <a:ext uri="{9D8B030D-6E8A-4147-A177-3AD203B41FA5}">
                      <a16:colId xmlns:a16="http://schemas.microsoft.com/office/drawing/2014/main" val="4630010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Posto </a:t>
                      </a:r>
                      <a:r>
                        <a:rPr lang="pt-BR" sz="14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Pluv</a:t>
                      </a:r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E3-236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E3-144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E3-064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E3-143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E3-153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E3-038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E3-037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19747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Acumulado 23 e 24/1985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240,5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239,1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379,4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83135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 de Janeiro de 1985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427,2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558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510,7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633,1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631,6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438,6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887,1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6090918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E0D544A4-6595-4A49-8BBA-4C57B175AF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5" t="7805" r="34746" b="23509"/>
          <a:stretch/>
        </p:blipFill>
        <p:spPr>
          <a:xfrm>
            <a:off x="2074625" y="2348880"/>
            <a:ext cx="5311142" cy="3338432"/>
          </a:xfrm>
          <a:prstGeom prst="rect">
            <a:avLst/>
          </a:prstGeom>
        </p:spPr>
      </p:pic>
      <p:graphicFrame>
        <p:nvGraphicFramePr>
          <p:cNvPr id="12" name="Chart 14">
            <a:extLst>
              <a:ext uri="{FF2B5EF4-FFF2-40B4-BE49-F238E27FC236}">
                <a16:creationId xmlns:a16="http://schemas.microsoft.com/office/drawing/2014/main" id="{E9B0F295-2DDB-46E2-9E8B-E56BBC2EB78F}"/>
              </a:ext>
            </a:extLst>
          </p:cNvPr>
          <p:cNvGraphicFramePr>
            <a:graphicFrameLocks/>
          </p:cNvGraphicFramePr>
          <p:nvPr/>
        </p:nvGraphicFramePr>
        <p:xfrm>
          <a:off x="4295801" y="2919192"/>
          <a:ext cx="6143625" cy="3600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EFF0D92A-5592-E5EF-B372-57954BB6D43E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541E62AD-CCEC-B327-B775-1849F5EA81ED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3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A20E3B-7FAA-41D3-A4AA-168AABE9D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58" y="842448"/>
            <a:ext cx="3362278" cy="515399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A9A5718-334B-4343-88B1-F79314881B8D}"/>
              </a:ext>
            </a:extLst>
          </p:cNvPr>
          <p:cNvSpPr/>
          <p:nvPr/>
        </p:nvSpPr>
        <p:spPr>
          <a:xfrm>
            <a:off x="5519936" y="50174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Figure 18.3. An example of adding arrows to direct readers’ attention to structures of interest. (Courtesy of CVM Communications, College of Veterinary Medicine and Biomedical Sciences, Texas A&amp;M University.)</a:t>
            </a:r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F131BE2-B200-4AAE-90A9-C8C266519940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E534CB-9B43-45C7-EFD3-1ACDE8B3437A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54CE09C-06E0-9674-C66A-71DFC54FD6A3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71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51DDC54-1477-4A78-AC25-13CB5C748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34615" r="9838" b="14100"/>
          <a:stretch/>
        </p:blipFill>
        <p:spPr>
          <a:xfrm>
            <a:off x="2063552" y="934607"/>
            <a:ext cx="5508608" cy="367240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EAA0C5F-8754-4A5F-A56C-7BB434F3C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31" t="37179" r="12201" b="11536"/>
          <a:stretch/>
        </p:blipFill>
        <p:spPr>
          <a:xfrm>
            <a:off x="5231905" y="2685813"/>
            <a:ext cx="5246320" cy="3959481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544F173-16B5-0513-5F6F-31DC0B70BE88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21503F6F-4F9C-BEA0-E401-15E759D9328C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89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003D817-A96A-4E21-8969-62345C9B6171}"/>
              </a:ext>
            </a:extLst>
          </p:cNvPr>
          <p:cNvSpPr txBox="1">
            <a:spLocks/>
          </p:cNvSpPr>
          <p:nvPr/>
        </p:nvSpPr>
        <p:spPr>
          <a:xfrm>
            <a:off x="4175166" y="923840"/>
            <a:ext cx="8016834" cy="927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Arial Narrow" panose="020B0606020202030204" pitchFamily="34" charset="0"/>
              </a:rPr>
              <a:t>Embasamento Teórico-Metodológico e </a:t>
            </a:r>
          </a:p>
          <a:p>
            <a:r>
              <a:rPr lang="pt-BR" sz="2800" dirty="0">
                <a:latin typeface="Arial Narrow" panose="020B0606020202030204" pitchFamily="34" charset="0"/>
              </a:rPr>
              <a:t>Pesquisa Bibliográfica: </a:t>
            </a:r>
            <a:r>
              <a:rPr lang="pt-BR" sz="2800" b="1" dirty="0">
                <a:latin typeface="Arial Narrow" panose="020B0606020202030204" pitchFamily="34" charset="0"/>
              </a:rPr>
              <a:t>Qual a importância?</a:t>
            </a:r>
            <a:endParaRPr lang="pt-BR" sz="2800" dirty="0">
              <a:latin typeface="Arial Narrow" panose="020B0606020202030204" pitchFamily="34" charset="0"/>
            </a:endParaRPr>
          </a:p>
        </p:txBody>
      </p:sp>
      <p:sp>
        <p:nvSpPr>
          <p:cNvPr id="6" name="Espaço Reservado para Texto 2">
            <a:extLst>
              <a:ext uri="{FF2B5EF4-FFF2-40B4-BE49-F238E27FC236}">
                <a16:creationId xmlns:a16="http://schemas.microsoft.com/office/drawing/2014/main" id="{E5D98279-A38B-47BA-B6D4-BDD08DAFCF44}"/>
              </a:ext>
            </a:extLst>
          </p:cNvPr>
          <p:cNvSpPr txBox="1">
            <a:spLocks/>
          </p:cNvSpPr>
          <p:nvPr/>
        </p:nvSpPr>
        <p:spPr>
          <a:xfrm>
            <a:off x="2340864" y="6096000"/>
            <a:ext cx="8022336" cy="68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pt-BR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25DE8A5-E38A-42D6-8DAE-933347131912}"/>
              </a:ext>
            </a:extLst>
          </p:cNvPr>
          <p:cNvSpPr/>
          <p:nvPr/>
        </p:nvSpPr>
        <p:spPr>
          <a:xfrm>
            <a:off x="935223" y="1949358"/>
            <a:ext cx="4440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Processo de </a:t>
            </a:r>
            <a:r>
              <a:rPr lang="pt-BR" sz="2000" b="1" i="1" dirty="0">
                <a:latin typeface="Arial Narrow" panose="020B0606020202030204" pitchFamily="34" charset="0"/>
              </a:rPr>
              <a:t>apoio</a:t>
            </a:r>
            <a:r>
              <a:rPr lang="pt-BR" sz="2000" i="1" dirty="0">
                <a:latin typeface="Arial Narrow" panose="020B0606020202030204" pitchFamily="34" charset="0"/>
              </a:rPr>
              <a:t> à condução de estudos;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62669EE-B15E-42FC-99F2-D76380982476}"/>
              </a:ext>
            </a:extLst>
          </p:cNvPr>
          <p:cNvSpPr/>
          <p:nvPr/>
        </p:nvSpPr>
        <p:spPr>
          <a:xfrm>
            <a:off x="911424" y="4941168"/>
            <a:ext cx="8582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Identificar </a:t>
            </a:r>
            <a:r>
              <a:rPr lang="pt-BR" sz="2000" b="1" i="1" dirty="0">
                <a:latin typeface="Arial Narrow" panose="020B0606020202030204" pitchFamily="34" charset="0"/>
              </a:rPr>
              <a:t>recomendações e lacunas </a:t>
            </a:r>
            <a:r>
              <a:rPr lang="pt-BR" sz="2000" i="1" dirty="0">
                <a:latin typeface="Arial Narrow" panose="020B0606020202030204" pitchFamily="34" charset="0"/>
              </a:rPr>
              <a:t>para pesquisas futuras;</a:t>
            </a: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8037D44-0975-47AC-AAF7-96CBA237A65E}"/>
              </a:ext>
            </a:extLst>
          </p:cNvPr>
          <p:cNvSpPr/>
          <p:nvPr/>
        </p:nvSpPr>
        <p:spPr>
          <a:xfrm>
            <a:off x="935223" y="2472076"/>
            <a:ext cx="83474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É um meio de identificar, avaliar e interpretar todas as </a:t>
            </a:r>
            <a:r>
              <a:rPr lang="pt-BR" sz="2000" b="1" i="1" dirty="0">
                <a:latin typeface="Arial Narrow" panose="020B0606020202030204" pitchFamily="34" charset="0"/>
              </a:rPr>
              <a:t>pesquisas disponíveis e relevantes</a:t>
            </a:r>
            <a:r>
              <a:rPr lang="pt-BR" sz="2000" i="1" dirty="0">
                <a:latin typeface="Arial Narrow" panose="020B0606020202030204" pitchFamily="34" charset="0"/>
              </a:rPr>
              <a:t> para uma questão de pesquisa específica, área temática, ou fenômeno de interesse;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3EAF31E-C4CC-442E-A6F8-14818D8D4924}"/>
              </a:ext>
            </a:extLst>
          </p:cNvPr>
          <p:cNvSpPr/>
          <p:nvPr/>
        </p:nvSpPr>
        <p:spPr>
          <a:xfrm>
            <a:off x="933140" y="3481102"/>
            <a:ext cx="29336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Levantar o </a:t>
            </a:r>
            <a:r>
              <a:rPr lang="pt-BR" sz="2000" b="1" i="1" dirty="0">
                <a:latin typeface="Arial Narrow" panose="020B0606020202030204" pitchFamily="34" charset="0"/>
              </a:rPr>
              <a:t>estado da arte</a:t>
            </a:r>
            <a:r>
              <a:rPr lang="pt-BR" sz="2000" i="1" dirty="0">
                <a:latin typeface="Arial Narrow" panose="020B0606020202030204" pitchFamily="34" charset="0"/>
              </a:rPr>
              <a:t>;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7E7DA64-61B9-4E38-B3EF-B572BBEAA503}"/>
              </a:ext>
            </a:extLst>
          </p:cNvPr>
          <p:cNvSpPr/>
          <p:nvPr/>
        </p:nvSpPr>
        <p:spPr>
          <a:xfrm>
            <a:off x="878402" y="4011080"/>
            <a:ext cx="84521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Resumir e confrontar as </a:t>
            </a:r>
            <a:r>
              <a:rPr lang="pt-BR" sz="2000" b="1" i="1" dirty="0">
                <a:latin typeface="Arial Narrow" panose="020B0606020202030204" pitchFamily="34" charset="0"/>
              </a:rPr>
              <a:t>evidências</a:t>
            </a:r>
            <a:r>
              <a:rPr lang="pt-BR" sz="2000" i="1" dirty="0">
                <a:latin typeface="Arial Narrow" panose="020B0606020202030204" pitchFamily="34" charset="0"/>
              </a:rPr>
              <a:t> sobre um dado assunto, tema, problema;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B7163E4-CEE8-4E51-983D-CFA711659AF2}"/>
              </a:ext>
            </a:extLst>
          </p:cNvPr>
          <p:cNvSpPr/>
          <p:nvPr/>
        </p:nvSpPr>
        <p:spPr>
          <a:xfrm>
            <a:off x="911424" y="4509586"/>
            <a:ext cx="4103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 indent="-1762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i="1" dirty="0">
                <a:latin typeface="Arial Narrow" panose="020B0606020202030204" pitchFamily="34" charset="0"/>
              </a:rPr>
              <a:t>Buscar </a:t>
            </a:r>
            <a:r>
              <a:rPr lang="pt-BR" sz="2000" b="1" i="1" dirty="0">
                <a:latin typeface="Arial Narrow" panose="020B0606020202030204" pitchFamily="34" charset="0"/>
              </a:rPr>
              <a:t>novas linhas de investigação;</a:t>
            </a:r>
            <a:endParaRPr lang="pt-BR" sz="2000" i="1" dirty="0">
              <a:latin typeface="Arial Narrow" panose="020B060602020203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4217590-08EC-4EE0-AE1D-EC5E32815DAB}"/>
              </a:ext>
            </a:extLst>
          </p:cNvPr>
          <p:cNvSpPr/>
          <p:nvPr/>
        </p:nvSpPr>
        <p:spPr>
          <a:xfrm>
            <a:off x="1639380" y="5583835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cs typeface="Gill Sans"/>
              </a:rPr>
              <a:t>Elizabete MUNZLINGER, </a:t>
            </a:r>
            <a:r>
              <a:rPr lang="pt-BR" sz="1200" dirty="0">
                <a:latin typeface="Arial Narrow" panose="020B0606020202030204" pitchFamily="34" charset="0"/>
              </a:rPr>
              <a:t>Revisão Sistemática. </a:t>
            </a:r>
            <a:r>
              <a:rPr lang="pt-BR" sz="1200" dirty="0">
                <a:latin typeface="Arial Narrow" panose="020B0606020202030204" pitchFamily="34" charset="0"/>
                <a:cs typeface="Gill Sans"/>
              </a:rPr>
              <a:t>Universidade Federal de Campina Grande. Departamento de Sistemas e Computação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Sarah CUSCHIERI, Victor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Grech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Charles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Savona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-Ventura, WASP (Write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Paper):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Volume 127, 2018,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101-105, ISSN 0378-3782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VOLPATO,G.L. (2007) Bases Teóricas Para Redação Científica. Editora Cultura Acadêmica e Editora </a:t>
            </a:r>
            <a:r>
              <a:rPr lang="pt-BR" sz="1200" dirty="0" err="1">
                <a:latin typeface="Arial Narrow" panose="020B0606020202030204" pitchFamily="34" charset="0"/>
              </a:rPr>
              <a:t>Scripta</a:t>
            </a:r>
            <a:r>
              <a:rPr lang="pt-BR" sz="1200" dirty="0">
                <a:latin typeface="Arial Narrow" panose="020B0606020202030204" pitchFamily="34" charset="0"/>
              </a:rPr>
              <a:t>, 1ª edição, 125p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VOLPATO, G. Métodos para a Produção do Conhecimento - Aula 11 - O projeto de pesquisa</a:t>
            </a:r>
            <a:endParaRPr lang="pt-BR" sz="12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C7C2384-1A40-699D-AD02-CC9337AAC8C9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5C30F9D-81BC-AF58-8D8A-4675089DB868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5B52554-B424-44EA-B3E0-45309669D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29486" r="12201" b="6407"/>
          <a:stretch/>
        </p:blipFill>
        <p:spPr>
          <a:xfrm>
            <a:off x="3186965" y="1125538"/>
            <a:ext cx="5818071" cy="538710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30F613A9-D925-B2A6-1324-C9A50A399304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60CC079-6349-7CF1-B0FD-49350FF16680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998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8DD915-48B5-464B-9283-3D925F5E7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24" t="34615" r="6688" b="11536"/>
          <a:stretch/>
        </p:blipFill>
        <p:spPr>
          <a:xfrm>
            <a:off x="1992314" y="1700808"/>
            <a:ext cx="8467795" cy="43371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E5B6B56-FA5E-7729-9472-D433719612E7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9532D04-1925-E368-65DD-693B230E4697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588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4B15BB-F635-4B47-A252-ACC3487C3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74" t="24357" r="16138" b="11536"/>
          <a:stretch/>
        </p:blipFill>
        <p:spPr>
          <a:xfrm>
            <a:off x="7464152" y="1498602"/>
            <a:ext cx="3207696" cy="471720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FFA3CC4-0621-42E2-A0A7-EDB649A093BF}"/>
              </a:ext>
            </a:extLst>
          </p:cNvPr>
          <p:cNvSpPr/>
          <p:nvPr/>
        </p:nvSpPr>
        <p:spPr>
          <a:xfrm>
            <a:off x="1894172" y="1266441"/>
            <a:ext cx="50284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hlinkClick r:id="rId3"/>
              </a:rPr>
              <a:t>http://trabalhoacademico.fflch.usp.br/</a:t>
            </a:r>
            <a:endParaRPr lang="pt-BR" sz="2400" dirty="0"/>
          </a:p>
          <a:p>
            <a:endParaRPr lang="pt-BR" sz="2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A362253-736A-45A6-92E3-8F7063FDA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6" t="8973" r="53150" b="6353"/>
          <a:stretch/>
        </p:blipFill>
        <p:spPr>
          <a:xfrm>
            <a:off x="767409" y="1844823"/>
            <a:ext cx="6301036" cy="4455569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40ECC4C-71D1-9252-E568-093186BA2A2F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0269B070-3427-8EEF-0B66-B71AF133ED62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602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3DD2A4-6352-40E9-9374-FA8DC81D1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7179" r="64175" b="19229"/>
          <a:stretch/>
        </p:blipFill>
        <p:spPr>
          <a:xfrm>
            <a:off x="767408" y="980728"/>
            <a:ext cx="8640953" cy="489654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67F0DE8-6984-491D-BB0A-71D1E836944D}"/>
              </a:ext>
            </a:extLst>
          </p:cNvPr>
          <p:cNvSpPr/>
          <p:nvPr/>
        </p:nvSpPr>
        <p:spPr>
          <a:xfrm>
            <a:off x="3810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94356BA-DDB8-4A99-A7BF-BA03C4647094}"/>
              </a:ext>
            </a:extLst>
          </p:cNvPr>
          <p:cNvSpPr/>
          <p:nvPr/>
        </p:nvSpPr>
        <p:spPr>
          <a:xfrm>
            <a:off x="1992313" y="598712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DE SÃO PAULO. Sistema Integrado de Bibliotecas da USP. Diretrizes para apresentação de dissertações e teses da USP: parte I (ABNT) / Sistema Integrado de Bibliotecas da USP; Vânia Martins Bueno de Oliveira Funaro [et al.]. --3.ed. rev.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mod. - - São Paulo: SIBiUSP, 2016.  100p.: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C95738-05E5-4D33-9D3E-C8FE6C5A2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74" t="24357" r="16138" b="11536"/>
          <a:stretch/>
        </p:blipFill>
        <p:spPr>
          <a:xfrm>
            <a:off x="9551988" y="1341438"/>
            <a:ext cx="2304256" cy="33886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9B51C9B-E9BE-B463-1A0B-071DB531EE15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BB4A1B9C-D400-8D48-D4D1-ADFCABA0803E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54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D2F69C-1931-494E-B867-18F84DA0339F}"/>
              </a:ext>
            </a:extLst>
          </p:cNvPr>
          <p:cNvSpPr/>
          <p:nvPr/>
        </p:nvSpPr>
        <p:spPr>
          <a:xfrm>
            <a:off x="839416" y="119675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rgbClr val="000000"/>
                </a:solidFill>
                <a:latin typeface="Arial" panose="020B0604020202020204" pitchFamily="34" charset="0"/>
              </a:rPr>
              <a:t>Tabela</a:t>
            </a:r>
            <a:r>
              <a:rPr lang="pt-BR" i="1" dirty="0">
                <a:solidFill>
                  <a:srgbClr val="000000"/>
                </a:solidFill>
                <a:latin typeface="Arial" panose="020B0604020202020204" pitchFamily="34" charset="0"/>
              </a:rPr>
              <a:t> é o conjunto de dados estatísticos, dispostos em determinada ordem de classificação, que expressam as variações qualitativas e quantitativas de um fenômeno. </a:t>
            </a:r>
            <a:r>
              <a:rPr lang="pt-BR" b="1" i="1" dirty="0">
                <a:solidFill>
                  <a:srgbClr val="000000"/>
                </a:solidFill>
                <a:latin typeface="Arial" panose="020B0604020202020204" pitchFamily="34" charset="0"/>
              </a:rPr>
              <a:t>Sua finalidade básica é resumir ou sintetizar dados </a:t>
            </a:r>
            <a:endParaRPr lang="pt-BR" b="1" i="1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8FF63BB-3CE5-4AD1-BF5E-C20205B6876B}"/>
              </a:ext>
            </a:extLst>
          </p:cNvPr>
          <p:cNvSpPr/>
          <p:nvPr/>
        </p:nvSpPr>
        <p:spPr>
          <a:xfrm>
            <a:off x="767408" y="2478234"/>
            <a:ext cx="79928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Toda tabela deve ter significado próprio, dispensando consultas ao texto e estar o mais próximo possível do trecho a que se refere;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O título deve ser precedido pela palavra </a:t>
            </a:r>
            <a:r>
              <a:rPr lang="pt-BR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Tabela</a:t>
            </a: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 (apenas com a inicial T maiúscula), seu número de ordem de ocorrência no texto, em algarismos arábicos e um hífen;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As </a:t>
            </a:r>
            <a:r>
              <a:rPr lang="pt-BR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tabelas</a:t>
            </a: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 podem ser </a:t>
            </a:r>
            <a:r>
              <a:rPr lang="pt-BR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numeradas</a:t>
            </a:r>
            <a:r>
              <a:rPr lang="pt-BR" sz="2000" dirty="0">
                <a:solidFill>
                  <a:srgbClr val="000000"/>
                </a:solidFill>
                <a:latin typeface="Arial Narrow" panose="020B0606020202030204" pitchFamily="34" charset="0"/>
              </a:rPr>
              <a:t> consecutivamente por capítulo ou no documento como um todo. Quando a numeração for feita por capítulo, o número de ordem deve ser precedido do número do capítulo e um ponto;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745E393-3797-4327-A2BB-08C755514B39}"/>
              </a:ext>
            </a:extLst>
          </p:cNvPr>
          <p:cNvSpPr/>
          <p:nvPr/>
        </p:nvSpPr>
        <p:spPr>
          <a:xfrm>
            <a:off x="1992313" y="598712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DE SÃO PAULO. Sistema Integrado de Bibliotecas da USP. Diretrizes para apresentação de dissertações e teses da USP: parte I (ABNT) / Sistema Integrado de Bibliotecas da USP; Vânia Martins Bueno de Oliveira Funaro [et al.]. --3.ed. rev.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mod. - - São Paulo: SIBiUSP, 2016.  100p.: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B1B58BF-C783-177E-B50A-0A6B984236F0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6F287C1-D00F-4037-5090-BEE9BA094E0F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B2F9BC1-6123-CA0B-EE3F-E26D6D0E9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74" t="24357" r="16138" b="11536"/>
          <a:stretch/>
        </p:blipFill>
        <p:spPr>
          <a:xfrm>
            <a:off x="9551988" y="1323636"/>
            <a:ext cx="239930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9C1EB0-148B-49BF-9C0C-5C07D2C5B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44871" r="64962" b="21793"/>
          <a:stretch/>
        </p:blipFill>
        <p:spPr>
          <a:xfrm>
            <a:off x="517369" y="1196752"/>
            <a:ext cx="7871021" cy="352839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1E3EA37-FB27-48BC-B8CD-E1903A47CCD4}"/>
              </a:ext>
            </a:extLst>
          </p:cNvPr>
          <p:cNvSpPr/>
          <p:nvPr/>
        </p:nvSpPr>
        <p:spPr>
          <a:xfrm>
            <a:off x="1992313" y="598712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DE SÃO PAULO. Sistema Integrado de Bibliotecas da USP. Diretrizes para apresentação de dissertações e teses da USP: parte I (ABNT) / Sistema Integrado de Bibliotecas da USP; Vânia Martins Bueno de Oliveira Funaro [et al.]. --3.ed. rev.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mod. - - São Paulo: SIBiUSP, 2016.  100p.: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23D2AAB-FBCF-4661-92EB-3C743106B7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74" t="24357" r="16138" b="11536"/>
          <a:stretch/>
        </p:blipFill>
        <p:spPr>
          <a:xfrm>
            <a:off x="9551988" y="1341438"/>
            <a:ext cx="2399305" cy="352839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EF72ED4-A1F0-0D0C-3310-B330BDDE767A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7641A5B-0E8D-5BF5-8D78-E2C9C723DC18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5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5D7E65A-29FB-45E1-B1CC-E4658406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49" t="19200" r="12201" b="24334"/>
          <a:stretch/>
        </p:blipFill>
        <p:spPr>
          <a:xfrm>
            <a:off x="622400" y="1700808"/>
            <a:ext cx="4552051" cy="357661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7C8F975-B1ED-42A7-85DE-22D8A1B201D1}"/>
              </a:ext>
            </a:extLst>
          </p:cNvPr>
          <p:cNvSpPr/>
          <p:nvPr/>
        </p:nvSpPr>
        <p:spPr>
          <a:xfrm>
            <a:off x="640073" y="1197402"/>
            <a:ext cx="3433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i="1" dirty="0">
                <a:solidFill>
                  <a:srgbClr val="FF0000"/>
                </a:solidFill>
                <a:latin typeface="Arial Narrow" pitchFamily="34" charset="0"/>
              </a:rPr>
              <a:t>QUADRO X TABELA</a:t>
            </a:r>
            <a:endParaRPr lang="pt-BR" sz="3200" i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1CE3F9B-90CD-4C3A-805A-6BFBA5A57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4" t="16633" r="9838" b="44868"/>
          <a:stretch/>
        </p:blipFill>
        <p:spPr>
          <a:xfrm>
            <a:off x="5491447" y="3068960"/>
            <a:ext cx="6526415" cy="285544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F5944D0-F3A5-427D-9D2C-23A15716D2E5}"/>
              </a:ext>
            </a:extLst>
          </p:cNvPr>
          <p:cNvSpPr/>
          <p:nvPr/>
        </p:nvSpPr>
        <p:spPr>
          <a:xfrm>
            <a:off x="1992313" y="5987125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UNIVERSIDADE DE SÃO PAULO. Sistema Integrado de Bibliotecas da USP. Diretrizes para apresentação de dissertações e teses da USP: parte I (ABNT) / Sistema Integrado de Bibliotecas da USP; Vânia Martins Bueno de Oliveira Funaro [et al.]. --3.ed. rev.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</a:t>
            </a:r>
            <a:r>
              <a:rPr lang="pt-BR" sz="120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mod. - - São Paulo: SIBiUSP, 2016.  100p.: </a:t>
            </a:r>
            <a:r>
              <a:rPr lang="pt-BR" sz="1200" dirty="0" err="1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endParaRPr lang="pt-BR" sz="1200" dirty="0"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1B42C6E-BE76-4CFF-8BBF-1336C052A305}"/>
              </a:ext>
            </a:extLst>
          </p:cNvPr>
          <p:cNvSpPr/>
          <p:nvPr/>
        </p:nvSpPr>
        <p:spPr>
          <a:xfrm>
            <a:off x="6554382" y="2301212"/>
            <a:ext cx="3455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Arial Narrow" panose="020B0606020202030204" pitchFamily="34" charset="0"/>
              </a:rPr>
              <a:t>Tabela</a:t>
            </a:r>
            <a:r>
              <a:rPr lang="pt-BR" dirty="0">
                <a:latin typeface="Arial Narrow" panose="020B0606020202030204" pitchFamily="34" charset="0"/>
              </a:rPr>
              <a:t> (dado numérico)</a:t>
            </a:r>
          </a:p>
          <a:p>
            <a:r>
              <a:rPr lang="pt-BR" b="1" dirty="0">
                <a:latin typeface="Arial Narrow" panose="020B0606020202030204" pitchFamily="34" charset="0"/>
              </a:rPr>
              <a:t>Quadro</a:t>
            </a:r>
            <a:r>
              <a:rPr lang="pt-BR" dirty="0">
                <a:latin typeface="Arial Narrow" panose="020B0606020202030204" pitchFamily="34" charset="0"/>
              </a:rPr>
              <a:t> (dado/informação qualitativo)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8E8457C-9451-B05B-3694-DB69AF003F13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072405C-68C0-09EA-1D3A-CE0FD2ACB69D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01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990D2D1-EA89-4277-AE3C-FB83F94CAB53}"/>
              </a:ext>
            </a:extLst>
          </p:cNvPr>
          <p:cNvSpPr/>
          <p:nvPr/>
        </p:nvSpPr>
        <p:spPr>
          <a:xfrm>
            <a:off x="5159896" y="1052737"/>
            <a:ext cx="1311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rgbClr val="000000"/>
                </a:solidFill>
                <a:latin typeface="Arial Narrow" panose="020B0606020202030204" pitchFamily="34" charset="0"/>
              </a:rPr>
              <a:t>Equações</a:t>
            </a:r>
            <a:endParaRPr lang="pt-BR" sz="2400" i="1" dirty="0">
              <a:latin typeface="Arial Narrow" panose="020B0606020202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8BFB85B-B859-4960-9CC8-A280B4380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" t="1279" r="46064" b="6077"/>
          <a:stretch/>
        </p:blipFill>
        <p:spPr>
          <a:xfrm>
            <a:off x="1703512" y="1628801"/>
            <a:ext cx="8637538" cy="4553743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4DE43171-381B-4336-AB52-C987D3453DCC}"/>
              </a:ext>
            </a:extLst>
          </p:cNvPr>
          <p:cNvSpPr/>
          <p:nvPr/>
        </p:nvSpPr>
        <p:spPr>
          <a:xfrm>
            <a:off x="2135560" y="1610152"/>
            <a:ext cx="1008112" cy="3472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EC9842C-F406-4A66-B9D5-F872D0C589CE}"/>
              </a:ext>
            </a:extLst>
          </p:cNvPr>
          <p:cNvSpPr/>
          <p:nvPr/>
        </p:nvSpPr>
        <p:spPr>
          <a:xfrm>
            <a:off x="9408368" y="1700809"/>
            <a:ext cx="864096" cy="6371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6E1E8E4-AD92-6B31-23F2-4593B496040E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F77ADDB-A6C9-C4F9-3483-C3D8C9E3B2BC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5503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21B1E55-FB4B-4893-AFAE-5B0A3EC144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47642" b="68126"/>
          <a:stretch/>
        </p:blipFill>
        <p:spPr>
          <a:xfrm>
            <a:off x="1711062" y="1556793"/>
            <a:ext cx="8552741" cy="159893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DA869C0-B65F-484E-9CA1-D52D8429D913}"/>
              </a:ext>
            </a:extLst>
          </p:cNvPr>
          <p:cNvSpPr/>
          <p:nvPr/>
        </p:nvSpPr>
        <p:spPr>
          <a:xfrm>
            <a:off x="5627392" y="1636181"/>
            <a:ext cx="1152128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49B6B2-431A-4096-B580-B0E092C03E70}"/>
              </a:ext>
            </a:extLst>
          </p:cNvPr>
          <p:cNvSpPr/>
          <p:nvPr/>
        </p:nvSpPr>
        <p:spPr>
          <a:xfrm>
            <a:off x="3215681" y="955574"/>
            <a:ext cx="5543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rgbClr val="000000"/>
                </a:solidFill>
                <a:latin typeface="Arial Narrow" panose="020B0606020202030204" pitchFamily="34" charset="0"/>
              </a:rPr>
              <a:t>Inserir Figuras, Sumários e Referência Cruzada</a:t>
            </a:r>
            <a:endParaRPr lang="pt-BR" sz="2400" i="1" dirty="0">
              <a:latin typeface="Arial Narrow" panose="020B0606020202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2FA0E8B-F788-906B-9F25-3C7AB075128D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EFED341A-BB20-ED5C-DB0A-438AA23A8729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22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21070-2A73-077E-0801-8193112F5B28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03A51E7-0086-8AC7-69A8-A1E978330C11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4A04204F-72E3-680A-D00A-F75ADE33BE58}"/>
              </a:ext>
            </a:extLst>
          </p:cNvPr>
          <p:cNvSpPr txBox="1"/>
          <p:nvPr/>
        </p:nvSpPr>
        <p:spPr>
          <a:xfrm>
            <a:off x="517369" y="1391029"/>
            <a:ext cx="1148328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2500" dirty="0">
                <a:highlight>
                  <a:srgbClr val="FFFF00"/>
                </a:highlight>
                <a:latin typeface="Arial Narrow" panose="020B0606020202030204" pitchFamily="34" charset="0"/>
              </a:rPr>
              <a:t>Como mapear o conhecimento previamente?</a:t>
            </a:r>
          </a:p>
          <a:p>
            <a:pPr>
              <a:spcAft>
                <a:spcPts val="1800"/>
              </a:spcAft>
            </a:pPr>
            <a:endParaRPr lang="pt-BR" sz="2500" dirty="0">
              <a:latin typeface="Arial Narrow" panose="020B0606020202030204" pitchFamily="34" charset="0"/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pt-BR" sz="2500" dirty="0">
                <a:latin typeface="Arial Narrow" panose="020B0606020202030204" pitchFamily="34" charset="0"/>
              </a:rPr>
              <a:t>O pesquisador deve fazer uma pesquisa por revisões sistemáticas já realizadas. 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2500" dirty="0">
                <a:latin typeface="Arial Narrow" panose="020B0606020202030204" pitchFamily="34" charset="0"/>
              </a:rPr>
              <a:t>A revisão sistemática é uma revisão </a:t>
            </a:r>
            <a:r>
              <a:rPr lang="pt-BR" sz="2500" u="sng" dirty="0">
                <a:latin typeface="Arial Narrow" panose="020B0606020202030204" pitchFamily="34" charset="0"/>
              </a:rPr>
              <a:t>planejada </a:t>
            </a:r>
            <a:r>
              <a:rPr lang="pt-BR" sz="2500" dirty="0">
                <a:latin typeface="Arial Narrow" panose="020B0606020202030204" pitchFamily="34" charset="0"/>
              </a:rPr>
              <a:t>para responder a uma pergunta específica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2500" dirty="0">
                <a:latin typeface="Arial Narrow" panose="020B0606020202030204" pitchFamily="34" charset="0"/>
              </a:rPr>
              <a:t>Utiliza métodos sistemáticos para </a:t>
            </a:r>
            <a:r>
              <a:rPr lang="pt-BR" sz="2500" b="1" dirty="0">
                <a:latin typeface="Arial Narrow" panose="020B0606020202030204" pitchFamily="34" charset="0"/>
              </a:rPr>
              <a:t>identificar</a:t>
            </a:r>
            <a:r>
              <a:rPr lang="pt-BR" sz="2500" dirty="0">
                <a:latin typeface="Arial Narrow" panose="020B0606020202030204" pitchFamily="34" charset="0"/>
              </a:rPr>
              <a:t>, </a:t>
            </a:r>
            <a:r>
              <a:rPr lang="pt-BR" sz="2500" b="1" dirty="0">
                <a:latin typeface="Arial Narrow" panose="020B0606020202030204" pitchFamily="34" charset="0"/>
              </a:rPr>
              <a:t>selecionar</a:t>
            </a:r>
            <a:r>
              <a:rPr lang="pt-BR" sz="2500" dirty="0">
                <a:latin typeface="Arial Narrow" panose="020B0606020202030204" pitchFamily="34" charset="0"/>
              </a:rPr>
              <a:t> e </a:t>
            </a:r>
            <a:r>
              <a:rPr lang="pt-BR" sz="2500" b="1" dirty="0">
                <a:latin typeface="Arial Narrow" panose="020B0606020202030204" pitchFamily="34" charset="0"/>
              </a:rPr>
              <a:t>avaliar</a:t>
            </a:r>
            <a:r>
              <a:rPr lang="pt-BR" sz="2500" dirty="0">
                <a:latin typeface="Arial Narrow" panose="020B0606020202030204" pitchFamily="34" charset="0"/>
              </a:rPr>
              <a:t> </a:t>
            </a:r>
            <a:r>
              <a:rPr lang="pt-BR" sz="2500" b="1" dirty="0">
                <a:latin typeface="Arial Narrow" panose="020B0606020202030204" pitchFamily="34" charset="0"/>
              </a:rPr>
              <a:t>criticamente</a:t>
            </a:r>
            <a:r>
              <a:rPr lang="pt-BR" sz="2500" dirty="0">
                <a:latin typeface="Arial Narrow" panose="020B0606020202030204" pitchFamily="34" charset="0"/>
              </a:rPr>
              <a:t> os estudos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pt-BR" sz="2500" dirty="0">
                <a:latin typeface="Arial Narrow" panose="020B0606020202030204" pitchFamily="34" charset="0"/>
              </a:rPr>
              <a:t>No final de uma revisão sistemática teremos um mapeamento da situação atual do conhecimento e saberemos dos acertos/erros das pesquisas na área, permitindo assim um melhor planejamento.</a:t>
            </a:r>
          </a:p>
        </p:txBody>
      </p:sp>
    </p:spTree>
    <p:extLst>
      <p:ext uri="{BB962C8B-B14F-4D97-AF65-F5344CB8AC3E}">
        <p14:creationId xmlns:p14="http://schemas.microsoft.com/office/powerpoint/2010/main" val="23107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8D45A9B-5B07-4824-97D5-1EF9B37D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26900" r="64175" b="39413"/>
          <a:stretch/>
        </p:blipFill>
        <p:spPr>
          <a:xfrm>
            <a:off x="1748230" y="2928129"/>
            <a:ext cx="8695540" cy="335673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2750C74F-1D1D-462D-8040-77E4864ADB08}"/>
              </a:ext>
            </a:extLst>
          </p:cNvPr>
          <p:cNvSpPr/>
          <p:nvPr/>
        </p:nvSpPr>
        <p:spPr>
          <a:xfrm>
            <a:off x="1606801" y="1085673"/>
            <a:ext cx="8714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t-BR" sz="2200" dirty="0">
                <a:latin typeface="Arial Narrow" panose="020B0606020202030204" pitchFamily="34" charset="0"/>
              </a:rPr>
              <a:t>O Referencial Teórico tem como objetivo desenvolver ideias com base em referências bibliográficas, visando o </a:t>
            </a:r>
            <a:r>
              <a:rPr lang="pt-BR" sz="2200" u="sng" dirty="0">
                <a:latin typeface="Arial Narrow" panose="020B0606020202030204" pitchFamily="34" charset="0"/>
              </a:rPr>
              <a:t>embasamento teórico </a:t>
            </a:r>
            <a:r>
              <a:rPr lang="pt-BR" sz="2200" dirty="0">
                <a:latin typeface="Arial Narrow" panose="020B0606020202030204" pitchFamily="34" charset="0"/>
              </a:rPr>
              <a:t>do estudo e </a:t>
            </a:r>
            <a:r>
              <a:rPr lang="pt-BR" sz="2200" u="sng" dirty="0">
                <a:latin typeface="Arial Narrow" panose="020B0606020202030204" pitchFamily="34" charset="0"/>
              </a:rPr>
              <a:t>elucidar quais são os teóricos que já estudaram sobre o assunto </a:t>
            </a:r>
            <a:r>
              <a:rPr lang="pt-BR" sz="2200" dirty="0">
                <a:latin typeface="Arial Narrow" panose="020B0606020202030204" pitchFamily="34" charset="0"/>
              </a:rPr>
              <a:t>e que lhe ajudarão a sustentar, embasar o tema que será desenvolvido.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4418E8F-6253-42B9-B32E-321485079E6C}"/>
              </a:ext>
            </a:extLst>
          </p:cNvPr>
          <p:cNvSpPr/>
          <p:nvPr/>
        </p:nvSpPr>
        <p:spPr>
          <a:xfrm>
            <a:off x="1606801" y="6560289"/>
            <a:ext cx="4892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https://www.andrefontenelle.com.br/referencial-teorico/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10A78CE-8326-DC93-ED7C-988ABC6E2339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31E6B6BE-8BCF-64C2-DA16-EDD269DF4D82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7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2">
                <a:lumMod val="40000"/>
                <a:lumOff val="60000"/>
              </a:schemeClr>
            </a:gs>
            <a:gs pos="47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7B7B1AA-8D2B-4BC2-9C7F-29BBFC81A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52566" r="63387" b="16634"/>
          <a:stretch/>
        </p:blipFill>
        <p:spPr>
          <a:xfrm>
            <a:off x="387600" y="1341686"/>
            <a:ext cx="11416800" cy="39143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3F71E33-73D1-4290-8825-4F1B3D2EB14E}"/>
              </a:ext>
            </a:extLst>
          </p:cNvPr>
          <p:cNvSpPr/>
          <p:nvPr/>
        </p:nvSpPr>
        <p:spPr>
          <a:xfrm>
            <a:off x="1920598" y="6464328"/>
            <a:ext cx="48928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https://www.andrefontenelle.com.br/referencial-teorico/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16E53BF-F017-CA78-42C2-B0CEC4C9652C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F486601F-08BE-FF90-D7CB-7F0463A9C536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99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E128CEE-28AE-4A99-ABD6-A569252CB2D0}"/>
              </a:ext>
            </a:extLst>
          </p:cNvPr>
          <p:cNvSpPr txBox="1">
            <a:spLocks/>
          </p:cNvSpPr>
          <p:nvPr/>
        </p:nvSpPr>
        <p:spPr>
          <a:xfrm>
            <a:off x="669887" y="1376999"/>
            <a:ext cx="4417067" cy="5195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000" b="1" dirty="0">
                <a:latin typeface="Arial Narrow" panose="020B0606020202030204" pitchFamily="34" charset="0"/>
              </a:rPr>
              <a:t>Onde eu faço isso?</a:t>
            </a:r>
            <a:endParaRPr lang="pt-BR" sz="2000" dirty="0">
              <a:latin typeface="Arial Narrow" panose="020B060602020203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FC2A036-D86B-4C49-A8F2-C538A2BB9EF1}"/>
              </a:ext>
            </a:extLst>
          </p:cNvPr>
          <p:cNvSpPr/>
          <p:nvPr/>
        </p:nvSpPr>
        <p:spPr>
          <a:xfrm>
            <a:off x="669886" y="1896557"/>
            <a:ext cx="4572000" cy="4952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 Narrow" panose="020B0606020202030204" pitchFamily="34" charset="0"/>
              </a:rPr>
              <a:t>Quais as melhores fontes? (confiáveis!)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0E707235-E972-44E7-A307-FC7C6A5D23E5}"/>
              </a:ext>
            </a:extLst>
          </p:cNvPr>
          <p:cNvSpPr/>
          <p:nvPr/>
        </p:nvSpPr>
        <p:spPr>
          <a:xfrm>
            <a:off x="704860" y="2432690"/>
            <a:ext cx="4572000" cy="9573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latin typeface="Arial Narrow" panose="020B0606020202030204" pitchFamily="34" charset="0"/>
              </a:rPr>
              <a:t>Como pesquiso? </a:t>
            </a:r>
          </a:p>
          <a:p>
            <a:pPr>
              <a:lnSpc>
                <a:spcPct val="150000"/>
              </a:lnSpc>
            </a:pPr>
            <a:r>
              <a:rPr lang="pt-BR" sz="2000" b="1" dirty="0">
                <a:latin typeface="Arial Narrow" panose="020B0606020202030204" pitchFamily="34" charset="0"/>
              </a:rPr>
              <a:t>Título, palavra-chave, resumo, autor...</a:t>
            </a:r>
            <a:endParaRPr lang="pt-BR" sz="2000" dirty="0">
              <a:latin typeface="Arial Narrow" panose="020B060602020203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426142B-2704-45B6-AA03-DF130C99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896" y="520050"/>
            <a:ext cx="4277192" cy="256998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65F8837-0FF6-4FC8-9782-BAA4EB208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30" y="3497562"/>
            <a:ext cx="3103540" cy="263180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176B74F-265F-4F70-ABD2-972C705A5477}"/>
              </a:ext>
            </a:extLst>
          </p:cNvPr>
          <p:cNvSpPr/>
          <p:nvPr/>
        </p:nvSpPr>
        <p:spPr>
          <a:xfrm>
            <a:off x="911424" y="4133481"/>
            <a:ext cx="54682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latin typeface="Arial Narrow" panose="020B0606020202030204" pitchFamily="34" charset="0"/>
              </a:rPr>
              <a:t>Na SELEÇÃO é </a:t>
            </a:r>
            <a:r>
              <a:rPr lang="pt-BR" sz="2000" u="sng" dirty="0">
                <a:latin typeface="Arial Narrow" panose="020B0606020202030204" pitchFamily="34" charset="0"/>
              </a:rPr>
              <a:t>necessário rejeitar os trabalhos </a:t>
            </a:r>
            <a:r>
              <a:rPr lang="pt-BR" sz="2000" dirty="0">
                <a:latin typeface="Arial Narrow" panose="020B0606020202030204" pitchFamily="34" charset="0"/>
              </a:rPr>
              <a:t>(nacional ou estrangeiro) de valor insignificante, sem contribuição pessoal ou sem pesquisa efetiva realizada. </a:t>
            </a:r>
          </a:p>
          <a:p>
            <a:pPr algn="just"/>
            <a:r>
              <a:rPr lang="pt-BR" sz="2000" dirty="0">
                <a:latin typeface="Arial Narrow" panose="020B0606020202030204" pitchFamily="34" charset="0"/>
              </a:rPr>
              <a:t>Valorizar os bons trabalhos submetendo-os a uma análise crítica rigorosa.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C88D0AE-1CC8-489A-8949-15B161F23B59}"/>
              </a:ext>
            </a:extLst>
          </p:cNvPr>
          <p:cNvSpPr/>
          <p:nvPr/>
        </p:nvSpPr>
        <p:spPr>
          <a:xfrm>
            <a:off x="3810000" y="28288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t-BR" sz="1200" dirty="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F3DEDA0-B40A-43A6-A18D-71AF49226E2B}"/>
              </a:ext>
            </a:extLst>
          </p:cNvPr>
          <p:cNvSpPr/>
          <p:nvPr/>
        </p:nvSpPr>
        <p:spPr>
          <a:xfrm>
            <a:off x="1992313" y="611412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Fonte: Saul Goldenberg. Orientação normativa para elaboração e difusão de trabalhos de pesquisa</a:t>
            </a:r>
          </a:p>
          <a:p>
            <a:r>
              <a:rPr lang="pt-BR" sz="1200" dirty="0">
                <a:latin typeface="Arial Narrow" panose="020B0606020202030204" pitchFamily="34" charset="0"/>
              </a:rPr>
              <a:t>(Em elaboração)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F5BCE53-2C23-905D-CEE9-D62049012048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90543370-5C55-7DE5-4A8F-4F9F0A9BFBDA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3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etlogico40014.jpg">
            <a:extLst>
              <a:ext uri="{FF2B5EF4-FFF2-40B4-BE49-F238E27FC236}">
                <a16:creationId xmlns:a16="http://schemas.microsoft.com/office/drawing/2014/main" id="{3B4C6276-A85C-5E4C-94A4-1CFD133B0A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4032"/>
          <a:stretch/>
        </p:blipFill>
        <p:spPr>
          <a:xfrm>
            <a:off x="1487488" y="1462905"/>
            <a:ext cx="8420984" cy="481071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3FCFC27-E783-7744-7902-ED9C1B19190E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5370483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5A97DF4-7E47-F2D7-68FE-D0F1A72C7EA4}"/>
              </a:ext>
            </a:extLst>
          </p:cNvPr>
          <p:cNvCxnSpPr/>
          <p:nvPr/>
        </p:nvCxnSpPr>
        <p:spPr>
          <a:xfrm>
            <a:off x="623888" y="853112"/>
            <a:ext cx="496805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159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577CFA5-7749-4E80-B739-502744D9C907}"/>
              </a:ext>
            </a:extLst>
          </p:cNvPr>
          <p:cNvSpPr/>
          <p:nvPr/>
        </p:nvSpPr>
        <p:spPr>
          <a:xfrm>
            <a:off x="1631504" y="1511570"/>
            <a:ext cx="10005172" cy="1684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400" b="1" i="1" dirty="0">
                <a:latin typeface="Arial Narrow" panose="020B0606020202030204" pitchFamily="34" charset="0"/>
              </a:rPr>
              <a:t>Quando usar gráficos, figuras e tabelas? Como usar?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400" b="1" i="1" dirty="0">
                <a:latin typeface="Arial Narrow" panose="020B0606020202030204" pitchFamily="34" charset="0"/>
              </a:rPr>
              <a:t>Formatação da ABNT –USP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t-BR" sz="2400" b="1" i="1" dirty="0">
                <a:latin typeface="Arial Narrow" panose="020B0606020202030204" pitchFamily="34" charset="0"/>
              </a:rPr>
              <a:t>Uso de algumas ferramentas no Word (Equações e Figuras)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EEEA7F-882A-4599-8F25-BFAB6C98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75" t="1" r="28871" b="-4164"/>
          <a:stretch/>
        </p:blipFill>
        <p:spPr>
          <a:xfrm>
            <a:off x="4157238" y="3789040"/>
            <a:ext cx="2807240" cy="23042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C92D23-97DB-4C70-A415-0DB7448C6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3789040"/>
            <a:ext cx="3008161" cy="230425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2EB0BD6-6EAD-475A-A33C-60E0F8EA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139" y="3789040"/>
            <a:ext cx="3185465" cy="230425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79CCF7F-413A-269C-6890-A8D851E846C4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EB3C543-2AE4-ACDE-3222-D827FE84D7C9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27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DFBAC19-AC06-418A-85CC-0341A9824132}"/>
              </a:ext>
            </a:extLst>
          </p:cNvPr>
          <p:cNvSpPr/>
          <p:nvPr/>
        </p:nvSpPr>
        <p:spPr>
          <a:xfrm>
            <a:off x="983431" y="1366218"/>
            <a:ext cx="10331159" cy="1621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buFont typeface="Arial" panose="020B0604020202020204" pitchFamily="34" charset="0"/>
              <a:buChar char="•"/>
            </a:pPr>
            <a:r>
              <a:rPr lang="pt-BR" sz="3000" i="1" dirty="0">
                <a:latin typeface="Arial Narrow" panose="020B0606020202030204" pitchFamily="34" charset="0"/>
              </a:rPr>
              <a:t>“Uma </a:t>
            </a:r>
            <a:r>
              <a:rPr lang="pt-BR" sz="3000" b="1" i="1" dirty="0">
                <a:latin typeface="Arial Narrow" panose="020B0606020202030204" pitchFamily="34" charset="0"/>
              </a:rPr>
              <a:t>boa ilustração </a:t>
            </a:r>
            <a:r>
              <a:rPr lang="pt-BR" sz="3000" i="1" dirty="0">
                <a:latin typeface="Arial Narrow" panose="020B0606020202030204" pitchFamily="34" charset="0"/>
              </a:rPr>
              <a:t>pode </a:t>
            </a:r>
            <a:r>
              <a:rPr lang="pt-BR" sz="3000" b="1" i="1" dirty="0">
                <a:latin typeface="Arial Narrow" panose="020B0606020202030204" pitchFamily="34" charset="0"/>
              </a:rPr>
              <a:t>ajudar</a:t>
            </a:r>
            <a:r>
              <a:rPr lang="pt-BR" sz="3000" i="1" dirty="0">
                <a:latin typeface="Arial Narrow" panose="020B0606020202030204" pitchFamily="34" charset="0"/>
              </a:rPr>
              <a:t> o cientista a ser ouvido ao falar e a ser </a:t>
            </a:r>
            <a:r>
              <a:rPr lang="pt-BR" sz="3000" b="1" i="1" dirty="0">
                <a:latin typeface="Arial Narrow" panose="020B0606020202030204" pitchFamily="34" charset="0"/>
              </a:rPr>
              <a:t>lido</a:t>
            </a:r>
            <a:r>
              <a:rPr lang="pt-BR" sz="3000" i="1" dirty="0">
                <a:latin typeface="Arial Narrow" panose="020B0606020202030204" pitchFamily="34" charset="0"/>
              </a:rPr>
              <a:t> ao </a:t>
            </a:r>
            <a:r>
              <a:rPr lang="pt-BR" sz="3000" b="1" i="1" dirty="0">
                <a:latin typeface="Arial Narrow" panose="020B0606020202030204" pitchFamily="34" charset="0"/>
              </a:rPr>
              <a:t>escrever”</a:t>
            </a:r>
          </a:p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3000" i="1" dirty="0">
                <a:latin typeface="Arial Narrow" panose="020B0606020202030204" pitchFamily="34" charset="0"/>
              </a:rPr>
              <a:t>Uma boa ilustração pode </a:t>
            </a:r>
            <a:r>
              <a:rPr lang="pt-BR" sz="3000" b="1" i="1" dirty="0">
                <a:latin typeface="Arial Narrow" panose="020B0606020202030204" pitchFamily="34" charset="0"/>
              </a:rPr>
              <a:t>ajudar....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D3D6471-F462-44F9-94A6-D377C7F34763}"/>
              </a:ext>
            </a:extLst>
          </p:cNvPr>
          <p:cNvSpPr/>
          <p:nvPr/>
        </p:nvSpPr>
        <p:spPr>
          <a:xfrm>
            <a:off x="6672064" y="5547964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>
                <a:latin typeface="Arial Narrow" panose="020B0606020202030204" pitchFamily="34" charset="0"/>
              </a:rPr>
              <a:t>Fonte: </a:t>
            </a:r>
            <a:r>
              <a:rPr lang="pt-BR" sz="1400" dirty="0" err="1">
                <a:latin typeface="Arial Narrow" panose="020B0606020202030204" pitchFamily="34" charset="0"/>
              </a:rPr>
              <a:t>Briscoe</a:t>
            </a:r>
            <a:r>
              <a:rPr lang="pt-BR" sz="1400" dirty="0">
                <a:latin typeface="Arial Narrow" panose="020B0606020202030204" pitchFamily="34" charset="0"/>
              </a:rPr>
              <a:t> MH. 1996. </a:t>
            </a:r>
            <a:r>
              <a:rPr lang="pt-BR" sz="1400" dirty="0" err="1">
                <a:latin typeface="Arial Narrow" panose="020B0606020202030204" pitchFamily="34" charset="0"/>
              </a:rPr>
              <a:t>Preparing</a:t>
            </a:r>
            <a:r>
              <a:rPr lang="pt-BR" sz="1400" dirty="0">
                <a:latin typeface="Arial Narrow" panose="020B0606020202030204" pitchFamily="34" charset="0"/>
              </a:rPr>
              <a:t> </a:t>
            </a:r>
            <a:r>
              <a:rPr lang="pt-BR" sz="1400" dirty="0" err="1">
                <a:latin typeface="Arial Narrow" panose="020B0606020202030204" pitchFamily="34" charset="0"/>
              </a:rPr>
              <a:t>scientific</a:t>
            </a:r>
            <a:r>
              <a:rPr lang="pt-BR" sz="1400" dirty="0">
                <a:latin typeface="Arial Narrow" panose="020B0606020202030204" pitchFamily="34" charset="0"/>
              </a:rPr>
              <a:t> </a:t>
            </a:r>
            <a:r>
              <a:rPr lang="pt-BR" sz="1400" dirty="0" err="1">
                <a:latin typeface="Arial Narrow" panose="020B0606020202030204" pitchFamily="34" charset="0"/>
              </a:rPr>
              <a:t>illustrations</a:t>
            </a:r>
            <a:r>
              <a:rPr lang="pt-BR" sz="1400" dirty="0">
                <a:latin typeface="Arial Narrow" panose="020B0606020202030204" pitchFamily="34" charset="0"/>
              </a:rPr>
              <a:t>: a </a:t>
            </a:r>
            <a:r>
              <a:rPr lang="pt-BR" sz="1400" dirty="0" err="1">
                <a:latin typeface="Arial Narrow" panose="020B0606020202030204" pitchFamily="34" charset="0"/>
              </a:rPr>
              <a:t>guide</a:t>
            </a:r>
            <a:r>
              <a:rPr lang="pt-BR" sz="1400" dirty="0">
                <a:latin typeface="Arial Narrow" panose="020B0606020202030204" pitchFamily="34" charset="0"/>
              </a:rPr>
              <a:t> </a:t>
            </a:r>
            <a:r>
              <a:rPr lang="pt-BR" sz="1400" dirty="0" err="1">
                <a:latin typeface="Arial Narrow" panose="020B0606020202030204" pitchFamily="34" charset="0"/>
              </a:rPr>
              <a:t>to</a:t>
            </a:r>
            <a:r>
              <a:rPr lang="pt-BR" sz="1400" dirty="0">
                <a:latin typeface="Arial Narrow" panose="020B0606020202030204" pitchFamily="34" charset="0"/>
              </a:rPr>
              <a:t> posters, </a:t>
            </a:r>
            <a:r>
              <a:rPr lang="pt-BR" sz="1400" dirty="0" err="1">
                <a:latin typeface="Arial Narrow" panose="020B0606020202030204" pitchFamily="34" charset="0"/>
              </a:rPr>
              <a:t>presentations</a:t>
            </a:r>
            <a:r>
              <a:rPr lang="pt-BR" sz="1400" dirty="0">
                <a:latin typeface="Arial Narrow" panose="020B0606020202030204" pitchFamily="34" charset="0"/>
              </a:rPr>
              <a:t> </a:t>
            </a:r>
            <a:r>
              <a:rPr lang="en-US" sz="1400" dirty="0">
                <a:latin typeface="Arial Narrow" panose="020B0606020202030204" pitchFamily="34" charset="0"/>
              </a:rPr>
              <a:t>and publications. 2nd ed. New York: Springer-Verlag.</a:t>
            </a:r>
            <a:endParaRPr lang="pt-BR" sz="1400" i="1" dirty="0">
              <a:latin typeface="Arial Narrow" panose="020B060602020203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BFBB18E-D19B-4C75-B625-1AB9DBD72F55}"/>
              </a:ext>
            </a:extLst>
          </p:cNvPr>
          <p:cNvSpPr/>
          <p:nvPr/>
        </p:nvSpPr>
        <p:spPr>
          <a:xfrm>
            <a:off x="1766144" y="3013823"/>
            <a:ext cx="7632848" cy="22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i="1" dirty="0">
                <a:latin typeface="Arial Narrow" panose="020B0606020202030204" pitchFamily="34" charset="0"/>
              </a:rPr>
              <a:t>no compartilhamento de </a:t>
            </a:r>
            <a:r>
              <a:rPr lang="pt-BR" sz="2400" b="1" i="1" dirty="0">
                <a:latin typeface="Arial Narrow" panose="020B0606020202030204" pitchFamily="34" charset="0"/>
              </a:rPr>
              <a:t>informações</a:t>
            </a:r>
            <a:endParaRPr lang="pt-BR" sz="2400" i="1" dirty="0">
              <a:latin typeface="Arial Narrow" panose="020B0606020202030204" pitchFamily="34" charset="0"/>
            </a:endParaRPr>
          </a:p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i="1" dirty="0">
                <a:latin typeface="Arial Narrow" panose="020B0606020202030204" pitchFamily="34" charset="0"/>
              </a:rPr>
              <a:t>convencer as agências financiadoras a financiar a pesquisa</a:t>
            </a:r>
          </a:p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i="1" dirty="0">
                <a:latin typeface="Arial Narrow" panose="020B0606020202030204" pitchFamily="34" charset="0"/>
              </a:rPr>
              <a:t>no ensino de alunos</a:t>
            </a:r>
          </a:p>
          <a:p>
            <a:pPr marL="180975" indent="-18097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i="1" dirty="0">
                <a:latin typeface="Arial Narrow" panose="020B0606020202030204" pitchFamily="34" charset="0"/>
              </a:rPr>
              <a:t>informar o público sobre o valor da obra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39D2DA7-6B90-4F0B-B020-77E73002DFDD}"/>
              </a:ext>
            </a:extLst>
          </p:cNvPr>
          <p:cNvSpPr/>
          <p:nvPr/>
        </p:nvSpPr>
        <p:spPr>
          <a:xfrm>
            <a:off x="1775520" y="6169004"/>
            <a:ext cx="8190656" cy="49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_____________________________________________________________________________________________________</a:t>
            </a:r>
          </a:p>
          <a:p>
            <a:pPr>
              <a:lnSpc>
                <a:spcPct val="115000"/>
              </a:lnSpc>
            </a:pPr>
            <a:r>
              <a:rPr lang="pt-BR" sz="1200" dirty="0">
                <a:latin typeface="Arial Narrow" panose="020B0606020202030204" pitchFamily="34" charset="0"/>
              </a:rPr>
              <a:t>DAY, R.A. and GASTEL, B. (2016) </a:t>
            </a:r>
            <a:r>
              <a:rPr lang="pt-BR" sz="1200" dirty="0" err="1">
                <a:latin typeface="Arial Narrow" panose="020B0606020202030204" pitchFamily="34" charset="0"/>
              </a:rPr>
              <a:t>How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to</a:t>
            </a:r>
            <a:r>
              <a:rPr lang="pt-BR" sz="1200" dirty="0">
                <a:latin typeface="Arial Narrow" panose="020B0606020202030204" pitchFamily="34" charset="0"/>
              </a:rPr>
              <a:t> Write and </a:t>
            </a:r>
            <a:r>
              <a:rPr lang="pt-BR" sz="1200" dirty="0" err="1">
                <a:latin typeface="Arial Narrow" panose="020B0606020202030204" pitchFamily="34" charset="0"/>
              </a:rPr>
              <a:t>Publish</a:t>
            </a:r>
            <a:r>
              <a:rPr lang="pt-BR" sz="1200" dirty="0">
                <a:latin typeface="Arial Narrow" panose="020B0606020202030204" pitchFamily="34" charset="0"/>
              </a:rPr>
              <a:t> a </a:t>
            </a:r>
            <a:r>
              <a:rPr lang="pt-BR" sz="1200" dirty="0" err="1">
                <a:latin typeface="Arial Narrow" panose="020B0606020202030204" pitchFamily="34" charset="0"/>
              </a:rPr>
              <a:t>Scientific</a:t>
            </a:r>
            <a:r>
              <a:rPr lang="pt-BR" sz="1200" dirty="0">
                <a:latin typeface="Arial Narrow" panose="020B0606020202030204" pitchFamily="34" charset="0"/>
              </a:rPr>
              <a:t> Paper (</a:t>
            </a:r>
            <a:r>
              <a:rPr lang="pt-BR" sz="1200" dirty="0" err="1">
                <a:latin typeface="Arial Narrow" panose="020B0606020202030204" pitchFamily="34" charset="0"/>
              </a:rPr>
              <a:t>Eighth</a:t>
            </a:r>
            <a:r>
              <a:rPr lang="pt-BR" sz="1200" dirty="0">
                <a:latin typeface="Arial Narrow" panose="020B0606020202030204" pitchFamily="34" charset="0"/>
              </a:rPr>
              <a:t> </a:t>
            </a:r>
            <a:r>
              <a:rPr lang="pt-BR" sz="1200" dirty="0" err="1">
                <a:latin typeface="Arial Narrow" panose="020B0606020202030204" pitchFamily="34" charset="0"/>
              </a:rPr>
              <a:t>Edition</a:t>
            </a:r>
            <a:r>
              <a:rPr lang="pt-BR" sz="1200" dirty="0">
                <a:latin typeface="Arial Narrow" panose="020B0606020202030204" pitchFamily="34" charset="0"/>
              </a:rPr>
              <a:t>) </a:t>
            </a:r>
            <a:r>
              <a:rPr lang="pt-BR" sz="1200" dirty="0" err="1">
                <a:latin typeface="Arial Narrow" panose="020B0606020202030204" pitchFamily="34" charset="0"/>
              </a:rPr>
              <a:t>Greenwood</a:t>
            </a:r>
            <a:r>
              <a:rPr lang="pt-BR" sz="1200" dirty="0">
                <a:latin typeface="Arial Narrow" panose="020B0606020202030204" pitchFamily="34" charset="0"/>
              </a:rPr>
              <a:t> Press. 346p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551EDD6-FA5F-319B-454A-AD6FA553E50E}"/>
              </a:ext>
            </a:extLst>
          </p:cNvPr>
          <p:cNvSpPr txBox="1">
            <a:spLocks/>
          </p:cNvSpPr>
          <p:nvPr/>
        </p:nvSpPr>
        <p:spPr>
          <a:xfrm>
            <a:off x="517369" y="207622"/>
            <a:ext cx="10331159" cy="645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Embasamento Teórico – Ilustrações/Gráficos/Tabelas</a:t>
            </a:r>
            <a:endParaRPr lang="pt-BR" sz="36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D42DD56-A2D3-4C70-48D0-D5C60133415D}"/>
              </a:ext>
            </a:extLst>
          </p:cNvPr>
          <p:cNvCxnSpPr>
            <a:cxnSpLocks/>
          </p:cNvCxnSpPr>
          <p:nvPr/>
        </p:nvCxnSpPr>
        <p:spPr>
          <a:xfrm>
            <a:off x="623888" y="853112"/>
            <a:ext cx="993660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1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1913</Words>
  <Application>Microsoft Office PowerPoint</Application>
  <PresentationFormat>Widescreen</PresentationFormat>
  <Paragraphs>263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Arial</vt:lpstr>
      <vt:lpstr>Arial Narrow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Bianca</dc:creator>
  <cp:lastModifiedBy>bianca vieira</cp:lastModifiedBy>
  <cp:revision>111</cp:revision>
  <dcterms:created xsi:type="dcterms:W3CDTF">2013-08-03T13:04:52Z</dcterms:created>
  <dcterms:modified xsi:type="dcterms:W3CDTF">2024-04-24T15:42:28Z</dcterms:modified>
</cp:coreProperties>
</file>