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5" r:id="rId1"/>
  </p:sldMasterIdLst>
  <p:notesMasterIdLst>
    <p:notesMasterId r:id="rId23"/>
  </p:notesMasterIdLst>
  <p:handoutMasterIdLst>
    <p:handoutMasterId r:id="rId24"/>
  </p:handoutMasterIdLst>
  <p:sldIdLst>
    <p:sldId id="293" r:id="rId2"/>
    <p:sldId id="316" r:id="rId3"/>
    <p:sldId id="317" r:id="rId4"/>
    <p:sldId id="318" r:id="rId5"/>
    <p:sldId id="366" r:id="rId6"/>
    <p:sldId id="367" r:id="rId7"/>
    <p:sldId id="368" r:id="rId8"/>
    <p:sldId id="369" r:id="rId9"/>
    <p:sldId id="370" r:id="rId10"/>
    <p:sldId id="371" r:id="rId11"/>
    <p:sldId id="373" r:id="rId12"/>
    <p:sldId id="374" r:id="rId13"/>
    <p:sldId id="375" r:id="rId14"/>
    <p:sldId id="376" r:id="rId15"/>
    <p:sldId id="350" r:id="rId16"/>
    <p:sldId id="384" r:id="rId17"/>
    <p:sldId id="355" r:id="rId18"/>
    <p:sldId id="356" r:id="rId19"/>
    <p:sldId id="380" r:id="rId20"/>
    <p:sldId id="381" r:id="rId21"/>
    <p:sldId id="31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38F45-1FD5-43A5-B80F-92176BFF9AD3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899C1BE-077A-4EEE-BAB3-F0209995F16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Conformação social</a:t>
          </a:r>
        </a:p>
      </dgm:t>
    </dgm:pt>
    <dgm:pt modelId="{882BA7A0-C588-4EED-9FC5-4406199AE8FA}" type="parTrans" cxnId="{A7795B6C-EB6A-4EEF-AD65-AF320CAF59B3}">
      <dgm:prSet/>
      <dgm:spPr/>
      <dgm:t>
        <a:bodyPr/>
        <a:lstStyle/>
        <a:p>
          <a:endParaRPr lang="pt-BR"/>
        </a:p>
      </dgm:t>
    </dgm:pt>
    <dgm:pt modelId="{5525B050-F0A3-4D5F-A065-AFF4754D5D4F}" type="sibTrans" cxnId="{A7795B6C-EB6A-4EEF-AD65-AF320CAF59B3}">
      <dgm:prSet/>
      <dgm:spPr/>
      <dgm:t>
        <a:bodyPr/>
        <a:lstStyle/>
        <a:p>
          <a:endParaRPr lang="pt-BR"/>
        </a:p>
      </dgm:t>
    </dgm:pt>
    <dgm:pt modelId="{9DD0AC41-3FE5-416A-B32E-3BDE36A335C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Modelo de Estado</a:t>
          </a:r>
        </a:p>
      </dgm:t>
    </dgm:pt>
    <dgm:pt modelId="{D21FC4D7-B323-498F-BE25-90033E9675C7}" type="parTrans" cxnId="{092AFC2D-01E7-4E8D-B12C-6E029429331A}">
      <dgm:prSet/>
      <dgm:spPr/>
      <dgm:t>
        <a:bodyPr/>
        <a:lstStyle/>
        <a:p>
          <a:endParaRPr lang="pt-BR"/>
        </a:p>
      </dgm:t>
    </dgm:pt>
    <dgm:pt modelId="{07160727-FFA3-4AC4-A675-EA7FBA3B4A26}" type="sibTrans" cxnId="{092AFC2D-01E7-4E8D-B12C-6E029429331A}">
      <dgm:prSet/>
      <dgm:spPr/>
      <dgm:t>
        <a:bodyPr/>
        <a:lstStyle/>
        <a:p>
          <a:endParaRPr lang="pt-BR"/>
        </a:p>
      </dgm:t>
    </dgm:pt>
    <dgm:pt modelId="{C37B558F-7140-457F-B562-BB4EC1C9C9D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Expectativas sociais</a:t>
          </a:r>
        </a:p>
      </dgm:t>
    </dgm:pt>
    <dgm:pt modelId="{419F1150-B8DE-4769-A7CB-3FA6CDBF776F}" type="parTrans" cxnId="{C5F0325A-A728-498C-A96B-FF0CF4CE2D80}">
      <dgm:prSet/>
      <dgm:spPr/>
      <dgm:t>
        <a:bodyPr/>
        <a:lstStyle/>
        <a:p>
          <a:endParaRPr lang="pt-BR"/>
        </a:p>
      </dgm:t>
    </dgm:pt>
    <dgm:pt modelId="{5BE6555D-C2E9-4AF6-BD61-812AC1B419C9}" type="sibTrans" cxnId="{C5F0325A-A728-498C-A96B-FF0CF4CE2D80}">
      <dgm:prSet/>
      <dgm:spPr/>
      <dgm:t>
        <a:bodyPr/>
        <a:lstStyle/>
        <a:p>
          <a:endParaRPr lang="pt-BR"/>
        </a:p>
      </dgm:t>
    </dgm:pt>
    <dgm:pt modelId="{545D8B3C-7505-4D20-8371-331E33E13E5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Política criminal</a:t>
          </a:r>
        </a:p>
      </dgm:t>
    </dgm:pt>
    <dgm:pt modelId="{3BB45A75-5721-4A7F-ADB0-40189E269984}" type="parTrans" cxnId="{B93E0DDF-00ED-4C3C-973D-0DFD562083D9}">
      <dgm:prSet/>
      <dgm:spPr/>
      <dgm:t>
        <a:bodyPr/>
        <a:lstStyle/>
        <a:p>
          <a:endParaRPr lang="pt-BR"/>
        </a:p>
      </dgm:t>
    </dgm:pt>
    <dgm:pt modelId="{CE6489A8-125A-4391-92FF-B28F06600B68}" type="sibTrans" cxnId="{B93E0DDF-00ED-4C3C-973D-0DFD562083D9}">
      <dgm:prSet/>
      <dgm:spPr/>
      <dgm:t>
        <a:bodyPr/>
        <a:lstStyle/>
        <a:p>
          <a:endParaRPr lang="pt-BR"/>
        </a:p>
      </dgm:t>
    </dgm:pt>
    <dgm:pt modelId="{E8D84437-13B0-4CF1-95BF-445F510E377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Direito Penal</a:t>
          </a:r>
        </a:p>
      </dgm:t>
    </dgm:pt>
    <dgm:pt modelId="{47866D29-9699-408E-9583-237B6EE5F88A}" type="parTrans" cxnId="{A37E2DB9-6509-49F0-8A8F-60EFC9A40FD2}">
      <dgm:prSet/>
      <dgm:spPr/>
      <dgm:t>
        <a:bodyPr/>
        <a:lstStyle/>
        <a:p>
          <a:endParaRPr lang="pt-BR"/>
        </a:p>
      </dgm:t>
    </dgm:pt>
    <dgm:pt modelId="{C7BA56C1-EB2A-4DC4-AD03-52A5BA718177}" type="sibTrans" cxnId="{A37E2DB9-6509-49F0-8A8F-60EFC9A40FD2}">
      <dgm:prSet/>
      <dgm:spPr/>
      <dgm:t>
        <a:bodyPr/>
        <a:lstStyle/>
        <a:p>
          <a:endParaRPr lang="pt-BR"/>
        </a:p>
      </dgm:t>
    </dgm:pt>
    <dgm:pt modelId="{A153CACB-74C7-4D87-81FA-79ACA6EC6A0E}" type="pres">
      <dgm:prSet presAssocID="{68C38F45-1FD5-43A5-B80F-92176BFF9AD3}" presName="cycle" presStyleCnt="0">
        <dgm:presLayoutVars>
          <dgm:dir/>
          <dgm:resizeHandles val="exact"/>
        </dgm:presLayoutVars>
      </dgm:prSet>
      <dgm:spPr/>
    </dgm:pt>
    <dgm:pt modelId="{52DFF3D9-4294-4B51-8FFA-5ACD1C4ACA09}" type="pres">
      <dgm:prSet presAssocID="{B899C1BE-077A-4EEE-BAB3-F0209995F16A}" presName="node" presStyleLbl="node1" presStyleIdx="0" presStyleCnt="5">
        <dgm:presLayoutVars>
          <dgm:bulletEnabled val="1"/>
        </dgm:presLayoutVars>
      </dgm:prSet>
      <dgm:spPr/>
    </dgm:pt>
    <dgm:pt modelId="{CD262374-6664-449B-97A1-B3E696796587}" type="pres">
      <dgm:prSet presAssocID="{B899C1BE-077A-4EEE-BAB3-F0209995F16A}" presName="spNode" presStyleCnt="0"/>
      <dgm:spPr/>
    </dgm:pt>
    <dgm:pt modelId="{FB814ABB-0795-460C-A987-FB544272C9E0}" type="pres">
      <dgm:prSet presAssocID="{5525B050-F0A3-4D5F-A065-AFF4754D5D4F}" presName="sibTrans" presStyleLbl="sibTrans1D1" presStyleIdx="0" presStyleCnt="5"/>
      <dgm:spPr/>
    </dgm:pt>
    <dgm:pt modelId="{774E7C86-22E8-4CD3-BAA7-D48AB0F01A52}" type="pres">
      <dgm:prSet presAssocID="{9DD0AC41-3FE5-416A-B32E-3BDE36A335CD}" presName="node" presStyleLbl="node1" presStyleIdx="1" presStyleCnt="5">
        <dgm:presLayoutVars>
          <dgm:bulletEnabled val="1"/>
        </dgm:presLayoutVars>
      </dgm:prSet>
      <dgm:spPr/>
    </dgm:pt>
    <dgm:pt modelId="{9C2F2AE9-A977-4F1E-9630-7E9697C57C9C}" type="pres">
      <dgm:prSet presAssocID="{9DD0AC41-3FE5-416A-B32E-3BDE36A335CD}" presName="spNode" presStyleCnt="0"/>
      <dgm:spPr/>
    </dgm:pt>
    <dgm:pt modelId="{AC66BDE8-A09D-4048-B7CD-4FFF469C8B01}" type="pres">
      <dgm:prSet presAssocID="{07160727-FFA3-4AC4-A675-EA7FBA3B4A26}" presName="sibTrans" presStyleLbl="sibTrans1D1" presStyleIdx="1" presStyleCnt="5"/>
      <dgm:spPr/>
    </dgm:pt>
    <dgm:pt modelId="{C2FBDD62-117A-47B6-8683-D14D014148DA}" type="pres">
      <dgm:prSet presAssocID="{C37B558F-7140-457F-B562-BB4EC1C9C9D7}" presName="node" presStyleLbl="node1" presStyleIdx="2" presStyleCnt="5">
        <dgm:presLayoutVars>
          <dgm:bulletEnabled val="1"/>
        </dgm:presLayoutVars>
      </dgm:prSet>
      <dgm:spPr/>
    </dgm:pt>
    <dgm:pt modelId="{0625DFFF-352B-4FFD-9261-328DF00817B9}" type="pres">
      <dgm:prSet presAssocID="{C37B558F-7140-457F-B562-BB4EC1C9C9D7}" presName="spNode" presStyleCnt="0"/>
      <dgm:spPr/>
    </dgm:pt>
    <dgm:pt modelId="{5026C386-2016-41D5-B242-9D0A11CE3B1F}" type="pres">
      <dgm:prSet presAssocID="{5BE6555D-C2E9-4AF6-BD61-812AC1B419C9}" presName="sibTrans" presStyleLbl="sibTrans1D1" presStyleIdx="2" presStyleCnt="5"/>
      <dgm:spPr/>
    </dgm:pt>
    <dgm:pt modelId="{716E2799-47BE-487F-B195-057A3C51F058}" type="pres">
      <dgm:prSet presAssocID="{545D8B3C-7505-4D20-8371-331E33E13E57}" presName="node" presStyleLbl="node1" presStyleIdx="3" presStyleCnt="5">
        <dgm:presLayoutVars>
          <dgm:bulletEnabled val="1"/>
        </dgm:presLayoutVars>
      </dgm:prSet>
      <dgm:spPr/>
    </dgm:pt>
    <dgm:pt modelId="{9A881800-C4BF-4BC9-B029-F50CC7E02A5B}" type="pres">
      <dgm:prSet presAssocID="{545D8B3C-7505-4D20-8371-331E33E13E57}" presName="spNode" presStyleCnt="0"/>
      <dgm:spPr/>
    </dgm:pt>
    <dgm:pt modelId="{945D360A-C375-495F-AE6A-B067A5C394E5}" type="pres">
      <dgm:prSet presAssocID="{CE6489A8-125A-4391-92FF-B28F06600B68}" presName="sibTrans" presStyleLbl="sibTrans1D1" presStyleIdx="3" presStyleCnt="5"/>
      <dgm:spPr/>
    </dgm:pt>
    <dgm:pt modelId="{1D3E410F-ACC5-4C00-ABA2-76F95B0C64EE}" type="pres">
      <dgm:prSet presAssocID="{E8D84437-13B0-4CF1-95BF-445F510E377F}" presName="node" presStyleLbl="node1" presStyleIdx="4" presStyleCnt="5">
        <dgm:presLayoutVars>
          <dgm:bulletEnabled val="1"/>
        </dgm:presLayoutVars>
      </dgm:prSet>
      <dgm:spPr/>
    </dgm:pt>
    <dgm:pt modelId="{C0BC7C07-A6A9-401E-94C2-6D2264D6FFEA}" type="pres">
      <dgm:prSet presAssocID="{E8D84437-13B0-4CF1-95BF-445F510E377F}" presName="spNode" presStyleCnt="0"/>
      <dgm:spPr/>
    </dgm:pt>
    <dgm:pt modelId="{B8C2F496-CDAB-40C0-8E2A-82E546D7FB62}" type="pres">
      <dgm:prSet presAssocID="{C7BA56C1-EB2A-4DC4-AD03-52A5BA718177}" presName="sibTrans" presStyleLbl="sibTrans1D1" presStyleIdx="4" presStyleCnt="5"/>
      <dgm:spPr/>
    </dgm:pt>
  </dgm:ptLst>
  <dgm:cxnLst>
    <dgm:cxn modelId="{826F1419-943C-4358-ADF1-55C443011F16}" type="presOf" srcId="{C37B558F-7140-457F-B562-BB4EC1C9C9D7}" destId="{C2FBDD62-117A-47B6-8683-D14D014148DA}" srcOrd="0" destOrd="0" presId="urn:microsoft.com/office/officeart/2005/8/layout/cycle5"/>
    <dgm:cxn modelId="{092AFC2D-01E7-4E8D-B12C-6E029429331A}" srcId="{68C38F45-1FD5-43A5-B80F-92176BFF9AD3}" destId="{9DD0AC41-3FE5-416A-B32E-3BDE36A335CD}" srcOrd="1" destOrd="0" parTransId="{D21FC4D7-B323-498F-BE25-90033E9675C7}" sibTransId="{07160727-FFA3-4AC4-A675-EA7FBA3B4A26}"/>
    <dgm:cxn modelId="{C7E72D3D-8B7A-422B-9A6D-7263D575A370}" type="presOf" srcId="{CE6489A8-125A-4391-92FF-B28F06600B68}" destId="{945D360A-C375-495F-AE6A-B067A5C394E5}" srcOrd="0" destOrd="0" presId="urn:microsoft.com/office/officeart/2005/8/layout/cycle5"/>
    <dgm:cxn modelId="{C5F0325A-A728-498C-A96B-FF0CF4CE2D80}" srcId="{68C38F45-1FD5-43A5-B80F-92176BFF9AD3}" destId="{C37B558F-7140-457F-B562-BB4EC1C9C9D7}" srcOrd="2" destOrd="0" parTransId="{419F1150-B8DE-4769-A7CB-3FA6CDBF776F}" sibTransId="{5BE6555D-C2E9-4AF6-BD61-812AC1B419C9}"/>
    <dgm:cxn modelId="{A7795B6C-EB6A-4EEF-AD65-AF320CAF59B3}" srcId="{68C38F45-1FD5-43A5-B80F-92176BFF9AD3}" destId="{B899C1BE-077A-4EEE-BAB3-F0209995F16A}" srcOrd="0" destOrd="0" parTransId="{882BA7A0-C588-4EED-9FC5-4406199AE8FA}" sibTransId="{5525B050-F0A3-4D5F-A065-AFF4754D5D4F}"/>
    <dgm:cxn modelId="{9BCACF94-1FEF-4187-949A-4F060EAF04C5}" type="presOf" srcId="{5BE6555D-C2E9-4AF6-BD61-812AC1B419C9}" destId="{5026C386-2016-41D5-B242-9D0A11CE3B1F}" srcOrd="0" destOrd="0" presId="urn:microsoft.com/office/officeart/2005/8/layout/cycle5"/>
    <dgm:cxn modelId="{8B4DBF98-8BD6-4451-B2C9-EE55BDED2A00}" type="presOf" srcId="{07160727-FFA3-4AC4-A675-EA7FBA3B4A26}" destId="{AC66BDE8-A09D-4048-B7CD-4FFF469C8B01}" srcOrd="0" destOrd="0" presId="urn:microsoft.com/office/officeart/2005/8/layout/cycle5"/>
    <dgm:cxn modelId="{7B7E18A6-A7C6-402B-A26F-F5F3E7E66882}" type="presOf" srcId="{9DD0AC41-3FE5-416A-B32E-3BDE36A335CD}" destId="{774E7C86-22E8-4CD3-BAA7-D48AB0F01A52}" srcOrd="0" destOrd="0" presId="urn:microsoft.com/office/officeart/2005/8/layout/cycle5"/>
    <dgm:cxn modelId="{8FA691B2-4246-4B95-9C5F-F81BE774BEE8}" type="presOf" srcId="{E8D84437-13B0-4CF1-95BF-445F510E377F}" destId="{1D3E410F-ACC5-4C00-ABA2-76F95B0C64EE}" srcOrd="0" destOrd="0" presId="urn:microsoft.com/office/officeart/2005/8/layout/cycle5"/>
    <dgm:cxn modelId="{A37E2DB9-6509-49F0-8A8F-60EFC9A40FD2}" srcId="{68C38F45-1FD5-43A5-B80F-92176BFF9AD3}" destId="{E8D84437-13B0-4CF1-95BF-445F510E377F}" srcOrd="4" destOrd="0" parTransId="{47866D29-9699-408E-9583-237B6EE5F88A}" sibTransId="{C7BA56C1-EB2A-4DC4-AD03-52A5BA718177}"/>
    <dgm:cxn modelId="{8123B1CD-3A17-42CA-9A23-AF03FA267C59}" type="presOf" srcId="{5525B050-F0A3-4D5F-A065-AFF4754D5D4F}" destId="{FB814ABB-0795-460C-A987-FB544272C9E0}" srcOrd="0" destOrd="0" presId="urn:microsoft.com/office/officeart/2005/8/layout/cycle5"/>
    <dgm:cxn modelId="{B93E0DDF-00ED-4C3C-973D-0DFD562083D9}" srcId="{68C38F45-1FD5-43A5-B80F-92176BFF9AD3}" destId="{545D8B3C-7505-4D20-8371-331E33E13E57}" srcOrd="3" destOrd="0" parTransId="{3BB45A75-5721-4A7F-ADB0-40189E269984}" sibTransId="{CE6489A8-125A-4391-92FF-B28F06600B68}"/>
    <dgm:cxn modelId="{4D69FBE0-CB62-4394-8FF6-798293EE2A34}" type="presOf" srcId="{C7BA56C1-EB2A-4DC4-AD03-52A5BA718177}" destId="{B8C2F496-CDAB-40C0-8E2A-82E546D7FB62}" srcOrd="0" destOrd="0" presId="urn:microsoft.com/office/officeart/2005/8/layout/cycle5"/>
    <dgm:cxn modelId="{884FC4E8-5B1C-4AB1-9843-32DE61ED54C2}" type="presOf" srcId="{545D8B3C-7505-4D20-8371-331E33E13E57}" destId="{716E2799-47BE-487F-B195-057A3C51F058}" srcOrd="0" destOrd="0" presId="urn:microsoft.com/office/officeart/2005/8/layout/cycle5"/>
    <dgm:cxn modelId="{09C224EB-0C47-4AA9-9EFF-C9CAA0B60340}" type="presOf" srcId="{B899C1BE-077A-4EEE-BAB3-F0209995F16A}" destId="{52DFF3D9-4294-4B51-8FFA-5ACD1C4ACA09}" srcOrd="0" destOrd="0" presId="urn:microsoft.com/office/officeart/2005/8/layout/cycle5"/>
    <dgm:cxn modelId="{633714F9-6B5B-473A-84DD-7E42D854A239}" type="presOf" srcId="{68C38F45-1FD5-43A5-B80F-92176BFF9AD3}" destId="{A153CACB-74C7-4D87-81FA-79ACA6EC6A0E}" srcOrd="0" destOrd="0" presId="urn:microsoft.com/office/officeart/2005/8/layout/cycle5"/>
    <dgm:cxn modelId="{A85FD763-599C-4C11-8352-2D7DEEA4CAC9}" type="presParOf" srcId="{A153CACB-74C7-4D87-81FA-79ACA6EC6A0E}" destId="{52DFF3D9-4294-4B51-8FFA-5ACD1C4ACA09}" srcOrd="0" destOrd="0" presId="urn:microsoft.com/office/officeart/2005/8/layout/cycle5"/>
    <dgm:cxn modelId="{5F9010A3-36F2-4491-AE28-B431EC1530E0}" type="presParOf" srcId="{A153CACB-74C7-4D87-81FA-79ACA6EC6A0E}" destId="{CD262374-6664-449B-97A1-B3E696796587}" srcOrd="1" destOrd="0" presId="urn:microsoft.com/office/officeart/2005/8/layout/cycle5"/>
    <dgm:cxn modelId="{80F744C9-0B4E-416C-A229-C82513F6BA40}" type="presParOf" srcId="{A153CACB-74C7-4D87-81FA-79ACA6EC6A0E}" destId="{FB814ABB-0795-460C-A987-FB544272C9E0}" srcOrd="2" destOrd="0" presId="urn:microsoft.com/office/officeart/2005/8/layout/cycle5"/>
    <dgm:cxn modelId="{620D2D6D-50AC-4767-99E7-67637A2D36B3}" type="presParOf" srcId="{A153CACB-74C7-4D87-81FA-79ACA6EC6A0E}" destId="{774E7C86-22E8-4CD3-BAA7-D48AB0F01A52}" srcOrd="3" destOrd="0" presId="urn:microsoft.com/office/officeart/2005/8/layout/cycle5"/>
    <dgm:cxn modelId="{5F54106C-0CDF-40B1-A51B-6685C1A2EC5D}" type="presParOf" srcId="{A153CACB-74C7-4D87-81FA-79ACA6EC6A0E}" destId="{9C2F2AE9-A977-4F1E-9630-7E9697C57C9C}" srcOrd="4" destOrd="0" presId="urn:microsoft.com/office/officeart/2005/8/layout/cycle5"/>
    <dgm:cxn modelId="{F7F8F39B-4965-4937-B4F0-22F9AF9BD03D}" type="presParOf" srcId="{A153CACB-74C7-4D87-81FA-79ACA6EC6A0E}" destId="{AC66BDE8-A09D-4048-B7CD-4FFF469C8B01}" srcOrd="5" destOrd="0" presId="urn:microsoft.com/office/officeart/2005/8/layout/cycle5"/>
    <dgm:cxn modelId="{2C89C8F2-FD5E-44D0-B96E-624C050A4BE3}" type="presParOf" srcId="{A153CACB-74C7-4D87-81FA-79ACA6EC6A0E}" destId="{C2FBDD62-117A-47B6-8683-D14D014148DA}" srcOrd="6" destOrd="0" presId="urn:microsoft.com/office/officeart/2005/8/layout/cycle5"/>
    <dgm:cxn modelId="{AC295798-3BD9-4CF2-803C-B9B12C94FA8F}" type="presParOf" srcId="{A153CACB-74C7-4D87-81FA-79ACA6EC6A0E}" destId="{0625DFFF-352B-4FFD-9261-328DF00817B9}" srcOrd="7" destOrd="0" presId="urn:microsoft.com/office/officeart/2005/8/layout/cycle5"/>
    <dgm:cxn modelId="{FFEAFE74-009A-4611-A8EC-C97522E81D4D}" type="presParOf" srcId="{A153CACB-74C7-4D87-81FA-79ACA6EC6A0E}" destId="{5026C386-2016-41D5-B242-9D0A11CE3B1F}" srcOrd="8" destOrd="0" presId="urn:microsoft.com/office/officeart/2005/8/layout/cycle5"/>
    <dgm:cxn modelId="{9669A755-46EE-4BF7-B507-A934B20A1AED}" type="presParOf" srcId="{A153CACB-74C7-4D87-81FA-79ACA6EC6A0E}" destId="{716E2799-47BE-487F-B195-057A3C51F058}" srcOrd="9" destOrd="0" presId="urn:microsoft.com/office/officeart/2005/8/layout/cycle5"/>
    <dgm:cxn modelId="{26E7623C-A72F-4809-BCBA-9C589E5153AD}" type="presParOf" srcId="{A153CACB-74C7-4D87-81FA-79ACA6EC6A0E}" destId="{9A881800-C4BF-4BC9-B029-F50CC7E02A5B}" srcOrd="10" destOrd="0" presId="urn:microsoft.com/office/officeart/2005/8/layout/cycle5"/>
    <dgm:cxn modelId="{6726EBF7-B1A1-443C-B2B8-CF1B0C584750}" type="presParOf" srcId="{A153CACB-74C7-4D87-81FA-79ACA6EC6A0E}" destId="{945D360A-C375-495F-AE6A-B067A5C394E5}" srcOrd="11" destOrd="0" presId="urn:microsoft.com/office/officeart/2005/8/layout/cycle5"/>
    <dgm:cxn modelId="{F17A8B54-C818-4916-9B3F-037D32E17E63}" type="presParOf" srcId="{A153CACB-74C7-4D87-81FA-79ACA6EC6A0E}" destId="{1D3E410F-ACC5-4C00-ABA2-76F95B0C64EE}" srcOrd="12" destOrd="0" presId="urn:microsoft.com/office/officeart/2005/8/layout/cycle5"/>
    <dgm:cxn modelId="{1642CF96-E5C9-4096-98AD-0ECE6F02A835}" type="presParOf" srcId="{A153CACB-74C7-4D87-81FA-79ACA6EC6A0E}" destId="{C0BC7C07-A6A9-401E-94C2-6D2264D6FFEA}" srcOrd="13" destOrd="0" presId="urn:microsoft.com/office/officeart/2005/8/layout/cycle5"/>
    <dgm:cxn modelId="{EFC225AC-AB64-4470-96BC-D97F64502FA2}" type="presParOf" srcId="{A153CACB-74C7-4D87-81FA-79ACA6EC6A0E}" destId="{B8C2F496-CDAB-40C0-8E2A-82E546D7FB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9286-5BBA-4D83-BD6D-B7688F10065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83BFF9-8DDE-49AE-9FEA-287C08877ED5}">
      <dgm:prSet phldrT="[Texto]" custT="1"/>
      <dgm:spPr/>
      <dgm:t>
        <a:bodyPr/>
        <a:lstStyle/>
        <a:p>
          <a:r>
            <a:rPr lang="pt-BR" sz="3000" dirty="0">
              <a:solidFill>
                <a:schemeClr val="bg2">
                  <a:lumMod val="10000"/>
                </a:schemeClr>
              </a:solidFill>
            </a:rPr>
            <a:t>Pluralismo Político(art. 1º., V, CR)</a:t>
          </a:r>
        </a:p>
      </dgm:t>
    </dgm:pt>
    <dgm:pt modelId="{08CC63B2-B5B9-4D49-9FA5-0426D37021EB}" type="parTrans" cxnId="{F157E824-BD2F-451F-98EA-9DE6CE034AF9}">
      <dgm:prSet/>
      <dgm:spPr/>
      <dgm:t>
        <a:bodyPr/>
        <a:lstStyle/>
        <a:p>
          <a:endParaRPr lang="pt-BR"/>
        </a:p>
      </dgm:t>
    </dgm:pt>
    <dgm:pt modelId="{17B55A23-7BF0-4466-BBAB-2B281010BCFE}" type="sibTrans" cxnId="{F157E824-BD2F-451F-98EA-9DE6CE034AF9}">
      <dgm:prSet/>
      <dgm:spPr/>
      <dgm:t>
        <a:bodyPr/>
        <a:lstStyle/>
        <a:p>
          <a:endParaRPr lang="pt-BR"/>
        </a:p>
      </dgm:t>
    </dgm:pt>
    <dgm:pt modelId="{FF7D9476-729D-4498-BB02-5B0BDE7F7DB2}">
      <dgm:prSet phldrT="[Texto]" custT="1"/>
      <dgm:spPr/>
      <dgm:t>
        <a:bodyPr/>
        <a:lstStyle/>
        <a:p>
          <a:r>
            <a:rPr lang="pt-BR" sz="3000" dirty="0">
              <a:solidFill>
                <a:schemeClr val="bg2">
                  <a:lumMod val="10000"/>
                </a:schemeClr>
              </a:solidFill>
            </a:rPr>
            <a:t>Dignidade Humana(art. 1º., III, CR)</a:t>
          </a:r>
        </a:p>
      </dgm:t>
    </dgm:pt>
    <dgm:pt modelId="{3538C685-B9BF-476F-9F0F-2C653D1CEB96}" type="parTrans" cxnId="{1FB8483C-AAE4-47E1-AA47-4BAD52650A0F}">
      <dgm:prSet/>
      <dgm:spPr/>
      <dgm:t>
        <a:bodyPr/>
        <a:lstStyle/>
        <a:p>
          <a:endParaRPr lang="pt-BR"/>
        </a:p>
      </dgm:t>
    </dgm:pt>
    <dgm:pt modelId="{542B8058-C895-4DFF-812B-30AD93706920}" type="sibTrans" cxnId="{1FB8483C-AAE4-47E1-AA47-4BAD52650A0F}">
      <dgm:prSet/>
      <dgm:spPr/>
      <dgm:t>
        <a:bodyPr/>
        <a:lstStyle/>
        <a:p>
          <a:endParaRPr lang="pt-BR"/>
        </a:p>
      </dgm:t>
    </dgm:pt>
    <dgm:pt modelId="{A7CF92A1-7DCB-4360-9365-F0BB25B74D38}" type="pres">
      <dgm:prSet presAssocID="{54539286-5BBA-4D83-BD6D-B7688F100651}" presName="diagram" presStyleCnt="0">
        <dgm:presLayoutVars>
          <dgm:dir/>
          <dgm:resizeHandles val="exact"/>
        </dgm:presLayoutVars>
      </dgm:prSet>
      <dgm:spPr/>
    </dgm:pt>
    <dgm:pt modelId="{CA905BD3-8F79-438D-B89A-D15BD5F55C0D}" type="pres">
      <dgm:prSet presAssocID="{6B83BFF9-8DDE-49AE-9FEA-287C08877ED5}" presName="arrow" presStyleLbl="node1" presStyleIdx="0" presStyleCnt="2" custScaleX="102259" custScaleY="100065" custRadScaleRad="102827" custRadScaleInc="-4938">
        <dgm:presLayoutVars>
          <dgm:bulletEnabled val="1"/>
        </dgm:presLayoutVars>
      </dgm:prSet>
      <dgm:spPr/>
    </dgm:pt>
    <dgm:pt modelId="{A157F2BA-EEEB-41AE-8A93-1A47579A359F}" type="pres">
      <dgm:prSet presAssocID="{FF7D9476-729D-4498-BB02-5B0BDE7F7DB2}" presName="arrow" presStyleLbl="node1" presStyleIdx="1" presStyleCnt="2">
        <dgm:presLayoutVars>
          <dgm:bulletEnabled val="1"/>
        </dgm:presLayoutVars>
      </dgm:prSet>
      <dgm:spPr/>
    </dgm:pt>
  </dgm:ptLst>
  <dgm:cxnLst>
    <dgm:cxn modelId="{F157E824-BD2F-451F-98EA-9DE6CE034AF9}" srcId="{54539286-5BBA-4D83-BD6D-B7688F100651}" destId="{6B83BFF9-8DDE-49AE-9FEA-287C08877ED5}" srcOrd="0" destOrd="0" parTransId="{08CC63B2-B5B9-4D49-9FA5-0426D37021EB}" sibTransId="{17B55A23-7BF0-4466-BBAB-2B281010BCFE}"/>
    <dgm:cxn modelId="{1FB8483C-AAE4-47E1-AA47-4BAD52650A0F}" srcId="{54539286-5BBA-4D83-BD6D-B7688F100651}" destId="{FF7D9476-729D-4498-BB02-5B0BDE7F7DB2}" srcOrd="1" destOrd="0" parTransId="{3538C685-B9BF-476F-9F0F-2C653D1CEB96}" sibTransId="{542B8058-C895-4DFF-812B-30AD93706920}"/>
    <dgm:cxn modelId="{EA8C673C-3759-4C9E-A515-303BC0C801BB}" type="presOf" srcId="{54539286-5BBA-4D83-BD6D-B7688F100651}" destId="{A7CF92A1-7DCB-4360-9365-F0BB25B74D38}" srcOrd="0" destOrd="0" presId="urn:microsoft.com/office/officeart/2005/8/layout/arrow5"/>
    <dgm:cxn modelId="{ED193440-DFA0-463B-A6B4-4E69E74DF7B1}" type="presOf" srcId="{FF7D9476-729D-4498-BB02-5B0BDE7F7DB2}" destId="{A157F2BA-EEEB-41AE-8A93-1A47579A359F}" srcOrd="0" destOrd="0" presId="urn:microsoft.com/office/officeart/2005/8/layout/arrow5"/>
    <dgm:cxn modelId="{903637BE-4EBA-41B0-8358-4410547EA515}" type="presOf" srcId="{6B83BFF9-8DDE-49AE-9FEA-287C08877ED5}" destId="{CA905BD3-8F79-438D-B89A-D15BD5F55C0D}" srcOrd="0" destOrd="0" presId="urn:microsoft.com/office/officeart/2005/8/layout/arrow5"/>
    <dgm:cxn modelId="{5BDD31C8-BD88-4CC7-A689-D93B531B05DD}" type="presParOf" srcId="{A7CF92A1-7DCB-4360-9365-F0BB25B74D38}" destId="{CA905BD3-8F79-438D-B89A-D15BD5F55C0D}" srcOrd="0" destOrd="0" presId="urn:microsoft.com/office/officeart/2005/8/layout/arrow5"/>
    <dgm:cxn modelId="{C38495E6-6A40-4AD3-B629-CEDB1EFB130D}" type="presParOf" srcId="{A7CF92A1-7DCB-4360-9365-F0BB25B74D38}" destId="{A157F2BA-EEEB-41AE-8A93-1A47579A359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D7107-CB85-459A-943A-A2BBBDFB47CA}" type="doc">
      <dgm:prSet loTypeId="urn:microsoft.com/office/officeart/2005/8/layout/hProcess9" loCatId="process" qsTypeId="urn:microsoft.com/office/officeart/2005/8/quickstyle/simple5" qsCatId="simple" csTypeId="urn:microsoft.com/office/officeart/2005/8/colors/accent2_3" csCatId="accent2" phldr="1"/>
      <dgm:spPr/>
    </dgm:pt>
    <dgm:pt modelId="{0D3D206A-34A2-4898-8910-BB22CD2E9DA2}">
      <dgm:prSet phldrT="[Texto]"/>
      <dgm:spPr/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1º. Requisito da legalidade</a:t>
          </a:r>
        </a:p>
      </dgm:t>
    </dgm:pt>
    <dgm:pt modelId="{84BEF149-180D-4C4D-840F-9DF8835207A8}" type="parTrans" cxnId="{8A03F67A-1009-4246-A14F-1A5A79D5DB7B}">
      <dgm:prSet/>
      <dgm:spPr/>
      <dgm:t>
        <a:bodyPr/>
        <a:lstStyle/>
        <a:p>
          <a:endParaRPr lang="pt-BR"/>
        </a:p>
      </dgm:t>
    </dgm:pt>
    <dgm:pt modelId="{E054AC94-D00C-4CAC-A60C-9498D75785CB}" type="sibTrans" cxnId="{8A03F67A-1009-4246-A14F-1A5A79D5DB7B}">
      <dgm:prSet/>
      <dgm:spPr/>
      <dgm:t>
        <a:bodyPr/>
        <a:lstStyle/>
        <a:p>
          <a:endParaRPr lang="pt-BR"/>
        </a:p>
      </dgm:t>
    </dgm:pt>
    <dgm:pt modelId="{B2C0A748-D0B2-4D84-B82D-7756A1658CA6}">
      <dgm:prSet phldrT="[Texto]"/>
      <dgm:spPr/>
      <dgm:t>
        <a:bodyPr/>
        <a:lstStyle/>
        <a:p>
          <a:r>
            <a:rPr lang="pt-BR" b="1" i="1" dirty="0">
              <a:solidFill>
                <a:schemeClr val="accent5">
                  <a:lumMod val="50000"/>
                </a:schemeClr>
              </a:solidFill>
            </a:rPr>
            <a:t>Lex </a:t>
          </a:r>
          <a:r>
            <a:rPr lang="pt-BR" b="1" i="1" dirty="0" err="1">
              <a:solidFill>
                <a:schemeClr val="accent5">
                  <a:lumMod val="50000"/>
                </a:schemeClr>
              </a:solidFill>
            </a:rPr>
            <a:t>scripta</a:t>
          </a:r>
          <a:endParaRPr lang="pt-BR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A0F0765B-59CB-4ABC-99D6-F4603DA9991F}" type="parTrans" cxnId="{CB731AE9-0479-478F-9770-E0A648C78BB9}">
      <dgm:prSet/>
      <dgm:spPr/>
      <dgm:t>
        <a:bodyPr/>
        <a:lstStyle/>
        <a:p>
          <a:endParaRPr lang="pt-BR"/>
        </a:p>
      </dgm:t>
    </dgm:pt>
    <dgm:pt modelId="{65970297-92B7-48F9-87E2-78D21EE56BB2}" type="sibTrans" cxnId="{CB731AE9-0479-478F-9770-E0A648C78BB9}">
      <dgm:prSet/>
      <dgm:spPr/>
      <dgm:t>
        <a:bodyPr/>
        <a:lstStyle/>
        <a:p>
          <a:endParaRPr lang="pt-BR"/>
        </a:p>
      </dgm:t>
    </dgm:pt>
    <dgm:pt modelId="{17E1B8AD-771F-4752-9162-BC5ACE677227}" type="pres">
      <dgm:prSet presAssocID="{DB3D7107-CB85-459A-943A-A2BBBDFB47CA}" presName="CompostProcess" presStyleCnt="0">
        <dgm:presLayoutVars>
          <dgm:dir/>
          <dgm:resizeHandles val="exact"/>
        </dgm:presLayoutVars>
      </dgm:prSet>
      <dgm:spPr/>
    </dgm:pt>
    <dgm:pt modelId="{8D18E07D-C1E4-4E22-A3CC-ED345AD36972}" type="pres">
      <dgm:prSet presAssocID="{DB3D7107-CB85-459A-943A-A2BBBDFB47CA}" presName="arrow" presStyleLbl="bgShp" presStyleIdx="0" presStyleCnt="1"/>
      <dgm:spPr/>
    </dgm:pt>
    <dgm:pt modelId="{DA62897A-0724-45A3-9973-8DB6B2BFCC02}" type="pres">
      <dgm:prSet presAssocID="{DB3D7107-CB85-459A-943A-A2BBBDFB47CA}" presName="linearProcess" presStyleCnt="0"/>
      <dgm:spPr/>
    </dgm:pt>
    <dgm:pt modelId="{AB9392DC-DC80-4860-A8C3-824420417CA0}" type="pres">
      <dgm:prSet presAssocID="{0D3D206A-34A2-4898-8910-BB22CD2E9DA2}" presName="textNode" presStyleLbl="node1" presStyleIdx="0" presStyleCnt="2">
        <dgm:presLayoutVars>
          <dgm:bulletEnabled val="1"/>
        </dgm:presLayoutVars>
      </dgm:prSet>
      <dgm:spPr/>
    </dgm:pt>
    <dgm:pt modelId="{53F70F9B-E070-435A-8AC3-E16BAC186296}" type="pres">
      <dgm:prSet presAssocID="{E054AC94-D00C-4CAC-A60C-9498D75785CB}" presName="sibTrans" presStyleCnt="0"/>
      <dgm:spPr/>
    </dgm:pt>
    <dgm:pt modelId="{179F5BE8-BCC9-4DED-954E-30CE603978DD}" type="pres">
      <dgm:prSet presAssocID="{B2C0A748-D0B2-4D84-B82D-7756A1658CA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9B5252E-7E94-4067-8524-CD529581EE64}" type="presOf" srcId="{DB3D7107-CB85-459A-943A-A2BBBDFB47CA}" destId="{17E1B8AD-771F-4752-9162-BC5ACE677227}" srcOrd="0" destOrd="0" presId="urn:microsoft.com/office/officeart/2005/8/layout/hProcess9"/>
    <dgm:cxn modelId="{20DDC444-6FC5-4A30-BC80-15D185B61565}" type="presOf" srcId="{B2C0A748-D0B2-4D84-B82D-7756A1658CA6}" destId="{179F5BE8-BCC9-4DED-954E-30CE603978DD}" srcOrd="0" destOrd="0" presId="urn:microsoft.com/office/officeart/2005/8/layout/hProcess9"/>
    <dgm:cxn modelId="{8A03F67A-1009-4246-A14F-1A5A79D5DB7B}" srcId="{DB3D7107-CB85-459A-943A-A2BBBDFB47CA}" destId="{0D3D206A-34A2-4898-8910-BB22CD2E9DA2}" srcOrd="0" destOrd="0" parTransId="{84BEF149-180D-4C4D-840F-9DF8835207A8}" sibTransId="{E054AC94-D00C-4CAC-A60C-9498D75785CB}"/>
    <dgm:cxn modelId="{CB731AE9-0479-478F-9770-E0A648C78BB9}" srcId="{DB3D7107-CB85-459A-943A-A2BBBDFB47CA}" destId="{B2C0A748-D0B2-4D84-B82D-7756A1658CA6}" srcOrd="1" destOrd="0" parTransId="{A0F0765B-59CB-4ABC-99D6-F4603DA9991F}" sibTransId="{65970297-92B7-48F9-87E2-78D21EE56BB2}"/>
    <dgm:cxn modelId="{0020EAF5-4888-4303-BA19-9C30CEFF5917}" type="presOf" srcId="{0D3D206A-34A2-4898-8910-BB22CD2E9DA2}" destId="{AB9392DC-DC80-4860-A8C3-824420417CA0}" srcOrd="0" destOrd="0" presId="urn:microsoft.com/office/officeart/2005/8/layout/hProcess9"/>
    <dgm:cxn modelId="{17F30B34-92F7-4917-81F9-0D8B1FD20C3B}" type="presParOf" srcId="{17E1B8AD-771F-4752-9162-BC5ACE677227}" destId="{8D18E07D-C1E4-4E22-A3CC-ED345AD36972}" srcOrd="0" destOrd="0" presId="urn:microsoft.com/office/officeart/2005/8/layout/hProcess9"/>
    <dgm:cxn modelId="{5920FF10-EAFE-4177-AB28-1AA28B66818F}" type="presParOf" srcId="{17E1B8AD-771F-4752-9162-BC5ACE677227}" destId="{DA62897A-0724-45A3-9973-8DB6B2BFCC02}" srcOrd="1" destOrd="0" presId="urn:microsoft.com/office/officeart/2005/8/layout/hProcess9"/>
    <dgm:cxn modelId="{D98E6FEB-F49B-47DC-AF32-6D766E942807}" type="presParOf" srcId="{DA62897A-0724-45A3-9973-8DB6B2BFCC02}" destId="{AB9392DC-DC80-4860-A8C3-824420417CA0}" srcOrd="0" destOrd="0" presId="urn:microsoft.com/office/officeart/2005/8/layout/hProcess9"/>
    <dgm:cxn modelId="{75D6C2C4-78C5-4F1A-857F-816A40BB2935}" type="presParOf" srcId="{DA62897A-0724-45A3-9973-8DB6B2BFCC02}" destId="{53F70F9B-E070-435A-8AC3-E16BAC186296}" srcOrd="1" destOrd="0" presId="urn:microsoft.com/office/officeart/2005/8/layout/hProcess9"/>
    <dgm:cxn modelId="{235153F5-4A5B-4812-9C02-DC304798877C}" type="presParOf" srcId="{DA62897A-0724-45A3-9973-8DB6B2BFCC02}" destId="{179F5BE8-BCC9-4DED-954E-30CE603978DD}" srcOrd="2" destOrd="0" presId="urn:microsoft.com/office/officeart/2005/8/layout/hProcess9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FF3D9-4294-4B51-8FFA-5ACD1C4ACA09}">
      <dsp:nvSpPr>
        <dsp:cNvPr id="0" name=""/>
        <dsp:cNvSpPr/>
      </dsp:nvSpPr>
      <dsp:spPr>
        <a:xfrm>
          <a:off x="3240351" y="3603"/>
          <a:ext cx="1512359" cy="9830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Conformação social</a:t>
          </a:r>
        </a:p>
      </dsp:txBody>
      <dsp:txXfrm>
        <a:off x="3288339" y="51591"/>
        <a:ext cx="1416383" cy="887057"/>
      </dsp:txXfrm>
    </dsp:sp>
    <dsp:sp modelId="{FB814ABB-0795-460C-A987-FB544272C9E0}">
      <dsp:nvSpPr>
        <dsp:cNvPr id="0" name=""/>
        <dsp:cNvSpPr/>
      </dsp:nvSpPr>
      <dsp:spPr>
        <a:xfrm>
          <a:off x="2033966" y="495120"/>
          <a:ext cx="3925130" cy="3925130"/>
        </a:xfrm>
        <a:custGeom>
          <a:avLst/>
          <a:gdLst/>
          <a:ahLst/>
          <a:cxnLst/>
          <a:rect l="0" t="0" r="0" b="0"/>
          <a:pathLst>
            <a:path>
              <a:moveTo>
                <a:pt x="2921000" y="249946"/>
              </a:moveTo>
              <a:arcTo wR="1962565" hR="1962565" stAng="17953964" swAng="12106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E7C86-22E8-4CD3-BAA7-D48AB0F01A52}">
      <dsp:nvSpPr>
        <dsp:cNvPr id="0" name=""/>
        <dsp:cNvSpPr/>
      </dsp:nvSpPr>
      <dsp:spPr>
        <a:xfrm>
          <a:off x="5106862" y="1359702"/>
          <a:ext cx="1512359" cy="9830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Modelo de Estado</a:t>
          </a:r>
        </a:p>
      </dsp:txBody>
      <dsp:txXfrm>
        <a:off x="5154850" y="1407690"/>
        <a:ext cx="1416383" cy="887057"/>
      </dsp:txXfrm>
    </dsp:sp>
    <dsp:sp modelId="{AC66BDE8-A09D-4048-B7CD-4FFF469C8B01}">
      <dsp:nvSpPr>
        <dsp:cNvPr id="0" name=""/>
        <dsp:cNvSpPr/>
      </dsp:nvSpPr>
      <dsp:spPr>
        <a:xfrm>
          <a:off x="2033966" y="495120"/>
          <a:ext cx="3925130" cy="3925130"/>
        </a:xfrm>
        <a:custGeom>
          <a:avLst/>
          <a:gdLst/>
          <a:ahLst/>
          <a:cxnLst/>
          <a:rect l="0" t="0" r="0" b="0"/>
          <a:pathLst>
            <a:path>
              <a:moveTo>
                <a:pt x="3920412" y="2098577"/>
              </a:moveTo>
              <a:arcTo wR="1962565" hR="1962565" stAng="21838439" swAng="135907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BDD62-117A-47B6-8683-D14D014148DA}">
      <dsp:nvSpPr>
        <dsp:cNvPr id="0" name=""/>
        <dsp:cNvSpPr/>
      </dsp:nvSpPr>
      <dsp:spPr>
        <a:xfrm>
          <a:off x="4393918" y="3553917"/>
          <a:ext cx="1512359" cy="9830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Expectativas sociais</a:t>
          </a:r>
        </a:p>
      </dsp:txBody>
      <dsp:txXfrm>
        <a:off x="4441906" y="3601905"/>
        <a:ext cx="1416383" cy="887057"/>
      </dsp:txXfrm>
    </dsp:sp>
    <dsp:sp modelId="{5026C386-2016-41D5-B242-9D0A11CE3B1F}">
      <dsp:nvSpPr>
        <dsp:cNvPr id="0" name=""/>
        <dsp:cNvSpPr/>
      </dsp:nvSpPr>
      <dsp:spPr>
        <a:xfrm>
          <a:off x="2033966" y="495120"/>
          <a:ext cx="3925130" cy="3925130"/>
        </a:xfrm>
        <a:custGeom>
          <a:avLst/>
          <a:gdLst/>
          <a:ahLst/>
          <a:cxnLst/>
          <a:rect l="0" t="0" r="0" b="0"/>
          <a:pathLst>
            <a:path>
              <a:moveTo>
                <a:pt x="2203157" y="3910327"/>
              </a:moveTo>
              <a:arcTo wR="1962565" hR="1962565" stAng="4977501" swAng="84499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E2799-47BE-487F-B195-057A3C51F058}">
      <dsp:nvSpPr>
        <dsp:cNvPr id="0" name=""/>
        <dsp:cNvSpPr/>
      </dsp:nvSpPr>
      <dsp:spPr>
        <a:xfrm>
          <a:off x="2086784" y="3553917"/>
          <a:ext cx="1512359" cy="9830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Política criminal</a:t>
          </a:r>
        </a:p>
      </dsp:txBody>
      <dsp:txXfrm>
        <a:off x="2134772" y="3601905"/>
        <a:ext cx="1416383" cy="887057"/>
      </dsp:txXfrm>
    </dsp:sp>
    <dsp:sp modelId="{945D360A-C375-495F-AE6A-B067A5C394E5}">
      <dsp:nvSpPr>
        <dsp:cNvPr id="0" name=""/>
        <dsp:cNvSpPr/>
      </dsp:nvSpPr>
      <dsp:spPr>
        <a:xfrm>
          <a:off x="2033966" y="495120"/>
          <a:ext cx="3925130" cy="3925130"/>
        </a:xfrm>
        <a:custGeom>
          <a:avLst/>
          <a:gdLst/>
          <a:ahLst/>
          <a:cxnLst/>
          <a:rect l="0" t="0" r="0" b="0"/>
          <a:pathLst>
            <a:path>
              <a:moveTo>
                <a:pt x="208116" y="2842095"/>
              </a:moveTo>
              <a:arcTo wR="1962565" hR="1962565" stAng="9202485" swAng="135907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410F-ACC5-4C00-ABA2-76F95B0C64EE}">
      <dsp:nvSpPr>
        <dsp:cNvPr id="0" name=""/>
        <dsp:cNvSpPr/>
      </dsp:nvSpPr>
      <dsp:spPr>
        <a:xfrm>
          <a:off x="1373841" y="1359702"/>
          <a:ext cx="1512359" cy="9830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Direito Penal</a:t>
          </a:r>
        </a:p>
      </dsp:txBody>
      <dsp:txXfrm>
        <a:off x="1421829" y="1407690"/>
        <a:ext cx="1416383" cy="887057"/>
      </dsp:txXfrm>
    </dsp:sp>
    <dsp:sp modelId="{B8C2F496-CDAB-40C0-8E2A-82E546D7FB62}">
      <dsp:nvSpPr>
        <dsp:cNvPr id="0" name=""/>
        <dsp:cNvSpPr/>
      </dsp:nvSpPr>
      <dsp:spPr>
        <a:xfrm>
          <a:off x="2033966" y="495120"/>
          <a:ext cx="3925130" cy="3925130"/>
        </a:xfrm>
        <a:custGeom>
          <a:avLst/>
          <a:gdLst/>
          <a:ahLst/>
          <a:cxnLst/>
          <a:rect l="0" t="0" r="0" b="0"/>
          <a:pathLst>
            <a:path>
              <a:moveTo>
                <a:pt x="472199" y="685665"/>
              </a:moveTo>
              <a:arcTo wR="1962565" hR="1962565" stAng="13235337" swAng="121069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05BD3-8F79-438D-B89A-D15BD5F55C0D}">
      <dsp:nvSpPr>
        <dsp:cNvPr id="0" name=""/>
        <dsp:cNvSpPr/>
      </dsp:nvSpPr>
      <dsp:spPr>
        <a:xfrm rot="16200000">
          <a:off x="-45171" y="7"/>
          <a:ext cx="4210771" cy="412042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chemeClr val="bg2">
                  <a:lumMod val="10000"/>
                </a:schemeClr>
              </a:solidFill>
            </a:rPr>
            <a:t>Pluralismo Político(art. 1º., V, CR)</a:t>
          </a:r>
        </a:p>
      </dsp:txBody>
      <dsp:txXfrm rot="5400000">
        <a:off x="1" y="1007529"/>
        <a:ext cx="3399353" cy="2105385"/>
      </dsp:txXfrm>
    </dsp:sp>
    <dsp:sp modelId="{A157F2BA-EEEB-41AE-8A93-1A47579A359F}">
      <dsp:nvSpPr>
        <dsp:cNvPr id="0" name=""/>
        <dsp:cNvSpPr/>
      </dsp:nvSpPr>
      <dsp:spPr>
        <a:xfrm rot="5400000">
          <a:off x="4500895" y="1346"/>
          <a:ext cx="4117751" cy="411775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chemeClr val="bg2">
                  <a:lumMod val="10000"/>
                </a:schemeClr>
              </a:solidFill>
            </a:rPr>
            <a:t>Dignidade Humana(art. 1º., III, CR)</a:t>
          </a:r>
        </a:p>
      </dsp:txBody>
      <dsp:txXfrm rot="-5400000">
        <a:off x="5221501" y="1030784"/>
        <a:ext cx="3397145" cy="2058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E07D-C1E4-4E22-A3CC-ED345AD36972}">
      <dsp:nvSpPr>
        <dsp:cNvPr id="0" name=""/>
        <dsp:cNvSpPr/>
      </dsp:nvSpPr>
      <dsp:spPr>
        <a:xfrm>
          <a:off x="405044" y="0"/>
          <a:ext cx="4590510" cy="20188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9392DC-DC80-4860-A8C3-824420417CA0}">
      <dsp:nvSpPr>
        <dsp:cNvPr id="0" name=""/>
        <dsp:cNvSpPr/>
      </dsp:nvSpPr>
      <dsp:spPr>
        <a:xfrm>
          <a:off x="777984" y="605653"/>
          <a:ext cx="1856456" cy="80753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accent5">
                  <a:lumMod val="50000"/>
                </a:schemeClr>
              </a:solidFill>
            </a:rPr>
            <a:t>1º. Requisito da legalidade</a:t>
          </a:r>
        </a:p>
      </dsp:txBody>
      <dsp:txXfrm>
        <a:off x="817405" y="645074"/>
        <a:ext cx="1777614" cy="728696"/>
      </dsp:txXfrm>
    </dsp:sp>
    <dsp:sp modelId="{179F5BE8-BCC9-4DED-954E-30CE603978DD}">
      <dsp:nvSpPr>
        <dsp:cNvPr id="0" name=""/>
        <dsp:cNvSpPr/>
      </dsp:nvSpPr>
      <dsp:spPr>
        <a:xfrm>
          <a:off x="2766159" y="605653"/>
          <a:ext cx="1856456" cy="80753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500167"/>
                <a:satOff val="-14608"/>
                <a:lumOff val="29316"/>
                <a:alphaOff val="0"/>
                <a:shade val="74000"/>
                <a:satMod val="130000"/>
                <a:lumMod val="90000"/>
              </a:schemeClr>
              <a:schemeClr val="accent2">
                <a:shade val="80000"/>
                <a:hueOff val="-500167"/>
                <a:satOff val="-14608"/>
                <a:lumOff val="2931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1" kern="1200" dirty="0">
              <a:solidFill>
                <a:schemeClr val="accent5">
                  <a:lumMod val="50000"/>
                </a:schemeClr>
              </a:solidFill>
            </a:rPr>
            <a:t>Lex </a:t>
          </a:r>
          <a:r>
            <a:rPr lang="pt-BR" sz="2100" b="1" i="1" kern="1200" dirty="0" err="1">
              <a:solidFill>
                <a:schemeClr val="accent5">
                  <a:lumMod val="50000"/>
                </a:schemeClr>
              </a:solidFill>
            </a:rPr>
            <a:t>scripta</a:t>
          </a:r>
          <a:endParaRPr lang="pt-BR" sz="21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05580" y="645074"/>
        <a:ext cx="1777614" cy="728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14/03/2024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72F665DD-58CF-4089-B6A1-10928AD0B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42CC145B-BEBF-4672-82A2-44A2E2F0E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9188F5F7-DA16-4DCD-97FB-F557578FF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CF63AC-EACA-4226-A30C-AC81B9C8EBA8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2F3AF6F7-5911-45C3-BE0F-7F38FEFE43FA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813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6721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3048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5228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3196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284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7665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0002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854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4319B4-ED34-4D08-91C0-F7E8BD9417E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7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794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5693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12AD8E-909B-47FE-B3D6-961E1D2E7A49}" type="datetime1">
              <a:rPr lang="pt-BR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9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3863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1094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463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1DF2A3A-30FD-464E-8202-27A276433376}" type="datetime1">
              <a:rPr lang="pt-BR" smtClean="0"/>
              <a:t>14/03/2024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EEFC8-B9AD-4AF5-B9FE-E4AAA4BF2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5333" y="474663"/>
            <a:ext cx="9601200" cy="1303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Estado, Sociedade e Direito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ACE27F5-09DA-4C8F-96F1-43B1AD7A1F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5854870"/>
              </p:ext>
            </p:extLst>
          </p:nvPr>
        </p:nvGraphicFramePr>
        <p:xfrm>
          <a:off x="1885245" y="1583620"/>
          <a:ext cx="7993063" cy="460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~PP494.WAV">
            <a:hlinkClick r:id="" action="ppaction://media"/>
            <a:extLst>
              <a:ext uri="{FF2B5EF4-FFF2-40B4-BE49-F238E27FC236}">
                <a16:creationId xmlns:a16="http://schemas.microsoft.com/office/drawing/2014/main" id="{2FE7A93C-5C3E-46BF-91FA-5B3718E44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D3925-6398-438E-874E-6AC50181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</a:t>
            </a:r>
            <a:endParaRPr lang="pt-B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4AABD1-4828-4061-AD08-778ADA9D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Análise de efeitos em 5 planos distintos: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Extensão (já tratado);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 (exigência de lei formal);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Taxatividade;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Proibição de analogia;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Proibição de retroatividade (ponto 03).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BC940F-3001-45BD-A30F-C4CF3C22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11DE6A-7305-4933-ADF2-7A3D0A49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0493BD-AE16-48FA-99B4-61C10312666A}" type="slidenum">
              <a:rPr lang="pt-BR" altLang="pt-BR">
                <a:latin typeface="Garamond" panose="02020404030301010803" pitchFamily="18" charset="0"/>
              </a:rPr>
              <a:pPr/>
              <a:t>10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C645D5FC-0FA5-44D7-B7F6-2C426412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 </a:t>
            </a:r>
            <a:r>
              <a:rPr lang="pt-BR" sz="2400" dirty="0"/>
              <a:t>(CP, art. 1º)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537CEF14-7C09-49B4-9772-CC16158D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24125"/>
            <a:ext cx="9058500" cy="34448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pt-BR" sz="2500" dirty="0"/>
              <a:t>Sob o ponto de vista </a:t>
            </a:r>
            <a:r>
              <a:rPr lang="pt-BR" sz="2500" b="1" dirty="0"/>
              <a:t>FORMAL</a:t>
            </a:r>
            <a:r>
              <a:rPr lang="pt-BR" sz="2500" dirty="0"/>
              <a:t>, significa que a única fonte produtora de lei penal no sistema brasileiro  são os órgãos constitucionalmente habilitados e a única lei penal é a lei formal por eles emanada, conforme ao procedimento estabelecido pela própria Constituição.</a:t>
            </a:r>
          </a:p>
          <a:p>
            <a:pPr marL="0" indent="0" algn="just">
              <a:buNone/>
              <a:defRPr/>
            </a:pPr>
            <a:endParaRPr lang="pt-BR" sz="1000" dirty="0"/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pt-BR" sz="2500" dirty="0"/>
              <a:t>Por isso, </a:t>
            </a:r>
            <a:r>
              <a:rPr lang="pt-BR" sz="2800" dirty="0"/>
              <a:t>o Poder Executivo, os juízes e Administração não podem produzir leis penais.</a:t>
            </a:r>
          </a:p>
          <a:p>
            <a:pPr algn="just" eaLnBrk="1" fontAlgn="auto" hangingPunct="1">
              <a:buFont typeface="Arial"/>
              <a:buChar char="•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29868EF-131D-4104-B012-537B5FE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E8C104A-4B0D-424F-B42E-6CDD6EA6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D20E4B-5A1A-4471-9864-E053B0C5D413}" type="slidenum">
              <a:rPr lang="pt-BR" altLang="pt-BR">
                <a:latin typeface="Garamond" panose="02020404030301010803" pitchFamily="18" charset="0"/>
              </a:rPr>
              <a:pPr/>
              <a:t>11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23431-9B81-4F86-94F5-FC611C18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FD6DD-7DC6-4689-A6C2-E0A9F5CB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844" y="2626520"/>
            <a:ext cx="8875057" cy="3890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pt-BR" sz="2800" dirty="0"/>
              <a:t>Da mesma forma, costumes, doutrina e jurisprudência NÃO podem ser fontes de proibições penais, embora possam constituir fontes de interpretação penal:</a:t>
            </a:r>
          </a:p>
          <a:p>
            <a:pPr marL="0" indent="0" algn="just">
              <a:buNone/>
              <a:defRPr/>
            </a:pPr>
            <a:endParaRPr lang="pt-BR" sz="2800" dirty="0"/>
          </a:p>
          <a:p>
            <a:pPr marL="0" indent="0" algn="just">
              <a:buNone/>
              <a:defRPr/>
            </a:pPr>
            <a:endParaRPr lang="pt-BR" sz="2800" dirty="0"/>
          </a:p>
          <a:p>
            <a:pPr algn="just" eaLnBrk="1" fontAlgn="auto" hangingPunct="1">
              <a:buFont typeface="Arial"/>
              <a:buChar char="•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070CAD-6A7B-40AB-97D2-C7F36C2F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81700"/>
            <a:ext cx="7305900" cy="254000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64808F-B787-497A-A044-F59DC456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DBF228-FEAA-4AD0-A53F-864BFD54B350}" type="slidenum">
              <a:rPr lang="pt-BR" altLang="pt-BR">
                <a:latin typeface="Garamond" panose="02020404030301010803" pitchFamily="18" charset="0"/>
              </a:rPr>
              <a:pPr/>
              <a:t>12</a:t>
            </a:fld>
            <a:endParaRPr lang="pt-BR" altLang="pt-BR">
              <a:latin typeface="Garamond" panose="02020404030301010803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7217DB0-BA65-4803-9C10-F1C9925AA3D2}"/>
              </a:ext>
            </a:extLst>
          </p:cNvPr>
          <p:cNvGraphicFramePr/>
          <p:nvPr/>
        </p:nvGraphicFramePr>
        <p:xfrm>
          <a:off x="3503712" y="4221089"/>
          <a:ext cx="5400600" cy="201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ADC1D-27AF-4150-B564-AC4CF2DD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5F3A4-5B88-4406-8E91-055F324F8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Outros requisitos:</a:t>
            </a:r>
          </a:p>
          <a:p>
            <a:pPr algn="just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 </a:t>
            </a:r>
            <a:r>
              <a:rPr lang="pt-BR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praevia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Irretroatividade da lei penal</a:t>
            </a:r>
          </a:p>
          <a:p>
            <a:pPr algn="just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 </a:t>
            </a:r>
            <a:r>
              <a:rPr lang="pt-BR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stricta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taxatividade</a:t>
            </a:r>
          </a:p>
          <a:p>
            <a:pPr marL="0" indent="0" algn="just">
              <a:buNone/>
              <a:defRPr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dificuldade: tipos penais abertos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CB224B-D0B4-4F2C-88A5-1C597AD5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F66E47-FCD2-4FA7-8853-4342C546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28E8CC-1C97-42C4-9624-BBE9F0595CDA}" type="slidenum">
              <a:rPr lang="pt-BR" altLang="pt-BR">
                <a:latin typeface="Garamond" panose="02020404030301010803" pitchFamily="18" charset="0"/>
              </a:rPr>
              <a:pPr/>
              <a:t>13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AE253-C188-4E11-B565-CD3103BA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9D111940-01F1-4778-A1F3-F74F85C7A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11" y="2524125"/>
            <a:ext cx="9214138" cy="34448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dirty="0"/>
              <a:t> </a:t>
            </a:r>
            <a:r>
              <a:rPr lang="pt-BR" altLang="pt-BR" sz="2600" b="1" dirty="0"/>
              <a:t>Pode uma lei penal limitar-se a estabelecer uma cominação, deixando que o comportamento proibido seja determinado por outra lei?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pt-BR" altLang="pt-BR" sz="2600" b="1" dirty="0"/>
          </a:p>
          <a:p>
            <a:pPr marL="1828800" lvl="4" indent="0" algn="just">
              <a:buNone/>
            </a:pPr>
            <a:r>
              <a:rPr lang="pt-BR" altLang="pt-BR" sz="3000" dirty="0"/>
              <a:t>		</a:t>
            </a:r>
            <a:r>
              <a:rPr lang="pt-BR" altLang="pt-BR" sz="2800" b="1" dirty="0"/>
              <a:t>LEI PENAL EM BRANCO</a:t>
            </a:r>
            <a:r>
              <a:rPr lang="pt-BR" altLang="pt-BR" sz="2800" dirty="0"/>
              <a:t> 						(BINDING)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pt-BR" altLang="pt-BR" sz="2600" b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7A1C25-9597-46AB-A605-EAD9EFF0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440CD5-6F5D-4666-8937-1358A012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CEDB36-BFA4-46B4-851F-0A2FDED64367}" type="slidenum">
              <a:rPr lang="pt-BR" altLang="pt-BR">
                <a:latin typeface="Garamond" panose="02020404030301010803" pitchFamily="18" charset="0"/>
              </a:rPr>
              <a:pPr/>
              <a:t>14</a:t>
            </a:fld>
            <a:endParaRPr lang="pt-BR" altLang="pt-BR">
              <a:latin typeface="Garamond" panose="02020404030301010803" pitchFamily="18" charset="0"/>
            </a:endParaRPr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0DD05DD0-AB46-4D4A-AA0C-23CC73971700}"/>
              </a:ext>
            </a:extLst>
          </p:cNvPr>
          <p:cNvSpPr/>
          <p:nvPr/>
        </p:nvSpPr>
        <p:spPr>
          <a:xfrm>
            <a:off x="2211564" y="4246562"/>
            <a:ext cx="1295400" cy="120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0FAC9-0568-4D37-9DD7-1FD61215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763" y="350838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pt-BR" sz="3500" b="1" dirty="0">
                <a:latin typeface="+mn-lt"/>
              </a:rPr>
              <a:t>Princípio da legalidade</a:t>
            </a:r>
            <a:endParaRPr lang="pt-BR" sz="35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CE7F1-B8BF-4409-A442-225ED7D2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69" y="1493838"/>
            <a:ext cx="9069388" cy="4656137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 penal em branco -  dificuldade de difícil solução: Delegação legislativa constitucionalmente proibida.</a:t>
            </a:r>
          </a:p>
          <a:p>
            <a:pPr marL="0" indent="0" algn="just">
              <a:buNone/>
              <a:defRPr/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Hipótese de reenvio normativo tolerável: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indent="-457200" algn="just">
              <a:buFont typeface="Arial"/>
              <a:buAutoNum type="arabicPeriod"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Leis penais em branco impróprias, que reenviam a outra norma emanada da mesma fonte (reenvio interno – outra disposição da mesma lei – ou externo – a outra lei da mesma hierarquia da lei penal).</a:t>
            </a:r>
          </a:p>
          <a:p>
            <a:pPr marL="457200" indent="-457200" algn="just">
              <a:buFont typeface="Arial"/>
              <a:buAutoNum type="arabicPeriod"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Reenvio de complemento, restando o núcleo do comportamento proibido na esfera restrita da lei penal. 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4C1D4A-6B13-466A-BC7E-1BD80FA1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9157" name="Espaço Reservado para Número de Slide 4">
            <a:extLst>
              <a:ext uri="{FF2B5EF4-FFF2-40B4-BE49-F238E27FC236}">
                <a16:creationId xmlns:a16="http://schemas.microsoft.com/office/drawing/2014/main" id="{D0F7899D-6DE7-4CF3-92A5-52AC11328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68FD50-F93C-4B7F-BA9E-44ACEC1FFAE9}" type="slidenum">
              <a:rPr lang="pt-BR" altLang="pt-BR">
                <a:solidFill>
                  <a:srgbClr val="4B251A"/>
                </a:solidFill>
              </a:rPr>
              <a:pPr/>
              <a:t>15</a:t>
            </a:fld>
            <a:endParaRPr lang="pt-BR" altLang="pt-BR">
              <a:solidFill>
                <a:srgbClr val="4B2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F0398-C57A-43F5-89BC-BFCFFFAC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25538"/>
            <a:ext cx="8229600" cy="12239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r>
              <a:rPr lang="pt-BR" sz="4100" dirty="0">
                <a:solidFill>
                  <a:srgbClr val="C00000"/>
                </a:solidFill>
              </a:rPr>
              <a:t>Princípio da presunção de inocência</a:t>
            </a:r>
            <a:br>
              <a:rPr lang="pt-BR" sz="4100" dirty="0">
                <a:solidFill>
                  <a:srgbClr val="C00000"/>
                </a:solidFill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endParaRPr lang="pt-BR" sz="3300" dirty="0">
              <a:latin typeface="+mn-lt"/>
            </a:endParaRP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087B6A86-3137-412F-969A-94087F46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6" y="2592388"/>
            <a:ext cx="9597545" cy="383222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lnSpc>
                <a:spcPts val="3400"/>
              </a:lnSpc>
              <a:buFont typeface="Wingdings" panose="05000000000000000000" pitchFamily="2" charset="2"/>
              <a:buChar char="Ø"/>
              <a:defRPr/>
            </a:pPr>
            <a:r>
              <a:rPr lang="pt-BR" sz="7700" dirty="0"/>
              <a:t>De origem procedimental, porém com valor material essencial. (art. 5º,LVII, CR)</a:t>
            </a:r>
          </a:p>
          <a:p>
            <a:pPr algn="just" eaLnBrk="1" fontAlgn="auto" hangingPunct="1">
              <a:lnSpc>
                <a:spcPts val="3400"/>
              </a:lnSpc>
              <a:buFont typeface="Wingdings" panose="05000000000000000000" pitchFamily="2" charset="2"/>
              <a:buChar char="Ø"/>
              <a:defRPr/>
            </a:pPr>
            <a:r>
              <a:rPr lang="pt-BR" sz="7700" dirty="0"/>
              <a:t>Deve incidir na interpretação das normas penais, conforme tem afirmado o Tribunal Europeu de Direitos Humanos, o que implica alterar os rumos da teoria do delito.</a:t>
            </a:r>
          </a:p>
          <a:p>
            <a:pPr algn="just" eaLnBrk="1" fontAlgn="auto" hangingPunct="1">
              <a:lnSpc>
                <a:spcPts val="3400"/>
              </a:lnSpc>
              <a:buFont typeface="Wingdings" panose="05000000000000000000" pitchFamily="2" charset="2"/>
              <a:buChar char="Ø"/>
              <a:defRPr/>
            </a:pPr>
            <a:r>
              <a:rPr lang="pt-BR" sz="7700" dirty="0"/>
              <a:t> = Imposição de análise estrutural negativa dos elementos do delito.</a:t>
            </a:r>
          </a:p>
          <a:p>
            <a:pPr algn="just" eaLnBrk="1" fontAlgn="auto" hangingPunct="1">
              <a:lnSpc>
                <a:spcPts val="3400"/>
              </a:lnSpc>
              <a:buFont typeface="Wingdings" panose="05000000000000000000" pitchFamily="2" charset="2"/>
              <a:buChar char="Ø"/>
              <a:defRPr/>
            </a:pPr>
            <a:r>
              <a:rPr lang="pt-BR" sz="7700" dirty="0"/>
              <a:t>Portanto, norma incriminadora não deve ter função de afirmar a responsabilidade do agente, mas sim de limitar o exercício do poder punitivo do Estado.</a:t>
            </a:r>
          </a:p>
          <a:p>
            <a:pPr algn="just" eaLnBrk="1" fontAlgn="auto" hangingPunct="1">
              <a:lnSpc>
                <a:spcPts val="3400"/>
              </a:lnSpc>
              <a:buFont typeface="Wingdings 2" panose="05020102010507070707" pitchFamily="18" charset="2"/>
              <a:buNone/>
              <a:defRPr/>
            </a:pPr>
            <a:endParaRPr lang="pt-BR" sz="29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ts val="3400"/>
              </a:lnSpc>
              <a:buFont typeface="Wingdings 2" panose="05020102010507070707" pitchFamily="18" charset="2"/>
              <a:buNone/>
              <a:defRPr/>
            </a:pP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8894A7-D31F-4FC8-9593-1977BE22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7E7EA8-AD16-4F8D-BE88-80947971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FF52F-BEE3-4807-A0BE-F8FF0CC9C902}" type="slidenum">
              <a:rPr lang="pt-BR" altLang="pt-BR">
                <a:latin typeface="Garamond" panose="02020404030301010803" pitchFamily="18" charset="0"/>
              </a:rPr>
              <a:pPr/>
              <a:t>16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1B3DA-094C-470F-B5B0-E7E46C22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6550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pt-BR" sz="3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Princípio da culpabilidade </a:t>
            </a:r>
            <a:endParaRPr lang="pt-BR" sz="35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51F59-4FA1-45E9-976F-AC689D4C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51227"/>
            <a:ext cx="9329848" cy="5084762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culpa”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CR, art. 5º, XLV – Responsabilidade penal subjetiva</a:t>
            </a:r>
          </a:p>
          <a:p>
            <a:pPr algn="just" eaLnBrk="1" fontAlgn="auto" hangingPunct="1">
              <a:lnSpc>
                <a:spcPct val="150000"/>
              </a:lnSpc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Impossibilidade de punir a personalidade (Direito Penal do fato)</a:t>
            </a:r>
          </a:p>
          <a:p>
            <a:pPr algn="just" eaLnBrk="1" fontAlgn="auto" hangingPunct="1">
              <a:lnSpc>
                <a:spcPct val="150000"/>
              </a:lnSpc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Impossibilidade de atribuir um delito a alguém por meio da simples constatação da relação causal.</a:t>
            </a:r>
          </a:p>
          <a:p>
            <a:pPr algn="just" eaLnBrk="1" fontAlgn="auto" hangingPunct="1">
              <a:lnSpc>
                <a:spcPct val="150000"/>
              </a:lnSpc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Individualização da responsabilidade penal (responsabilidade pessoal)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3EBE33-E561-4DBD-A0B2-39808E23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0181" name="Espaço Reservado para Número de Slide 4">
            <a:extLst>
              <a:ext uri="{FF2B5EF4-FFF2-40B4-BE49-F238E27FC236}">
                <a16:creationId xmlns:a16="http://schemas.microsoft.com/office/drawing/2014/main" id="{2196291C-CB2E-4DD1-AAF6-6D849E29E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7BFA1-2BA7-4EB6-A82D-FD649FAA91D3}" type="slidenum">
              <a:rPr lang="pt-BR" altLang="pt-BR">
                <a:solidFill>
                  <a:srgbClr val="4B251A"/>
                </a:solidFill>
              </a:rPr>
              <a:pPr/>
              <a:t>17</a:t>
            </a:fld>
            <a:endParaRPr lang="pt-BR" altLang="pt-BR">
              <a:solidFill>
                <a:srgbClr val="4B2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5125F-6668-40BD-B7CD-FA5D2138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73114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pt-BR" sz="3500" b="1" dirty="0">
                <a:solidFill>
                  <a:schemeClr val="accent2"/>
                </a:solidFill>
                <a:latin typeface="+mn-lt"/>
              </a:rPr>
              <a:t>“Princípio” da proporcionalidade</a:t>
            </a:r>
            <a:endParaRPr lang="pt-BR" sz="35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FBD98A-A8E7-45A6-B719-4AC3903A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16114"/>
            <a:ext cx="8915399" cy="44402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Requisitos: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Idoneidade ou adequação: reação deve ser apta a atingir os objetivos propostos (adequação meio/fim);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 ou exigibilidade: menor prejuízo dentre as providências possíveis;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Proporcionalidade em sentido estrito: reação deve ter a mesma gravidade do comportamento delitivo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6D8849-475F-4FB3-8ADA-97FFC999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1205" name="Espaço Reservado para Número de Slide 4">
            <a:extLst>
              <a:ext uri="{FF2B5EF4-FFF2-40B4-BE49-F238E27FC236}">
                <a16:creationId xmlns:a16="http://schemas.microsoft.com/office/drawing/2014/main" id="{8E3177BE-B5D7-4836-8846-1426ED37A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DCE255-CA9D-41EF-B932-3B0FA824DEDB}" type="slidenum">
              <a:rPr lang="pt-BR" altLang="pt-BR">
                <a:solidFill>
                  <a:srgbClr val="4B251A"/>
                </a:solidFill>
              </a:rPr>
              <a:pPr/>
              <a:t>18</a:t>
            </a:fld>
            <a:endParaRPr lang="pt-BR" altLang="pt-BR">
              <a:solidFill>
                <a:srgbClr val="4B2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71428F85-0675-415C-8FF5-0F9B1F5E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288" y="1162050"/>
            <a:ext cx="7345362" cy="1303338"/>
          </a:xfrm>
        </p:spPr>
        <p:txBody>
          <a:bodyPr/>
          <a:lstStyle/>
          <a:p>
            <a:pPr eaLnBrk="1" hangingPunct="1"/>
            <a:r>
              <a:rPr lang="pt-BR" altLang="pt-BR" sz="3300" b="1">
                <a:ln>
                  <a:noFill/>
                </a:ln>
              </a:rPr>
              <a:t>Princípio da intervenção penal mínima</a:t>
            </a:r>
          </a:p>
        </p:txBody>
      </p:sp>
      <p:sp>
        <p:nvSpPr>
          <p:cNvPr id="33795" name="Espaço Reservado para Conteúdo 2">
            <a:extLst>
              <a:ext uri="{FF2B5EF4-FFF2-40B4-BE49-F238E27FC236}">
                <a16:creationId xmlns:a16="http://schemas.microsoft.com/office/drawing/2014/main" id="{A486D860-C53C-4FE8-9CFB-F7251FA4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8" y="2276476"/>
            <a:ext cx="7275512" cy="3444875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Direito Penal como </a:t>
            </a:r>
            <a:r>
              <a:rPr lang="pt-BR" altLang="pt-BR" i="1"/>
              <a:t>ultima ratio</a:t>
            </a:r>
          </a:p>
          <a:p>
            <a:pPr eaLnBrk="1" hangingPunct="1"/>
            <a:endParaRPr lang="pt-BR" altLang="pt-BR" i="1"/>
          </a:p>
          <a:p>
            <a:pPr algn="just" eaLnBrk="1" hangingPunct="1">
              <a:lnSpc>
                <a:spcPct val="150000"/>
              </a:lnSpc>
            </a:pPr>
            <a:r>
              <a:rPr lang="pt-BR" altLang="pt-BR"/>
              <a:t>Cuidado com transformação de intervenção penal mínima em intervenção penal máxima: simbolismo penal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590D5C-AB95-4DFA-BB3D-47CFBC4F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BC6E9C-A60B-4374-B2E9-F511F501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7CDB49-5833-4A9A-B607-4B6FA9502377}" type="slidenum">
              <a:rPr lang="pt-BR" altLang="pt-BR">
                <a:latin typeface="Garamond" panose="02020404030301010803" pitchFamily="18" charset="0"/>
              </a:rPr>
              <a:pPr/>
              <a:t>19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809F0-1D38-4E14-9577-D9C268D3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Democrático de Direito</a:t>
            </a: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7210125D-13F2-4202-BC0D-90BCB4DF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64266"/>
            <a:ext cx="9330267" cy="4204407"/>
          </a:xfrm>
        </p:spPr>
        <p:txBody>
          <a:bodyPr/>
          <a:lstStyle/>
          <a:p>
            <a:pPr algn="just"/>
            <a:endParaRPr lang="pt-BR" altLang="pt-BR" dirty="0"/>
          </a:p>
          <a:p>
            <a:pPr algn="just">
              <a:lnSpc>
                <a:spcPct val="150000"/>
              </a:lnSpc>
            </a:pPr>
            <a:r>
              <a:rPr lang="pt-BR" altLang="pt-BR" dirty="0"/>
              <a:t>Orientação material do Estado Social à democracia;</a:t>
            </a:r>
          </a:p>
          <a:p>
            <a:pPr algn="just">
              <a:lnSpc>
                <a:spcPct val="150000"/>
              </a:lnSpc>
            </a:pPr>
            <a:r>
              <a:rPr lang="pt-BR" altLang="pt-BR" dirty="0"/>
              <a:t>O Estado deverá criar condições sociais que favoreçam efetivamente o desenvolvimento de seus cidadãos;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pt-BR" altLang="pt-BR" dirty="0"/>
              <a:t>	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pt-BR" altLang="pt-BR" dirty="0"/>
              <a:t>	</a:t>
            </a:r>
            <a:r>
              <a:rPr lang="pt-BR" altLang="pt-BR" b="1" u="sng" dirty="0"/>
              <a:t>A razão é clara: o sistema social é posto a serviço do indivíduo, e não o contrário.</a:t>
            </a:r>
          </a:p>
          <a:p>
            <a:pPr algn="just"/>
            <a:endParaRPr lang="pt-BR" alt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F0398-C57A-43F5-89BC-BFCFFFAC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25538"/>
            <a:ext cx="8229600" cy="12239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r>
              <a:rPr lang="pt-BR" sz="4100" dirty="0">
                <a:solidFill>
                  <a:srgbClr val="C00000"/>
                </a:solidFill>
              </a:rPr>
              <a:t>Princípio da ofensividade</a:t>
            </a:r>
            <a:br>
              <a:rPr lang="pt-BR" sz="4100" dirty="0">
                <a:solidFill>
                  <a:srgbClr val="C00000"/>
                </a:solidFill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br>
              <a:rPr lang="pt-BR" sz="3300" b="1" dirty="0">
                <a:latin typeface="+mn-lt"/>
              </a:rPr>
            </a:br>
            <a:endParaRPr lang="pt-BR" sz="3300" dirty="0">
              <a:latin typeface="+mn-lt"/>
            </a:endParaRP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087B6A86-3137-412F-969A-94087F46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6" y="2592388"/>
            <a:ext cx="9597545" cy="3832225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lnSpc>
                <a:spcPts val="3400"/>
              </a:lnSpc>
              <a:buFont typeface="Wingdings 2" panose="05020102010507070707" pitchFamily="18" charset="2"/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sz="2900" dirty="0"/>
              <a:t>Decorre da função do Direito Penal – proteção subsidiária de interesses sociais fundamentais – e do princípio da intervenção penal mínima.		</a:t>
            </a:r>
          </a:p>
          <a:p>
            <a:pPr eaLnBrk="1" fontAlgn="auto" hangingPunct="1">
              <a:lnSpc>
                <a:spcPts val="3300"/>
              </a:lnSpc>
              <a:buFont typeface="Wingdings 2" panose="05020102010507070707" pitchFamily="18" charset="2"/>
              <a:buNone/>
              <a:defRPr/>
            </a:pPr>
            <a:r>
              <a:rPr lang="pt-BR" sz="2700" dirty="0"/>
              <a:t>	</a:t>
            </a:r>
            <a:r>
              <a:rPr lang="pt-BR" sz="3200" dirty="0"/>
              <a:t>Lei Federal n. 11.343/06:</a:t>
            </a:r>
          </a:p>
          <a:p>
            <a:pPr algn="just" eaLnBrk="1" fontAlgn="auto" hangingPunct="1">
              <a:lnSpc>
                <a:spcPts val="3300"/>
              </a:lnSpc>
              <a:buFont typeface="Wingdings 2" panose="05020102010507070707" pitchFamily="18" charset="2"/>
              <a:buNone/>
              <a:defRPr/>
            </a:pPr>
            <a:r>
              <a:rPr lang="pt-BR" sz="3200" dirty="0"/>
              <a:t>	Art. 28. “</a:t>
            </a:r>
            <a:r>
              <a:rPr lang="pt-BR" sz="3200" i="1" dirty="0"/>
              <a:t>Quem adquirir, guardar, tiver em depósito, transportar ou trouxer consigo, para consumo pessoal, drogas sem autorização ou em desacordo com determinação legal ou regulamentar será submetido às seguintes penas: (...)”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8894A7-D31F-4FC8-9593-1977BE22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7E7EA8-AD16-4F8D-BE88-80947971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FF52F-BEE3-4807-A0BE-F8FF0CC9C902}" type="slidenum">
              <a:rPr lang="pt-BR" altLang="pt-BR">
                <a:latin typeface="Garamond" panose="02020404030301010803" pitchFamily="18" charset="0"/>
              </a:rPr>
              <a:pPr/>
              <a:t>20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3368A7-F69D-4E54-B725-212FA777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Teoria Geral do Direito Penal I - Aula 01</a:t>
            </a:r>
          </a:p>
        </p:txBody>
      </p:sp>
      <p:sp>
        <p:nvSpPr>
          <p:cNvPr id="56325" name="Espaço Reservado para Número de Slide 3">
            <a:extLst>
              <a:ext uri="{FF2B5EF4-FFF2-40B4-BE49-F238E27FC236}">
                <a16:creationId xmlns:a16="http://schemas.microsoft.com/office/drawing/2014/main" id="{D5A62311-980D-40EA-810B-361608E7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E42C2FB-44AC-4B9A-B2EA-DFD552CBEC7C}" type="slidenum">
              <a:rPr lang="en-US" altLang="pt-BR">
                <a:solidFill>
                  <a:schemeClr val="bg2"/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 altLang="pt-BR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98F388-A9F5-4DD7-81E0-5531709A48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049" y="149226"/>
            <a:ext cx="9601200" cy="1303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Leituras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recomendadas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F9F8AF02-4FA2-447D-9839-17FFC9DC5D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2490" y="1049867"/>
            <a:ext cx="10355263" cy="5480756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HC  268.459/SP – 6a. T. STJ – Rel. Min. Maria </a:t>
            </a:r>
            <a:r>
              <a:rPr lang="en-US" sz="8800" dirty="0" err="1">
                <a:solidFill>
                  <a:schemeClr val="tx1"/>
                </a:solidFill>
              </a:rPr>
              <a:t>Thereza</a:t>
            </a:r>
            <a:r>
              <a:rPr lang="en-US" sz="8800" dirty="0">
                <a:solidFill>
                  <a:schemeClr val="tx1"/>
                </a:solidFill>
              </a:rPr>
              <a:t> R. </a:t>
            </a:r>
            <a:r>
              <a:rPr lang="en-US" sz="8800">
                <a:solidFill>
                  <a:schemeClr val="tx1"/>
                </a:solidFill>
              </a:rPr>
              <a:t>Assis Moura. </a:t>
            </a:r>
            <a:endParaRPr lang="en-US" sz="8800" dirty="0">
              <a:solidFill>
                <a:schemeClr val="tx1"/>
              </a:solidFill>
            </a:endParaRP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TAVARES, Juarez. </a:t>
            </a:r>
            <a:r>
              <a:rPr lang="en-US" sz="8800" i="1" dirty="0" err="1">
                <a:solidFill>
                  <a:schemeClr val="tx1"/>
                </a:solidFill>
              </a:rPr>
              <a:t>Fundamentos</a:t>
            </a:r>
            <a:r>
              <a:rPr lang="en-US" sz="8800" i="1" dirty="0">
                <a:solidFill>
                  <a:schemeClr val="tx1"/>
                </a:solidFill>
              </a:rPr>
              <a:t> de </a:t>
            </a:r>
            <a:r>
              <a:rPr lang="en-US" sz="8800" i="1" dirty="0" err="1">
                <a:solidFill>
                  <a:schemeClr val="tx1"/>
                </a:solidFill>
              </a:rPr>
              <a:t>teoria</a:t>
            </a:r>
            <a:r>
              <a:rPr lang="en-US" sz="8800" i="1" dirty="0">
                <a:solidFill>
                  <a:schemeClr val="tx1"/>
                </a:solidFill>
              </a:rPr>
              <a:t> do </a:t>
            </a:r>
            <a:r>
              <a:rPr lang="en-US" sz="8800" i="1" dirty="0" err="1">
                <a:solidFill>
                  <a:schemeClr val="tx1"/>
                </a:solidFill>
              </a:rPr>
              <a:t>delito</a:t>
            </a:r>
            <a:r>
              <a:rPr lang="en-US" sz="8800" i="1" dirty="0">
                <a:solidFill>
                  <a:schemeClr val="tx1"/>
                </a:solidFill>
              </a:rPr>
              <a:t>. </a:t>
            </a:r>
            <a:r>
              <a:rPr lang="en-US" sz="8800" dirty="0" err="1">
                <a:solidFill>
                  <a:schemeClr val="tx1"/>
                </a:solidFill>
              </a:rPr>
              <a:t>Florianópolis</a:t>
            </a:r>
            <a:r>
              <a:rPr lang="en-US" sz="8800" dirty="0">
                <a:solidFill>
                  <a:schemeClr val="tx1"/>
                </a:solidFill>
              </a:rPr>
              <a:t>: </a:t>
            </a:r>
            <a:r>
              <a:rPr lang="en-US" sz="8800" dirty="0" err="1">
                <a:solidFill>
                  <a:schemeClr val="tx1"/>
                </a:solidFill>
              </a:rPr>
              <a:t>Tirant</a:t>
            </a:r>
            <a:r>
              <a:rPr lang="en-US" sz="8800" dirty="0">
                <a:solidFill>
                  <a:schemeClr val="tx1"/>
                </a:solidFill>
              </a:rPr>
              <a:t> lo Blanch, 2018, p.  60 a 83.</a:t>
            </a: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BECHARA, Ana Elisa L. S. </a:t>
            </a:r>
            <a:r>
              <a:rPr lang="en-US" sz="8800" i="1" dirty="0" err="1">
                <a:solidFill>
                  <a:schemeClr val="tx1"/>
                </a:solidFill>
              </a:rPr>
              <a:t>Bem</a:t>
            </a:r>
            <a:r>
              <a:rPr lang="en-US" sz="8800" i="1" dirty="0">
                <a:solidFill>
                  <a:schemeClr val="tx1"/>
                </a:solidFill>
              </a:rPr>
              <a:t> </a:t>
            </a:r>
            <a:r>
              <a:rPr lang="en-US" sz="8800" i="1" dirty="0" err="1">
                <a:solidFill>
                  <a:schemeClr val="tx1"/>
                </a:solidFill>
              </a:rPr>
              <a:t>jurídico</a:t>
            </a:r>
            <a:r>
              <a:rPr lang="en-US" sz="8800" i="1" dirty="0">
                <a:solidFill>
                  <a:schemeClr val="tx1"/>
                </a:solidFill>
              </a:rPr>
              <a:t>-penal. </a:t>
            </a:r>
            <a:r>
              <a:rPr lang="en-US" sz="8800" dirty="0">
                <a:solidFill>
                  <a:schemeClr val="tx1"/>
                </a:solidFill>
              </a:rPr>
              <a:t>São Paulo: Quartier Latin, 2014, p. 31 a 88.</a:t>
            </a: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FERRAJOLI, Luigi.</a:t>
            </a:r>
            <a:r>
              <a:rPr lang="en-US" sz="8800" i="1" dirty="0">
                <a:solidFill>
                  <a:schemeClr val="tx1"/>
                </a:solidFill>
              </a:rPr>
              <a:t> </a:t>
            </a:r>
            <a:r>
              <a:rPr lang="en-US" sz="8800" i="1" dirty="0" err="1">
                <a:solidFill>
                  <a:schemeClr val="tx1"/>
                </a:solidFill>
              </a:rPr>
              <a:t>Legalidad</a:t>
            </a:r>
            <a:r>
              <a:rPr lang="en-US" sz="8800" i="1" dirty="0">
                <a:solidFill>
                  <a:schemeClr val="tx1"/>
                </a:solidFill>
              </a:rPr>
              <a:t> civil y </a:t>
            </a:r>
            <a:r>
              <a:rPr lang="en-US" sz="8800" i="1" dirty="0" err="1">
                <a:solidFill>
                  <a:schemeClr val="tx1"/>
                </a:solidFill>
              </a:rPr>
              <a:t>legalidade</a:t>
            </a:r>
            <a:r>
              <a:rPr lang="en-US" sz="8800" i="1" dirty="0">
                <a:solidFill>
                  <a:schemeClr val="tx1"/>
                </a:solidFill>
              </a:rPr>
              <a:t> penal. </a:t>
            </a:r>
            <a:r>
              <a:rPr lang="en-US" sz="8800" i="1" dirty="0" err="1">
                <a:solidFill>
                  <a:schemeClr val="tx1"/>
                </a:solidFill>
              </a:rPr>
              <a:t>Sobre</a:t>
            </a:r>
            <a:r>
              <a:rPr lang="en-US" sz="8800" i="1" dirty="0">
                <a:solidFill>
                  <a:schemeClr val="tx1"/>
                </a:solidFill>
              </a:rPr>
              <a:t> la </a:t>
            </a:r>
            <a:r>
              <a:rPr lang="en-US" sz="8800" i="1" dirty="0" err="1">
                <a:solidFill>
                  <a:schemeClr val="tx1"/>
                </a:solidFill>
              </a:rPr>
              <a:t>reserva</a:t>
            </a:r>
            <a:r>
              <a:rPr lang="en-US" sz="8800" i="1" dirty="0">
                <a:solidFill>
                  <a:schemeClr val="tx1"/>
                </a:solidFill>
              </a:rPr>
              <a:t> de </a:t>
            </a:r>
            <a:r>
              <a:rPr lang="en-US" sz="8800" i="1" dirty="0" err="1">
                <a:solidFill>
                  <a:schemeClr val="tx1"/>
                </a:solidFill>
              </a:rPr>
              <a:t>código</a:t>
            </a:r>
            <a:r>
              <a:rPr lang="en-US" sz="8800" i="1" dirty="0">
                <a:solidFill>
                  <a:schemeClr val="tx1"/>
                </a:solidFill>
              </a:rPr>
              <a:t> </a:t>
            </a:r>
            <a:r>
              <a:rPr lang="en-US" sz="8800" i="1" dirty="0" err="1">
                <a:solidFill>
                  <a:schemeClr val="tx1"/>
                </a:solidFill>
              </a:rPr>
              <a:t>en</a:t>
            </a:r>
            <a:r>
              <a:rPr lang="en-US" sz="8800" i="1" dirty="0">
                <a:solidFill>
                  <a:schemeClr val="tx1"/>
                </a:solidFill>
              </a:rPr>
              <a:t> </a:t>
            </a:r>
            <a:r>
              <a:rPr lang="en-US" sz="8800" i="1" dirty="0" err="1">
                <a:solidFill>
                  <a:schemeClr val="tx1"/>
                </a:solidFill>
              </a:rPr>
              <a:t>materia</a:t>
            </a:r>
            <a:r>
              <a:rPr lang="en-US" sz="8800" i="1" dirty="0">
                <a:solidFill>
                  <a:schemeClr val="tx1"/>
                </a:solidFill>
              </a:rPr>
              <a:t> penal. </a:t>
            </a:r>
            <a:r>
              <a:rPr lang="en-US" sz="8800" dirty="0" err="1">
                <a:solidFill>
                  <a:schemeClr val="tx1"/>
                </a:solidFill>
              </a:rPr>
              <a:t>Cuadernos</a:t>
            </a:r>
            <a:r>
              <a:rPr lang="en-US" sz="8800" dirty="0">
                <a:solidFill>
                  <a:schemeClr val="tx1"/>
                </a:solidFill>
              </a:rPr>
              <a:t> de </a:t>
            </a:r>
            <a:r>
              <a:rPr lang="en-US" sz="8800" dirty="0" err="1">
                <a:solidFill>
                  <a:schemeClr val="tx1"/>
                </a:solidFill>
              </a:rPr>
              <a:t>doctrina</a:t>
            </a:r>
            <a:r>
              <a:rPr lang="en-US" sz="8800" dirty="0">
                <a:solidFill>
                  <a:schemeClr val="tx1"/>
                </a:solidFill>
              </a:rPr>
              <a:t> y </a:t>
            </a:r>
            <a:r>
              <a:rPr lang="en-US" sz="8800" dirty="0" err="1">
                <a:solidFill>
                  <a:schemeClr val="tx1"/>
                </a:solidFill>
              </a:rPr>
              <a:t>jurisprudencia</a:t>
            </a:r>
            <a:r>
              <a:rPr lang="en-US" sz="8800" dirty="0">
                <a:solidFill>
                  <a:schemeClr val="tx1"/>
                </a:solidFill>
              </a:rPr>
              <a:t> penal, n. 15, 2003.</a:t>
            </a: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GIMBERNAT ORDEIG, Enrique. </a:t>
            </a:r>
            <a:r>
              <a:rPr lang="en-US" sz="8800" i="1" dirty="0" err="1">
                <a:solidFill>
                  <a:schemeClr val="tx1"/>
                </a:solidFill>
              </a:rPr>
              <a:t>Concepto</a:t>
            </a:r>
            <a:r>
              <a:rPr lang="en-US" sz="8800" i="1" dirty="0">
                <a:solidFill>
                  <a:schemeClr val="tx1"/>
                </a:solidFill>
              </a:rPr>
              <a:t> y </a:t>
            </a:r>
            <a:r>
              <a:rPr lang="en-US" sz="8800" i="1" dirty="0" err="1">
                <a:solidFill>
                  <a:schemeClr val="tx1"/>
                </a:solidFill>
              </a:rPr>
              <a:t>método</a:t>
            </a:r>
            <a:r>
              <a:rPr lang="en-US" sz="8800" i="1" dirty="0">
                <a:solidFill>
                  <a:schemeClr val="tx1"/>
                </a:solidFill>
              </a:rPr>
              <a:t> de la </a:t>
            </a:r>
            <a:r>
              <a:rPr lang="en-US" sz="8800" i="1" dirty="0" err="1">
                <a:solidFill>
                  <a:schemeClr val="tx1"/>
                </a:solidFill>
              </a:rPr>
              <a:t>ciencia</a:t>
            </a:r>
            <a:r>
              <a:rPr lang="en-US" sz="8800" i="1" dirty="0">
                <a:solidFill>
                  <a:schemeClr val="tx1"/>
                </a:solidFill>
              </a:rPr>
              <a:t> del derecho penal. </a:t>
            </a:r>
            <a:r>
              <a:rPr lang="en-US" sz="8800" dirty="0" err="1">
                <a:solidFill>
                  <a:schemeClr val="tx1"/>
                </a:solidFill>
              </a:rPr>
              <a:t>Tecnos</a:t>
            </a:r>
            <a:r>
              <a:rPr lang="en-US" sz="8800" dirty="0">
                <a:solidFill>
                  <a:schemeClr val="tx1"/>
                </a:solidFill>
              </a:rPr>
              <a:t>, p. 11-43.</a:t>
            </a:r>
          </a:p>
          <a:p>
            <a:pPr algn="just">
              <a:lnSpc>
                <a:spcPts val="3000"/>
              </a:lnSpc>
              <a:defRPr/>
            </a:pPr>
            <a:r>
              <a:rPr lang="en-US" sz="8800" dirty="0">
                <a:solidFill>
                  <a:schemeClr val="tx1"/>
                </a:solidFill>
              </a:rPr>
              <a:t>MIR PUIG, Santiago. </a:t>
            </a:r>
            <a:r>
              <a:rPr lang="en-US" sz="8800" i="1" dirty="0" err="1">
                <a:solidFill>
                  <a:schemeClr val="tx1"/>
                </a:solidFill>
              </a:rPr>
              <a:t>Introducción</a:t>
            </a:r>
            <a:r>
              <a:rPr lang="en-US" sz="8800" i="1" dirty="0">
                <a:solidFill>
                  <a:schemeClr val="tx1"/>
                </a:solidFill>
              </a:rPr>
              <a:t> a las bases del derecho penal.</a:t>
            </a:r>
            <a:r>
              <a:rPr lang="en-US" sz="8800" dirty="0">
                <a:solidFill>
                  <a:schemeClr val="tx1"/>
                </a:solidFill>
              </a:rPr>
              <a:t> 2ª. </a:t>
            </a:r>
            <a:r>
              <a:rPr lang="en-US" sz="8800" dirty="0" err="1">
                <a:solidFill>
                  <a:schemeClr val="tx1"/>
                </a:solidFill>
              </a:rPr>
              <a:t>edição</a:t>
            </a:r>
            <a:r>
              <a:rPr lang="en-US" sz="8800" dirty="0">
                <a:solidFill>
                  <a:schemeClr val="tx1"/>
                </a:solidFill>
              </a:rPr>
              <a:t>. Montevideo, </a:t>
            </a:r>
            <a:r>
              <a:rPr lang="en-US" sz="8800" dirty="0" err="1">
                <a:solidFill>
                  <a:schemeClr val="tx1"/>
                </a:solidFill>
              </a:rPr>
              <a:t>Bdef</a:t>
            </a:r>
            <a:r>
              <a:rPr lang="en-US" sz="8800" dirty="0">
                <a:solidFill>
                  <a:schemeClr val="tx1"/>
                </a:solidFill>
              </a:rPr>
              <a:t>, 2007, p. 71-101.</a:t>
            </a:r>
          </a:p>
          <a:p>
            <a:pPr marL="0" indent="0">
              <a:lnSpc>
                <a:spcPct val="9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8ABD5-BF1D-4ED6-98BE-EA0A0BC9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500" dirty="0"/>
              <a:t>Fundamentos do Estado Democrático de Direito brasileiro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F59142A-0AC1-4C4E-B4F9-F22BAD286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61050"/>
              </p:ext>
            </p:extLst>
          </p:nvPr>
        </p:nvGraphicFramePr>
        <p:xfrm>
          <a:off x="1648177" y="2156179"/>
          <a:ext cx="8596489" cy="412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B39FF-E974-49EC-A704-F18FA41E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Penal no Estado Democrático de Direito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17C2563E-71A9-4D8C-9BC9-617385F8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/>
          <a:lstStyle/>
          <a:p>
            <a:endParaRPr lang="pt-BR" altLang="pt-BR" dirty="0"/>
          </a:p>
          <a:p>
            <a:pPr>
              <a:lnSpc>
                <a:spcPts val="3300"/>
              </a:lnSpc>
            </a:pPr>
            <a:r>
              <a:rPr lang="pt-BR" altLang="pt-BR" dirty="0"/>
              <a:t>Intervenção penal mínima X Intervenção penal máxima</a:t>
            </a:r>
          </a:p>
          <a:p>
            <a:pPr>
              <a:lnSpc>
                <a:spcPts val="3300"/>
              </a:lnSpc>
            </a:pPr>
            <a:r>
              <a:rPr lang="pt-BR" altLang="pt-BR" dirty="0"/>
              <a:t>Função manifesta X Função latente</a:t>
            </a:r>
          </a:p>
          <a:p>
            <a:pPr>
              <a:lnSpc>
                <a:spcPts val="3300"/>
              </a:lnSpc>
            </a:pPr>
            <a:r>
              <a:rPr lang="pt-BR" altLang="pt-BR" dirty="0"/>
              <a:t>Proteção da segurança cognitiva X Proteção de condições sociais materiais</a:t>
            </a:r>
          </a:p>
          <a:p>
            <a:pPr>
              <a:lnSpc>
                <a:spcPts val="3300"/>
              </a:lnSpc>
            </a:pPr>
            <a:r>
              <a:rPr lang="pt-BR" altLang="pt-BR" dirty="0"/>
              <a:t>Norma de determinação X Norma de valoração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40E8D3F3-96E9-42EF-A616-92D16652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Penal e Constituição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D8D24-C705-4A43-96F8-C4EF667C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Supremacia do texto constitucional: concepções formal e material.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Positivação de valores fundamentais: tríplice dimensão (fundamentadora, orientadora e crítica).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Vinculação penal negativa e positiva.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Constituição como paradigma de legitimidade do Direito Penal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117E474-8D85-4B67-9F22-1E7AEA12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823D0C-AF3A-4EA7-85C6-7FD11B1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E07791-231B-450F-9D6C-66E5DD50B42E}" type="slidenum">
              <a:rPr lang="pt-BR" altLang="pt-BR">
                <a:latin typeface="Garamond" panose="02020404030301010803" pitchFamily="18" charset="0"/>
              </a:rPr>
              <a:pPr/>
              <a:t>5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B8A3655C-F6F3-4343-8FF6-AAD194DF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6" y="1196975"/>
            <a:ext cx="7859713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penais fundamentais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439EF-8105-4A8A-9E68-FE7F809C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2492375"/>
            <a:ext cx="7272338" cy="3443288"/>
          </a:xfrm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pt-BR" sz="2800" dirty="0"/>
              <a:t>Os princípios limitadores impostos ao sistema penal derivam da prévia decisão política que estabelece sua função.</a:t>
            </a:r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sz="2800" dirty="0"/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sz="2800" dirty="0"/>
              <a:t> São inacabados em sua realização e abertos em seu enunciado.</a:t>
            </a:r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3AC6AD6-FF53-4173-9BEE-A7DCF314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C7E610-C429-4701-A440-8C93FD1A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805082-1678-4E8F-832B-50F46FDF3E90}" type="slidenum">
              <a:rPr lang="pt-BR" altLang="pt-BR">
                <a:latin typeface="Garamond" panose="02020404030301010803" pitchFamily="18" charset="0"/>
              </a:rPr>
              <a:pPr/>
              <a:t>6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F343E3-86F0-4F17-BBEA-A70AA1A4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982664"/>
            <a:ext cx="6564312" cy="2370137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pretensão de taxatividade dos princípios penais fundava-se em um pretenso ‘jus puniendi’ ou direito subjetivo de punir do Estado. Tal ‘jus puniendi’ não existe, tratando-se na verdade de uma </a:t>
            </a:r>
            <a:r>
              <a:rPr lang="pt-BR" sz="2800" dirty="0"/>
              <a:t>‘</a:t>
            </a:r>
            <a:r>
              <a:rPr lang="pt-BR" sz="2800" b="1" dirty="0" err="1"/>
              <a:t>potentia</a:t>
            </a:r>
            <a:r>
              <a:rPr lang="pt-BR" sz="2800" b="1" dirty="0"/>
              <a:t> puniendi’</a:t>
            </a:r>
            <a:r>
              <a:rPr lang="pt-BR" sz="2800" dirty="0"/>
              <a:t>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necessita contenção e redução.”</a:t>
            </a:r>
            <a:endParaRPr lang="pt-BR" sz="2800" dirty="0"/>
          </a:p>
        </p:txBody>
      </p:sp>
      <p:sp>
        <p:nvSpPr>
          <p:cNvPr id="20483" name="Espaço Reservado para Texto 5">
            <a:extLst>
              <a:ext uri="{FF2B5EF4-FFF2-40B4-BE49-F238E27FC236}">
                <a16:creationId xmlns:a16="http://schemas.microsoft.com/office/drawing/2014/main" id="{A9D4F400-18B7-4513-8E5E-30465D290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3352801"/>
            <a:ext cx="6375400" cy="652463"/>
          </a:xfrm>
        </p:spPr>
        <p:txBody>
          <a:bodyPr/>
          <a:lstStyle/>
          <a:p>
            <a:pPr eaLnBrk="1" hangingPunct="1"/>
            <a:r>
              <a:rPr lang="pt-BR" altLang="pt-BR" sz="2400"/>
              <a:t>Zaffaroni, Eugenio Raúl</a:t>
            </a:r>
            <a:r>
              <a:rPr lang="pt-BR" altLang="pt-BR"/>
              <a:t> </a:t>
            </a:r>
          </a:p>
        </p:txBody>
      </p:sp>
      <p:sp>
        <p:nvSpPr>
          <p:cNvPr id="20484" name="Espaço Reservado para Texto 4">
            <a:extLst>
              <a:ext uri="{FF2B5EF4-FFF2-40B4-BE49-F238E27FC236}">
                <a16:creationId xmlns:a16="http://schemas.microsoft.com/office/drawing/2014/main" id="{2E2807E3-45FD-493F-B7B6-CE339DC7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9" y="4508501"/>
            <a:ext cx="7058025" cy="1533525"/>
          </a:xfrm>
        </p:spPr>
        <p:txBody>
          <a:bodyPr/>
          <a:lstStyle/>
          <a:p>
            <a:pPr algn="just" eaLnBrk="1" hangingPunct="1"/>
            <a:r>
              <a:rPr lang="pt-BR" altLang="pt-BR" sz="2800"/>
              <a:t>Assim, os princípios são passíveis de </a:t>
            </a:r>
            <a:r>
              <a:rPr lang="pt-BR" altLang="pt-BR" sz="2800" b="1"/>
              <a:t>constante atualização</a:t>
            </a:r>
            <a:r>
              <a:rPr lang="pt-BR" altLang="pt-BR" sz="2800"/>
              <a:t>, conforme as novas demandas advindas do avanço social. 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3614423-6D40-46BE-A519-835B1CCE1F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AE90F00B-7119-42A5-B6E9-35286073BC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8E703CB-726E-4587-AD9E-754E090B3AA9}" type="slidenum">
              <a:rPr lang="pt-BR" altLang="pt-BR" smtClean="0"/>
              <a:pPr/>
              <a:t>7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822516D0-04AC-4393-8C59-FC26942A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915989"/>
            <a:ext cx="7200900" cy="1303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 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CR, art. 5º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XXXIX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6131F-A9E9-4656-A906-1F72F64B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2425347"/>
            <a:ext cx="9157279" cy="3444875"/>
          </a:xfrm>
        </p:spPr>
        <p:txBody>
          <a:bodyPr rtlCol="0">
            <a:normAutofit/>
          </a:bodyPr>
          <a:lstStyle/>
          <a:p>
            <a:pPr algn="just">
              <a:lnSpc>
                <a:spcPts val="33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Sua expressão constitucional aparece na origem do constitucionalismo: 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Declaração dos Direitos do Homem e do Cidadão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1789.</a:t>
            </a:r>
          </a:p>
          <a:p>
            <a:pPr algn="just">
              <a:lnSpc>
                <a:spcPts val="33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pt-BR" sz="2500" dirty="0"/>
          </a:p>
          <a:p>
            <a:pPr algn="just">
              <a:lnSpc>
                <a:spcPts val="33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âmbito penal, foi precisado por </a:t>
            </a:r>
            <a:r>
              <a:rPr lang="pt-B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FEUERBACH </a:t>
            </a: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fórmula latina: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500" dirty="0"/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Nullum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crimen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lege,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lege,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nullum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crimen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44CD841-58FE-4804-9DF8-F0B37401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A1E585-55CC-4FF8-BA66-C3B764EC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42D0CD-DB00-4C0F-9167-6345F2A50B74}" type="slidenum">
              <a:rPr lang="pt-BR" altLang="pt-BR">
                <a:latin typeface="Garamond" panose="02020404030301010803" pitchFamily="18" charset="0"/>
              </a:rPr>
              <a:pPr/>
              <a:t>8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D77AB-AE80-40D8-8D79-7CF7B453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legalidade</a:t>
            </a:r>
            <a:endParaRPr lang="pt-BR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E6B953B8-415E-4B71-BB42-9856350B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822" y="2430993"/>
            <a:ext cx="8954079" cy="3444875"/>
          </a:xfrm>
        </p:spPr>
        <p:txBody>
          <a:bodyPr/>
          <a:lstStyle/>
          <a:p>
            <a:pPr algn="just" eaLnBrk="1" hangingPunct="1"/>
            <a:r>
              <a:rPr lang="pt-BR" altLang="pt-BR" dirty="0"/>
              <a:t>Finalidade do princípio (Iluminismo): proteção dos direitos e liberdades do indivíduo contra abusos do Estado.</a:t>
            </a:r>
          </a:p>
          <a:p>
            <a:pPr algn="just" eaLnBrk="1" hangingPunct="1"/>
            <a:endParaRPr lang="pt-BR" altLang="pt-BR" sz="1200" dirty="0"/>
          </a:p>
          <a:p>
            <a:pPr algn="just" eaLnBrk="1" hangingPunct="1"/>
            <a:r>
              <a:rPr lang="pt-BR" altLang="pt-BR" b="1" dirty="0"/>
              <a:t>ASSIM, o princípio não se aplica a qualquer matéria penal, mas apenas aos casos de criminalização ou agravamento da responsabilidade do agente, sob pena de funcionar contra sua própria teleologia.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5B0A71-351D-4DA3-9317-2220E4F8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F815E2-DF19-499B-870D-8D43D78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C6ADD1-B0EF-4A02-9ED7-8679F3484A03}" type="slidenum">
              <a:rPr lang="pt-BR" altLang="pt-BR">
                <a:latin typeface="Garamond" panose="02020404030301010803" pitchFamily="18" charset="0"/>
              </a:rPr>
              <a:pPr/>
              <a:t>9</a:t>
            </a:fld>
            <a:endParaRPr lang="pt-BR" altLang="pt-BR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Macintosh PowerPoint</Application>
  <PresentationFormat>Widescreen</PresentationFormat>
  <Paragraphs>140</Paragraphs>
  <Slides>21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Courier New</vt:lpstr>
      <vt:lpstr>Garamond</vt:lpstr>
      <vt:lpstr>Wingdings</vt:lpstr>
      <vt:lpstr>Wingdings 2</vt:lpstr>
      <vt:lpstr>Orgânico</vt:lpstr>
      <vt:lpstr>Estado, Sociedade e Direito</vt:lpstr>
      <vt:lpstr>Estado Democrático de Direito</vt:lpstr>
      <vt:lpstr>Fundamentos do Estado Democrático de Direito brasileiro</vt:lpstr>
      <vt:lpstr>Direito Penal no Estado Democrático de Direito</vt:lpstr>
      <vt:lpstr>Direito Penal e Constituição</vt:lpstr>
      <vt:lpstr>Princípios penais fundamentais</vt:lpstr>
      <vt:lpstr>A pretensão de taxatividade dos princípios penais fundava-se em um pretenso ‘jus puniendi’ ou direito subjetivo de punir do Estado. Tal ‘jus puniendi’ não existe, tratando-se na verdade de uma ‘potentia puniendi’ que necessita contenção e redução.”</vt:lpstr>
      <vt:lpstr>Princípio da legalidade (CR, art. 5º,  XXXIX)</vt:lpstr>
      <vt:lpstr>Princípio da legalidade</vt:lpstr>
      <vt:lpstr>Princípio da legalidade</vt:lpstr>
      <vt:lpstr>Princípio da legalidade (CP, art. 1º)</vt:lpstr>
      <vt:lpstr>Princípio da legalidade</vt:lpstr>
      <vt:lpstr>Princípio da legalidade</vt:lpstr>
      <vt:lpstr>Princípio da legalidade</vt:lpstr>
      <vt:lpstr>Princípio da legalidade</vt:lpstr>
      <vt:lpstr>     Princípio da presunção de inocência     </vt:lpstr>
      <vt:lpstr>Princípio da culpabilidade </vt:lpstr>
      <vt:lpstr>“Princípio” da proporcionalidade</vt:lpstr>
      <vt:lpstr>Princípio da intervenção penal mínima</vt:lpstr>
      <vt:lpstr>     Princípio da ofensividade     </vt:lpstr>
      <vt:lpstr>Leituras recomendadas: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2020-03-08T22:08:28Z</dcterms:created>
  <dcterms:modified xsi:type="dcterms:W3CDTF">2024-03-14T18:51:34Z</dcterms:modified>
</cp:coreProperties>
</file>