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KbnYiSkxay+dXa/HlHph9JgOF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F4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85517" y="681481"/>
            <a:ext cx="110209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Doenças das grandes culturas </a:t>
            </a:r>
            <a:r>
              <a:rPr lang="pt-B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(LFN1624)</a:t>
            </a: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795203" y="6426679"/>
            <a:ext cx="1338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rgbClr val="A5A5A5"/>
                </a:solidFill>
              </a:rPr>
              <a:t>04/03</a:t>
            </a:r>
            <a:r>
              <a:rPr lang="pt-BR" sz="1800" b="0" i="0" u="none" strike="noStrike" cap="none" dirty="0" smtClean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/2024</a:t>
            </a:r>
            <a:endParaRPr sz="18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44" y="6192000"/>
            <a:ext cx="1749139" cy="61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12209" y="2071758"/>
            <a:ext cx="11009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segunda </a:t>
            </a:r>
            <a:r>
              <a:rPr lang="pt-BR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aula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4000" dirty="0" smtClean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gentes </a:t>
            </a:r>
            <a:r>
              <a:rPr lang="pt-BR" sz="40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químicos e biológicos para o controle de doenças de plantas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5938214" y="4968816"/>
            <a:ext cx="59103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José Belasque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 Doutor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Departamento de Fitopatologia e Nematologia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/>
        </p:nvSpPr>
        <p:spPr>
          <a:xfrm>
            <a:off x="3963089" y="415868"/>
            <a:ext cx="79764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classificação de fungicidas</a:t>
            </a:r>
            <a:endParaRPr sz="28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466234" y="1455616"/>
            <a:ext cx="1147326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80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</a:pPr>
            <a:r>
              <a:rPr lang="pt-BR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quanto ao princípio de controle</a:t>
            </a:r>
            <a:endParaRPr/>
          </a:p>
          <a:p>
            <a:pPr marL="1080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</a:pPr>
            <a:r>
              <a:rPr lang="pt-BR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mobilidade na planta</a:t>
            </a:r>
            <a:endParaRPr/>
          </a:p>
          <a:p>
            <a:pPr marL="1080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</a:pPr>
            <a:r>
              <a:rPr lang="pt-BR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modo de ação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/>
        </p:nvSpPr>
        <p:spPr>
          <a:xfrm>
            <a:off x="605287" y="228124"/>
            <a:ext cx="10981426" cy="640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quanto ao princípio de controle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pt-BR" sz="36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Erradicantes</a:t>
            </a:r>
            <a:r>
              <a:rPr lang="pt-BR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(atuam diretamente sobre o patógeno)</a:t>
            </a:r>
            <a:endParaRPr/>
          </a:p>
          <a:p>
            <a:pPr marL="108000" marR="0" lvl="0" indent="-203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tratamento de </a:t>
            </a:r>
            <a:r>
              <a:rPr lang="pt-BR" sz="36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sementes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(tiram, captana e tiabendazol)</a:t>
            </a:r>
            <a:endParaRPr sz="32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000" marR="0" lvl="0" indent="-203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tratamento de </a:t>
            </a:r>
            <a:r>
              <a:rPr lang="pt-BR" sz="36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inverno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 plantas perenes </a:t>
            </a:r>
            <a:r>
              <a:rPr lang="pt-BR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(fenarimol)</a:t>
            </a:r>
            <a:endParaRPr/>
          </a:p>
          <a:p>
            <a:pPr marL="108000" marR="0" lvl="0" indent="-203200" algn="l" rtl="0">
              <a:spcBef>
                <a:spcPts val="18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tratamento de </a:t>
            </a:r>
            <a:r>
              <a:rPr lang="pt-BR" sz="36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solo</a:t>
            </a:r>
            <a:endParaRPr sz="2800" b="1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just" rtl="0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40"/>
              <a:buFont typeface="Noto Sans Symbols"/>
              <a:buChar char="▪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fumigantes de solo </a:t>
            </a:r>
            <a:r>
              <a:rPr lang="pt-BR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(produtos voláteis, altamente tóxicos, biocidas) – dazomete e metam-sódico</a:t>
            </a:r>
            <a:endParaRPr/>
          </a:p>
          <a:p>
            <a:pPr marL="180000" marR="0" lvl="0" indent="-180000" algn="just" rtl="0"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ts val="2240"/>
              <a:buFont typeface="Noto Sans Symbols"/>
              <a:buChar char="▪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fumigantes, seletivos – </a:t>
            </a:r>
            <a:r>
              <a:rPr lang="pt-BR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quintozeno e etridiazol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just" rtl="0"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ts val="2240"/>
              <a:buFont typeface="Noto Sans Symbols"/>
              <a:buChar char="▪"/>
            </a:pPr>
            <a:r>
              <a:rPr lang="pt-BR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mancozebe, captana, procimidona – </a:t>
            </a:r>
            <a:r>
              <a:rPr lang="pt-BR" sz="2800" i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damping-off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just" rtl="0"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ts val="2240"/>
              <a:buFont typeface="Noto Sans Symbols"/>
              <a:buChar char="▪"/>
            </a:pPr>
            <a:r>
              <a:rPr lang="pt-BR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metalaxil – oomicetos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/>
        </p:nvSpPr>
        <p:spPr>
          <a:xfrm>
            <a:off x="595223" y="189652"/>
            <a:ext cx="11001555" cy="647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quanto ao princípio de controle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pt-BR" sz="36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Protetores</a:t>
            </a:r>
            <a:r>
              <a:rPr lang="pt-BR" sz="32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(inibem a </a:t>
            </a:r>
            <a:r>
              <a:rPr lang="pt-BR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infecção </a:t>
            </a:r>
            <a:r>
              <a:rPr lang="pt-BR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dos tecidos do hospedeiro na fase de </a:t>
            </a:r>
            <a:r>
              <a:rPr lang="pt-BR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pré-penetração</a:t>
            </a:r>
            <a:r>
              <a:rPr lang="pt-BR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não voláteis, baixa remoção pela água, reagem em meio aquoso, redistribuem externamente no hospedeiro, tóxicos as plantas quando em altas doses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essencial</a:t>
            </a:r>
            <a:r>
              <a:rPr lang="pt-BR" sz="3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: deposição, distribuição, aderência, cobertura e tenacidade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pt-BR" sz="3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: tiabendazol (pós-colheita), inorgânicos (cobre, enxofre), ditiocarbamatos e similares (mancozebe, tiram...), dicarboximidas e clorotalonil</a:t>
            </a:r>
            <a:endParaRPr sz="2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/>
        </p:nvSpPr>
        <p:spPr>
          <a:xfrm>
            <a:off x="644106" y="835983"/>
            <a:ext cx="10903788" cy="5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quanto ao princípio de controle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pt-BR" sz="36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Curativos</a:t>
            </a:r>
            <a:r>
              <a:rPr lang="pt-BR" sz="32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(inibem a </a:t>
            </a:r>
            <a:r>
              <a:rPr lang="pt-BR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colonização </a:t>
            </a:r>
            <a:r>
              <a:rPr lang="pt-BR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dos tecidos do hospedeiro)</a:t>
            </a:r>
            <a:endParaRPr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penetram 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hospedeiro</a:t>
            </a:r>
            <a:endParaRPr/>
          </a:p>
          <a:p>
            <a:pPr marL="342900" marR="0" lvl="0" indent="-342900" algn="just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aparecimento dos </a:t>
            </a: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sintomas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(imunização ou terapia)</a:t>
            </a:r>
            <a:endParaRPr/>
          </a:p>
          <a:p>
            <a:pPr marL="342900" marR="0" lvl="0" indent="-342900" algn="just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exemplos: </a:t>
            </a: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QoIs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(inibidores da quinona externa)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DMIs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(inibidores da desmetilação: triazóis e outros)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os </a:t>
            </a: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MBCs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(metil benzimidazol carbamatos: carbendazim e outros)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/>
          <p:nvPr/>
        </p:nvSpPr>
        <p:spPr>
          <a:xfrm>
            <a:off x="867069" y="1536174"/>
            <a:ext cx="1045786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80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pt-B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quanto ao princípio de controle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erradicantes, protetores e curativos </a:t>
            </a:r>
            <a:endParaRPr/>
          </a:p>
          <a:p>
            <a:pPr marL="108000" marR="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pt-B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mobilidade na planta</a:t>
            </a:r>
            <a:endParaRPr/>
          </a:p>
          <a:p>
            <a:pPr marL="108000" marR="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pt-B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modo de ação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/>
        </p:nvSpPr>
        <p:spPr>
          <a:xfrm>
            <a:off x="695865" y="420484"/>
            <a:ext cx="10800271" cy="601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quanto à mobilidade na planta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sistemicidade – mobilidade do produto na planta</a:t>
            </a:r>
            <a:endParaRPr/>
          </a:p>
          <a:p>
            <a:pPr marL="457200" marR="0" lvl="0" indent="-457200" algn="just" rtl="0">
              <a:spcBef>
                <a:spcPts val="180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sistêmicos</a:t>
            </a:r>
            <a:endParaRPr/>
          </a:p>
          <a:p>
            <a:pPr marL="457200" marR="0" lvl="0" indent="-457200" algn="just" rtl="0">
              <a:spcBef>
                <a:spcPts val="180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mesostêmicos (translaminares)</a:t>
            </a:r>
            <a:endParaRPr/>
          </a:p>
          <a:p>
            <a:pPr marL="457200" marR="0" lvl="0" indent="-457200" algn="just" rtl="0">
              <a:spcBef>
                <a:spcPts val="180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não sistêmicos (imóveis ou tópicos)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600" u="sng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erros comuns</a:t>
            </a:r>
            <a:r>
              <a:rPr lang="pt-BR" sz="36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não sistêmicos são os protetores (incorreto!)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sistêmicos são os curativos (incorreto!)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/>
        </p:nvSpPr>
        <p:spPr>
          <a:xfrm>
            <a:off x="618227" y="335846"/>
            <a:ext cx="10955547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quanto à mobilidade na planta</a:t>
            </a:r>
            <a:endParaRPr/>
          </a:p>
          <a:p>
            <a:pPr marL="457200" marR="0" lvl="0" indent="-457200" algn="just" rtl="0">
              <a:spcBef>
                <a:spcPts val="180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sistêmicos </a:t>
            </a: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– penetram e são translocados pelo sistema vascular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pt-BR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maiores fungitoxicidade e poder residual; menores fitotoxicidade, contaminação ambiental e desequilíbrio ambiental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erradicante, protetora e curativa (erradicação, proteção, imunização e terapia)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inibem processos metabólicos </a:t>
            </a:r>
            <a:r>
              <a:rPr lang="pt-BR" sz="32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específicos </a:t>
            </a:r>
            <a:r>
              <a:rPr lang="pt-BR" sz="32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(mais seletivos, menos fitotóxicos), são </a:t>
            </a:r>
            <a:r>
              <a:rPr lang="pt-BR" sz="32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absorvidos</a:t>
            </a:r>
            <a:r>
              <a:rPr lang="pt-BR" sz="32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32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translocados </a:t>
            </a:r>
            <a:r>
              <a:rPr lang="pt-BR" sz="32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(ação sistêmica)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/>
        </p:nvSpPr>
        <p:spPr>
          <a:xfrm>
            <a:off x="708805" y="451262"/>
            <a:ext cx="10774391" cy="595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quanto à mobilidade na planta</a:t>
            </a:r>
            <a:endParaRPr/>
          </a:p>
          <a:p>
            <a:pPr marL="457200" marR="0" lvl="0" indent="-457200" algn="just" rtl="0">
              <a:spcBef>
                <a:spcPts val="180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sistêmicos </a:t>
            </a: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– penetram e são translocados pelo sistema vascular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outras características</a:t>
            </a:r>
            <a:r>
              <a:rPr lang="pt-BR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baixa solubilidade em água, penetração em órgãos aéreos e raízes, translocação via xilema, incapacidade de alcançar órgãos que não transpiram, redistribuição para partes novas e ausência (ou reduzida) translocação via floema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exemplos</a:t>
            </a:r>
            <a:r>
              <a:rPr lang="pt-BR" sz="3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: DMIs, MBCs, SDHIs, indutores de resistência, alguns inibidores de oomicetos e antibióticos</a:t>
            </a:r>
            <a:endParaRPr sz="32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/>
        </p:nvSpPr>
        <p:spPr>
          <a:xfrm>
            <a:off x="519023" y="674400"/>
            <a:ext cx="11153955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quanto à mobilidade na planta</a:t>
            </a:r>
            <a:endParaRPr/>
          </a:p>
          <a:p>
            <a:pPr marL="457200" marR="0" lvl="0" indent="-457200" algn="just" rtl="0">
              <a:spcBef>
                <a:spcPts val="1800"/>
              </a:spcBef>
              <a:spcAft>
                <a:spcPts val="0"/>
              </a:spcAft>
              <a:buClr>
                <a:srgbClr val="222A35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mesostêmicos ou translaminares </a:t>
            </a:r>
            <a:r>
              <a:rPr lang="pt-BR" sz="36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– movimentação limitada, sem envolvimento do sistema vascular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pt-BR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passagem de uma face para outra da folha, redistribuição foliar (afinidade com a cera)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r>
              <a:rPr lang="pt-BR" sz="3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: protetora, curativa e erradicante</a:t>
            </a:r>
            <a:endParaRPr sz="36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exemplos</a:t>
            </a:r>
            <a:r>
              <a:rPr lang="pt-BR" sz="3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: maioria das estrobilurinas, alguns triazóis e a dodina</a:t>
            </a:r>
            <a:endParaRPr sz="36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/>
        </p:nvSpPr>
        <p:spPr>
          <a:xfrm>
            <a:off x="476352" y="674400"/>
            <a:ext cx="11239296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quanto à mobilidade na planta</a:t>
            </a:r>
            <a:endParaRPr/>
          </a:p>
          <a:p>
            <a:pPr marL="457200" marR="0" lvl="0" indent="-457200" algn="just" rtl="0">
              <a:spcBef>
                <a:spcPts val="1800"/>
              </a:spcBef>
              <a:spcAft>
                <a:spcPts val="0"/>
              </a:spcAft>
              <a:buClr>
                <a:srgbClr val="222A35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não sistêmicos, tópicos ou imóveis </a:t>
            </a:r>
            <a:r>
              <a:rPr lang="pt-BR" sz="36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– não são absorvidos, não são translocados</a:t>
            </a:r>
            <a:endParaRPr sz="36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pt-BR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permanecem na superfície das plantas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r>
              <a:rPr lang="pt-BR" sz="3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: protetora e erradicante</a:t>
            </a:r>
            <a:endParaRPr sz="36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exemplos</a:t>
            </a:r>
            <a:r>
              <a:rPr lang="pt-BR" sz="3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: inorgânicos (cobre e outros), ditiocarbamatos, clorotalonil, folpete e outros</a:t>
            </a:r>
            <a:endParaRPr sz="3600"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920466" y="601976"/>
            <a:ext cx="10455683" cy="193899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classificação de fungicidas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modos de ação e grupos químicos (FRAC)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manejo da resistência de patógenos à fungicidas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6489402" y="3573681"/>
            <a:ext cx="47643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 que realmente importa?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920466" y="4193624"/>
            <a:ext cx="10315737" cy="206210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interpretar corretamente </a:t>
            </a:r>
            <a:r>
              <a:rPr lang="pt-BR" sz="3200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as informações, como se </a:t>
            </a:r>
            <a:r>
              <a:rPr lang="pt-BR" sz="32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pt-BR" sz="32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32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compreender os resultados </a:t>
            </a:r>
            <a:r>
              <a:rPr lang="pt-BR" sz="3200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referente ao controle químico de doenças de plantas,</a:t>
            </a:r>
            <a:r>
              <a:rPr lang="pt-BR" sz="32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propor controles </a:t>
            </a:r>
            <a:r>
              <a:rPr lang="pt-BR" sz="3200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mais adequados e </a:t>
            </a:r>
            <a:r>
              <a:rPr lang="pt-BR" sz="32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manejar a resistência </a:t>
            </a:r>
            <a:r>
              <a:rPr lang="pt-BR" sz="3200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de patógenos a fungicidas</a:t>
            </a:r>
            <a:endParaRPr sz="3200" i="1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/>
        </p:nvSpPr>
        <p:spPr>
          <a:xfrm>
            <a:off x="867069" y="1151454"/>
            <a:ext cx="10457863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80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pt-B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quanto ao princípio de controle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erradicantes, protetores e curativos </a:t>
            </a:r>
            <a:endParaRPr/>
          </a:p>
          <a:p>
            <a:pPr marL="108000" marR="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pt-B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mobilidade na planta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sistêmicos, mesostêmicos e não sistêmicos</a:t>
            </a:r>
            <a:endParaRPr sz="4000">
              <a:solidFill>
                <a:srgbClr val="7B7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000" marR="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pt-B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modo de ação </a:t>
            </a:r>
            <a:r>
              <a:rPr lang="pt-BR" sz="4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(FRAC)</a:t>
            </a:r>
            <a:endParaRPr sz="60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 t="1" b="93892"/>
          <a:stretch/>
        </p:blipFill>
        <p:spPr>
          <a:xfrm>
            <a:off x="8945556" y="126902"/>
            <a:ext cx="292405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7049590" y="2143942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 l="23821" t="27106" r="24912" b="14705"/>
          <a:stretch/>
        </p:blipFill>
        <p:spPr>
          <a:xfrm>
            <a:off x="221546" y="2577991"/>
            <a:ext cx="6371691" cy="406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4" name="Google Shape;204;p21"/>
          <p:cNvSpPr txBox="1"/>
          <p:nvPr/>
        </p:nvSpPr>
        <p:spPr>
          <a:xfrm>
            <a:off x="422704" y="372300"/>
            <a:ext cx="3401637" cy="40011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modo de ação e código (FRAC)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1163703" y="1106515"/>
            <a:ext cx="3708709" cy="40011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sítio alvo no patógeno (e código) 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244167" y="1817469"/>
            <a:ext cx="4046236" cy="40011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características químicas da molécula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7049590" y="6049165"/>
            <a:ext cx="4029245" cy="400110"/>
          </a:xfrm>
          <a:prstGeom prst="rect">
            <a:avLst/>
          </a:prstGeom>
          <a:solidFill>
            <a:srgbClr val="38562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informações referentes à resistência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9180" y="450902"/>
            <a:ext cx="2994127" cy="416505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7832945" y="5120633"/>
            <a:ext cx="1995739" cy="40011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ingrediente ativo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21"/>
          <p:cNvCxnSpPr/>
          <p:nvPr/>
        </p:nvCxnSpPr>
        <p:spPr>
          <a:xfrm rot="10800000" flipH="1">
            <a:off x="8575288" y="4303189"/>
            <a:ext cx="762143" cy="6628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211" name="Google Shape;211;p21"/>
          <p:cNvCxnSpPr/>
          <p:nvPr/>
        </p:nvCxnSpPr>
        <p:spPr>
          <a:xfrm rot="10800000">
            <a:off x="5934808" y="5269662"/>
            <a:ext cx="1169224" cy="64487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212" name="Google Shape;212;p21"/>
          <p:cNvCxnSpPr/>
          <p:nvPr/>
        </p:nvCxnSpPr>
        <p:spPr>
          <a:xfrm flipH="1">
            <a:off x="476304" y="902306"/>
            <a:ext cx="461496" cy="165847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213" name="Google Shape;213;p21"/>
          <p:cNvCxnSpPr/>
          <p:nvPr/>
        </p:nvCxnSpPr>
        <p:spPr>
          <a:xfrm flipH="1">
            <a:off x="1163703" y="1636079"/>
            <a:ext cx="317855" cy="7661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214" name="Google Shape;214;p21"/>
          <p:cNvCxnSpPr/>
          <p:nvPr/>
        </p:nvCxnSpPr>
        <p:spPr>
          <a:xfrm flipH="1">
            <a:off x="3192776" y="2243962"/>
            <a:ext cx="463025" cy="29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215" name="Google Shape;215;p21"/>
          <p:cNvCxnSpPr/>
          <p:nvPr/>
        </p:nvCxnSpPr>
        <p:spPr>
          <a:xfrm>
            <a:off x="3655801" y="2243654"/>
            <a:ext cx="393521" cy="31712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216" name="Google Shape;216;p21"/>
          <p:cNvCxnSpPr/>
          <p:nvPr/>
        </p:nvCxnSpPr>
        <p:spPr>
          <a:xfrm rot="10800000" flipH="1">
            <a:off x="7046655" y="1731541"/>
            <a:ext cx="1569691" cy="773665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dash"/>
            <a:miter lim="800000"/>
            <a:headEnd type="triangl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217" name="Google Shape;217;p21"/>
          <p:cNvCxnSpPr/>
          <p:nvPr/>
        </p:nvCxnSpPr>
        <p:spPr>
          <a:xfrm rot="10800000">
            <a:off x="4343878" y="3584418"/>
            <a:ext cx="3773671" cy="136364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/>
        </p:nvSpPr>
        <p:spPr>
          <a:xfrm>
            <a:off x="1349540" y="228124"/>
            <a:ext cx="9492920" cy="640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Agrofit (Ministério da Agricultura/MAPA)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FRAC Brasil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FRAC mundial (frac.info)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Modos de ação (FRAC </a:t>
            </a:r>
            <a:r>
              <a:rPr lang="pt-BR" sz="3200" b="1" i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Code list</a:t>
            </a: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Lista de nomes comuns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Lista patógenos resistentes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Misturas de fungicidas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Livro </a:t>
            </a:r>
            <a:r>
              <a:rPr lang="pt-BR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Fungicide resistance in crop pathogens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Livro </a:t>
            </a:r>
            <a:r>
              <a:rPr lang="pt-BR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Fungicide resistance: the assessment of risk</a:t>
            </a:r>
            <a:endParaRPr sz="3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323F4F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Recomendações de manejo de resistência (site FRAC)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/>
        </p:nvSpPr>
        <p:spPr>
          <a:xfrm>
            <a:off x="352301" y="1453811"/>
            <a:ext cx="11744807" cy="461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10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não aplicar apenas um </a:t>
            </a: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 grupo químico sítio específico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aplicar as </a:t>
            </a: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doses recomendadas 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para o controle</a:t>
            </a:r>
            <a:endParaRPr/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não exceder o </a:t>
            </a: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máximo 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 aplicações por safra</a:t>
            </a:r>
            <a:endParaRPr/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empregar fungicidas com </a:t>
            </a: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modos de ação distintos</a:t>
            </a:r>
            <a:endParaRPr/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considerar o 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patógeno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cultura 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 o 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grupo químico</a:t>
            </a:r>
            <a:endParaRPr/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aplicações </a:t>
            </a: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preventivas 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(nunca curativas) e </a:t>
            </a: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integrar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medidas de controle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1051469" y="408435"/>
            <a:ext cx="108269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recomendações para o manejo da resistência de patógenos à fungicidas</a:t>
            </a:r>
            <a:endParaRPr sz="2800" b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/>
        </p:nvSpPr>
        <p:spPr>
          <a:xfrm>
            <a:off x="609601" y="1318337"/>
            <a:ext cx="11268807" cy="527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10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pt-BR" sz="4000" b="1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misturas de tanque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 formulações com </a:t>
            </a:r>
            <a:r>
              <a:rPr lang="pt-BR" sz="4000" b="1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mais de um ingrediente ativo</a:t>
            </a:r>
            <a:endParaRPr sz="3600" b="1">
              <a:solidFill>
                <a:srgbClr val="7B7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aplicações </a:t>
            </a:r>
            <a:r>
              <a:rPr lang="pt-BR" sz="4000" b="1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conjuntas 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lang="pt-BR" sz="4000" b="1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alternadas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 ainda aplicações em blocos</a:t>
            </a:r>
            <a:endParaRPr/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Fenilamidas, QoI, MBC e Dicarboximidas são grupos de fungicidas considerados de “</a:t>
            </a:r>
            <a:r>
              <a:rPr lang="pt-BR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alto risco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DMIs, APs e CAA são fungicidas considerados de “</a:t>
            </a:r>
            <a:r>
              <a:rPr lang="pt-BR" sz="4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risco médio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1051469" y="408435"/>
            <a:ext cx="108269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recomendações para o manejo da resistência de patógenos à fungicidas</a:t>
            </a:r>
            <a:endParaRPr sz="2800" b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/>
        </p:nvSpPr>
        <p:spPr>
          <a:xfrm>
            <a:off x="2825464" y="323544"/>
            <a:ext cx="89098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alternativas mais comuns de misturas de fungicidas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966485" y="1167996"/>
            <a:ext cx="10259031" cy="38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10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todos de “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baixo risco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alto ou médio risco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” (sítio único) com “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baixo risco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” (multissítio)</a:t>
            </a:r>
            <a:endParaRPr sz="3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todos de “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alto ou médio risco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” com modos de ação distintos</a:t>
            </a:r>
            <a:endParaRPr/>
          </a:p>
          <a:p>
            <a:pPr marL="810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baixo risco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” (sítio único) com “</a:t>
            </a:r>
            <a:r>
              <a:rPr lang="pt-B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alto ou médio risco</a:t>
            </a:r>
            <a:r>
              <a:rPr lang="pt-BR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480857" y="5488391"/>
            <a:ext cx="107852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redução das doses e o número limite de aplicações depende das misturas, do patossistema e da existência de resistência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6"/>
          <p:cNvPicPr preferRelativeResize="0"/>
          <p:nvPr/>
        </p:nvPicPr>
        <p:blipFill rotWithShape="1">
          <a:blip r:embed="rId3">
            <a:alphaModFix/>
          </a:blip>
          <a:srcRect l="15154" t="18249" r="17015" b="14701"/>
          <a:stretch/>
        </p:blipFill>
        <p:spPr>
          <a:xfrm>
            <a:off x="16257" y="48491"/>
            <a:ext cx="12159487" cy="676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 l="15560" t="22431" r="19592" b="21808"/>
          <a:stretch/>
        </p:blipFill>
        <p:spPr>
          <a:xfrm>
            <a:off x="66012" y="147782"/>
            <a:ext cx="12125988" cy="5865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5430983" y="6308436"/>
            <a:ext cx="6540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pulverizações aos 50 DAP + 15 dias + 15 dias + 15 dias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8"/>
          <p:cNvPicPr preferRelativeResize="0"/>
          <p:nvPr/>
        </p:nvPicPr>
        <p:blipFill rotWithShape="1">
          <a:blip r:embed="rId3">
            <a:alphaModFix/>
          </a:blip>
          <a:srcRect l="15630" t="18279" r="19715" b="14500"/>
          <a:stretch/>
        </p:blipFill>
        <p:spPr>
          <a:xfrm>
            <a:off x="347177" y="66964"/>
            <a:ext cx="11497647" cy="672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 l="15630" t="18279" r="19715" b="14500"/>
          <a:stretch/>
        </p:blipFill>
        <p:spPr>
          <a:xfrm>
            <a:off x="347177" y="66964"/>
            <a:ext cx="11497647" cy="672407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/>
          <p:nvPr/>
        </p:nvSpPr>
        <p:spPr>
          <a:xfrm>
            <a:off x="405445" y="2915728"/>
            <a:ext cx="8264106" cy="186330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504376" y="433453"/>
            <a:ext cx="111832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conceito de agrotóxicos</a:t>
            </a:r>
            <a:r>
              <a:rPr lang="pt-BR" sz="2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Ministério da Agricultura, Agropecuária e Abastecimento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300547" y="2028617"/>
            <a:ext cx="11590907" cy="280076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produtos </a:t>
            </a:r>
            <a:r>
              <a:rPr lang="pt-BR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agentes </a:t>
            </a:r>
            <a:r>
              <a:rPr lang="pt-BR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de processos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físicos</a:t>
            </a:r>
            <a:r>
              <a:rPr lang="pt-BR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químicos </a:t>
            </a:r>
            <a:r>
              <a:rPr lang="pt-BR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biológicos </a:t>
            </a:r>
            <a:r>
              <a:rPr lang="pt-BR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que visam alterar a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composição </a:t>
            </a:r>
            <a:r>
              <a:rPr lang="pt-BR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flora </a:t>
            </a:r>
            <a:r>
              <a:rPr lang="pt-BR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ou da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fauna</a:t>
            </a:r>
            <a:r>
              <a:rPr lang="pt-BR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, a fim de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preservá-las</a:t>
            </a:r>
            <a:r>
              <a:rPr lang="pt-BR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da ação danosa de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seres vivos</a:t>
            </a:r>
            <a:r>
              <a:rPr lang="pt-BR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considerados </a:t>
            </a:r>
            <a:r>
              <a:rPr lang="pt-BR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nocivos</a:t>
            </a:r>
            <a:endParaRPr sz="4400"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l="14890" t="20324" r="16269" b="11430"/>
          <a:stretch/>
        </p:blipFill>
        <p:spPr>
          <a:xfrm>
            <a:off x="9115" y="34637"/>
            <a:ext cx="12173770" cy="678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 rotWithShape="1">
          <a:blip r:embed="rId3">
            <a:alphaModFix/>
          </a:blip>
          <a:srcRect l="16006" t="17855" r="19915" b="11845"/>
          <a:stretch/>
        </p:blipFill>
        <p:spPr>
          <a:xfrm>
            <a:off x="962455" y="55416"/>
            <a:ext cx="10267090" cy="63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/>
        </p:nvSpPr>
        <p:spPr>
          <a:xfrm>
            <a:off x="5430983" y="6391560"/>
            <a:ext cx="6540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pulverizações aos 50 DAP + 15 dias + 15 dias + 15 dias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2"/>
          <p:cNvPicPr preferRelativeResize="0"/>
          <p:nvPr/>
        </p:nvPicPr>
        <p:blipFill rotWithShape="1">
          <a:blip r:embed="rId3">
            <a:alphaModFix/>
          </a:blip>
          <a:srcRect l="15705" t="17829" r="19230" b="11829"/>
          <a:stretch/>
        </p:blipFill>
        <p:spPr>
          <a:xfrm>
            <a:off x="575139" y="71582"/>
            <a:ext cx="11041722" cy="671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l="15604" t="18635" r="19332" b="10166"/>
          <a:stretch/>
        </p:blipFill>
        <p:spPr>
          <a:xfrm>
            <a:off x="623455" y="60501"/>
            <a:ext cx="10945091" cy="6736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33"/>
          <p:cNvCxnSpPr/>
          <p:nvPr/>
        </p:nvCxnSpPr>
        <p:spPr>
          <a:xfrm>
            <a:off x="5615709" y="914400"/>
            <a:ext cx="2493818" cy="9236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4"/>
          <p:cNvPicPr preferRelativeResize="0"/>
          <p:nvPr/>
        </p:nvPicPr>
        <p:blipFill rotWithShape="1">
          <a:blip r:embed="rId3">
            <a:alphaModFix/>
          </a:blip>
          <a:srcRect l="15604" t="18635" r="19332" b="10166"/>
          <a:stretch/>
        </p:blipFill>
        <p:spPr>
          <a:xfrm>
            <a:off x="623455" y="60501"/>
            <a:ext cx="10945091" cy="673699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4"/>
          <p:cNvSpPr/>
          <p:nvPr/>
        </p:nvSpPr>
        <p:spPr>
          <a:xfrm>
            <a:off x="750497" y="2613802"/>
            <a:ext cx="7884545" cy="31917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4"/>
          <p:cNvSpPr/>
          <p:nvPr/>
        </p:nvSpPr>
        <p:spPr>
          <a:xfrm>
            <a:off x="750497" y="3269411"/>
            <a:ext cx="7884545" cy="31917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4"/>
          <p:cNvSpPr/>
          <p:nvPr/>
        </p:nvSpPr>
        <p:spPr>
          <a:xfrm>
            <a:off x="750497" y="3925020"/>
            <a:ext cx="7884545" cy="94027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4"/>
          <p:cNvSpPr/>
          <p:nvPr/>
        </p:nvSpPr>
        <p:spPr>
          <a:xfrm>
            <a:off x="750497" y="5201730"/>
            <a:ext cx="7884545" cy="31917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5"/>
          <p:cNvPicPr preferRelativeResize="0"/>
          <p:nvPr/>
        </p:nvPicPr>
        <p:blipFill rotWithShape="1">
          <a:blip r:embed="rId3">
            <a:alphaModFix/>
          </a:blip>
          <a:srcRect l="22069" t="23220" r="25880" b="14350"/>
          <a:stretch/>
        </p:blipFill>
        <p:spPr>
          <a:xfrm>
            <a:off x="1013564" y="0"/>
            <a:ext cx="101648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6"/>
          <p:cNvPicPr preferRelativeResize="0"/>
          <p:nvPr/>
        </p:nvPicPr>
        <p:blipFill rotWithShape="1">
          <a:blip r:embed="rId3">
            <a:alphaModFix/>
          </a:blip>
          <a:srcRect l="13563" t="17265" r="16778" b="15856"/>
          <a:stretch/>
        </p:blipFill>
        <p:spPr>
          <a:xfrm>
            <a:off x="7467" y="140854"/>
            <a:ext cx="12177066" cy="6576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7"/>
          <p:cNvPicPr preferRelativeResize="0"/>
          <p:nvPr/>
        </p:nvPicPr>
        <p:blipFill rotWithShape="1">
          <a:blip r:embed="rId3">
            <a:alphaModFix/>
          </a:blip>
          <a:srcRect l="15014" t="17802" r="18695" b="19081"/>
          <a:stretch/>
        </p:blipFill>
        <p:spPr>
          <a:xfrm>
            <a:off x="146054" y="242454"/>
            <a:ext cx="11899892" cy="6373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8"/>
          <p:cNvPicPr preferRelativeResize="0"/>
          <p:nvPr/>
        </p:nvPicPr>
        <p:blipFill rotWithShape="1">
          <a:blip r:embed="rId3">
            <a:alphaModFix/>
          </a:blip>
          <a:srcRect l="15326" t="17247" r="19571" b="13194"/>
          <a:stretch/>
        </p:blipFill>
        <p:spPr>
          <a:xfrm>
            <a:off x="467211" y="46182"/>
            <a:ext cx="11257579" cy="676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9"/>
          <p:cNvPicPr preferRelativeResize="0"/>
          <p:nvPr/>
        </p:nvPicPr>
        <p:blipFill rotWithShape="1">
          <a:blip r:embed="rId3">
            <a:alphaModFix/>
          </a:blip>
          <a:srcRect l="15326" t="17247" r="19571" b="13194"/>
          <a:stretch/>
        </p:blipFill>
        <p:spPr>
          <a:xfrm>
            <a:off x="467211" y="46182"/>
            <a:ext cx="11257579" cy="67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9"/>
          <p:cNvSpPr/>
          <p:nvPr/>
        </p:nvSpPr>
        <p:spPr>
          <a:xfrm>
            <a:off x="637308" y="5024580"/>
            <a:ext cx="8451274" cy="32596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l="2946" t="12810" r="18091" b="42927"/>
          <a:stretch/>
        </p:blipFill>
        <p:spPr>
          <a:xfrm>
            <a:off x="0" y="0"/>
            <a:ext cx="12201498" cy="38473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3641293" y="4960188"/>
            <a:ext cx="49189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https://www.frac.info/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l="2946" t="12810" r="18091" b="42927"/>
          <a:stretch/>
        </p:blipFill>
        <p:spPr>
          <a:xfrm>
            <a:off x="0" y="0"/>
            <a:ext cx="12201498" cy="384738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>
            <a:off x="0" y="4029339"/>
            <a:ext cx="86431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https://www.frac.info/knowledge-database/downloads</a:t>
            </a:r>
            <a:endParaRPr/>
          </a:p>
        </p:txBody>
      </p:sp>
      <p:cxnSp>
        <p:nvCxnSpPr>
          <p:cNvPr id="114" name="Google Shape;114;p5"/>
          <p:cNvCxnSpPr/>
          <p:nvPr/>
        </p:nvCxnSpPr>
        <p:spPr>
          <a:xfrm rot="10800000" flipH="1">
            <a:off x="7582619" y="1414732"/>
            <a:ext cx="1587260" cy="2614607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l="14970" t="27645" r="15950" b="24429"/>
          <a:stretch/>
        </p:blipFill>
        <p:spPr>
          <a:xfrm>
            <a:off x="0" y="0"/>
            <a:ext cx="12192000" cy="47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>
            <a:off x="0" y="4757857"/>
            <a:ext cx="86431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https://www.frac.info/knowledge-database/downloads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l="14049" t="12288" r="5417" b="7197"/>
          <a:stretch/>
        </p:blipFill>
        <p:spPr>
          <a:xfrm>
            <a:off x="0" y="0"/>
            <a:ext cx="121949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/>
          <p:nvPr/>
        </p:nvSpPr>
        <p:spPr>
          <a:xfrm>
            <a:off x="4080293" y="6254153"/>
            <a:ext cx="923026" cy="50895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2671313" y="4206816"/>
            <a:ext cx="923026" cy="50895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5892838" y="4461295"/>
            <a:ext cx="5695424" cy="156966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arquivos essenciais para entendermos </a:t>
            </a:r>
            <a:r>
              <a:rPr lang="pt-B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modos de ação </a:t>
            </a:r>
            <a:r>
              <a:rPr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pt-B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grupos de fungicidas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t="11767" r="4570" b="5163"/>
          <a:stretch/>
        </p:blipFill>
        <p:spPr>
          <a:xfrm>
            <a:off x="-1" y="0"/>
            <a:ext cx="12191515" cy="59694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3349923" y="6323488"/>
            <a:ext cx="87356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https://agrofit.agricultura.gov.br/primeira_pagina/extranet/AGROFIT.html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l="-1" t="12420" r="49653" b="42934"/>
          <a:stretch/>
        </p:blipFill>
        <p:spPr>
          <a:xfrm>
            <a:off x="-1" y="0"/>
            <a:ext cx="12192001" cy="608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/>
          <p:nvPr/>
        </p:nvSpPr>
        <p:spPr>
          <a:xfrm>
            <a:off x="86264" y="6202718"/>
            <a:ext cx="107398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https://agrofit.agricultura.gov.br/agrofit_cons/principal_agrofit_cons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Widescreen</PresentationFormat>
  <Paragraphs>115</Paragraphs>
  <Slides>39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Noto Sans Symbols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Belasque</dc:creator>
  <cp:lastModifiedBy>USUARIO</cp:lastModifiedBy>
  <cp:revision>2</cp:revision>
  <dcterms:created xsi:type="dcterms:W3CDTF">2021-04-10T14:21:31Z</dcterms:created>
  <dcterms:modified xsi:type="dcterms:W3CDTF">2024-03-04T14:41:22Z</dcterms:modified>
</cp:coreProperties>
</file>