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3"/>
  </p:notesMasterIdLst>
  <p:handoutMasterIdLst>
    <p:handoutMasterId r:id="rId44"/>
  </p:handoutMasterIdLst>
  <p:sldIdLst>
    <p:sldId id="256" r:id="rId2"/>
    <p:sldId id="404" r:id="rId3"/>
    <p:sldId id="405" r:id="rId4"/>
    <p:sldId id="406" r:id="rId5"/>
    <p:sldId id="409" r:id="rId6"/>
    <p:sldId id="414" r:id="rId7"/>
    <p:sldId id="374" r:id="rId8"/>
    <p:sldId id="375" r:id="rId9"/>
    <p:sldId id="412" r:id="rId10"/>
    <p:sldId id="410" r:id="rId11"/>
    <p:sldId id="411" r:id="rId12"/>
    <p:sldId id="396" r:id="rId13"/>
    <p:sldId id="399" r:id="rId14"/>
    <p:sldId id="402" r:id="rId15"/>
    <p:sldId id="413" r:id="rId16"/>
    <p:sldId id="380" r:id="rId17"/>
    <p:sldId id="381" r:id="rId18"/>
    <p:sldId id="382" r:id="rId19"/>
    <p:sldId id="383" r:id="rId20"/>
    <p:sldId id="416" r:id="rId21"/>
    <p:sldId id="417" r:id="rId22"/>
    <p:sldId id="418" r:id="rId23"/>
    <p:sldId id="419" r:id="rId24"/>
    <p:sldId id="307" r:id="rId25"/>
    <p:sldId id="308" r:id="rId26"/>
    <p:sldId id="384" r:id="rId27"/>
    <p:sldId id="385" r:id="rId28"/>
    <p:sldId id="386" r:id="rId29"/>
    <p:sldId id="387" r:id="rId30"/>
    <p:sldId id="388" r:id="rId31"/>
    <p:sldId id="420" r:id="rId32"/>
    <p:sldId id="394" r:id="rId33"/>
    <p:sldId id="421" r:id="rId34"/>
    <p:sldId id="325" r:id="rId35"/>
    <p:sldId id="422" r:id="rId36"/>
    <p:sldId id="423" r:id="rId37"/>
    <p:sldId id="328" r:id="rId38"/>
    <p:sldId id="329" r:id="rId39"/>
    <p:sldId id="330" r:id="rId40"/>
    <p:sldId id="331" r:id="rId41"/>
    <p:sldId id="333" r:id="rId4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85" autoAdjust="0"/>
  </p:normalViewPr>
  <p:slideViewPr>
    <p:cSldViewPr>
      <p:cViewPr>
        <p:scale>
          <a:sx n="66" d="100"/>
          <a:sy n="66" d="100"/>
        </p:scale>
        <p:origin x="-3080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3222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0.xml"/><Relationship Id="rId4" Type="http://schemas.openxmlformats.org/officeDocument/2006/relationships/slide" Target="slides/slide37.xml"/><Relationship Id="rId5" Type="http://schemas.openxmlformats.org/officeDocument/2006/relationships/slide" Target="slides/slide39.xml"/><Relationship Id="rId1" Type="http://schemas.openxmlformats.org/officeDocument/2006/relationships/slide" Target="slides/slide3.xml"/><Relationship Id="rId2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38" tIns="47119" rIns="94238" bIns="47119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10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38" tIns="47119" rIns="94238" bIns="47119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560"/>
            <a:ext cx="3076672" cy="5110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38" tIns="47119" rIns="94238" bIns="47119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23560"/>
            <a:ext cx="3076671" cy="5110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38" tIns="47119" rIns="94238" bIns="47119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fld id="{E82649B5-037B-4E4F-9574-F5E29722D47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642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38" tIns="47119" rIns="94238" bIns="47119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10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38" tIns="47119" rIns="94238" bIns="47119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61781"/>
            <a:ext cx="5207386" cy="460625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38" tIns="47119" rIns="94238" bIns="47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560"/>
            <a:ext cx="3076672" cy="5110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38" tIns="47119" rIns="94238" bIns="47119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23560"/>
            <a:ext cx="3076671" cy="5110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38" tIns="47119" rIns="94238" bIns="47119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69C60BC-BA3D-4AD8-BAAD-895BC1849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94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33921-C6E5-4330-83B7-09B3B17325B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5AF8D-8402-4C18-B87C-A9CE3FF3AB7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BDB3CE13-1C3C-4337-89E8-FC05621E1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5FD5D-F1A9-422E-917D-6DC23B0DD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255CF-E8F4-4F7A-8DC7-1AC5657F3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A1B97-84D0-4C88-8E5C-B6BE586C2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B2A1F-E1D8-4C58-91B3-8A6F286F7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E44D-A230-4524-9D90-E073AB0CF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4477B-79F0-462F-B332-31352826D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1B6BC-1746-4377-91CC-7F6410D16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6A193-5EBC-4015-BA7F-094EC633A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C5EFB-618B-4BA7-A0ED-11D16FB3F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BC2DA-A5B1-41B1-82A9-B9103A401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F24AE-5463-46FE-8BE0-F05F394E5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D5867-4818-4278-8A09-38B9551C7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C459E61B-D9EC-4B43-B8C7-A5ED69596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686800" cy="1479550"/>
          </a:xfrm>
        </p:spPr>
        <p:txBody>
          <a:bodyPr/>
          <a:lstStyle/>
          <a:p>
            <a:pPr algn="ctr"/>
            <a:r>
              <a:rPr lang="pt-BR" b="1" smtClean="0"/>
              <a:t>LES 590- Organização de Mercados Agroindustriais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213100"/>
            <a:ext cx="7488237" cy="287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 smtClean="0"/>
              <a:t>Aulas 5_6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C</a:t>
            </a:r>
            <a:r>
              <a:rPr lang="en-US" sz="2800" dirty="0" err="1" smtClean="0"/>
              <a:t>onceito</a:t>
            </a:r>
            <a:r>
              <a:rPr lang="en-US" sz="2800" dirty="0" smtClean="0"/>
              <a:t> e  </a:t>
            </a:r>
            <a:r>
              <a:rPr lang="en-US" sz="2800" dirty="0" err="1" smtClean="0"/>
              <a:t>importância</a:t>
            </a:r>
            <a:r>
              <a:rPr lang="en-US" sz="2800" dirty="0" smtClean="0"/>
              <a:t> do </a:t>
            </a:r>
            <a:r>
              <a:rPr lang="en-US" sz="2800" dirty="0" err="1"/>
              <a:t>P</a:t>
            </a:r>
            <a:r>
              <a:rPr lang="en-US" sz="2800" dirty="0" err="1" smtClean="0"/>
              <a:t>oder</a:t>
            </a:r>
            <a:r>
              <a:rPr lang="en-US" sz="2800" dirty="0" smtClean="0"/>
              <a:t> de </a:t>
            </a:r>
            <a:r>
              <a:rPr lang="en-US" sz="2800" dirty="0"/>
              <a:t>M</a:t>
            </a:r>
            <a:r>
              <a:rPr lang="en-US" sz="2800" dirty="0" smtClean="0"/>
              <a:t>ercado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Medidas</a:t>
            </a:r>
            <a:r>
              <a:rPr lang="en-US" sz="2800" dirty="0" smtClean="0"/>
              <a:t> de </a:t>
            </a:r>
            <a:r>
              <a:rPr lang="en-US" sz="2800" dirty="0" err="1" smtClean="0"/>
              <a:t>Desempenho</a:t>
            </a:r>
            <a:r>
              <a:rPr lang="en-US" sz="2800" dirty="0" smtClean="0"/>
              <a:t> de Mercado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01e 02/</a:t>
            </a:r>
            <a:r>
              <a:rPr lang="en-US" sz="2800" dirty="0" smtClean="0"/>
              <a:t>03/</a:t>
            </a:r>
            <a:r>
              <a:rPr lang="en-US" sz="2800" dirty="0" smtClean="0"/>
              <a:t>2016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algn="ctr"/>
            <a:r>
              <a:rPr lang="en-US" sz="3600" smtClean="0"/>
              <a:t>Dimensão Geográfica</a:t>
            </a:r>
            <a:endParaRPr lang="pt-BR" sz="36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2513"/>
            <a:ext cx="8839200" cy="5462587"/>
          </a:xfrm>
        </p:spPr>
        <p:txBody>
          <a:bodyPr/>
          <a:lstStyle/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pt-BR" sz="3000" dirty="0" smtClean="0"/>
              <a:t>Para as firmas de diferentes regiões estarem no mesmo mercado, o consumidor deve ser indiferente em comprar o produto de qualquer região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pt-BR" sz="3000" dirty="0" smtClean="0">
                <a:sym typeface="Symbol" pitchFamily="18" charset="2"/>
              </a:rPr>
              <a:t> o custo de transporte deve ser pequeno em relação ao preço da mercadoria</a:t>
            </a:r>
          </a:p>
          <a:p>
            <a:pPr>
              <a:buFont typeface="Monotype Sorts" pitchFamily="2" charset="2"/>
              <a:buNone/>
            </a:pPr>
            <a:r>
              <a:rPr lang="pt-BR" sz="3000" dirty="0" smtClean="0">
                <a:sym typeface="Symbol" pitchFamily="18" charset="2"/>
              </a:rPr>
              <a:t> produtos de baixo valor agregado costumam ter mercados locais ou regionais </a:t>
            </a:r>
          </a:p>
          <a:p>
            <a:pPr>
              <a:buFont typeface="Monotype Sorts" pitchFamily="2" charset="2"/>
              <a:buNone/>
            </a:pPr>
            <a:r>
              <a:rPr lang="pt-BR" sz="3000" dirty="0" smtClean="0">
                <a:sym typeface="Symbol" pitchFamily="18" charset="2"/>
              </a:rPr>
              <a:t> pode ser analisado pela influência da variação de preço do produto numa região sobre a quantidade demandada em outras regiões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Márcia A. F. Dias de Moraes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ctr"/>
            <a:r>
              <a:rPr lang="en-US" sz="3600" smtClean="0"/>
              <a:t>Dimensão Geográfica</a:t>
            </a:r>
            <a:endParaRPr lang="pt-BR" sz="36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953000"/>
          </a:xfrm>
        </p:spPr>
        <p:txBody>
          <a:bodyPr/>
          <a:lstStyle/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pt-BR" dirty="0" smtClean="0"/>
              <a:t>Em economias abertas, deve-se considerar a possibilidade de importações do produto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pt-BR" dirty="0" smtClean="0">
                <a:sym typeface="Symbol" pitchFamily="18" charset="2"/>
              </a:rPr>
              <a:t> se a importação for economicamente viável, os concorrentes externos devem ser considerados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pt-BR" dirty="0" smtClean="0">
                <a:sym typeface="Symbol" pitchFamily="18" charset="2"/>
              </a:rPr>
              <a:t> Se não consideram-se os concorrentes, os índices de concentração podem ser </a:t>
            </a:r>
            <a:r>
              <a:rPr lang="pt-BR" dirty="0" smtClean="0">
                <a:solidFill>
                  <a:srgbClr val="CC3300"/>
                </a:solidFill>
                <a:sym typeface="Symbol" pitchFamily="18" charset="2"/>
              </a:rPr>
              <a:t>superestimados,</a:t>
            </a:r>
            <a:r>
              <a:rPr lang="pt-BR" dirty="0" smtClean="0">
                <a:sym typeface="Symbol" pitchFamily="18" charset="2"/>
              </a:rPr>
              <a:t> indicando um poder de mercado onde eventualmente não existe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Márcia A. F. Dias de Moraes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Ambe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46075"/>
            <a:ext cx="7921625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Parcela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Mercado</a:t>
            </a:r>
            <a:endParaRPr lang="pt-BR" sz="4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8075613" cy="51450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AMBEV após a operação (%)</a:t>
            </a:r>
          </a:p>
          <a:p>
            <a:pPr eaLnBrk="1" hangingPunct="1">
              <a:buFontTx/>
              <a:buNone/>
            </a:pPr>
            <a:endParaRPr lang="pt-BR" sz="2800" smtClean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29200" y="1600200"/>
          <a:ext cx="3276600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Gráfico" r:id="rId3" imgW="6096000" imgH="4067175" progId="MSGraph.Chart.8">
                  <p:embed followColorScheme="full"/>
                </p:oleObj>
              </mc:Choice>
              <mc:Fallback>
                <p:oleObj name="Gráfico" r:id="rId3" imgW="6096000" imgH="406717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600200"/>
                        <a:ext cx="3276600" cy="218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029200" y="3937000"/>
          <a:ext cx="3308350" cy="220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Gráfico" r:id="rId5" imgW="6096000" imgH="4067175" progId="MSGraph.Chart.8">
                  <p:embed followColorScheme="full"/>
                </p:oleObj>
              </mc:Choice>
              <mc:Fallback>
                <p:oleObj name="Gráfico" r:id="rId5" imgW="6096000" imgH="4067175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937000"/>
                        <a:ext cx="3308350" cy="220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888" y="2025650"/>
            <a:ext cx="7566025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38" y="642938"/>
          <a:ext cx="7929619" cy="5486400"/>
        </p:xfrm>
        <a:graphic>
          <a:graphicData uri="http://schemas.openxmlformats.org/drawingml/2006/table">
            <a:tbl>
              <a:tblPr/>
              <a:tblGrid>
                <a:gridCol w="1663186"/>
                <a:gridCol w="1375266"/>
                <a:gridCol w="1390704"/>
                <a:gridCol w="2018291"/>
                <a:gridCol w="1482172"/>
              </a:tblGrid>
              <a:tr h="5635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Grupos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SAFRA 2005/2006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340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err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Anidro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Hidratado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099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(bi litros)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Total(m</a:t>
                      </a:r>
                      <a:r>
                        <a:rPr lang="pt-BR" sz="2000" b="1" baseline="30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pt-BR" sz="2000" b="1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6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Copersucar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1.634.230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22,55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998.689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14,09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356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SCA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1.122.061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15,49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1.305.293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18,42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356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Bioagência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518.393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7,15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425.411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6,00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356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CPA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140.007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1,93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443.065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6,25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6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Grupos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3.414.691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47,13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3.172.458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44,76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6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Independentes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3.830.971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52,87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3.914.776</a:t>
                      </a: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55,24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7188" y="6329363"/>
            <a:ext cx="7358062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1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Fonte: elaborado pelos  autores  através dos dados da UNICA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4713" y="214313"/>
            <a:ext cx="82692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Participação dos grupos de comercialização vendas álcool 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3923928" y="2708920"/>
            <a:ext cx="864096" cy="432048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23928" y="3356992"/>
            <a:ext cx="864096" cy="432048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923928" y="3933056"/>
            <a:ext cx="864096" cy="432048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923928" y="4581128"/>
            <a:ext cx="864096" cy="432048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923928" y="5157192"/>
            <a:ext cx="864096" cy="432048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380312" y="5157192"/>
            <a:ext cx="864096" cy="432048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ctr"/>
            <a:r>
              <a:rPr lang="pt-BR" sz="4000" smtClean="0"/>
              <a:t>Dimensão tempo</a:t>
            </a:r>
            <a:endParaRPr lang="pt-BR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953000"/>
          </a:xfrm>
        </p:spPr>
        <p:txBody>
          <a:bodyPr/>
          <a:lstStyle/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pt-BR" dirty="0" smtClean="0"/>
              <a:t>Pode delimitar mercados regionais</a:t>
            </a:r>
          </a:p>
          <a:p>
            <a:pPr>
              <a:lnSpc>
                <a:spcPct val="110000"/>
              </a:lnSpc>
              <a:buFont typeface="Symbol" charset="0"/>
              <a:buChar char="Þ"/>
            </a:pPr>
            <a:r>
              <a:rPr lang="pt-BR" dirty="0" smtClean="0">
                <a:sym typeface="Symbol" pitchFamily="18" charset="2"/>
              </a:rPr>
              <a:t>os produtos podem não estar disponíveis no tempo desejado pelo consumidor </a:t>
            </a:r>
          </a:p>
          <a:p>
            <a:pPr marL="0" indent="0">
              <a:lnSpc>
                <a:spcPct val="110000"/>
              </a:lnSpc>
              <a:buNone/>
            </a:pPr>
            <a:endParaRPr lang="pt-BR" dirty="0" smtClean="0">
              <a:sym typeface="Symbol" pitchFamily="18" charset="2"/>
            </a:endParaRP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pt-BR" dirty="0" smtClean="0">
                <a:sym typeface="Symbol" pitchFamily="18" charset="2"/>
              </a:rPr>
              <a:t> produtos perecíveis costumam ter mercados regionais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Márcia A. F. Dias de Moraes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algn="ctr"/>
            <a:r>
              <a:rPr lang="pt-BR" sz="4000" smtClean="0"/>
              <a:t>Mercado Relevante</a:t>
            </a:r>
            <a:endParaRPr lang="pt-BR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534400" cy="5562600"/>
          </a:xfrm>
        </p:spPr>
        <p:txBody>
          <a:bodyPr/>
          <a:lstStyle/>
          <a:p>
            <a:pPr>
              <a:buFont typeface="Symbol" charset="0"/>
              <a:buChar char="Þ"/>
            </a:pPr>
            <a:r>
              <a:rPr lang="pt-BR" sz="2800" dirty="0" smtClean="0">
                <a:sym typeface="Symbol" pitchFamily="18" charset="2"/>
              </a:rPr>
              <a:t>é o mercado de atuação da firma</a:t>
            </a:r>
            <a:r>
              <a:rPr lang="en-US" sz="2800" dirty="0" smtClean="0">
                <a:sym typeface="Symbol" pitchFamily="18" charset="2"/>
              </a:rPr>
              <a:t> e dos </a:t>
            </a:r>
            <a:r>
              <a:rPr lang="en-US" sz="2800" dirty="0" err="1" smtClean="0">
                <a:sym typeface="Symbol" pitchFamily="18" charset="2"/>
              </a:rPr>
              <a:t>consumidores</a:t>
            </a:r>
            <a:r>
              <a:rPr lang="pt-BR" sz="2800" dirty="0" smtClean="0">
                <a:sym typeface="Symbol" pitchFamily="18" charset="2"/>
              </a:rPr>
              <a:t>, para o qual serão calculados os índices de concentração</a:t>
            </a:r>
          </a:p>
          <a:p>
            <a:pPr marL="0" indent="0">
              <a:buNone/>
            </a:pPr>
            <a:endParaRPr lang="pt-BR" sz="2800" dirty="0" smtClean="0"/>
          </a:p>
          <a:p>
            <a:pPr>
              <a:buFont typeface="Monotype Sorts" pitchFamily="2" charset="2"/>
              <a:buNone/>
            </a:pPr>
            <a:r>
              <a:rPr lang="pt-BR" sz="2800" dirty="0" smtClean="0">
                <a:sym typeface="Symbol" pitchFamily="18" charset="2"/>
              </a:rPr>
              <a:t></a:t>
            </a:r>
            <a:r>
              <a:rPr lang="pt-BR" sz="2800" dirty="0" smtClean="0"/>
              <a:t> Se a definição do mercado relevante for:</a:t>
            </a:r>
          </a:p>
          <a:p>
            <a:pPr>
              <a:buFont typeface="Monotype Sorts" pitchFamily="2" charset="2"/>
              <a:buNone/>
            </a:pPr>
            <a:r>
              <a:rPr lang="pt-BR" sz="2800" dirty="0" smtClean="0"/>
              <a:t>	 </a:t>
            </a:r>
            <a:r>
              <a:rPr lang="pt-BR" sz="2800" i="1" dirty="0" smtClean="0">
                <a:solidFill>
                  <a:schemeClr val="accent1"/>
                </a:solidFill>
              </a:rPr>
              <a:t>muito ampla</a:t>
            </a:r>
            <a:r>
              <a:rPr lang="pt-BR" sz="2800" dirty="0" smtClean="0"/>
              <a:t>, de tal forma que as firmas não estão realmente competindo entre si, as medidas de concentração serão </a:t>
            </a:r>
            <a:r>
              <a:rPr lang="pt-BR" sz="2800" i="1" dirty="0" smtClean="0"/>
              <a:t>menores</a:t>
            </a:r>
            <a:r>
              <a:rPr lang="pt-BR" sz="2800" dirty="0" smtClean="0"/>
              <a:t> do que as reais;</a:t>
            </a:r>
          </a:p>
          <a:p>
            <a:pPr>
              <a:buFont typeface="Monotype Sorts" pitchFamily="2" charset="2"/>
              <a:buNone/>
            </a:pPr>
            <a:r>
              <a:rPr lang="pt-BR" sz="2800" dirty="0" smtClean="0"/>
              <a:t> 	</a:t>
            </a:r>
            <a:r>
              <a:rPr lang="pt-BR" sz="2800" i="1" dirty="0" smtClean="0">
                <a:solidFill>
                  <a:schemeClr val="accent1"/>
                </a:solidFill>
              </a:rPr>
              <a:t>muito “estreita</a:t>
            </a:r>
            <a:r>
              <a:rPr lang="pt-BR" sz="2800" i="1" dirty="0" smtClean="0"/>
              <a:t>”</a:t>
            </a:r>
            <a:r>
              <a:rPr lang="pt-BR" sz="2800" dirty="0" smtClean="0"/>
              <a:t>  as medidas de concentração serão mais altas do que deveriam, e não consideram a rivalidade de outras firmas, indicando um poder de mercado que pode não existir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ctr"/>
            <a:r>
              <a:rPr lang="pt-BR" sz="4000" smtClean="0"/>
              <a:t>Mercado Relevante</a:t>
            </a:r>
            <a:endParaRPr lang="pt-BR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pt-BR" sz="2800" dirty="0" smtClean="0"/>
              <a:t>	Portanto, se o mercado relevante não for adequadamente definido, as estruturas de mercados</a:t>
            </a:r>
            <a:r>
              <a:rPr lang="en-US" sz="2800" dirty="0" smtClean="0"/>
              <a:t> –</a:t>
            </a:r>
            <a:r>
              <a:rPr lang="pt-BR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pt-BR" sz="2800" dirty="0" smtClean="0"/>
              <a:t>dependem dos índices de concentração calculados nas definições do mercado relevante</a:t>
            </a:r>
            <a:r>
              <a:rPr lang="en-US" sz="2800" dirty="0" smtClean="0"/>
              <a:t> - </a:t>
            </a:r>
            <a:r>
              <a:rPr lang="pt-BR" sz="2800" dirty="0" smtClean="0"/>
              <a:t> também não serão corretas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pt-BR" sz="2800" dirty="0" err="1" smtClean="0">
                <a:solidFill>
                  <a:schemeClr val="tx2"/>
                </a:solidFill>
              </a:rPr>
              <a:t>Ex</a:t>
            </a:r>
            <a:r>
              <a:rPr lang="pt-BR" sz="2800" dirty="0" smtClean="0">
                <a:solidFill>
                  <a:schemeClr val="tx2"/>
                </a:solidFill>
              </a:rPr>
              <a:t>: Qual é o mercado relevante para a Coca-Cola?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SzTx/>
              <a:buFont typeface="Monotype Sorts" pitchFamily="2" charset="2"/>
              <a:buAutoNum type="alphaLcParenR"/>
            </a:pPr>
            <a:r>
              <a:rPr lang="en-US" dirty="0" err="1" smtClean="0"/>
              <a:t>bebidas</a:t>
            </a:r>
            <a:r>
              <a:rPr lang="en-US" dirty="0" smtClean="0"/>
              <a:t>:  </a:t>
            </a:r>
            <a:r>
              <a:rPr lang="en-US" dirty="0" err="1" smtClean="0"/>
              <a:t>Sucos</a:t>
            </a:r>
            <a:r>
              <a:rPr lang="en-US" dirty="0" smtClean="0"/>
              <a:t>, </a:t>
            </a:r>
            <a:r>
              <a:rPr lang="en-US" dirty="0" err="1" smtClean="0"/>
              <a:t>Leite</a:t>
            </a:r>
            <a:r>
              <a:rPr lang="en-US" dirty="0" smtClean="0"/>
              <a:t>, </a:t>
            </a:r>
            <a:r>
              <a:rPr lang="en-US" dirty="0" err="1" smtClean="0"/>
              <a:t>Cerveja</a:t>
            </a:r>
            <a:r>
              <a:rPr lang="en-US" dirty="0" smtClean="0"/>
              <a:t> 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SzTx/>
              <a:buFont typeface="Monotype Sorts" pitchFamily="2" charset="2"/>
              <a:buAutoNum type="alphaLcParenR"/>
            </a:pPr>
            <a:r>
              <a:rPr lang="en-US" dirty="0" err="1" smtClean="0"/>
              <a:t>Refrigerentes</a:t>
            </a:r>
            <a:r>
              <a:rPr lang="en-US" dirty="0" smtClean="0"/>
              <a:t>? 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SzTx/>
              <a:buFont typeface="Monotype Sorts" pitchFamily="2" charset="2"/>
              <a:buAutoNum type="alphaLcParenR"/>
            </a:pPr>
            <a:r>
              <a:rPr lang="en-US" dirty="0" smtClean="0"/>
              <a:t>Colas? </a:t>
            </a:r>
            <a:r>
              <a:rPr lang="pt-BR" sz="2400" dirty="0" smtClean="0"/>
              <a:t>Pepsi e Coca estão no mesmo mercado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pt-BR" sz="2800" dirty="0" smtClean="0">
                <a:cs typeface="Times New Roman" pitchFamily="18" charset="0"/>
              </a:rPr>
              <a:t>→  </a:t>
            </a:r>
            <a:r>
              <a:rPr lang="pt-BR" sz="2800" dirty="0" smtClean="0">
                <a:solidFill>
                  <a:schemeClr val="accent1"/>
                </a:solidFill>
                <a:cs typeface="Times New Roman" pitchFamily="18" charset="0"/>
              </a:rPr>
              <a:t>é preciso </a:t>
            </a:r>
            <a:r>
              <a:rPr lang="pt-BR" sz="2800" dirty="0" smtClean="0">
                <a:solidFill>
                  <a:schemeClr val="accent1"/>
                </a:solidFill>
                <a:cs typeface="Times New Roman" pitchFamily="18" charset="0"/>
              </a:rPr>
              <a:t>saber se h</a:t>
            </a:r>
            <a:r>
              <a:rPr lang="pt-BR" sz="2800" dirty="0" smtClean="0">
                <a:solidFill>
                  <a:schemeClr val="accent1"/>
                </a:solidFill>
                <a:cs typeface="Times New Roman" pitchFamily="18" charset="0"/>
              </a:rPr>
              <a:t>á</a:t>
            </a:r>
            <a:r>
              <a:rPr lang="pt-BR" sz="28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pt-BR" sz="2800" dirty="0" smtClean="0">
                <a:solidFill>
                  <a:schemeClr val="accent1"/>
                </a:solidFill>
                <a:cs typeface="Times New Roman" pitchFamily="18" charset="0"/>
              </a:rPr>
              <a:t>competi</a:t>
            </a:r>
            <a:r>
              <a:rPr lang="pt-BR" sz="2800" dirty="0" smtClean="0">
                <a:solidFill>
                  <a:schemeClr val="accent1"/>
                </a:solidFill>
                <a:cs typeface="Times New Roman" pitchFamily="18" charset="0"/>
              </a:rPr>
              <a:t>ção </a:t>
            </a:r>
            <a:r>
              <a:rPr lang="pt-BR" sz="2800" dirty="0" smtClean="0">
                <a:solidFill>
                  <a:schemeClr val="accent1"/>
                </a:solidFill>
                <a:cs typeface="Times New Roman" pitchFamily="18" charset="0"/>
              </a:rPr>
              <a:t>entre </a:t>
            </a:r>
            <a:r>
              <a:rPr lang="pt-BR" sz="28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pt-BR" sz="2800" dirty="0" smtClean="0">
                <a:solidFill>
                  <a:schemeClr val="accent1"/>
                </a:solidFill>
                <a:cs typeface="Times New Roman" pitchFamily="18" charset="0"/>
              </a:rPr>
              <a:t>os produtos analisados</a:t>
            </a:r>
            <a:r>
              <a:rPr lang="pt-BR" sz="2800" dirty="0" smtClean="0"/>
              <a:t> </a:t>
            </a:r>
            <a:endParaRPr lang="pt-BR" sz="2800" dirty="0" smtClean="0"/>
          </a:p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371600"/>
          </a:xfrm>
        </p:spPr>
        <p:txBody>
          <a:bodyPr/>
          <a:lstStyle/>
          <a:p>
            <a:pPr algn="ctr"/>
            <a:r>
              <a:rPr lang="pt-BR" sz="4000" smtClean="0"/>
              <a:t>Madeira Preservada: Índices de Concentração</a:t>
            </a:r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078756"/>
            <a:ext cx="8458200" cy="4446588"/>
          </a:xfrm>
          <a:noFill/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6248400"/>
            <a:ext cx="32004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Fonte: Moraes (1996)</a:t>
            </a:r>
            <a:endParaRPr lang="pt-BR"/>
          </a:p>
        </p:txBody>
      </p:sp>
      <p:sp>
        <p:nvSpPr>
          <p:cNvPr id="2" name="Oval 1"/>
          <p:cNvSpPr/>
          <p:nvPr/>
        </p:nvSpPr>
        <p:spPr bwMode="auto">
          <a:xfrm>
            <a:off x="2195736" y="3068960"/>
            <a:ext cx="504056" cy="432048"/>
          </a:xfrm>
          <a:prstGeom prst="ellipse">
            <a:avLst/>
          </a:prstGeom>
          <a:noFill/>
          <a:ln w="1270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195736" y="3573016"/>
            <a:ext cx="504056" cy="432048"/>
          </a:xfrm>
          <a:prstGeom prst="ellipse">
            <a:avLst/>
          </a:prstGeom>
          <a:noFill/>
          <a:ln w="1270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195736" y="4077072"/>
            <a:ext cx="504056" cy="432048"/>
          </a:xfrm>
          <a:prstGeom prst="ellipse">
            <a:avLst/>
          </a:prstGeom>
          <a:noFill/>
          <a:ln w="1270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267744" y="4581128"/>
            <a:ext cx="504056" cy="432048"/>
          </a:xfrm>
          <a:prstGeom prst="ellipse">
            <a:avLst/>
          </a:prstGeom>
          <a:noFill/>
          <a:ln w="1270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267744" y="5157192"/>
            <a:ext cx="504056" cy="432048"/>
          </a:xfrm>
          <a:prstGeom prst="ellipse">
            <a:avLst/>
          </a:prstGeom>
          <a:noFill/>
          <a:ln w="1270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267744" y="5661248"/>
            <a:ext cx="504056" cy="432048"/>
          </a:xfrm>
          <a:prstGeom prst="ellipse">
            <a:avLst/>
          </a:prstGeom>
          <a:noFill/>
          <a:ln w="1270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6084168" y="3068960"/>
            <a:ext cx="792088" cy="432048"/>
          </a:xfrm>
          <a:prstGeom prst="rect">
            <a:avLst/>
          </a:prstGeom>
          <a:noFill/>
          <a:ln w="12700" cap="sq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84168" y="3573016"/>
            <a:ext cx="792088" cy="432048"/>
          </a:xfrm>
          <a:prstGeom prst="rect">
            <a:avLst/>
          </a:prstGeom>
          <a:noFill/>
          <a:ln w="12700" cap="sq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84168" y="4077072"/>
            <a:ext cx="792088" cy="432048"/>
          </a:xfrm>
          <a:prstGeom prst="rect">
            <a:avLst/>
          </a:prstGeom>
          <a:noFill/>
          <a:ln w="12700" cap="sq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084168" y="4653136"/>
            <a:ext cx="792088" cy="432048"/>
          </a:xfrm>
          <a:prstGeom prst="rect">
            <a:avLst/>
          </a:prstGeom>
          <a:noFill/>
          <a:ln w="12700" cap="sq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84168" y="5157192"/>
            <a:ext cx="792088" cy="432048"/>
          </a:xfrm>
          <a:prstGeom prst="rect">
            <a:avLst/>
          </a:prstGeom>
          <a:noFill/>
          <a:ln w="12700" cap="sq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84168" y="5661248"/>
            <a:ext cx="792088" cy="432048"/>
          </a:xfrm>
          <a:prstGeom prst="rect">
            <a:avLst/>
          </a:prstGeom>
          <a:noFill/>
          <a:ln w="12700" cap="sq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52320" y="3068960"/>
            <a:ext cx="792088" cy="432048"/>
          </a:xfrm>
          <a:prstGeom prst="rect">
            <a:avLst/>
          </a:prstGeom>
          <a:noFill/>
          <a:ln w="12700" cap="sq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452320" y="3573016"/>
            <a:ext cx="792088" cy="432048"/>
          </a:xfrm>
          <a:prstGeom prst="rect">
            <a:avLst/>
          </a:prstGeom>
          <a:noFill/>
          <a:ln w="12700" cap="sq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452320" y="4077072"/>
            <a:ext cx="792088" cy="432048"/>
          </a:xfrm>
          <a:prstGeom prst="rect">
            <a:avLst/>
          </a:prstGeom>
          <a:noFill/>
          <a:ln w="12700" cap="sq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52320" y="4653136"/>
            <a:ext cx="792088" cy="432048"/>
          </a:xfrm>
          <a:prstGeom prst="rect">
            <a:avLst/>
          </a:prstGeom>
          <a:noFill/>
          <a:ln w="12700" cap="sq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452320" y="5157192"/>
            <a:ext cx="792088" cy="432048"/>
          </a:xfrm>
          <a:prstGeom prst="rect">
            <a:avLst/>
          </a:prstGeom>
          <a:noFill/>
          <a:ln w="12700" cap="sq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452320" y="5661248"/>
            <a:ext cx="792088" cy="432048"/>
          </a:xfrm>
          <a:prstGeom prst="rect">
            <a:avLst/>
          </a:prstGeom>
          <a:noFill/>
          <a:ln w="12700" cap="sq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3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r>
              <a:rPr lang="pt-BR" smtClean="0"/>
              <a:t>Mercado Relevante: produtos</a:t>
            </a:r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290638"/>
            <a:ext cx="7772400" cy="4733925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838200"/>
          </a:xfrm>
        </p:spPr>
        <p:txBody>
          <a:bodyPr/>
          <a:lstStyle/>
          <a:p>
            <a:pPr algn="ctr"/>
            <a:r>
              <a:rPr lang="pt-BR" sz="4000" smtClean="0"/>
              <a:t>Conceito de Mercado</a:t>
            </a:r>
            <a:br>
              <a:rPr lang="pt-BR" sz="4000" smtClean="0"/>
            </a:br>
            <a:r>
              <a:rPr lang="pt-BR" sz="2800" smtClean="0"/>
              <a:t>(Church &amp; Ware, cap. 12)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8134350" cy="4754562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pt-BR" dirty="0" smtClean="0"/>
              <a:t>Dois tipos de mercado:</a:t>
            </a: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rgbClr val="000099"/>
                </a:solidFill>
              </a:rPr>
              <a:t>Mercado Econômico </a:t>
            </a: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rgbClr val="000099"/>
                </a:solidFill>
              </a:rPr>
              <a:t>Mercado </a:t>
            </a:r>
            <a:r>
              <a:rPr lang="pt-BR" i="1" dirty="0" smtClean="0">
                <a:solidFill>
                  <a:srgbClr val="000099"/>
                </a:solidFill>
              </a:rPr>
              <a:t>Antitruste</a:t>
            </a:r>
          </a:p>
          <a:p>
            <a:pPr>
              <a:lnSpc>
                <a:spcPct val="120000"/>
              </a:lnSpc>
            </a:pPr>
            <a:endParaRPr lang="pt-BR" dirty="0" smtClean="0">
              <a:solidFill>
                <a:srgbClr val="000099"/>
              </a:solidFill>
            </a:endParaRP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pt-BR" dirty="0" smtClean="0"/>
              <a:t>Ambos têm: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dimensão produto: tipos de produtos no mercado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dimensão geográfica: área coberta pelo mercado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Márcia A. F. Dias de Moraes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23875"/>
          </a:xfrm>
        </p:spPr>
        <p:txBody>
          <a:bodyPr/>
          <a:lstStyle/>
          <a:p>
            <a:pPr algn="ctr"/>
            <a:r>
              <a:rPr lang="pt-BR" sz="3600" smtClean="0"/>
              <a:t>Mercado Relevante na Prática</a:t>
            </a:r>
            <a:endParaRPr lang="en-US" sz="36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96963"/>
            <a:ext cx="8569325" cy="5761037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pt-BR" sz="2800" smtClean="0">
                <a:solidFill>
                  <a:srgbClr val="000099"/>
                </a:solidFill>
              </a:rPr>
              <a:t>Correlação de preços </a:t>
            </a:r>
          </a:p>
          <a:p>
            <a:r>
              <a:rPr lang="pt-BR" sz="2800" smtClean="0"/>
              <a:t>Stigler &amp; Sherwin: (1985)</a:t>
            </a:r>
          </a:p>
          <a:p>
            <a:r>
              <a:rPr lang="pt-BR" sz="2800" smtClean="0"/>
              <a:t>Correlação de preços pode ser usada para determinar não somente a EXTENSÃO GEOGRÁFICA do mercado, mas também a FRONTEIRA DO PRODUTO</a:t>
            </a:r>
          </a:p>
          <a:p>
            <a:pPr lvl="1"/>
            <a:r>
              <a:rPr lang="pt-BR" sz="2400" smtClean="0">
                <a:cs typeface="Times New Roman" pitchFamily="18" charset="0"/>
              </a:rPr>
              <a:t>Se 2 produtos têm elasticidades preço-cruzada significativas, então seus preços relativos são estáveis</a:t>
            </a:r>
          </a:p>
          <a:p>
            <a:pPr lvl="1"/>
            <a:r>
              <a:rPr lang="pt-BR" sz="2400" smtClean="0">
                <a:cs typeface="Times New Roman" pitchFamily="18" charset="0"/>
              </a:rPr>
              <a:t>Em resposta a um choque no preço de 1 produto, o comportamento dos consumidores e produtores mudam de tal forma que o preço do outro bem também se altera, restabelecendo a relação de preços inicial</a:t>
            </a:r>
            <a:endParaRPr lang="el-GR" sz="2400" smtClean="0"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sz="28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Márcia A. F. Dias de Moraes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23875"/>
          </a:xfrm>
        </p:spPr>
        <p:txBody>
          <a:bodyPr/>
          <a:lstStyle/>
          <a:p>
            <a:pPr algn="ctr"/>
            <a:r>
              <a:rPr lang="pt-BR" sz="3600" smtClean="0"/>
              <a:t>Mercado Relevante na Prática</a:t>
            </a:r>
            <a:endParaRPr lang="en-US" sz="360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96963"/>
            <a:ext cx="8569325" cy="5761037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pt-BR" sz="2800" smtClean="0">
                <a:solidFill>
                  <a:srgbClr val="000099"/>
                </a:solidFill>
              </a:rPr>
              <a:t>Correlação de preços </a:t>
            </a:r>
          </a:p>
          <a:p>
            <a:pPr>
              <a:buFont typeface="Monotype Sorts" pitchFamily="2" charset="2"/>
              <a:buNone/>
            </a:pPr>
            <a:endParaRPr lang="pt-BR" sz="2800" smtClean="0">
              <a:solidFill>
                <a:srgbClr val="000099"/>
              </a:solidFill>
            </a:endParaRPr>
          </a:p>
          <a:p>
            <a:r>
              <a:rPr lang="pt-BR" sz="2800" smtClean="0"/>
              <a:t>Stigler &amp; Sherwin: (1985)</a:t>
            </a:r>
          </a:p>
          <a:p>
            <a:r>
              <a:rPr lang="pt-BR" sz="2800" smtClean="0"/>
              <a:t>Usaram princípio de Marshall: preços de bens similares no mesmo mercado geográfico deveriam tender à igualdade, após descontados os custos de transporte e outros  custos de arbitragem</a:t>
            </a:r>
          </a:p>
          <a:p>
            <a:pPr>
              <a:buFont typeface="Monotype Sorts" pitchFamily="2" charset="2"/>
              <a:buNone/>
            </a:pPr>
            <a:endParaRPr lang="pt-BR" sz="2800" smtClean="0"/>
          </a:p>
          <a:p>
            <a:r>
              <a:rPr lang="pt-BR" sz="2800" smtClean="0">
                <a:cs typeface="Times New Roman" pitchFamily="18" charset="0"/>
              </a:rPr>
              <a:t>Os produtos podem ser diferenciados, e portanto terem preços diferentes</a:t>
            </a:r>
            <a:endParaRPr lang="el-GR" sz="2400" smtClean="0"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sz="28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Márcia A. F. Dias de Moraes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23875"/>
          </a:xfrm>
        </p:spPr>
        <p:txBody>
          <a:bodyPr/>
          <a:lstStyle/>
          <a:p>
            <a:pPr algn="ctr"/>
            <a:r>
              <a:rPr lang="pt-BR" sz="3600" smtClean="0"/>
              <a:t>Mercado Relevante na Prática</a:t>
            </a:r>
            <a:endParaRPr lang="en-US" sz="3600" smtClean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569325" cy="5761037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endParaRPr lang="pt-BR" sz="2800" dirty="0">
              <a:solidFill>
                <a:srgbClr val="000099"/>
              </a:solidFill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pt-BR" sz="2800" dirty="0" smtClean="0"/>
              <a:t>Propostas Metodológicas Recentes (baseadas  no estudo de </a:t>
            </a:r>
            <a:r>
              <a:rPr lang="pt-BR" sz="2800" dirty="0" err="1" smtClean="0"/>
              <a:t>Stigler</a:t>
            </a:r>
            <a:r>
              <a:rPr lang="pt-BR" sz="2800" dirty="0" smtClean="0"/>
              <a:t> e </a:t>
            </a:r>
            <a:r>
              <a:rPr lang="pt-BR" sz="2800" dirty="0" err="1" smtClean="0"/>
              <a:t>Sherwin</a:t>
            </a:r>
            <a:r>
              <a:rPr lang="pt-BR" sz="2800" dirty="0" smtClean="0"/>
              <a:t>)</a:t>
            </a:r>
          </a:p>
          <a:p>
            <a:pPr marL="514350" indent="-514350">
              <a:buFont typeface="Monotype Sorts" pitchFamily="2" charset="2"/>
              <a:buAutoNum type="arabicParenR"/>
              <a:defRPr/>
            </a:pPr>
            <a:r>
              <a:rPr lang="pt-BR" sz="2800" dirty="0" err="1" smtClean="0"/>
              <a:t>Haldrup</a:t>
            </a:r>
            <a:r>
              <a:rPr lang="pt-BR" sz="2800" dirty="0" smtClean="0"/>
              <a:t> (2003): usa testes de correlação e co-integração de preços</a:t>
            </a:r>
          </a:p>
          <a:p>
            <a:pPr marL="914400" lvl="1" indent="-514350">
              <a:buFont typeface="Monotype Sorts" pitchFamily="2" charset="2"/>
              <a:buAutoNum type="arabicParenR"/>
              <a:defRPr/>
            </a:pPr>
            <a:r>
              <a:rPr lang="pt-BR" sz="2400" dirty="0" smtClean="0"/>
              <a:t>Técnicas </a:t>
            </a:r>
            <a:r>
              <a:rPr lang="pt-BR" sz="2400" dirty="0" err="1" smtClean="0"/>
              <a:t>econométricas</a:t>
            </a:r>
            <a:r>
              <a:rPr lang="pt-BR" sz="2400" dirty="0" smtClean="0"/>
              <a:t> para determinar empiricamente se commodities de mercados fisicamente separados pertencem ao mesmo mercado geográfico (</a:t>
            </a:r>
            <a:r>
              <a:rPr lang="pt-BR" sz="2400" dirty="0" err="1" smtClean="0"/>
              <a:t>Pitelli</a:t>
            </a:r>
            <a:r>
              <a:rPr lang="pt-BR" sz="2400" dirty="0" smtClean="0"/>
              <a:t>, 2008)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2) </a:t>
            </a:r>
            <a:r>
              <a:rPr lang="en-US" sz="2800" dirty="0" err="1" smtClean="0"/>
              <a:t>Haldrup</a:t>
            </a:r>
            <a:r>
              <a:rPr lang="en-US" sz="2800" dirty="0" smtClean="0"/>
              <a:t>; </a:t>
            </a:r>
            <a:r>
              <a:rPr lang="en-US" sz="2800" dirty="0" err="1" smtClean="0"/>
              <a:t>Mollgaard</a:t>
            </a:r>
            <a:r>
              <a:rPr lang="en-US" sz="2800" dirty="0" smtClean="0"/>
              <a:t> e Nielsen (2005): </a:t>
            </a:r>
            <a:r>
              <a:rPr lang="en-US" sz="2800" dirty="0" err="1" smtClean="0"/>
              <a:t>delimitação</a:t>
            </a:r>
            <a:r>
              <a:rPr lang="en-US" sz="2800" dirty="0" smtClean="0"/>
              <a:t> </a:t>
            </a:r>
            <a:r>
              <a:rPr lang="en-US" sz="2800" dirty="0" err="1" smtClean="0"/>
              <a:t>conjunta</a:t>
            </a:r>
            <a:r>
              <a:rPr lang="en-US" sz="2800" dirty="0" smtClean="0"/>
              <a:t> de </a:t>
            </a:r>
            <a:r>
              <a:rPr lang="en-US" sz="2800" dirty="0" err="1" smtClean="0"/>
              <a:t>mercado</a:t>
            </a:r>
            <a:r>
              <a:rPr lang="en-US" sz="2800" dirty="0" smtClean="0"/>
              <a:t> de </a:t>
            </a:r>
            <a:r>
              <a:rPr lang="en-US" sz="2800" dirty="0" err="1" smtClean="0"/>
              <a:t>produto</a:t>
            </a:r>
            <a:r>
              <a:rPr lang="en-US" sz="2800" dirty="0" smtClean="0"/>
              <a:t> e </a:t>
            </a:r>
            <a:r>
              <a:rPr lang="en-US" sz="2800" dirty="0" err="1" smtClean="0"/>
              <a:t>geográfico</a:t>
            </a:r>
            <a:endParaRPr lang="en-US" sz="2800" dirty="0" smtClean="0"/>
          </a:p>
          <a:p>
            <a:pPr lvl="1">
              <a:buFont typeface="Monotype Sorts" pitchFamily="2" charset="2"/>
              <a:buNone/>
              <a:defRPr/>
            </a:pPr>
            <a:r>
              <a:rPr lang="en-US" sz="2400" dirty="0" smtClean="0"/>
              <a:t>Testes de </a:t>
            </a:r>
            <a:r>
              <a:rPr lang="en-US" sz="2400" dirty="0" err="1" smtClean="0"/>
              <a:t>correlação</a:t>
            </a:r>
            <a:r>
              <a:rPr lang="en-US" sz="2400" dirty="0" smtClean="0"/>
              <a:t> </a:t>
            </a:r>
            <a:r>
              <a:rPr lang="en-US" sz="2400" dirty="0" err="1" smtClean="0"/>
              <a:t>parcial</a:t>
            </a:r>
            <a:r>
              <a:rPr lang="en-US" sz="2400" dirty="0" smtClean="0"/>
              <a:t>, </a:t>
            </a:r>
            <a:r>
              <a:rPr lang="en-US" sz="2400" dirty="0" err="1" smtClean="0"/>
              <a:t>causalidade</a:t>
            </a:r>
            <a:r>
              <a:rPr lang="en-US" sz="2400" dirty="0" smtClean="0"/>
              <a:t> de Granger, co-</a:t>
            </a:r>
            <a:r>
              <a:rPr lang="en-US" sz="2400" dirty="0" err="1" smtClean="0"/>
              <a:t>integração</a:t>
            </a:r>
            <a:r>
              <a:rPr lang="en-US" sz="2400" dirty="0" smtClean="0"/>
              <a:t> de Johansen …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Márcia A. F. Dias de Moraes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23875"/>
          </a:xfrm>
        </p:spPr>
        <p:txBody>
          <a:bodyPr/>
          <a:lstStyle/>
          <a:p>
            <a:pPr algn="ctr"/>
            <a:r>
              <a:rPr lang="pt-BR" sz="3600" smtClean="0"/>
              <a:t>Mercado Relevante na Prática</a:t>
            </a:r>
            <a:endParaRPr lang="en-US" sz="3600" smtClean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569325" cy="5761037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endParaRPr lang="pt-BR" sz="2800" dirty="0">
              <a:solidFill>
                <a:srgbClr val="000099"/>
              </a:solidFill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pt-BR" sz="2800" dirty="0" smtClean="0"/>
              <a:t>Propostas Metodológicas Recentes (baseadas  no estudo de </a:t>
            </a:r>
            <a:r>
              <a:rPr lang="pt-BR" sz="2800" dirty="0" err="1" smtClean="0"/>
              <a:t>Stigler</a:t>
            </a:r>
            <a:r>
              <a:rPr lang="pt-BR" sz="2800" dirty="0" smtClean="0"/>
              <a:t> e </a:t>
            </a:r>
            <a:r>
              <a:rPr lang="pt-BR" sz="2800" dirty="0" err="1" smtClean="0"/>
              <a:t>Sherwin</a:t>
            </a:r>
            <a:r>
              <a:rPr lang="pt-BR" sz="2800" dirty="0" smtClean="0"/>
              <a:t>)</a:t>
            </a:r>
          </a:p>
          <a:p>
            <a:pPr marL="514350" indent="-514350">
              <a:buFont typeface="Monotype Sorts" pitchFamily="2" charset="2"/>
              <a:buNone/>
              <a:defRPr/>
            </a:pPr>
            <a:r>
              <a:rPr lang="pt-BR" sz="2800" dirty="0" smtClean="0"/>
              <a:t>3)   </a:t>
            </a:r>
            <a:r>
              <a:rPr lang="pt-BR" sz="2800" dirty="0" err="1" smtClean="0"/>
              <a:t>Forni</a:t>
            </a:r>
            <a:r>
              <a:rPr lang="pt-BR" sz="2800" dirty="0" smtClean="0"/>
              <a:t> (2004): teste de </a:t>
            </a:r>
            <a:r>
              <a:rPr lang="pt-BR" sz="2800" dirty="0" err="1" smtClean="0"/>
              <a:t>estacionariedade</a:t>
            </a:r>
            <a:r>
              <a:rPr lang="pt-BR" sz="2800" dirty="0" smtClean="0"/>
              <a:t>  (mais simples que os anteriores)</a:t>
            </a:r>
          </a:p>
          <a:p>
            <a:pPr marL="914400" lvl="1" indent="-514350">
              <a:buFont typeface="Monotype Sorts" pitchFamily="2" charset="2"/>
              <a:buAutoNum type="arabicParenR"/>
              <a:defRPr/>
            </a:pPr>
            <a:r>
              <a:rPr lang="pt-BR" sz="2400" dirty="0" smtClean="0"/>
              <a:t>Se dois produtos ou áreas geográficas pertencem ao mesmo mercado, seus preços relativos devem ser estacionários </a:t>
            </a:r>
          </a:p>
          <a:p>
            <a:pPr marL="914400" lvl="1" indent="-514350">
              <a:buFont typeface="Monotype Sorts" pitchFamily="2" charset="2"/>
              <a:buAutoNum type="arabicParenR"/>
              <a:defRPr/>
            </a:pPr>
            <a:endParaRPr lang="pt-BR" sz="2400" dirty="0" smtClean="0"/>
          </a:p>
          <a:p>
            <a:pPr marL="914400" lvl="1" indent="-514350">
              <a:buFont typeface="Monotype Sorts" pitchFamily="2" charset="2"/>
              <a:buAutoNum type="arabicParenR"/>
              <a:defRPr/>
            </a:pPr>
            <a:r>
              <a:rPr lang="pt-BR" sz="2400" dirty="0" smtClean="0"/>
              <a:t>Teste sobre a </a:t>
            </a:r>
            <a:r>
              <a:rPr lang="pt-BR" sz="2400" dirty="0" err="1" smtClean="0"/>
              <a:t>estacionariedade</a:t>
            </a:r>
            <a:r>
              <a:rPr lang="pt-BR" sz="2400" dirty="0" smtClean="0"/>
              <a:t> do </a:t>
            </a:r>
            <a:r>
              <a:rPr lang="pt-BR" sz="2400" dirty="0" err="1" smtClean="0"/>
              <a:t>log</a:t>
            </a:r>
            <a:r>
              <a:rPr lang="pt-BR" sz="2400" dirty="0" smtClean="0"/>
              <a:t> da razão entre os preços</a:t>
            </a:r>
            <a:endParaRPr lang="pt-BR" sz="2400" dirty="0"/>
          </a:p>
          <a:p>
            <a:pPr>
              <a:buFont typeface="Monotype Sorts" pitchFamily="2" charset="2"/>
              <a:buNone/>
              <a:defRPr/>
            </a:pP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Márcia A. F. Dias de Moraes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85838" y="2039938"/>
            <a:ext cx="17462" cy="17462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985838" y="2039938"/>
            <a:ext cx="17462" cy="17462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8137525" y="2039938"/>
            <a:ext cx="17463" cy="17462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8137525" y="2039938"/>
            <a:ext cx="17463" cy="17462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540125" y="304800"/>
            <a:ext cx="220027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/>
            <a:r>
              <a:rPr lang="pt-BR" sz="4000" b="1">
                <a:solidFill>
                  <a:schemeClr val="tx2"/>
                </a:solidFill>
                <a:latin typeface="Times New Roman" pitchFamily="18" charset="0"/>
              </a:rPr>
              <a:t>Conduta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827584" y="1196752"/>
            <a:ext cx="7776864" cy="50988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pt-BR" sz="3200" dirty="0">
                <a:latin typeface="Times New Roman" pitchFamily="18" charset="0"/>
              </a:rPr>
              <a:t>Estratégia de Preço </a:t>
            </a:r>
          </a:p>
          <a:p>
            <a:pPr defTabSz="76200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pt-BR" sz="3200" dirty="0">
                <a:latin typeface="Times New Roman" pitchFamily="18" charset="0"/>
              </a:rPr>
              <a:t>Estratégia de produto e propaganda</a:t>
            </a:r>
          </a:p>
          <a:p>
            <a:pPr defTabSz="76200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pt-BR" sz="3200" dirty="0">
                <a:latin typeface="Times New Roman" pitchFamily="18" charset="0"/>
              </a:rPr>
              <a:t>Pesquisa e Inovação</a:t>
            </a:r>
          </a:p>
          <a:p>
            <a:pPr defTabSz="76200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pt-BR" sz="3200" dirty="0">
                <a:latin typeface="Times New Roman" pitchFamily="18" charset="0"/>
              </a:rPr>
              <a:t>Investimentos</a:t>
            </a:r>
          </a:p>
          <a:p>
            <a:pPr defTabSz="76200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sz="3200" dirty="0" err="1">
                <a:latin typeface="Times New Roman" pitchFamily="18" charset="0"/>
              </a:rPr>
              <a:t>Acordos</a:t>
            </a:r>
            <a:endParaRPr lang="en-US" sz="3200" dirty="0">
              <a:latin typeface="Times New Roman" pitchFamily="18" charset="0"/>
            </a:endParaRPr>
          </a:p>
          <a:p>
            <a:pPr lvl="1" defTabSz="76200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legais</a:t>
            </a:r>
            <a:r>
              <a:rPr lang="en-US" sz="3200" i="1" dirty="0">
                <a:latin typeface="Times New Roman" pitchFamily="18" charset="0"/>
              </a:rPr>
              <a:t> (joint ventures)</a:t>
            </a:r>
          </a:p>
          <a:p>
            <a:pPr lvl="1" defTabSz="76200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sz="3200" i="1" dirty="0" err="1" smtClean="0">
                <a:latin typeface="Times New Roman" pitchFamily="18" charset="0"/>
              </a:rPr>
              <a:t>ilegais</a:t>
            </a:r>
            <a:endParaRPr lang="en-US" sz="3200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985838" y="2039938"/>
            <a:ext cx="17462" cy="17462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985838" y="2039938"/>
            <a:ext cx="17462" cy="17462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137525" y="2039938"/>
            <a:ext cx="17463" cy="17462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8137525" y="2039938"/>
            <a:ext cx="17463" cy="17462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090863" y="609600"/>
            <a:ext cx="3074987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/>
            <a:r>
              <a:rPr lang="pt-BR" sz="4000" b="1">
                <a:solidFill>
                  <a:schemeClr val="tx2"/>
                </a:solidFill>
                <a:latin typeface="Times New Roman" pitchFamily="18" charset="0"/>
              </a:rPr>
              <a:t>Desempenho</a:t>
            </a:r>
            <a:r>
              <a:rPr lang="pt-BR" sz="4000">
                <a:solidFill>
                  <a:schemeClr val="tx2"/>
                </a:solidFill>
                <a:latin typeface="Times New Roman" pitchFamily="18" charset="0"/>
              </a:rPr>
              <a:t> </a:t>
            </a:r>
            <a:endParaRPr lang="pt-BR" sz="36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476375" y="1557338"/>
            <a:ext cx="7239000" cy="422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spcBef>
                <a:spcPct val="40000"/>
              </a:spcBef>
              <a:buFontTx/>
              <a:buChar char="•"/>
            </a:pPr>
            <a:r>
              <a:rPr lang="pt-BR" sz="3400">
                <a:latin typeface="Times New Roman" pitchFamily="18" charset="0"/>
              </a:rPr>
              <a:t>Eficiência alocativa e produtiva</a:t>
            </a:r>
          </a:p>
          <a:p>
            <a:pPr defTabSz="762000">
              <a:spcBef>
                <a:spcPct val="40000"/>
              </a:spcBef>
              <a:buFontTx/>
              <a:buChar char="•"/>
            </a:pPr>
            <a:r>
              <a:rPr lang="pt-BR" sz="3400">
                <a:latin typeface="Times New Roman" pitchFamily="18" charset="0"/>
              </a:rPr>
              <a:t>Qualidade do produto</a:t>
            </a:r>
          </a:p>
          <a:p>
            <a:pPr defTabSz="762000">
              <a:spcBef>
                <a:spcPct val="40000"/>
              </a:spcBef>
              <a:buFontTx/>
              <a:buChar char="•"/>
            </a:pPr>
            <a:r>
              <a:rPr lang="pt-BR" sz="3400">
                <a:latin typeface="Times New Roman" pitchFamily="18" charset="0"/>
              </a:rPr>
              <a:t>Progresso Técnico</a:t>
            </a:r>
          </a:p>
          <a:p>
            <a:pPr defTabSz="762000">
              <a:spcBef>
                <a:spcPct val="40000"/>
              </a:spcBef>
              <a:buFontTx/>
              <a:buChar char="•"/>
            </a:pPr>
            <a:r>
              <a:rPr lang="pt-BR" sz="3400">
                <a:latin typeface="Times New Roman" pitchFamily="18" charset="0"/>
              </a:rPr>
              <a:t>Lucros</a:t>
            </a:r>
          </a:p>
          <a:p>
            <a:pPr defTabSz="762000">
              <a:spcBef>
                <a:spcPct val="40000"/>
              </a:spcBef>
              <a:buFontTx/>
              <a:buChar char="•"/>
            </a:pPr>
            <a:r>
              <a:rPr lang="pt-BR" sz="3400">
                <a:latin typeface="Times New Roman" pitchFamily="18" charset="0"/>
              </a:rPr>
              <a:t>Avanços tecnológicos</a:t>
            </a:r>
          </a:p>
          <a:p>
            <a:pPr defTabSz="762000">
              <a:spcBef>
                <a:spcPct val="40000"/>
              </a:spcBef>
              <a:buFontTx/>
              <a:buChar char="•"/>
            </a:pPr>
            <a:r>
              <a:rPr lang="en-US" sz="3400" i="1">
                <a:solidFill>
                  <a:schemeClr val="accent1"/>
                </a:solidFill>
                <a:latin typeface="Times New Roman" pitchFamily="18" charset="0"/>
              </a:rPr>
              <a:t>Poder de Mercado</a:t>
            </a:r>
            <a:endParaRPr lang="pt-BR" sz="3400" i="1">
              <a:solidFill>
                <a:schemeClr val="accent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838200"/>
          </a:xfrm>
        </p:spPr>
        <p:txBody>
          <a:bodyPr/>
          <a:lstStyle/>
          <a:p>
            <a:pPr algn="ctr"/>
            <a:r>
              <a:rPr lang="pt-BR" sz="4000" smtClean="0">
                <a:solidFill>
                  <a:srgbClr val="000099"/>
                </a:solidFill>
              </a:rPr>
              <a:t>Medidas de Desempenho de Mercado</a:t>
            </a:r>
            <a:endParaRPr lang="pt-BR" smtClean="0">
              <a:solidFill>
                <a:srgbClr val="000099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3434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pt-BR" dirty="0" smtClean="0">
                <a:sym typeface="Symbol" pitchFamily="18" charset="2"/>
              </a:rPr>
              <a:t>Usadas para verificar se as firmas estão exercendo seu poder de mercado </a:t>
            </a:r>
          </a:p>
          <a:p>
            <a:pPr>
              <a:lnSpc>
                <a:spcPct val="130000"/>
              </a:lnSpc>
            </a:pPr>
            <a:r>
              <a:rPr lang="pt-BR" b="1" i="1" dirty="0" smtClean="0">
                <a:sym typeface="Symbol" pitchFamily="18" charset="2"/>
              </a:rPr>
              <a:t>Margem preço-custo (Índice de </a:t>
            </a:r>
            <a:r>
              <a:rPr lang="pt-BR" b="1" i="1" dirty="0" err="1" smtClean="0">
                <a:sym typeface="Symbol" pitchFamily="18" charset="2"/>
              </a:rPr>
              <a:t>Lerner</a:t>
            </a:r>
            <a:r>
              <a:rPr lang="pt-BR" b="1" i="1" dirty="0" smtClean="0">
                <a:sym typeface="Symbol" pitchFamily="18" charset="2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pt-BR" dirty="0" smtClean="0">
                <a:sym typeface="Symbol" pitchFamily="18" charset="2"/>
              </a:rPr>
              <a:t> Taxas de retorno </a:t>
            </a:r>
          </a:p>
          <a:p>
            <a:pPr>
              <a:lnSpc>
                <a:spcPct val="130000"/>
              </a:lnSpc>
            </a:pPr>
            <a:r>
              <a:rPr lang="pt-BR" dirty="0" err="1" smtClean="0">
                <a:sym typeface="Symbol" pitchFamily="18" charset="2"/>
              </a:rPr>
              <a:t>Tobin’s</a:t>
            </a:r>
            <a:r>
              <a:rPr lang="pt-BR" dirty="0" smtClean="0">
                <a:sym typeface="Symbol" pitchFamily="18" charset="2"/>
              </a:rPr>
              <a:t> q </a:t>
            </a:r>
          </a:p>
          <a:p>
            <a:endParaRPr lang="pt-BR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79413"/>
          </a:xfrm>
        </p:spPr>
        <p:txBody>
          <a:bodyPr/>
          <a:lstStyle/>
          <a:p>
            <a:pPr algn="ctr"/>
            <a:r>
              <a:rPr lang="pt-BR" sz="4000" smtClean="0">
                <a:solidFill>
                  <a:srgbClr val="000099"/>
                </a:solidFill>
              </a:rPr>
              <a:t>Índice de Lerner</a:t>
            </a:r>
            <a:endParaRPr lang="pt-BR" smtClean="0">
              <a:solidFill>
                <a:srgbClr val="000099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00213"/>
            <a:ext cx="7991475" cy="5157787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pt-BR" sz="2800" dirty="0" smtClean="0">
              <a:sym typeface="Symbol" pitchFamily="18" charset="2"/>
            </a:endParaRPr>
          </a:p>
          <a:p>
            <a:pPr>
              <a:buFont typeface="Monotype Sorts" pitchFamily="2" charset="2"/>
              <a:buNone/>
            </a:pPr>
            <a:endParaRPr lang="pt-BR" sz="2800" dirty="0" smtClean="0">
              <a:sym typeface="Symbol" pitchFamily="18" charset="2"/>
            </a:endParaRPr>
          </a:p>
          <a:p>
            <a:pPr>
              <a:buFont typeface="Monotype Sorts" pitchFamily="2" charset="2"/>
              <a:buNone/>
            </a:pPr>
            <a:r>
              <a:rPr lang="pt-BR" sz="2800" dirty="0" smtClean="0">
                <a:sym typeface="Symbol" pitchFamily="18" charset="2"/>
              </a:rPr>
              <a:t>O </a:t>
            </a:r>
            <a:r>
              <a:rPr lang="pt-BR" sz="2800" i="1" dirty="0" smtClean="0">
                <a:sym typeface="Symbol" pitchFamily="18" charset="2"/>
              </a:rPr>
              <a:t>Índice de Lerner</a:t>
            </a:r>
            <a:r>
              <a:rPr lang="pt-BR" sz="2800" dirty="0" smtClean="0">
                <a:sym typeface="Symbol" pitchFamily="18" charset="2"/>
              </a:rPr>
              <a:t> depende da elasticidade de demanda enfrentada pelo monopolista</a:t>
            </a:r>
          </a:p>
          <a:p>
            <a:pPr>
              <a:lnSpc>
                <a:spcPct val="120000"/>
              </a:lnSpc>
              <a:buFont typeface="Symbol" pitchFamily="18" charset="2"/>
              <a:buChar char="Þ"/>
            </a:pPr>
            <a:r>
              <a:rPr lang="pt-BR" sz="2800" dirty="0" smtClean="0">
                <a:sym typeface="Symbol" pitchFamily="18" charset="2"/>
              </a:rPr>
              <a:t>Sob competição: </a:t>
            </a:r>
            <a:r>
              <a:rPr lang="pt-BR" sz="2800" dirty="0" err="1" smtClean="0">
                <a:sym typeface="Symbol" pitchFamily="18" charset="2"/>
              </a:rPr>
              <a:t>P</a:t>
            </a:r>
            <a:r>
              <a:rPr lang="pt-BR" sz="2800" dirty="0" smtClean="0">
                <a:sym typeface="Symbol" pitchFamily="18" charset="2"/>
              </a:rPr>
              <a:t> = </a:t>
            </a:r>
            <a:r>
              <a:rPr lang="pt-BR" sz="2800" dirty="0" err="1" smtClean="0">
                <a:sym typeface="Symbol" pitchFamily="18" charset="2"/>
              </a:rPr>
              <a:t>Cmg</a:t>
            </a:r>
            <a:r>
              <a:rPr lang="pt-BR" sz="2800" dirty="0" smtClean="0">
                <a:sym typeface="Symbol" pitchFamily="18" charset="2"/>
              </a:rPr>
              <a:t> e M = 0 </a:t>
            </a:r>
          </a:p>
          <a:p>
            <a:pPr lvl="1">
              <a:lnSpc>
                <a:spcPct val="120000"/>
              </a:lnSpc>
              <a:buFont typeface="Symbol" pitchFamily="18" charset="2"/>
              <a:buChar char="Þ"/>
            </a:pPr>
            <a:r>
              <a:rPr lang="en-US" sz="2400" dirty="0" err="1" smtClean="0">
                <a:sym typeface="Symbol" pitchFamily="18" charset="2"/>
              </a:rPr>
              <a:t>Quanto</a:t>
            </a:r>
            <a:r>
              <a:rPr lang="en-US" sz="2400" dirty="0" smtClean="0">
                <a:sym typeface="Symbol" pitchFamily="18" charset="2"/>
              </a:rPr>
              <a:t> + </a:t>
            </a:r>
            <a:r>
              <a:rPr lang="en-US" sz="2400" dirty="0" err="1" smtClean="0">
                <a:sym typeface="Symbol" pitchFamily="18" charset="2"/>
              </a:rPr>
              <a:t>elástica</a:t>
            </a:r>
            <a:r>
              <a:rPr lang="en-US" sz="2400" dirty="0" smtClean="0">
                <a:sym typeface="Symbol" pitchFamily="18" charset="2"/>
              </a:rPr>
              <a:t> a </a:t>
            </a:r>
            <a:r>
              <a:rPr lang="en-US" sz="2400" dirty="0" err="1" smtClean="0">
                <a:sym typeface="Symbol" pitchFamily="18" charset="2"/>
              </a:rPr>
              <a:t>demanda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err="1" smtClean="0">
                <a:sym typeface="Symbol" pitchFamily="18" charset="2"/>
              </a:rPr>
              <a:t>menor</a:t>
            </a:r>
            <a:r>
              <a:rPr lang="en-US" sz="2400" dirty="0" smtClean="0">
                <a:sym typeface="Symbol" pitchFamily="18" charset="2"/>
              </a:rPr>
              <a:t> a </a:t>
            </a:r>
            <a:r>
              <a:rPr lang="en-US" sz="2400" dirty="0" err="1" smtClean="0">
                <a:sym typeface="Symbol" pitchFamily="18" charset="2"/>
              </a:rPr>
              <a:t>distorção</a:t>
            </a:r>
            <a:r>
              <a:rPr lang="en-US" sz="2400" dirty="0" smtClean="0">
                <a:sym typeface="Symbol" pitchFamily="18" charset="2"/>
              </a:rPr>
              <a:t> de </a:t>
            </a:r>
            <a:r>
              <a:rPr lang="en-US" sz="2400" dirty="0" err="1" smtClean="0">
                <a:sym typeface="Symbol" pitchFamily="18" charset="2"/>
              </a:rPr>
              <a:t>preços</a:t>
            </a:r>
            <a:endParaRPr lang="pt-BR" sz="2400" dirty="0" smtClean="0">
              <a:sym typeface="Symbol" pitchFamily="18" charset="2"/>
            </a:endParaRP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pt-BR" sz="2800" dirty="0" smtClean="0">
                <a:sym typeface="Symbol" pitchFamily="18" charset="2"/>
              </a:rPr>
              <a:t> Quanto mais a firma se afasta do mercado competitivo, &gt; o índice de Lerner </a:t>
            </a:r>
          </a:p>
          <a:p>
            <a:pPr>
              <a:buFont typeface="Monotype Sorts" pitchFamily="2" charset="2"/>
              <a:buNone/>
            </a:pPr>
            <a:endParaRPr lang="pt-BR" sz="2800" dirty="0" smtClean="0">
              <a:sym typeface="Symbol" pitchFamily="18" charset="2"/>
            </a:endParaRPr>
          </a:p>
          <a:p>
            <a:pPr>
              <a:buFont typeface="Monotype Sorts" pitchFamily="2" charset="2"/>
              <a:buNone/>
            </a:pPr>
            <a:endParaRPr lang="pt-BR" sz="2800" dirty="0" smtClean="0">
              <a:sym typeface="Symbol" pitchFamily="18" charset="2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611188" y="908050"/>
            <a:ext cx="6408737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Para a firma maximizadora de lucro</a:t>
            </a:r>
            <a:endParaRPr lang="pt-BR">
              <a:latin typeface="Times New Roman" pitchFamily="18" charset="0"/>
            </a:endParaRPr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1773238"/>
            <a:ext cx="2773362" cy="936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graphicFrame>
        <p:nvGraphicFramePr>
          <p:cNvPr id="2050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987675" y="938213"/>
          <a:ext cx="2232025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ção" r:id="rId4" imgW="914400" imgH="393480" progId="Equation.3">
                  <p:embed/>
                </p:oleObj>
              </mc:Choice>
              <mc:Fallback>
                <p:oleObj name="Equação" r:id="rId4" imgW="9144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938213"/>
                        <a:ext cx="2232025" cy="960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95313"/>
          </a:xfrm>
        </p:spPr>
        <p:txBody>
          <a:bodyPr/>
          <a:lstStyle/>
          <a:p>
            <a:pPr algn="ctr"/>
            <a:r>
              <a:rPr lang="en-US" sz="4000" smtClean="0"/>
              <a:t>Índice de Lerner</a:t>
            </a:r>
            <a:endParaRPr lang="pt-BR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4967"/>
            <a:ext cx="7772400" cy="5400377"/>
          </a:xfrm>
        </p:spPr>
        <p:txBody>
          <a:bodyPr/>
          <a:lstStyle/>
          <a:p>
            <a:pPr>
              <a:buClrTx/>
              <a:buSzPct val="80000"/>
              <a:buFont typeface="Wingdings" charset="2"/>
              <a:buChar char="Ø"/>
            </a:pPr>
            <a:r>
              <a:rPr lang="en-US" dirty="0" err="1" smtClean="0"/>
              <a:t>Fator</a:t>
            </a:r>
            <a:r>
              <a:rPr lang="en-US" dirty="0" smtClean="0"/>
              <a:t> </a:t>
            </a:r>
            <a:r>
              <a:rPr lang="en-US" dirty="0" err="1" smtClean="0"/>
              <a:t>chave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medir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C3300"/>
                </a:solidFill>
              </a:rPr>
              <a:t>Poder</a:t>
            </a:r>
            <a:r>
              <a:rPr lang="en-US" dirty="0" smtClean="0">
                <a:solidFill>
                  <a:srgbClr val="CC3300"/>
                </a:solidFill>
              </a:rPr>
              <a:t> de Mercado</a:t>
            </a:r>
            <a:r>
              <a:rPr lang="en-US" dirty="0" smtClean="0"/>
              <a:t> da firma: </a:t>
            </a:r>
            <a:r>
              <a:rPr lang="en-US" i="1" dirty="0" err="1" smtClean="0"/>
              <a:t>elasticidade</a:t>
            </a:r>
            <a:r>
              <a:rPr lang="en-US" i="1" dirty="0" smtClean="0"/>
              <a:t> da </a:t>
            </a:r>
            <a:r>
              <a:rPr lang="en-US" i="1" dirty="0" err="1" smtClean="0"/>
              <a:t>demanda</a:t>
            </a:r>
            <a:endParaRPr lang="en-US" i="1" dirty="0" smtClean="0"/>
          </a:p>
          <a:p>
            <a:pPr lvl="1">
              <a:buClrTx/>
              <a:buFont typeface="Wingdings" charset="2"/>
              <a:buChar char="Ø"/>
            </a:pPr>
            <a:r>
              <a:rPr lang="en-US" i="1" dirty="0" err="1" smtClean="0"/>
              <a:t>Quanto</a:t>
            </a:r>
            <a:r>
              <a:rPr lang="en-US" i="1" dirty="0" smtClean="0"/>
              <a:t> </a:t>
            </a:r>
            <a:r>
              <a:rPr lang="en-US" i="1" dirty="0" err="1" smtClean="0"/>
              <a:t>maior</a:t>
            </a:r>
            <a:r>
              <a:rPr lang="en-US" i="1" dirty="0" smtClean="0"/>
              <a:t> </a:t>
            </a:r>
            <a:r>
              <a:rPr lang="en-US" i="1" dirty="0" err="1" smtClean="0"/>
              <a:t>número</a:t>
            </a:r>
            <a:r>
              <a:rPr lang="en-US" i="1" dirty="0" smtClean="0"/>
              <a:t> de </a:t>
            </a:r>
            <a:r>
              <a:rPr lang="en-US" i="1" dirty="0" err="1" smtClean="0"/>
              <a:t>competidores</a:t>
            </a:r>
            <a:r>
              <a:rPr lang="en-US" i="1" dirty="0" smtClean="0"/>
              <a:t> (</a:t>
            </a:r>
            <a:r>
              <a:rPr lang="en-US" i="1" dirty="0" err="1" smtClean="0"/>
              <a:t>produtos</a:t>
            </a:r>
            <a:r>
              <a:rPr lang="en-US" i="1" dirty="0" smtClean="0"/>
              <a:t> </a:t>
            </a:r>
            <a:r>
              <a:rPr lang="en-US" i="1" dirty="0" err="1" smtClean="0"/>
              <a:t>homogêneos</a:t>
            </a:r>
            <a:r>
              <a:rPr lang="en-US" i="1" dirty="0" smtClean="0"/>
              <a:t>)</a:t>
            </a:r>
          </a:p>
          <a:p>
            <a:pPr marL="457200" lvl="1" indent="0">
              <a:buClrTx/>
              <a:buNone/>
            </a:pPr>
            <a:endParaRPr lang="en-US" i="1" dirty="0" smtClean="0"/>
          </a:p>
          <a:p>
            <a:pPr lvl="1">
              <a:lnSpc>
                <a:spcPct val="90000"/>
              </a:lnSpc>
              <a:buClrTx/>
              <a:buFont typeface="Wingdings" charset="2"/>
              <a:buChar char="Ø"/>
            </a:pPr>
            <a:r>
              <a:rPr lang="en-US" i="1" dirty="0" err="1" smtClean="0"/>
              <a:t>Quanto</a:t>
            </a:r>
            <a:r>
              <a:rPr lang="en-US" i="1" dirty="0" smtClean="0"/>
              <a:t> </a:t>
            </a:r>
            <a:r>
              <a:rPr lang="en-US" i="1" dirty="0" err="1" smtClean="0"/>
              <a:t>maior</a:t>
            </a:r>
            <a:r>
              <a:rPr lang="en-US" i="1" dirty="0" smtClean="0"/>
              <a:t> </a:t>
            </a:r>
            <a:r>
              <a:rPr lang="en-US" i="1" dirty="0" err="1" smtClean="0"/>
              <a:t>elasticidade</a:t>
            </a:r>
            <a:r>
              <a:rPr lang="en-US" i="1" dirty="0" smtClean="0"/>
              <a:t> </a:t>
            </a:r>
            <a:r>
              <a:rPr lang="en-US" i="1" dirty="0" err="1" smtClean="0"/>
              <a:t>cruzada</a:t>
            </a:r>
            <a:r>
              <a:rPr lang="en-US" i="1" dirty="0" smtClean="0"/>
              <a:t> da </a:t>
            </a:r>
            <a:r>
              <a:rPr lang="en-US" i="1" dirty="0" err="1" smtClean="0"/>
              <a:t>demanda</a:t>
            </a:r>
            <a:endParaRPr lang="en-US" i="1" dirty="0" smtClean="0"/>
          </a:p>
          <a:p>
            <a:pPr marL="457200" lvl="1" indent="0">
              <a:lnSpc>
                <a:spcPct val="90000"/>
              </a:lnSpc>
              <a:buClrTx/>
              <a:buNone/>
            </a:pPr>
            <a:r>
              <a:rPr lang="en-US" i="1" dirty="0" smtClean="0"/>
              <a:t>(</a:t>
            </a:r>
            <a:r>
              <a:rPr lang="en-US" i="1" dirty="0" err="1" smtClean="0"/>
              <a:t>produtos</a:t>
            </a:r>
            <a:r>
              <a:rPr lang="en-US" i="1" dirty="0" smtClean="0"/>
              <a:t> </a:t>
            </a:r>
            <a:r>
              <a:rPr lang="en-US" i="1" dirty="0" err="1" smtClean="0"/>
              <a:t>diferenciados</a:t>
            </a:r>
            <a:r>
              <a:rPr lang="en-US" i="1" dirty="0" smtClean="0"/>
              <a:t>)</a:t>
            </a:r>
          </a:p>
          <a:p>
            <a:pPr lvl="1" algn="ctr">
              <a:buFont typeface="Symbol" pitchFamily="18" charset="2"/>
              <a:buNone/>
            </a:pPr>
            <a:endParaRPr lang="en-US" i="1" dirty="0" smtClean="0">
              <a:solidFill>
                <a:srgbClr val="CC3300"/>
              </a:solidFill>
              <a:sym typeface="Symbol" pitchFamily="18" charset="2"/>
            </a:endParaRPr>
          </a:p>
          <a:p>
            <a:pPr lvl="1" algn="ctr">
              <a:buClrTx/>
              <a:buSzPct val="71000"/>
              <a:buFont typeface="Wingdings" charset="2"/>
              <a:buChar char="Ø"/>
            </a:pP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Maior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elasticidade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de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demanda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da firma</a:t>
            </a:r>
          </a:p>
          <a:p>
            <a:pPr lvl="1" algn="ctr">
              <a:buClrTx/>
              <a:buSzPct val="71000"/>
              <a:buFont typeface="Wingdings" charset="2"/>
              <a:buChar char="Ø"/>
            </a:pP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Menor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seu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poder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de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mercado</a:t>
            </a:r>
            <a:endParaRPr lang="en-US" i="1" dirty="0" smtClean="0">
              <a:solidFill>
                <a:srgbClr val="CC3300"/>
              </a:solidFill>
              <a:sym typeface="Symbol" pitchFamily="18" charset="2"/>
            </a:endParaRPr>
          </a:p>
          <a:p>
            <a:pPr lvl="1">
              <a:buFont typeface="Symbol" pitchFamily="18" charset="2"/>
              <a:buChar char="Þ"/>
            </a:pPr>
            <a:endParaRPr lang="en-US" i="1" dirty="0" smtClean="0">
              <a:solidFill>
                <a:srgbClr val="CC3300"/>
              </a:solidFill>
              <a:sym typeface="Symbol" pitchFamily="18" charset="2"/>
            </a:endParaRPr>
          </a:p>
          <a:p>
            <a:endParaRPr lang="pt-BR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95313"/>
          </a:xfrm>
        </p:spPr>
        <p:txBody>
          <a:bodyPr/>
          <a:lstStyle/>
          <a:p>
            <a:pPr algn="ctr"/>
            <a:r>
              <a:rPr lang="en-US" sz="4000" smtClean="0">
                <a:solidFill>
                  <a:srgbClr val="000099"/>
                </a:solidFill>
              </a:rPr>
              <a:t>Poder de mercado</a:t>
            </a:r>
            <a:endParaRPr lang="pt-BR" sz="4000" smtClean="0">
              <a:solidFill>
                <a:srgbClr val="000099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899025"/>
          </a:xfrm>
        </p:spPr>
        <p:txBody>
          <a:bodyPr/>
          <a:lstStyle/>
          <a:p>
            <a:pPr>
              <a:buClrTx/>
              <a:buSzPct val="80000"/>
              <a:buFont typeface="Wingdings" charset="2"/>
              <a:buChar char="Ø"/>
            </a:pPr>
            <a:r>
              <a:rPr lang="en-US" dirty="0" err="1" smtClean="0"/>
              <a:t>Varia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longo</a:t>
            </a:r>
            <a:r>
              <a:rPr lang="en-US" dirty="0" smtClean="0"/>
              <a:t> do tempo: </a:t>
            </a:r>
            <a:r>
              <a:rPr lang="en-US" dirty="0" err="1" smtClean="0"/>
              <a:t>longo</a:t>
            </a:r>
            <a:r>
              <a:rPr lang="en-US" dirty="0" smtClean="0"/>
              <a:t> </a:t>
            </a:r>
            <a:r>
              <a:rPr lang="en-US" dirty="0" err="1" smtClean="0"/>
              <a:t>prazo</a:t>
            </a:r>
            <a:r>
              <a:rPr lang="en-US" dirty="0" smtClean="0"/>
              <a:t> a </a:t>
            </a:r>
            <a:r>
              <a:rPr lang="en-US" dirty="0" err="1" smtClean="0"/>
              <a:t>elasticidade</a:t>
            </a:r>
            <a:r>
              <a:rPr lang="en-US" dirty="0" smtClean="0"/>
              <a:t> da </a:t>
            </a:r>
            <a:r>
              <a:rPr lang="en-US" dirty="0" err="1" smtClean="0"/>
              <a:t>demanda</a:t>
            </a:r>
            <a:r>
              <a:rPr lang="en-US" dirty="0" smtClean="0"/>
              <a:t> da firma </a:t>
            </a:r>
            <a:r>
              <a:rPr lang="en-US" dirty="0" err="1" smtClean="0"/>
              <a:t>tende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C3300"/>
                </a:solidFill>
              </a:rPr>
              <a:t>maior</a:t>
            </a:r>
            <a:endParaRPr lang="en-US" dirty="0" smtClean="0">
              <a:solidFill>
                <a:srgbClr val="CC3300"/>
              </a:solidFill>
            </a:endParaRPr>
          </a:p>
          <a:p>
            <a:pPr>
              <a:buClrTx/>
              <a:buSzPct val="74000"/>
              <a:buFont typeface="Wingdings" charset="2"/>
              <a:buChar char="Ø"/>
            </a:pP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Consumidor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mais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sensível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ao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aumento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do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preço</a:t>
            </a:r>
            <a:endParaRPr lang="en-US" i="1" dirty="0" smtClean="0">
              <a:solidFill>
                <a:srgbClr val="CC3300"/>
              </a:solidFill>
              <a:sym typeface="Symbol" pitchFamily="18" charset="2"/>
            </a:endParaRPr>
          </a:p>
          <a:p>
            <a:pPr>
              <a:buClrTx/>
              <a:buSzPct val="74000"/>
              <a:buFont typeface="Wingdings" charset="2"/>
              <a:buChar char="Ø"/>
            </a:pP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Novas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firmas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entram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no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mercado</a:t>
            </a:r>
            <a:endParaRPr lang="en-US" i="1" dirty="0" smtClean="0">
              <a:solidFill>
                <a:srgbClr val="CC3300"/>
              </a:solidFill>
              <a:sym typeface="Symbol" pitchFamily="18" charset="2"/>
            </a:endParaRPr>
          </a:p>
          <a:p>
            <a:pPr>
              <a:buClrTx/>
              <a:buSzPct val="74000"/>
              <a:buFont typeface="Wingdings" charset="2"/>
              <a:buChar char="Ø"/>
            </a:pP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Novas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tecnologias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(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novos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concorrentes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e/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ou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novos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i="1" dirty="0" err="1" smtClean="0">
                <a:solidFill>
                  <a:srgbClr val="CC3300"/>
                </a:solidFill>
                <a:sym typeface="Symbol" pitchFamily="18" charset="2"/>
              </a:rPr>
              <a:t>produtos</a:t>
            </a:r>
            <a:r>
              <a:rPr lang="en-US" i="1" dirty="0" smtClean="0">
                <a:solidFill>
                  <a:srgbClr val="CC3300"/>
                </a:solidFill>
                <a:sym typeface="Symbol" pitchFamily="18" charset="2"/>
              </a:rPr>
              <a:t>)</a:t>
            </a:r>
          </a:p>
          <a:p>
            <a:pPr marL="609600" indent="-609600"/>
            <a:endParaRPr lang="pt-BR" i="1" dirty="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20713"/>
          </a:xfrm>
        </p:spPr>
        <p:txBody>
          <a:bodyPr/>
          <a:lstStyle/>
          <a:p>
            <a:pPr algn="ctr"/>
            <a:r>
              <a:rPr lang="pt-BR" sz="3200" smtClean="0"/>
              <a:t/>
            </a:r>
            <a:br>
              <a:rPr lang="pt-BR" sz="3200" smtClean="0"/>
            </a:br>
            <a:endParaRPr lang="pt-BR" sz="32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33375"/>
            <a:ext cx="8496300" cy="2663825"/>
          </a:xfrm>
        </p:spPr>
        <p:txBody>
          <a:bodyPr/>
          <a:lstStyle/>
          <a:p>
            <a:pPr algn="ctr">
              <a:lnSpc>
                <a:spcPct val="120000"/>
              </a:lnSpc>
              <a:buFont typeface="Monotype Sorts" pitchFamily="2" charset="2"/>
              <a:buNone/>
            </a:pPr>
            <a:r>
              <a:rPr lang="pt-BR" sz="3600" smtClean="0">
                <a:solidFill>
                  <a:srgbClr val="000099"/>
                </a:solidFill>
              </a:rPr>
              <a:t>Mercado Antitruste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pt-BR" sz="2800" smtClean="0"/>
              <a:t>1982: Merger Guidelines do US Department of Justice: </a:t>
            </a:r>
            <a:r>
              <a:rPr lang="pt-BR" sz="2800" smtClean="0">
                <a:solidFill>
                  <a:srgbClr val="000099"/>
                </a:solidFill>
              </a:rPr>
              <a:t>Introduziu o conceito de </a:t>
            </a:r>
            <a:r>
              <a:rPr lang="pt-BR" sz="2800" i="1" smtClean="0">
                <a:solidFill>
                  <a:srgbClr val="000099"/>
                </a:solidFill>
              </a:rPr>
              <a:t>Mercado Antitruste</a:t>
            </a:r>
            <a:endParaRPr lang="pt-BR" sz="2800" i="1" smtClean="0"/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pt-BR" sz="1000" smtClean="0"/>
              <a:t>	</a:t>
            </a:r>
          </a:p>
        </p:txBody>
      </p:sp>
      <p:graphicFrame>
        <p:nvGraphicFramePr>
          <p:cNvPr id="333853" name="Group 29"/>
          <p:cNvGraphicFramePr>
            <a:graphicFrameLocks noGrp="1"/>
          </p:cNvGraphicFramePr>
          <p:nvPr>
            <p:ph sz="half" idx="2"/>
          </p:nvPr>
        </p:nvGraphicFramePr>
        <p:xfrm>
          <a:off x="395288" y="2276475"/>
          <a:ext cx="8496300" cy="3084004"/>
        </p:xfrm>
        <a:graphic>
          <a:graphicData uri="http://schemas.openxmlformats.org/drawingml/2006/table">
            <a:tbl>
              <a:tblPr/>
              <a:tblGrid>
                <a:gridCol w="3527425"/>
                <a:gridCol w="4968875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Ênfase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9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Mercado Econômico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identificar os determinantes do preço de equilíbrio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8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Mercado Antitruste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Identificar poder de mercado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Márcia A. F. Dias de Moraes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23875"/>
          </a:xfrm>
        </p:spPr>
        <p:txBody>
          <a:bodyPr/>
          <a:lstStyle/>
          <a:p>
            <a:pPr algn="ctr"/>
            <a:r>
              <a:rPr lang="pt-BR" sz="4000" smtClean="0"/>
              <a:t>Índice de Lerner</a:t>
            </a:r>
            <a:endParaRPr lang="pt-BR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981075"/>
            <a:ext cx="7920037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pt-BR" sz="2800" smtClean="0">
              <a:sym typeface="Symbol" pitchFamily="18" charset="2"/>
            </a:endParaRPr>
          </a:p>
          <a:p>
            <a:pPr>
              <a:buFont typeface="Symbol" pitchFamily="18" charset="2"/>
              <a:buChar char="Þ"/>
            </a:pPr>
            <a:r>
              <a:rPr lang="pt-BR" sz="2800" smtClean="0">
                <a:sym typeface="Symbol" pitchFamily="18" charset="2"/>
              </a:rPr>
              <a:t> na prática substitui-se o Cmg por “CVMe”</a:t>
            </a:r>
          </a:p>
          <a:p>
            <a:pPr>
              <a:buFont typeface="Symbol" pitchFamily="18" charset="2"/>
              <a:buNone/>
            </a:pPr>
            <a:endParaRPr lang="pt-BR" sz="2800" smtClean="0">
              <a:sym typeface="Symbol" pitchFamily="18" charset="2"/>
            </a:endParaRPr>
          </a:p>
          <a:p>
            <a:pPr>
              <a:buFont typeface="Symbol" pitchFamily="18" charset="2"/>
              <a:buNone/>
            </a:pPr>
            <a:endParaRPr lang="pt-BR" sz="2800" smtClean="0">
              <a:sym typeface="Symbol" pitchFamily="18" charset="2"/>
            </a:endParaRPr>
          </a:p>
          <a:p>
            <a:pPr>
              <a:buFont typeface="Symbol" pitchFamily="18" charset="2"/>
              <a:buChar char="Þ"/>
            </a:pPr>
            <a:endParaRPr lang="pt-BR" sz="2800" smtClean="0">
              <a:sym typeface="Symbol" pitchFamily="18" charset="2"/>
            </a:endParaRPr>
          </a:p>
          <a:p>
            <a:pPr>
              <a:buFont typeface="Symbol" pitchFamily="18" charset="2"/>
              <a:buChar char="Þ"/>
            </a:pPr>
            <a:r>
              <a:rPr lang="pt-BR" sz="2800" smtClean="0">
                <a:sym typeface="Symbol" pitchFamily="18" charset="2"/>
              </a:rPr>
              <a:t> Ignoram investimentos em K, P&amp;D, Marketing</a:t>
            </a:r>
          </a:p>
          <a:p>
            <a:pPr>
              <a:buFont typeface="Symbol" pitchFamily="18" charset="2"/>
              <a:buChar char="Þ"/>
            </a:pPr>
            <a:r>
              <a:rPr lang="pt-BR" sz="2800" smtClean="0">
                <a:sym typeface="Symbol" pitchFamily="18" charset="2"/>
              </a:rPr>
              <a:t> Viesado</a:t>
            </a:r>
          </a:p>
          <a:p>
            <a:pPr>
              <a:buFont typeface="Monotype Sorts" pitchFamily="2" charset="2"/>
              <a:buNone/>
            </a:pPr>
            <a:endParaRPr lang="pt-BR" sz="2800" smtClean="0">
              <a:sym typeface="Symbol" pitchFamily="18" charset="2"/>
            </a:endParaRP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9750" y="2492375"/>
          <a:ext cx="795655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3073320" imgH="393480" progId="Equation.3">
                  <p:embed/>
                </p:oleObj>
              </mc:Choice>
              <mc:Fallback>
                <p:oleObj name="Equation" r:id="rId3" imgW="30733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492375"/>
                        <a:ext cx="7956550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95313"/>
          </a:xfrm>
        </p:spPr>
        <p:txBody>
          <a:bodyPr/>
          <a:lstStyle/>
          <a:p>
            <a:pPr algn="ctr"/>
            <a:r>
              <a:rPr lang="en-US" sz="4000" smtClean="0"/>
              <a:t>Índice de Lerner</a:t>
            </a:r>
            <a:endParaRPr lang="pt-BR" sz="400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899025"/>
          </a:xfrm>
        </p:spPr>
        <p:txBody>
          <a:bodyPr/>
          <a:lstStyle/>
          <a:p>
            <a:r>
              <a:rPr lang="en-US" smtClean="0"/>
              <a:t>Relação entre Índice de Lerner e HHI</a:t>
            </a:r>
            <a:endParaRPr lang="en-US" i="1" smtClean="0">
              <a:solidFill>
                <a:srgbClr val="CC3300"/>
              </a:solidFill>
              <a:sym typeface="Symbol" pitchFamily="18" charset="2"/>
            </a:endParaRPr>
          </a:p>
          <a:p>
            <a:pPr lvl="1">
              <a:buFont typeface="Symbol" pitchFamily="18" charset="2"/>
              <a:buChar char="Þ"/>
            </a:pPr>
            <a:endParaRPr lang="en-US" i="1" smtClean="0">
              <a:solidFill>
                <a:srgbClr val="CC3300"/>
              </a:solidFill>
              <a:sym typeface="Symbol" pitchFamily="18" charset="2"/>
            </a:endParaRPr>
          </a:p>
          <a:p>
            <a:endParaRPr lang="pt-BR" i="1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314575" y="2000250"/>
          <a:ext cx="449738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6" name="Equation" r:id="rId3" imgW="1130040" imgH="1041120" progId="Equation.3">
                  <p:embed/>
                </p:oleObj>
              </mc:Choice>
              <mc:Fallback>
                <p:oleObj name="Equation" r:id="rId3" imgW="1130040" imgH="10411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2000250"/>
                        <a:ext cx="4497388" cy="414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Márcia A. F. Dias de Moraes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11213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000099"/>
                </a:solidFill>
              </a:rPr>
              <a:t>Índice de Lerner e HHI</a:t>
            </a:r>
            <a:endParaRPr lang="pt-BR" smtClean="0">
              <a:solidFill>
                <a:srgbClr val="000099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23850" y="457200"/>
            <a:ext cx="8569325" cy="1531938"/>
          </a:xfrm>
        </p:spPr>
        <p:txBody>
          <a:bodyPr/>
          <a:lstStyle/>
          <a:p>
            <a:pPr algn="ctr"/>
            <a:r>
              <a:rPr lang="en-US" sz="4000" smtClean="0"/>
              <a:t>Características comuns </a:t>
            </a:r>
            <a:br>
              <a:rPr lang="en-US" sz="4000" smtClean="0"/>
            </a:br>
            <a:r>
              <a:rPr lang="en-US" sz="4000" smtClean="0"/>
              <a:t>monopolistas, oligopolistas e competidores monopolistas</a:t>
            </a:r>
            <a:endParaRPr lang="pt-BR" sz="4000" smtClean="0"/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820150" cy="4537075"/>
          </a:xfrm>
        </p:spPr>
        <p:txBody>
          <a:bodyPr/>
          <a:lstStyle/>
          <a:p>
            <a:pPr>
              <a:buClrTx/>
              <a:buSzPct val="80000"/>
              <a:buFont typeface="Wingdings" charset="2"/>
              <a:buChar char="Ø"/>
            </a:pP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reconhecem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decisões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produção</a:t>
            </a:r>
            <a:r>
              <a:rPr lang="en-US" dirty="0" smtClean="0"/>
              <a:t> </a:t>
            </a:r>
            <a:r>
              <a:rPr lang="en-US" dirty="0" err="1" smtClean="0"/>
              <a:t>têm</a:t>
            </a:r>
            <a:r>
              <a:rPr lang="en-US" dirty="0" smtClean="0"/>
              <a:t> </a:t>
            </a:r>
            <a:r>
              <a:rPr lang="en-US" dirty="0" err="1" smtClean="0"/>
              <a:t>influência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preços</a:t>
            </a:r>
            <a:r>
              <a:rPr lang="en-US" dirty="0" smtClean="0"/>
              <a:t> do </a:t>
            </a:r>
            <a:r>
              <a:rPr lang="en-US" dirty="0" err="1" smtClean="0"/>
              <a:t>mercado</a:t>
            </a:r>
            <a:endParaRPr lang="en-US" dirty="0" smtClean="0"/>
          </a:p>
          <a:p>
            <a:pPr>
              <a:buClrTx/>
              <a:buSzPct val="80000"/>
              <a:buFont typeface="Wingdings" charset="2"/>
              <a:buChar char="Ø"/>
            </a:pP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posuem</a:t>
            </a:r>
            <a:r>
              <a:rPr lang="en-US" dirty="0" smtClean="0"/>
              <a:t> </a:t>
            </a:r>
            <a:r>
              <a:rPr lang="en-US" dirty="0" err="1" smtClean="0"/>
              <a:t>algum</a:t>
            </a:r>
            <a:r>
              <a:rPr lang="en-US" dirty="0" smtClean="0"/>
              <a:t> </a:t>
            </a:r>
            <a:r>
              <a:rPr lang="en-US" dirty="0" err="1" smtClean="0"/>
              <a:t>grau</a:t>
            </a:r>
            <a:r>
              <a:rPr lang="en-US" dirty="0" smtClean="0"/>
              <a:t> de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preços</a:t>
            </a:r>
            <a:r>
              <a:rPr lang="en-US" dirty="0" smtClean="0"/>
              <a:t> (</a:t>
            </a:r>
            <a:r>
              <a:rPr lang="en-US" dirty="0" err="1" smtClean="0"/>
              <a:t>poder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)</a:t>
            </a:r>
          </a:p>
          <a:p>
            <a:pPr lvl="1">
              <a:buClrTx/>
              <a:buSzPct val="80000"/>
              <a:buFont typeface="Wingdings" charset="2"/>
              <a:buChar char="Ø"/>
            </a:pPr>
            <a:r>
              <a:rPr lang="en-US" dirty="0" smtClean="0"/>
              <a:t>Este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depende</a:t>
            </a:r>
            <a:r>
              <a:rPr lang="en-US" dirty="0" smtClean="0"/>
              <a:t> do </a:t>
            </a:r>
            <a:r>
              <a:rPr lang="en-US" dirty="0" err="1" smtClean="0"/>
              <a:t>tamanho</a:t>
            </a:r>
            <a:r>
              <a:rPr lang="en-US" dirty="0" smtClean="0"/>
              <a:t> </a:t>
            </a:r>
            <a:r>
              <a:rPr lang="en-US" dirty="0" err="1" smtClean="0"/>
              <a:t>relativo</a:t>
            </a:r>
            <a:r>
              <a:rPr lang="en-US" dirty="0" smtClean="0"/>
              <a:t> e </a:t>
            </a:r>
            <a:r>
              <a:rPr lang="en-US" dirty="0" err="1" smtClean="0"/>
              <a:t>não</a:t>
            </a:r>
            <a:r>
              <a:rPr lang="en-US" dirty="0" smtClean="0"/>
              <a:t> do </a:t>
            </a:r>
            <a:r>
              <a:rPr lang="en-US" dirty="0" err="1" smtClean="0"/>
              <a:t>tamanho</a:t>
            </a:r>
            <a:r>
              <a:rPr lang="en-US" dirty="0" smtClean="0"/>
              <a:t> </a:t>
            </a:r>
            <a:r>
              <a:rPr lang="en-US" dirty="0" err="1" smtClean="0"/>
              <a:t>absoluto</a:t>
            </a:r>
            <a:endParaRPr lang="en-US" dirty="0" smtClean="0"/>
          </a:p>
          <a:p>
            <a:pPr>
              <a:buClrTx/>
              <a:buSzPct val="80000"/>
              <a:buFont typeface="Wingdings" charset="2"/>
              <a:buChar char="Ø"/>
            </a:pPr>
            <a:r>
              <a:rPr lang="en-US" dirty="0" err="1" smtClean="0"/>
              <a:t>Barreiras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entrada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condições</a:t>
            </a:r>
            <a:r>
              <a:rPr lang="en-US" dirty="0" smtClean="0"/>
              <a:t> </a:t>
            </a:r>
            <a:r>
              <a:rPr lang="en-US" dirty="0" err="1" smtClean="0"/>
              <a:t>essenciais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existência</a:t>
            </a:r>
            <a:r>
              <a:rPr lang="en-US" dirty="0" smtClean="0"/>
              <a:t> de </a:t>
            </a:r>
            <a:r>
              <a:rPr lang="en-US" dirty="0" err="1" smtClean="0"/>
              <a:t>monopólio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oligopólio</a:t>
            </a:r>
            <a:r>
              <a:rPr lang="en-US" dirty="0" smtClean="0"/>
              <a:t> </a:t>
            </a:r>
            <a:endParaRPr lang="pt-BR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Márcia A. F. Dias de Moraes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739775"/>
          </a:xfrm>
        </p:spPr>
        <p:txBody>
          <a:bodyPr/>
          <a:lstStyle/>
          <a:p>
            <a:pPr algn="ctr"/>
            <a:r>
              <a:rPr lang="en-US" sz="4000" smtClean="0"/>
              <a:t>Aplicação E-C-D</a:t>
            </a:r>
            <a:endParaRPr lang="pt-BR" sz="40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772400" cy="5472113"/>
          </a:xfrm>
        </p:spPr>
        <p:txBody>
          <a:bodyPr/>
          <a:lstStyle/>
          <a:p>
            <a:pPr marL="0" indent="0">
              <a:lnSpc>
                <a:spcPct val="90000"/>
              </a:lnSpc>
              <a:buClrTx/>
              <a:buSzPct val="80000"/>
              <a:buNone/>
            </a:pPr>
            <a:r>
              <a:rPr lang="en-US" dirty="0" err="1" smtClean="0"/>
              <a:t>Conduta</a:t>
            </a:r>
            <a:r>
              <a:rPr lang="en-US" dirty="0" smtClean="0"/>
              <a:t>: </a:t>
            </a:r>
            <a:r>
              <a:rPr lang="en-US" dirty="0" err="1" smtClean="0"/>
              <a:t>difícil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impossivel</a:t>
            </a:r>
            <a:r>
              <a:rPr lang="en-US" dirty="0" smtClean="0"/>
              <a:t> de </a:t>
            </a:r>
            <a:r>
              <a:rPr lang="en-US" dirty="0" err="1" smtClean="0"/>
              <a:t>observar</a:t>
            </a:r>
            <a:r>
              <a:rPr lang="en-US" dirty="0" smtClean="0"/>
              <a:t> </a:t>
            </a:r>
            <a:r>
              <a:rPr lang="en-US" dirty="0" err="1" smtClean="0"/>
              <a:t>diretamente</a:t>
            </a:r>
            <a:endParaRPr lang="en-US" dirty="0" smtClean="0"/>
          </a:p>
          <a:p>
            <a:pPr>
              <a:lnSpc>
                <a:spcPct val="90000"/>
              </a:lnSpc>
              <a:buClrTx/>
              <a:buSzPct val="80000"/>
              <a:buFont typeface="Wingdings" charset="2"/>
              <a:buChar char="Ø"/>
            </a:pPr>
            <a:r>
              <a:rPr lang="en-US" dirty="0" err="1" smtClean="0"/>
              <a:t>Foco</a:t>
            </a:r>
            <a:r>
              <a:rPr lang="en-US" dirty="0" smtClean="0"/>
              <a:t>: </a:t>
            </a:r>
            <a:r>
              <a:rPr lang="en-US" dirty="0" err="1" smtClean="0"/>
              <a:t>identificar</a:t>
            </a:r>
            <a:r>
              <a:rPr lang="en-US" dirty="0" smtClean="0"/>
              <a:t> as </a:t>
            </a:r>
            <a:r>
              <a:rPr lang="en-US" dirty="0" err="1" smtClean="0"/>
              <a:t>variáveis</a:t>
            </a:r>
            <a:r>
              <a:rPr lang="en-US" dirty="0" smtClean="0"/>
              <a:t> </a:t>
            </a:r>
            <a:r>
              <a:rPr lang="en-US" dirty="0" err="1" smtClean="0"/>
              <a:t>estruturais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C0000"/>
                </a:solidFill>
              </a:rPr>
              <a:t>observáveis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/>
              <a:t>e </a:t>
            </a:r>
            <a:r>
              <a:rPr lang="en-US" dirty="0" err="1" smtClean="0">
                <a:solidFill>
                  <a:srgbClr val="CC0000"/>
                </a:solidFill>
              </a:rPr>
              <a:t>mensuráveis</a:t>
            </a:r>
            <a:r>
              <a:rPr lang="en-US" dirty="0" smtClean="0"/>
              <a:t> 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ligadas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i="1" dirty="0" err="1" smtClean="0"/>
              <a:t>poder</a:t>
            </a:r>
            <a:r>
              <a:rPr lang="en-US" i="1" dirty="0" smtClean="0"/>
              <a:t> de </a:t>
            </a:r>
            <a:r>
              <a:rPr lang="en-US" i="1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i="1" dirty="0" err="1" smtClean="0"/>
              <a:t>colusão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ClrTx/>
              <a:buSzPct val="80000"/>
              <a:buFont typeface="Wingdings" charset="2"/>
              <a:buChar char="Ø"/>
            </a:pPr>
            <a:r>
              <a:rPr lang="en-US" dirty="0" smtClean="0"/>
              <a:t>Se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estabelecida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entre as </a:t>
            </a:r>
            <a:r>
              <a:rPr lang="en-US" dirty="0" err="1" smtClean="0"/>
              <a:t>variáveis</a:t>
            </a:r>
            <a:r>
              <a:rPr lang="en-US" dirty="0" smtClean="0"/>
              <a:t> </a:t>
            </a:r>
            <a:r>
              <a:rPr lang="en-US" dirty="0" err="1" smtClean="0"/>
              <a:t>estruturais</a:t>
            </a:r>
            <a:r>
              <a:rPr lang="en-US" dirty="0" smtClean="0"/>
              <a:t> e o </a:t>
            </a:r>
            <a:r>
              <a:rPr lang="en-US" dirty="0" err="1" smtClean="0"/>
              <a:t>poder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, </a:t>
            </a:r>
            <a:r>
              <a:rPr lang="en-US" dirty="0" err="1" smtClean="0"/>
              <a:t>então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  <a:buClrTx/>
              <a:buSzPct val="80000"/>
              <a:buFont typeface="Wingdings" charset="2"/>
              <a:buChar char="Ø"/>
            </a:pPr>
            <a:r>
              <a:rPr lang="en-US" dirty="0" smtClean="0"/>
              <a:t> as </a:t>
            </a:r>
            <a:r>
              <a:rPr lang="en-US" dirty="0" err="1" smtClean="0"/>
              <a:t>implicações</a:t>
            </a:r>
            <a:r>
              <a:rPr lang="en-US" dirty="0" smtClean="0"/>
              <a:t> do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as </a:t>
            </a:r>
            <a:r>
              <a:rPr lang="en-US" dirty="0" err="1" smtClean="0"/>
              <a:t>variáveis</a:t>
            </a:r>
            <a:r>
              <a:rPr lang="en-US" dirty="0" smtClean="0"/>
              <a:t> </a:t>
            </a:r>
            <a:r>
              <a:rPr lang="en-US" dirty="0" err="1" smtClean="0"/>
              <a:t>estruturais</a:t>
            </a:r>
            <a:r>
              <a:rPr lang="en-US" dirty="0" smtClean="0"/>
              <a:t> </a:t>
            </a:r>
            <a:r>
              <a:rPr lang="en-US" dirty="0" err="1" smtClean="0"/>
              <a:t>facilitam</a:t>
            </a:r>
            <a:r>
              <a:rPr lang="en-US" dirty="0" smtClean="0"/>
              <a:t> o </a:t>
            </a:r>
            <a:r>
              <a:rPr lang="en-US" dirty="0" err="1" smtClean="0"/>
              <a:t>exercício</a:t>
            </a:r>
            <a:r>
              <a:rPr lang="en-US" dirty="0" smtClean="0"/>
              <a:t> do </a:t>
            </a:r>
            <a:r>
              <a:rPr lang="en-US" dirty="0" err="1" smtClean="0"/>
              <a:t>poder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207375" cy="619125"/>
          </a:xfrm>
        </p:spPr>
        <p:txBody>
          <a:bodyPr/>
          <a:lstStyle/>
          <a:p>
            <a:pPr algn="ctr"/>
            <a:r>
              <a:rPr lang="en-US" sz="3600" smtClean="0"/>
              <a:t>Aplicação E-C-D: </a:t>
            </a:r>
            <a:r>
              <a:rPr lang="en-US" sz="3600" smtClean="0">
                <a:solidFill>
                  <a:schemeClr val="accent1"/>
                </a:solidFill>
              </a:rPr>
              <a:t>Desempenho e Estrutura</a:t>
            </a:r>
            <a:endParaRPr lang="pt-BR" sz="3600" smtClean="0">
              <a:solidFill>
                <a:schemeClr val="accent1"/>
              </a:solidFill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052513"/>
            <a:ext cx="8062913" cy="5043487"/>
          </a:xfrm>
        </p:spPr>
        <p:txBody>
          <a:bodyPr/>
          <a:lstStyle/>
          <a:p>
            <a:pPr lvl="1">
              <a:buFont typeface="Monotype Sorts" pitchFamily="2" charset="2"/>
              <a:buNone/>
            </a:pPr>
            <a:r>
              <a:rPr lang="en-US" sz="2400" smtClean="0"/>
              <a:t>Estudos típicos de OI envolvem estimar os parâmetros:</a:t>
            </a:r>
          </a:p>
          <a:p>
            <a:pPr lvl="1">
              <a:buFont typeface="Monotype Sorts" pitchFamily="2" charset="2"/>
              <a:buNone/>
            </a:pPr>
            <a:endParaRPr lang="en-US" sz="2400" smtClean="0"/>
          </a:p>
          <a:p>
            <a:pPr lvl="1">
              <a:buFont typeface="Monotype Sorts" pitchFamily="2" charset="2"/>
              <a:buNone/>
            </a:pPr>
            <a:endParaRPr lang="en-US" sz="2400" smtClean="0"/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16013" y="1700213"/>
          <a:ext cx="7013575" cy="338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7" name="Equation" r:id="rId3" imgW="3365280" imgH="1625400" progId="Equation.3">
                  <p:embed/>
                </p:oleObj>
              </mc:Choice>
              <mc:Fallback>
                <p:oleObj name="Equation" r:id="rId3" imgW="3365280" imgH="1625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700213"/>
                        <a:ext cx="7013575" cy="338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323850" y="5373688"/>
            <a:ext cx="8424863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Interpretação dos        : efeito sobre o poder de mercado de uma mudança marginal em cada uma das variáveis estruturais</a:t>
            </a:r>
          </a:p>
        </p:txBody>
      </p:sp>
      <p:graphicFrame>
        <p:nvGraphicFramePr>
          <p:cNvPr id="10243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16238" y="5445125"/>
          <a:ext cx="3365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8" name="Equation" r:id="rId5" imgW="177480" imgH="228600" progId="Equation.3">
                  <p:embed/>
                </p:oleObj>
              </mc:Choice>
              <mc:Fallback>
                <p:oleObj name="Equation" r:id="rId5" imgW="1774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5445125"/>
                        <a:ext cx="33655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Márcia A. F. Dias de Moraes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207375" cy="619125"/>
          </a:xfrm>
        </p:spPr>
        <p:txBody>
          <a:bodyPr/>
          <a:lstStyle/>
          <a:p>
            <a:pPr algn="ctr"/>
            <a:r>
              <a:rPr lang="en-US" sz="3600" smtClean="0"/>
              <a:t>Aplicação E-C-D: </a:t>
            </a:r>
            <a:r>
              <a:rPr lang="en-US" sz="3600" smtClean="0">
                <a:solidFill>
                  <a:schemeClr val="accent1"/>
                </a:solidFill>
              </a:rPr>
              <a:t>Desempenho e Estrutura</a:t>
            </a:r>
            <a:endParaRPr lang="pt-BR" sz="3600" smtClean="0">
              <a:solidFill>
                <a:schemeClr val="accent1"/>
              </a:solidFill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052513"/>
            <a:ext cx="8062913" cy="5043487"/>
          </a:xfrm>
        </p:spPr>
        <p:txBody>
          <a:bodyPr/>
          <a:lstStyle/>
          <a:p>
            <a:pPr lvl="1">
              <a:buFont typeface="Monotype Sorts" pitchFamily="2" charset="2"/>
              <a:buNone/>
            </a:pPr>
            <a:r>
              <a:rPr lang="en-US" sz="2400" smtClean="0"/>
              <a:t>Estudos típicos de OI envolvem estimar os parâmetros:</a:t>
            </a:r>
          </a:p>
          <a:p>
            <a:pPr lvl="1">
              <a:buFont typeface="Monotype Sorts" pitchFamily="2" charset="2"/>
              <a:buNone/>
            </a:pPr>
            <a:endParaRPr lang="en-US" sz="2400" smtClean="0"/>
          </a:p>
          <a:p>
            <a:pPr lvl="1">
              <a:buFont typeface="Monotype Sorts" pitchFamily="2" charset="2"/>
              <a:buNone/>
            </a:pPr>
            <a:endParaRPr lang="en-US" sz="2400" smtClean="0"/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16013" y="1700213"/>
          <a:ext cx="7013575" cy="338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9" name="Equation" r:id="rId3" imgW="3365280" imgH="1625400" progId="Equation.3">
                  <p:embed/>
                </p:oleObj>
              </mc:Choice>
              <mc:Fallback>
                <p:oleObj name="Equation" r:id="rId3" imgW="3365280" imgH="1625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700213"/>
                        <a:ext cx="7013575" cy="338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323850" y="5373688"/>
            <a:ext cx="8424863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Interpretação dos        : efeito sobre o poder de mercado de uma mudança marginal em cada uma das variáveis estruturais</a:t>
            </a:r>
          </a:p>
        </p:txBody>
      </p:sp>
      <p:graphicFrame>
        <p:nvGraphicFramePr>
          <p:cNvPr id="10243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16238" y="5445125"/>
          <a:ext cx="3365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0" name="Equation" r:id="rId5" imgW="177480" imgH="228600" progId="Equation.3">
                  <p:embed/>
                </p:oleObj>
              </mc:Choice>
              <mc:Fallback>
                <p:oleObj name="Equation" r:id="rId5" imgW="1774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5445125"/>
                        <a:ext cx="33655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Márcia A. F. Dias de Moraes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23875"/>
          </a:xfrm>
        </p:spPr>
        <p:txBody>
          <a:bodyPr/>
          <a:lstStyle/>
          <a:p>
            <a:pPr algn="ctr"/>
            <a:r>
              <a:rPr lang="en-US" sz="4000" smtClean="0"/>
              <a:t>Aplicação E-C-D: Modelo Básico</a:t>
            </a:r>
            <a:endParaRPr lang="pt-BR" sz="400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765175"/>
            <a:ext cx="8207375" cy="5330825"/>
          </a:xfrm>
        </p:spPr>
        <p:txBody>
          <a:bodyPr/>
          <a:lstStyle/>
          <a:p>
            <a:pPr lvl="1">
              <a:buFont typeface="Monotype Sorts" pitchFamily="2" charset="2"/>
              <a:buNone/>
            </a:pPr>
            <a:r>
              <a:rPr lang="en-US" sz="3200" smtClean="0">
                <a:solidFill>
                  <a:srgbClr val="CC0000"/>
                </a:solidFill>
              </a:rPr>
              <a:t>Medidas de concentração</a:t>
            </a:r>
            <a:r>
              <a:rPr lang="en-US" sz="2400" smtClean="0"/>
              <a:t>:</a:t>
            </a:r>
          </a:p>
          <a:p>
            <a:pPr lvl="1"/>
            <a:endParaRPr lang="en-US" sz="2400" smtClean="0"/>
          </a:p>
          <a:p>
            <a:pPr lvl="1"/>
            <a:r>
              <a:rPr lang="en-US" sz="2400" smtClean="0"/>
              <a:t>Razão de concentração</a:t>
            </a:r>
          </a:p>
          <a:p>
            <a:pPr lvl="2"/>
            <a:endParaRPr lang="en-US" sz="2000" smtClean="0"/>
          </a:p>
          <a:p>
            <a:pPr lvl="1"/>
            <a:endParaRPr lang="en-US" sz="2400" smtClean="0"/>
          </a:p>
          <a:p>
            <a:pPr lvl="1">
              <a:buFont typeface="Monotype Sorts" pitchFamily="2" charset="2"/>
              <a:buNone/>
            </a:pPr>
            <a:endParaRPr lang="en-US" sz="2400" smtClean="0"/>
          </a:p>
          <a:p>
            <a:pPr lvl="1"/>
            <a:endParaRPr lang="en-US" sz="2400" smtClean="0"/>
          </a:p>
          <a:p>
            <a:pPr lvl="1"/>
            <a:r>
              <a:rPr lang="en-US" sz="2400" smtClean="0"/>
              <a:t>Índice de Herfindal-Hirschman</a:t>
            </a:r>
          </a:p>
          <a:p>
            <a:pPr lvl="1"/>
            <a:endParaRPr lang="en-US" sz="2400" smtClean="0"/>
          </a:p>
          <a:p>
            <a:pPr lvl="1">
              <a:buFont typeface="Monotype Sorts" pitchFamily="2" charset="2"/>
              <a:buNone/>
            </a:pPr>
            <a:endParaRPr lang="en-US" sz="2400" smtClean="0"/>
          </a:p>
        </p:txBody>
      </p:sp>
      <p:graphicFrame>
        <p:nvGraphicFramePr>
          <p:cNvPr id="5122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492500" y="2182813"/>
          <a:ext cx="2303463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3" imgW="761760" imgH="431640" progId="Equation.3">
                  <p:embed/>
                </p:oleObj>
              </mc:Choice>
              <mc:Fallback>
                <p:oleObj name="Equation" r:id="rId3" imgW="76176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182813"/>
                        <a:ext cx="2303463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492500" y="4652963"/>
          <a:ext cx="252095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5" imgW="812520" imgH="431640" progId="Equation.3">
                  <p:embed/>
                </p:oleObj>
              </mc:Choice>
              <mc:Fallback>
                <p:oleObj name="Equation" r:id="rId5" imgW="81252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652963"/>
                        <a:ext cx="2520950" cy="133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68338"/>
          </a:xfrm>
        </p:spPr>
        <p:txBody>
          <a:bodyPr/>
          <a:lstStyle/>
          <a:p>
            <a:pPr algn="ctr"/>
            <a:r>
              <a:rPr lang="en-US" sz="4000" smtClean="0"/>
              <a:t>Aplicação E-C-D: Modelo Básico</a:t>
            </a:r>
            <a:endParaRPr lang="pt-BR" sz="400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96975"/>
            <a:ext cx="8134350" cy="5040313"/>
          </a:xfrm>
        </p:spPr>
        <p:txBody>
          <a:bodyPr/>
          <a:lstStyle/>
          <a:p>
            <a:pPr lvl="1">
              <a:buFont typeface="Monotype Sort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Medidas de desempenho </a:t>
            </a:r>
          </a:p>
          <a:p>
            <a:pPr lvl="1">
              <a:buFont typeface="Monotype Sorts" pitchFamily="2" charset="2"/>
              <a:buNone/>
            </a:pPr>
            <a:endParaRPr lang="en-US" smtClean="0">
              <a:solidFill>
                <a:srgbClr val="CC0000"/>
              </a:solidFill>
            </a:endParaRPr>
          </a:p>
          <a:p>
            <a:pPr lvl="1"/>
            <a:r>
              <a:rPr lang="en-US" sz="2400" smtClean="0"/>
              <a:t>Lucros econômicos ou TIR do investimento</a:t>
            </a:r>
          </a:p>
          <a:p>
            <a:pPr lvl="1"/>
            <a:endParaRPr lang="en-US" sz="2400" smtClean="0"/>
          </a:p>
          <a:p>
            <a:pPr lvl="1"/>
            <a:r>
              <a:rPr lang="en-US" sz="2400" smtClean="0"/>
              <a:t>Índice de Lerner (ou margem preço-custo)</a:t>
            </a:r>
          </a:p>
          <a:p>
            <a:pPr lvl="1">
              <a:buFont typeface="Monotype Sorts" pitchFamily="2" charset="2"/>
              <a:buNone/>
            </a:pPr>
            <a:endParaRPr lang="en-US" sz="2400" smtClean="0"/>
          </a:p>
          <a:p>
            <a:pPr lvl="2">
              <a:buFontTx/>
              <a:buNone/>
            </a:pPr>
            <a:endParaRPr lang="en-US" sz="2000" smtClean="0"/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203575" y="3860800"/>
          <a:ext cx="2916238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3" imgW="1180800" imgH="1028520" progId="Equation.3">
                  <p:embed/>
                </p:oleObj>
              </mc:Choice>
              <mc:Fallback>
                <p:oleObj name="Equation" r:id="rId3" imgW="1180800" imgH="10285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860800"/>
                        <a:ext cx="2916238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668338"/>
          </a:xfrm>
        </p:spPr>
        <p:txBody>
          <a:bodyPr/>
          <a:lstStyle/>
          <a:p>
            <a:pPr algn="ctr"/>
            <a:r>
              <a:rPr lang="en-US" sz="4000" dirty="0" err="1" smtClean="0"/>
              <a:t>Aplicação</a:t>
            </a:r>
            <a:r>
              <a:rPr lang="en-US" sz="4000" dirty="0" smtClean="0"/>
              <a:t> E-C-D: </a:t>
            </a:r>
            <a:r>
              <a:rPr lang="en-US" sz="4000" dirty="0" err="1" smtClean="0"/>
              <a:t>Modelo</a:t>
            </a:r>
            <a:r>
              <a:rPr lang="en-US" sz="4000" dirty="0" smtClean="0"/>
              <a:t> </a:t>
            </a:r>
            <a:r>
              <a:rPr lang="en-US" sz="4000" dirty="0" err="1" smtClean="0"/>
              <a:t>Básico</a:t>
            </a:r>
            <a:endParaRPr lang="pt-BR" sz="40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836712"/>
            <a:ext cx="8784976" cy="5832648"/>
          </a:xfrm>
        </p:spPr>
        <p:txBody>
          <a:bodyPr/>
          <a:lstStyle/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err="1" smtClean="0">
                <a:solidFill>
                  <a:srgbClr val="CC0000"/>
                </a:solidFill>
              </a:rPr>
              <a:t>Medidas</a:t>
            </a:r>
            <a:r>
              <a:rPr lang="en-US" dirty="0" smtClean="0">
                <a:solidFill>
                  <a:srgbClr val="CC0000"/>
                </a:solidFill>
              </a:rPr>
              <a:t> de </a:t>
            </a:r>
            <a:r>
              <a:rPr lang="en-US" dirty="0" err="1" smtClean="0">
                <a:solidFill>
                  <a:srgbClr val="CC0000"/>
                </a:solidFill>
              </a:rPr>
              <a:t>barreiras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err="1" smtClean="0">
                <a:solidFill>
                  <a:srgbClr val="CC0000"/>
                </a:solidFill>
              </a:rPr>
              <a:t>à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err="1" smtClean="0">
                <a:solidFill>
                  <a:srgbClr val="CC0000"/>
                </a:solidFill>
              </a:rPr>
              <a:t>entrada</a:t>
            </a:r>
            <a:endParaRPr lang="en-US" dirty="0" smtClean="0">
              <a:solidFill>
                <a:srgbClr val="CC0000"/>
              </a:solidFill>
            </a:endParaRP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/>
              <a:t>- Para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poder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 </a:t>
            </a:r>
            <a:r>
              <a:rPr lang="en-US" dirty="0" err="1" smtClean="0"/>
              <a:t>exercido</a:t>
            </a:r>
            <a:r>
              <a:rPr lang="en-US" dirty="0" smtClean="0"/>
              <a:t> no </a:t>
            </a:r>
            <a:r>
              <a:rPr lang="en-US" dirty="0" err="1" smtClean="0"/>
              <a:t>longo</a:t>
            </a:r>
            <a:r>
              <a:rPr lang="en-US" dirty="0" smtClean="0"/>
              <a:t> </a:t>
            </a:r>
            <a:r>
              <a:rPr lang="en-US" dirty="0" err="1" smtClean="0"/>
              <a:t>prazo</a:t>
            </a:r>
            <a:r>
              <a:rPr lang="en-US" dirty="0" smtClean="0"/>
              <a:t>,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haver</a:t>
            </a:r>
            <a:r>
              <a:rPr lang="en-US" dirty="0" smtClean="0"/>
              <a:t> </a:t>
            </a:r>
            <a:r>
              <a:rPr lang="en-US" dirty="0" err="1" smtClean="0"/>
              <a:t>barreiras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entrada</a:t>
            </a:r>
            <a:endParaRPr lang="en-US" sz="2400" dirty="0" smtClean="0"/>
          </a:p>
          <a:p>
            <a:pPr lvl="1">
              <a:lnSpc>
                <a:spcPct val="90000"/>
              </a:lnSpc>
              <a:buClrTx/>
              <a:buSzPct val="80000"/>
              <a:buFont typeface="Wingdings" charset="2"/>
              <a:buChar char="Ø"/>
            </a:pPr>
            <a:r>
              <a:rPr lang="en-US" dirty="0" err="1" smtClean="0">
                <a:solidFill>
                  <a:srgbClr val="000099"/>
                </a:solidFill>
              </a:rPr>
              <a:t>Economias</a:t>
            </a:r>
            <a:r>
              <a:rPr lang="en-US" dirty="0" smtClean="0">
                <a:solidFill>
                  <a:srgbClr val="000099"/>
                </a:solidFill>
              </a:rPr>
              <a:t> de </a:t>
            </a:r>
            <a:r>
              <a:rPr lang="en-US" dirty="0" err="1" smtClean="0">
                <a:solidFill>
                  <a:srgbClr val="000099"/>
                </a:solidFill>
              </a:rPr>
              <a:t>escala</a:t>
            </a:r>
            <a:endParaRPr lang="en-US" dirty="0" smtClean="0">
              <a:solidFill>
                <a:srgbClr val="000099"/>
              </a:solidFill>
            </a:endParaRPr>
          </a:p>
          <a:p>
            <a:pPr lvl="2">
              <a:lnSpc>
                <a:spcPct val="90000"/>
              </a:lnSpc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0099"/>
                </a:solidFill>
              </a:rPr>
              <a:t>Para </a:t>
            </a:r>
            <a:r>
              <a:rPr lang="en-US" dirty="0" err="1" smtClean="0">
                <a:solidFill>
                  <a:srgbClr val="000099"/>
                </a:solidFill>
              </a:rPr>
              <a:t>uma</a:t>
            </a:r>
            <a:r>
              <a:rPr lang="en-US" dirty="0" smtClean="0">
                <a:solidFill>
                  <a:srgbClr val="000099"/>
                </a:solidFill>
              </a:rPr>
              <a:t> nova firma </a:t>
            </a:r>
            <a:r>
              <a:rPr lang="en-US" dirty="0" err="1" smtClean="0">
                <a:solidFill>
                  <a:srgbClr val="000099"/>
                </a:solidFill>
              </a:rPr>
              <a:t>entrar</a:t>
            </a:r>
            <a:r>
              <a:rPr lang="en-US" dirty="0" smtClean="0">
                <a:solidFill>
                  <a:srgbClr val="000099"/>
                </a:solidFill>
              </a:rPr>
              <a:t> no </a:t>
            </a:r>
            <a:r>
              <a:rPr lang="en-US" dirty="0" err="1" smtClean="0">
                <a:solidFill>
                  <a:srgbClr val="000099"/>
                </a:solidFill>
              </a:rPr>
              <a:t>mercado</a:t>
            </a:r>
            <a:r>
              <a:rPr lang="en-US" dirty="0" smtClean="0">
                <a:solidFill>
                  <a:srgbClr val="000099"/>
                </a:solidFill>
              </a:rPr>
              <a:t> de forma </a:t>
            </a:r>
            <a:r>
              <a:rPr lang="en-US" dirty="0" err="1" smtClean="0">
                <a:solidFill>
                  <a:srgbClr val="000099"/>
                </a:solidFill>
              </a:rPr>
              <a:t>competitiva</a:t>
            </a:r>
            <a:r>
              <a:rPr lang="en-US" dirty="0" smtClean="0">
                <a:solidFill>
                  <a:srgbClr val="000099"/>
                </a:solidFill>
              </a:rPr>
              <a:t>:</a:t>
            </a:r>
          </a:p>
          <a:p>
            <a:pPr lvl="3">
              <a:lnSpc>
                <a:spcPct val="90000"/>
              </a:lnSpc>
              <a:buSzPct val="80000"/>
              <a:buFont typeface="Wingdings" charset="2"/>
              <a:buChar char="Ø"/>
            </a:pPr>
            <a:r>
              <a:rPr lang="en-US" dirty="0" err="1" smtClean="0">
                <a:solidFill>
                  <a:srgbClr val="000099"/>
                </a:solidFill>
              </a:rPr>
              <a:t>deve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produzir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grandes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quantidades</a:t>
            </a:r>
            <a:r>
              <a:rPr lang="en-US" dirty="0" smtClean="0">
                <a:solidFill>
                  <a:srgbClr val="000099"/>
                </a:solidFill>
              </a:rPr>
              <a:t>: </a:t>
            </a:r>
            <a:r>
              <a:rPr lang="en-US" dirty="0" err="1" smtClean="0">
                <a:solidFill>
                  <a:srgbClr val="000099"/>
                </a:solidFill>
              </a:rPr>
              <a:t>preços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caem</a:t>
            </a:r>
            <a:r>
              <a:rPr lang="en-US" dirty="0" smtClean="0">
                <a:solidFill>
                  <a:srgbClr val="000099"/>
                </a:solidFill>
              </a:rPr>
              <a:t> e a </a:t>
            </a:r>
            <a:r>
              <a:rPr lang="en-US" dirty="0" err="1" smtClean="0">
                <a:solidFill>
                  <a:srgbClr val="000099"/>
                </a:solidFill>
              </a:rPr>
              <a:t>entrada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torna</a:t>
            </a:r>
            <a:r>
              <a:rPr lang="en-US" dirty="0" smtClean="0">
                <a:solidFill>
                  <a:srgbClr val="000099"/>
                </a:solidFill>
              </a:rPr>
              <a:t>-se </a:t>
            </a:r>
            <a:r>
              <a:rPr lang="en-US" dirty="0" err="1" smtClean="0">
                <a:solidFill>
                  <a:srgbClr val="000099"/>
                </a:solidFill>
              </a:rPr>
              <a:t>não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lucrativa</a:t>
            </a:r>
            <a:endParaRPr lang="en-US" dirty="0" smtClean="0">
              <a:solidFill>
                <a:srgbClr val="000099"/>
              </a:solidFill>
            </a:endParaRPr>
          </a:p>
          <a:p>
            <a:pPr lvl="3">
              <a:lnSpc>
                <a:spcPct val="90000"/>
              </a:lnSpc>
              <a:buSzPct val="80000"/>
              <a:buFont typeface="Wingdings" charset="2"/>
              <a:buChar char="Ø"/>
            </a:pPr>
            <a:r>
              <a:rPr lang="en-US" dirty="0" err="1" smtClean="0">
                <a:solidFill>
                  <a:srgbClr val="000099"/>
                </a:solidFill>
              </a:rPr>
              <a:t>Entra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escala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menor</a:t>
            </a:r>
            <a:r>
              <a:rPr lang="en-US" dirty="0" smtClean="0">
                <a:solidFill>
                  <a:srgbClr val="000099"/>
                </a:solidFill>
              </a:rPr>
              <a:t> e </a:t>
            </a:r>
            <a:r>
              <a:rPr lang="en-US" dirty="0" err="1" smtClean="0">
                <a:solidFill>
                  <a:srgbClr val="000099"/>
                </a:solidFill>
              </a:rPr>
              <a:t>enfrenta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desvantagem</a:t>
            </a:r>
            <a:r>
              <a:rPr lang="en-US" dirty="0" smtClean="0">
                <a:solidFill>
                  <a:srgbClr val="000099"/>
                </a:solidFill>
              </a:rPr>
              <a:t> de </a:t>
            </a:r>
            <a:r>
              <a:rPr lang="en-US" dirty="0" err="1" smtClean="0">
                <a:solidFill>
                  <a:srgbClr val="000099"/>
                </a:solidFill>
              </a:rPr>
              <a:t>custo</a:t>
            </a:r>
            <a:endParaRPr lang="en-US" dirty="0" smtClean="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  <a:buClrTx/>
              <a:buSzPct val="80000"/>
              <a:buFont typeface="Wingdings" charset="2"/>
              <a:buChar char="Ø"/>
            </a:pPr>
            <a:r>
              <a:rPr lang="en-US" dirty="0" err="1" smtClean="0">
                <a:solidFill>
                  <a:srgbClr val="000099"/>
                </a:solidFill>
              </a:rPr>
              <a:t>Medida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economia</a:t>
            </a:r>
            <a:r>
              <a:rPr lang="en-US" dirty="0" smtClean="0">
                <a:solidFill>
                  <a:srgbClr val="000099"/>
                </a:solidFill>
              </a:rPr>
              <a:t> de </a:t>
            </a:r>
            <a:r>
              <a:rPr lang="en-US" dirty="0" err="1" smtClean="0">
                <a:solidFill>
                  <a:srgbClr val="000099"/>
                </a:solidFill>
              </a:rPr>
              <a:t>escala</a:t>
            </a:r>
            <a:r>
              <a:rPr lang="en-US" dirty="0" smtClean="0">
                <a:solidFill>
                  <a:srgbClr val="000099"/>
                </a:solidFill>
              </a:rPr>
              <a:t>: </a:t>
            </a:r>
          </a:p>
          <a:p>
            <a:pPr lvl="2">
              <a:lnSpc>
                <a:spcPct val="90000"/>
              </a:lnSpc>
              <a:buSzPct val="80000"/>
              <a:buFont typeface="Wingdings" charset="2"/>
              <a:buChar char="Ø"/>
            </a:pPr>
            <a:r>
              <a:rPr lang="en-US" dirty="0" err="1" smtClean="0">
                <a:solidFill>
                  <a:srgbClr val="000099"/>
                </a:solidFill>
              </a:rPr>
              <a:t>Razão</a:t>
            </a:r>
            <a:r>
              <a:rPr lang="en-US" dirty="0" smtClean="0">
                <a:solidFill>
                  <a:srgbClr val="000099"/>
                </a:solidFill>
              </a:rPr>
              <a:t> entre </a:t>
            </a:r>
            <a:r>
              <a:rPr lang="en-US" dirty="0" err="1" smtClean="0">
                <a:solidFill>
                  <a:srgbClr val="000099"/>
                </a:solidFill>
              </a:rPr>
              <a:t>escala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mínima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eficiente</a:t>
            </a:r>
            <a:r>
              <a:rPr lang="en-US" dirty="0" smtClean="0">
                <a:solidFill>
                  <a:srgbClr val="000099"/>
                </a:solidFill>
              </a:rPr>
              <a:t> e </a:t>
            </a:r>
            <a:r>
              <a:rPr lang="en-US" dirty="0" err="1" smtClean="0">
                <a:solidFill>
                  <a:srgbClr val="000099"/>
                </a:solidFill>
              </a:rPr>
              <a:t>vendas</a:t>
            </a:r>
            <a:r>
              <a:rPr lang="en-US" dirty="0" smtClean="0">
                <a:solidFill>
                  <a:srgbClr val="000099"/>
                </a:solidFill>
              </a:rPr>
              <a:t> da </a:t>
            </a:r>
            <a:r>
              <a:rPr lang="en-US" dirty="0" err="1" smtClean="0">
                <a:solidFill>
                  <a:srgbClr val="000099"/>
                </a:solidFill>
              </a:rPr>
              <a:t>indústria</a:t>
            </a:r>
            <a:endParaRPr lang="en-US" dirty="0" smtClean="0">
              <a:solidFill>
                <a:srgbClr val="000099"/>
              </a:solidFill>
            </a:endParaRPr>
          </a:p>
          <a:p>
            <a:pPr lvl="2">
              <a:lnSpc>
                <a:spcPct val="90000"/>
              </a:lnSpc>
              <a:buSzPct val="80000"/>
              <a:buFont typeface="Wingdings" charset="2"/>
              <a:buChar char="Ø"/>
            </a:pPr>
            <a:r>
              <a:rPr lang="en-US" dirty="0" err="1" smtClean="0">
                <a:solidFill>
                  <a:srgbClr val="000099"/>
                </a:solidFill>
              </a:rPr>
              <a:t>Medida</a:t>
            </a:r>
            <a:r>
              <a:rPr lang="en-US" dirty="0" smtClean="0">
                <a:solidFill>
                  <a:srgbClr val="000099"/>
                </a:solidFill>
              </a:rPr>
              <a:t> de </a:t>
            </a:r>
            <a:r>
              <a:rPr lang="en-US" dirty="0" err="1" smtClean="0">
                <a:solidFill>
                  <a:srgbClr val="000099"/>
                </a:solidFill>
              </a:rPr>
              <a:t>disvantagem</a:t>
            </a:r>
            <a:r>
              <a:rPr lang="en-US" dirty="0" smtClean="0">
                <a:solidFill>
                  <a:srgbClr val="000099"/>
                </a:solidFill>
              </a:rPr>
              <a:t> de </a:t>
            </a:r>
            <a:r>
              <a:rPr lang="en-US" dirty="0" err="1" smtClean="0">
                <a:solidFill>
                  <a:srgbClr val="000099"/>
                </a:solidFill>
              </a:rPr>
              <a:t>custo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associada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operar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abaixo</a:t>
            </a:r>
            <a:r>
              <a:rPr lang="en-US" dirty="0" smtClean="0">
                <a:solidFill>
                  <a:srgbClr val="000099"/>
                </a:solidFill>
              </a:rPr>
              <a:t> da </a:t>
            </a:r>
            <a:r>
              <a:rPr lang="en-US" dirty="0" err="1" smtClean="0">
                <a:solidFill>
                  <a:srgbClr val="000099"/>
                </a:solidFill>
              </a:rPr>
              <a:t>escala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mínima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eficiente</a:t>
            </a:r>
            <a:r>
              <a:rPr lang="en-US" dirty="0" smtClean="0">
                <a:solidFill>
                  <a:srgbClr val="000099"/>
                </a:solidFill>
              </a:rPr>
              <a:t> (MES)</a:t>
            </a:r>
          </a:p>
          <a:p>
            <a:pPr lvl="2">
              <a:lnSpc>
                <a:spcPct val="90000"/>
              </a:lnSpc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0099"/>
                </a:solidFill>
              </a:rPr>
              <a:t>O capital </a:t>
            </a:r>
            <a:r>
              <a:rPr lang="en-US" dirty="0" err="1" smtClean="0">
                <a:solidFill>
                  <a:srgbClr val="000099"/>
                </a:solidFill>
              </a:rPr>
              <a:t>necessário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para</a:t>
            </a:r>
            <a:r>
              <a:rPr lang="en-US" dirty="0" smtClean="0">
                <a:solidFill>
                  <a:srgbClr val="000099"/>
                </a:solidFill>
              </a:rPr>
              <a:t> a </a:t>
            </a:r>
            <a:r>
              <a:rPr lang="en-US" dirty="0" err="1" smtClean="0">
                <a:solidFill>
                  <a:srgbClr val="000099"/>
                </a:solidFill>
              </a:rPr>
              <a:t>entrada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frequentemente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aproximado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pelo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custo</a:t>
            </a:r>
            <a:r>
              <a:rPr lang="en-US" dirty="0" smtClean="0">
                <a:solidFill>
                  <a:srgbClr val="000099"/>
                </a:solidFill>
              </a:rPr>
              <a:t> de </a:t>
            </a:r>
            <a:r>
              <a:rPr lang="en-US" dirty="0" err="1" smtClean="0">
                <a:solidFill>
                  <a:srgbClr val="000099"/>
                </a:solidFill>
              </a:rPr>
              <a:t>uma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planta</a:t>
            </a:r>
            <a:r>
              <a:rPr lang="en-US" dirty="0" smtClean="0">
                <a:solidFill>
                  <a:srgbClr val="000099"/>
                </a:solidFill>
              </a:rPr>
              <a:t> MES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647700"/>
          </a:xfrm>
        </p:spPr>
        <p:txBody>
          <a:bodyPr/>
          <a:lstStyle/>
          <a:p>
            <a:pPr algn="ctr"/>
            <a:r>
              <a:rPr lang="pt-BR" sz="3600" smtClean="0">
                <a:solidFill>
                  <a:srgbClr val="000099"/>
                </a:solidFill>
              </a:rPr>
              <a:t>Mercado Econômico (Cournot)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569325" cy="5732462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 pitchFamily="2" charset="2"/>
              <a:buNone/>
            </a:pPr>
            <a:endParaRPr lang="pt-BR" sz="2800" smtClean="0">
              <a:solidFill>
                <a:srgbClr val="000099"/>
              </a:solidFill>
            </a:endParaRPr>
          </a:p>
          <a:p>
            <a:pPr algn="ctr">
              <a:lnSpc>
                <a:spcPct val="150000"/>
              </a:lnSpc>
              <a:buFont typeface="Monotype Sorts" pitchFamily="2" charset="2"/>
              <a:buNone/>
            </a:pPr>
            <a:r>
              <a:rPr lang="pt-BR" smtClean="0">
                <a:solidFill>
                  <a:srgbClr val="000099"/>
                </a:solidFill>
              </a:rPr>
              <a:t>Mercado Econômico</a:t>
            </a:r>
          </a:p>
          <a:p>
            <a:pPr>
              <a:lnSpc>
                <a:spcPct val="150000"/>
              </a:lnSpc>
              <a:buFont typeface="Monotype Sorts" pitchFamily="2" charset="2"/>
              <a:buNone/>
            </a:pPr>
            <a:r>
              <a:rPr lang="pt-BR" sz="2800" smtClean="0">
                <a:solidFill>
                  <a:srgbClr val="000099"/>
                </a:solidFill>
              </a:rPr>
              <a:t> </a:t>
            </a:r>
            <a:r>
              <a:rPr lang="pt-BR" sz="2800" smtClean="0"/>
              <a:t>Conjunto de produtos, conjunto de vendedores e produtores e uma região geográfica na qual compradores e vendedores interagem para determinar </a:t>
            </a:r>
            <a:r>
              <a:rPr lang="pt-BR" sz="2800" b="1" i="1" smtClean="0"/>
              <a:t>os preços</a:t>
            </a:r>
            <a:r>
              <a:rPr lang="pt-BR" sz="2800" smtClean="0"/>
              <a:t> de cada produto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Márcia A. F. Dias de Moraes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668338"/>
          </a:xfrm>
        </p:spPr>
        <p:txBody>
          <a:bodyPr/>
          <a:lstStyle/>
          <a:p>
            <a:pPr algn="ctr"/>
            <a:r>
              <a:rPr lang="en-US" sz="4000" dirty="0" err="1" smtClean="0"/>
              <a:t>Aplicação</a:t>
            </a:r>
            <a:r>
              <a:rPr lang="en-US" sz="4000" dirty="0" smtClean="0"/>
              <a:t> E-C-D: </a:t>
            </a:r>
            <a:r>
              <a:rPr lang="en-US" sz="4000" dirty="0" err="1" smtClean="0"/>
              <a:t>Modelo</a:t>
            </a:r>
            <a:r>
              <a:rPr lang="en-US" sz="4000" dirty="0" smtClean="0"/>
              <a:t> </a:t>
            </a:r>
            <a:r>
              <a:rPr lang="en-US" sz="4000" dirty="0" err="1" smtClean="0"/>
              <a:t>Básico</a:t>
            </a:r>
            <a:endParaRPr lang="pt-BR" sz="40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980728"/>
            <a:ext cx="8784976" cy="5688632"/>
          </a:xfrm>
        </p:spPr>
        <p:txBody>
          <a:bodyPr/>
          <a:lstStyle/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3200" dirty="0" err="1" smtClean="0">
                <a:solidFill>
                  <a:srgbClr val="CC0000"/>
                </a:solidFill>
              </a:rPr>
              <a:t>Medidas</a:t>
            </a:r>
            <a:r>
              <a:rPr lang="en-US" sz="3200" dirty="0" smtClean="0">
                <a:solidFill>
                  <a:srgbClr val="CC0000"/>
                </a:solidFill>
              </a:rPr>
              <a:t> de </a:t>
            </a:r>
            <a:r>
              <a:rPr lang="en-US" sz="3200" dirty="0" err="1" smtClean="0">
                <a:solidFill>
                  <a:srgbClr val="CC0000"/>
                </a:solidFill>
              </a:rPr>
              <a:t>barreiras</a:t>
            </a:r>
            <a:r>
              <a:rPr lang="en-US" sz="3200" dirty="0" smtClean="0">
                <a:solidFill>
                  <a:srgbClr val="CC0000"/>
                </a:solidFill>
              </a:rPr>
              <a:t> </a:t>
            </a:r>
            <a:r>
              <a:rPr lang="en-US" sz="3200" dirty="0" err="1" smtClean="0">
                <a:solidFill>
                  <a:srgbClr val="CC0000"/>
                </a:solidFill>
              </a:rPr>
              <a:t>à</a:t>
            </a:r>
            <a:r>
              <a:rPr lang="en-US" sz="3200" dirty="0" smtClean="0">
                <a:solidFill>
                  <a:srgbClr val="CC0000"/>
                </a:solidFill>
              </a:rPr>
              <a:t> </a:t>
            </a:r>
            <a:r>
              <a:rPr lang="en-US" sz="3200" dirty="0" err="1" smtClean="0">
                <a:solidFill>
                  <a:srgbClr val="CC0000"/>
                </a:solidFill>
              </a:rPr>
              <a:t>entrada</a:t>
            </a:r>
            <a:endParaRPr lang="en-US" sz="3200" dirty="0" smtClean="0">
              <a:solidFill>
                <a:srgbClr val="CC0000"/>
              </a:solidFill>
            </a:endParaRPr>
          </a:p>
          <a:p>
            <a:pPr lvl="1">
              <a:lnSpc>
                <a:spcPct val="90000"/>
              </a:lnSpc>
              <a:buClrTx/>
              <a:buSzPct val="79000"/>
              <a:buFont typeface="Wingdings" charset="2"/>
              <a:buChar char="Ø"/>
            </a:pPr>
            <a:r>
              <a:rPr lang="en-US" sz="3200" dirty="0" err="1" smtClean="0">
                <a:solidFill>
                  <a:srgbClr val="000099"/>
                </a:solidFill>
              </a:rPr>
              <a:t>Diferenciação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smtClean="0">
                <a:solidFill>
                  <a:srgbClr val="000099"/>
                </a:solidFill>
              </a:rPr>
              <a:t>de </a:t>
            </a:r>
            <a:r>
              <a:rPr lang="en-US" sz="3200" dirty="0" err="1" smtClean="0">
                <a:solidFill>
                  <a:srgbClr val="000099"/>
                </a:solidFill>
              </a:rPr>
              <a:t>produto</a:t>
            </a:r>
            <a:endParaRPr lang="en-US" sz="3200" dirty="0" smtClean="0">
              <a:solidFill>
                <a:srgbClr val="000099"/>
              </a:solidFill>
            </a:endParaRPr>
          </a:p>
          <a:p>
            <a:pPr lvl="2">
              <a:lnSpc>
                <a:spcPct val="90000"/>
              </a:lnSpc>
              <a:buSzPct val="79000"/>
              <a:buFont typeface="Wingdings" charset="2"/>
              <a:buChar char="Ø"/>
            </a:pPr>
            <a:r>
              <a:rPr lang="en-US" sz="2800" dirty="0" err="1" smtClean="0">
                <a:solidFill>
                  <a:srgbClr val="000099"/>
                </a:solidFill>
              </a:rPr>
              <a:t>Marca</a:t>
            </a:r>
            <a:r>
              <a:rPr lang="en-US" sz="2800" dirty="0" smtClean="0">
                <a:solidFill>
                  <a:srgbClr val="000099"/>
                </a:solidFill>
              </a:rPr>
              <a:t> forte: firma </a:t>
            </a:r>
            <a:r>
              <a:rPr lang="en-US" sz="2800" dirty="0" err="1" smtClean="0">
                <a:solidFill>
                  <a:srgbClr val="000099"/>
                </a:solidFill>
              </a:rPr>
              <a:t>deve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convencer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consumidores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migrarem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para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seu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produto</a:t>
            </a:r>
            <a:endParaRPr lang="en-US" sz="2800" dirty="0" smtClean="0">
              <a:solidFill>
                <a:srgbClr val="000099"/>
              </a:solidFill>
            </a:endParaRPr>
          </a:p>
          <a:p>
            <a:pPr lvl="3">
              <a:lnSpc>
                <a:spcPct val="90000"/>
              </a:lnSpc>
              <a:buSzPct val="79000"/>
              <a:buFont typeface="Wingdings" charset="2"/>
              <a:buChar char="Ø"/>
            </a:pPr>
            <a:r>
              <a:rPr lang="en-US" sz="2400" dirty="0" err="1" smtClean="0">
                <a:solidFill>
                  <a:srgbClr val="000099"/>
                </a:solidFill>
              </a:rPr>
              <a:t>Deve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oferecer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melhores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condições</a:t>
            </a:r>
            <a:r>
              <a:rPr lang="en-US" sz="2400" dirty="0" smtClean="0">
                <a:solidFill>
                  <a:srgbClr val="000099"/>
                </a:solidFill>
              </a:rPr>
              <a:t>: </a:t>
            </a:r>
            <a:r>
              <a:rPr lang="en-US" sz="2400" dirty="0" err="1" smtClean="0">
                <a:solidFill>
                  <a:srgbClr val="000099"/>
                </a:solidFill>
              </a:rPr>
              <a:t>preço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ou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qualidade</a:t>
            </a:r>
            <a:endParaRPr lang="en-US" sz="2400" dirty="0" smtClean="0">
              <a:solidFill>
                <a:srgbClr val="000099"/>
              </a:solidFill>
            </a:endParaRPr>
          </a:p>
          <a:p>
            <a:pPr lvl="3">
              <a:lnSpc>
                <a:spcPct val="90000"/>
              </a:lnSpc>
              <a:buSzPct val="79000"/>
              <a:buFont typeface="Wingdings" charset="2"/>
              <a:buChar char="Ø"/>
            </a:pPr>
            <a:r>
              <a:rPr lang="en-US" sz="2400" dirty="0" err="1" smtClean="0">
                <a:solidFill>
                  <a:srgbClr val="000099"/>
                </a:solidFill>
              </a:rPr>
              <a:t>Investir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em</a:t>
            </a:r>
            <a:r>
              <a:rPr lang="en-US" sz="2400" dirty="0" smtClean="0">
                <a:solidFill>
                  <a:srgbClr val="000099"/>
                </a:solidFill>
              </a:rPr>
              <a:t> propaganda</a:t>
            </a:r>
          </a:p>
          <a:p>
            <a:pPr lvl="3">
              <a:lnSpc>
                <a:spcPct val="90000"/>
              </a:lnSpc>
              <a:buSzPct val="79000"/>
              <a:buFont typeface="Wingdings" charset="2"/>
              <a:buChar char="Ø"/>
            </a:pPr>
            <a:r>
              <a:rPr lang="en-US" sz="2400" dirty="0" err="1" smtClean="0">
                <a:solidFill>
                  <a:srgbClr val="000099"/>
                </a:solidFill>
              </a:rPr>
              <a:t>Medidas</a:t>
            </a:r>
            <a:r>
              <a:rPr lang="en-US" sz="2400" dirty="0" smtClean="0">
                <a:solidFill>
                  <a:srgbClr val="000099"/>
                </a:solidFill>
              </a:rPr>
              <a:t>: </a:t>
            </a:r>
            <a:r>
              <a:rPr lang="en-US" sz="2400" dirty="0" err="1" smtClean="0">
                <a:solidFill>
                  <a:srgbClr val="000099"/>
                </a:solidFill>
              </a:rPr>
              <a:t>gastos</a:t>
            </a:r>
            <a:r>
              <a:rPr lang="en-US" sz="2400" dirty="0" smtClean="0">
                <a:solidFill>
                  <a:srgbClr val="000099"/>
                </a:solidFill>
              </a:rPr>
              <a:t> com </a:t>
            </a:r>
            <a:r>
              <a:rPr lang="en-US" sz="2400" dirty="0" err="1" smtClean="0">
                <a:solidFill>
                  <a:srgbClr val="000099"/>
                </a:solidFill>
              </a:rPr>
              <a:t>pesquisa</a:t>
            </a:r>
            <a:r>
              <a:rPr lang="en-US" sz="2400" dirty="0" smtClean="0">
                <a:solidFill>
                  <a:srgbClr val="000099"/>
                </a:solidFill>
              </a:rPr>
              <a:t> e </a:t>
            </a:r>
            <a:r>
              <a:rPr lang="en-US" sz="2400" dirty="0" err="1" smtClean="0">
                <a:solidFill>
                  <a:srgbClr val="000099"/>
                </a:solidFill>
              </a:rPr>
              <a:t>desenvolvimento</a:t>
            </a:r>
            <a:r>
              <a:rPr lang="en-US" sz="2400" dirty="0" smtClean="0">
                <a:solidFill>
                  <a:srgbClr val="000099"/>
                </a:solidFill>
              </a:rPr>
              <a:t> e/</a:t>
            </a:r>
            <a:r>
              <a:rPr lang="en-US" sz="2400" dirty="0" err="1" smtClean="0">
                <a:solidFill>
                  <a:srgbClr val="000099"/>
                </a:solidFill>
              </a:rPr>
              <a:t>ou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ou</a:t>
            </a:r>
            <a:r>
              <a:rPr lang="en-US" sz="2400" dirty="0" smtClean="0">
                <a:solidFill>
                  <a:srgbClr val="000099"/>
                </a:solidFill>
              </a:rPr>
              <a:t> com propaganda</a:t>
            </a:r>
          </a:p>
          <a:p>
            <a:pPr lvl="1">
              <a:lnSpc>
                <a:spcPct val="90000"/>
              </a:lnSpc>
              <a:buClrTx/>
              <a:buSzPct val="79000"/>
              <a:buFont typeface="Wingdings" charset="2"/>
              <a:buChar char="Ø"/>
            </a:pPr>
            <a:r>
              <a:rPr lang="en-US" sz="3200" dirty="0" err="1" smtClean="0">
                <a:solidFill>
                  <a:srgbClr val="000099"/>
                </a:solidFill>
              </a:rPr>
              <a:t>Vantagens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absolutas</a:t>
            </a:r>
            <a:r>
              <a:rPr lang="en-US" sz="3200" dirty="0" smtClean="0">
                <a:solidFill>
                  <a:srgbClr val="000099"/>
                </a:solidFill>
              </a:rPr>
              <a:t> de </a:t>
            </a:r>
            <a:r>
              <a:rPr lang="en-US" sz="3200" dirty="0" err="1" smtClean="0">
                <a:solidFill>
                  <a:srgbClr val="000099"/>
                </a:solidFill>
              </a:rPr>
              <a:t>custo</a:t>
            </a:r>
            <a:endParaRPr lang="en-US" sz="3200" dirty="0" smtClean="0">
              <a:solidFill>
                <a:srgbClr val="000099"/>
              </a:solidFill>
            </a:endParaRPr>
          </a:p>
          <a:p>
            <a:pPr lvl="2">
              <a:lnSpc>
                <a:spcPct val="90000"/>
              </a:lnSpc>
              <a:buSzPct val="79000"/>
              <a:buFont typeface="Wingdings" charset="2"/>
              <a:buChar char="Ø"/>
            </a:pPr>
            <a:r>
              <a:rPr lang="en-US" sz="2800" dirty="0" err="1" smtClean="0">
                <a:solidFill>
                  <a:srgbClr val="000099"/>
                </a:solidFill>
              </a:rPr>
              <a:t>Quando</a:t>
            </a:r>
            <a:r>
              <a:rPr lang="en-US" sz="2800" dirty="0" smtClean="0">
                <a:solidFill>
                  <a:srgbClr val="000099"/>
                </a:solidFill>
              </a:rPr>
              <a:t> a firma </a:t>
            </a:r>
            <a:r>
              <a:rPr lang="en-US" sz="2800" dirty="0" err="1" smtClean="0">
                <a:solidFill>
                  <a:srgbClr val="000099"/>
                </a:solidFill>
              </a:rPr>
              <a:t>estabelecida</a:t>
            </a:r>
            <a:r>
              <a:rPr lang="en-US" sz="2800" dirty="0" smtClean="0">
                <a:solidFill>
                  <a:srgbClr val="000099"/>
                </a:solidFill>
              </a:rPr>
              <a:t> tem </a:t>
            </a:r>
            <a:r>
              <a:rPr lang="en-US" sz="2800" dirty="0" err="1" smtClean="0">
                <a:solidFill>
                  <a:srgbClr val="000099"/>
                </a:solidFill>
              </a:rPr>
              <a:t>vantagens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absolutas</a:t>
            </a:r>
            <a:r>
              <a:rPr lang="en-US" sz="2800" dirty="0" smtClean="0">
                <a:solidFill>
                  <a:srgbClr val="000099"/>
                </a:solidFill>
              </a:rPr>
              <a:t> de </a:t>
            </a:r>
            <a:r>
              <a:rPr lang="en-US" sz="2800" dirty="0" err="1" smtClean="0">
                <a:solidFill>
                  <a:srgbClr val="000099"/>
                </a:solidFill>
              </a:rPr>
              <a:t>custo</a:t>
            </a:r>
            <a:r>
              <a:rPr lang="en-US" sz="2800" dirty="0" smtClean="0">
                <a:solidFill>
                  <a:srgbClr val="000099"/>
                </a:solidFill>
              </a:rPr>
              <a:t>, a </a:t>
            </a:r>
            <a:r>
              <a:rPr lang="en-US" sz="2800" dirty="0" err="1" smtClean="0">
                <a:solidFill>
                  <a:srgbClr val="000099"/>
                </a:solidFill>
              </a:rPr>
              <a:t>entrada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torna</a:t>
            </a:r>
            <a:r>
              <a:rPr lang="en-US" sz="2800" dirty="0" smtClean="0">
                <a:solidFill>
                  <a:srgbClr val="000099"/>
                </a:solidFill>
              </a:rPr>
              <a:t>-se </a:t>
            </a:r>
            <a:r>
              <a:rPr lang="en-US" sz="2800" dirty="0" err="1" smtClean="0">
                <a:solidFill>
                  <a:srgbClr val="000099"/>
                </a:solidFill>
              </a:rPr>
              <a:t>impossível</a:t>
            </a:r>
            <a:endParaRPr lang="en-US" sz="2800" dirty="0" smtClean="0">
              <a:solidFill>
                <a:srgbClr val="000099"/>
              </a:solidFill>
            </a:endParaRPr>
          </a:p>
          <a:p>
            <a:pPr lvl="3">
              <a:lnSpc>
                <a:spcPct val="90000"/>
              </a:lnSpc>
              <a:buSzPct val="79000"/>
              <a:buFont typeface="Wingdings" charset="2"/>
              <a:buChar char="Ø"/>
            </a:pPr>
            <a:r>
              <a:rPr lang="en-US" sz="2400" dirty="0" err="1" smtClean="0">
                <a:solidFill>
                  <a:srgbClr val="000099"/>
                </a:solidFill>
              </a:rPr>
              <a:t>Necessidade</a:t>
            </a:r>
            <a:r>
              <a:rPr lang="en-US" sz="2400" dirty="0" smtClean="0">
                <a:solidFill>
                  <a:srgbClr val="000099"/>
                </a:solidFill>
              </a:rPr>
              <a:t> de </a:t>
            </a:r>
            <a:r>
              <a:rPr lang="en-US" sz="2400" dirty="0" err="1" smtClean="0">
                <a:solidFill>
                  <a:srgbClr val="000099"/>
                </a:solidFill>
              </a:rPr>
              <a:t>grandes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investimento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em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ativos</a:t>
            </a:r>
            <a:r>
              <a:rPr lang="en-US" sz="2400" dirty="0" smtClean="0">
                <a:solidFill>
                  <a:srgbClr val="000099"/>
                </a:solidFill>
              </a:rPr>
              <a:t> com sunk cost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</a:p>
          <a:p>
            <a:pPr lvl="3">
              <a:lnSpc>
                <a:spcPct val="90000"/>
              </a:lnSpc>
            </a:pPr>
            <a:endParaRPr lang="en-US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spect="1" noChangeArrowheads="1"/>
          </p:cNvSpPr>
          <p:nvPr>
            <p:ph type="title"/>
          </p:nvPr>
        </p:nvSpPr>
        <p:spPr>
          <a:xfrm>
            <a:off x="755576" y="260648"/>
            <a:ext cx="7702624" cy="648073"/>
          </a:xfrm>
        </p:spPr>
        <p:txBody>
          <a:bodyPr/>
          <a:lstStyle/>
          <a:p>
            <a:pPr algn="ctr"/>
            <a:r>
              <a:rPr lang="en-US" sz="4000" dirty="0" err="1" smtClean="0"/>
              <a:t>Aplicação</a:t>
            </a:r>
            <a:r>
              <a:rPr lang="en-US" sz="4000" dirty="0" smtClean="0"/>
              <a:t> E-C-D</a:t>
            </a:r>
            <a:endParaRPr lang="pt-BR" sz="40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496944" cy="5472608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pt-BR" sz="2800" dirty="0" smtClean="0"/>
              <a:t>Duas hipóteses podem ser testadas no modelo:</a:t>
            </a:r>
          </a:p>
          <a:p>
            <a:pPr>
              <a:buFont typeface="Monotype Sorts" pitchFamily="2" charset="2"/>
              <a:buNone/>
            </a:pPr>
            <a:r>
              <a:rPr lang="pt-BR" sz="2800" dirty="0" smtClean="0"/>
              <a:t>Hipótese 1: O exercício do poder de mercado deve aumentar com o aumento da concentração</a:t>
            </a:r>
          </a:p>
          <a:p>
            <a:pPr>
              <a:buFont typeface="Monotype Sorts" pitchFamily="2" charset="2"/>
              <a:buNone/>
            </a:pPr>
            <a:r>
              <a:rPr lang="pt-BR" sz="2800" dirty="0" smtClean="0"/>
              <a:t>Hipótese 2: Quanto maiores as barreiras à entrada, maior o exercício do poder de mercado</a:t>
            </a:r>
          </a:p>
          <a:p>
            <a:pPr>
              <a:buFontTx/>
              <a:buChar char="-"/>
            </a:pPr>
            <a:r>
              <a:rPr lang="pt-BR" sz="2800" dirty="0" smtClean="0"/>
              <a:t>Vários autores testaram o modelo: </a:t>
            </a:r>
            <a:r>
              <a:rPr lang="pt-BR" sz="2800" dirty="0" err="1" smtClean="0"/>
              <a:t>Church</a:t>
            </a:r>
            <a:r>
              <a:rPr lang="pt-BR" sz="2800" dirty="0" smtClean="0"/>
              <a:t> &amp; </a:t>
            </a:r>
            <a:r>
              <a:rPr lang="pt-BR" sz="2800" dirty="0" err="1" smtClean="0"/>
              <a:t>Ware</a:t>
            </a:r>
            <a:r>
              <a:rPr lang="pt-BR" sz="2800" dirty="0" smtClean="0"/>
              <a:t>, cap. 12</a:t>
            </a:r>
          </a:p>
          <a:p>
            <a:pPr>
              <a:buFontTx/>
              <a:buChar char="-"/>
            </a:pPr>
            <a:r>
              <a:rPr lang="en-US" sz="2800" dirty="0" smtClean="0"/>
              <a:t>Weiss, L.W. Concentration and Price. MIT Press. 1989</a:t>
            </a:r>
          </a:p>
          <a:p>
            <a:pPr>
              <a:buFontTx/>
              <a:buChar char="-"/>
            </a:pPr>
            <a:r>
              <a:rPr lang="en-US" sz="2800" dirty="0" smtClean="0"/>
              <a:t>Montebello, A.E.S. </a:t>
            </a:r>
            <a:r>
              <a:rPr lang="pt-BR" sz="2800" dirty="0" smtClean="0"/>
              <a:t>Configuração, reestruturação e mercado de trabalho do setor de celulose e papel no Brasil</a:t>
            </a:r>
            <a:r>
              <a:rPr lang="en-US" sz="2800" dirty="0" smtClean="0"/>
              <a:t> . </a:t>
            </a:r>
            <a:r>
              <a:rPr lang="en-US" sz="2800" dirty="0" err="1" smtClean="0"/>
              <a:t>Tese</a:t>
            </a:r>
            <a:r>
              <a:rPr lang="en-US" sz="2800" dirty="0" smtClean="0"/>
              <a:t> </a:t>
            </a:r>
            <a:r>
              <a:rPr lang="en-US" sz="2800" dirty="0" err="1" smtClean="0"/>
              <a:t>doutorado</a:t>
            </a:r>
            <a:r>
              <a:rPr lang="en-US" sz="2800" dirty="0" smtClean="0"/>
              <a:t>. ESALQ. 2010</a:t>
            </a:r>
            <a:endParaRPr lang="pt-BR" sz="2800" dirty="0" smtClean="0"/>
          </a:p>
          <a:p>
            <a:pPr>
              <a:buFont typeface="Monotype Sorts" pitchFamily="2" charset="2"/>
              <a:buNone/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497887" cy="568325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pt-BR" sz="3600" dirty="0" smtClean="0">
                <a:solidFill>
                  <a:srgbClr val="000099"/>
                </a:solidFill>
              </a:rPr>
              <a:t>Definição de </a:t>
            </a:r>
            <a:r>
              <a:rPr lang="pt-BR" sz="3600" b="1" i="1" dirty="0" smtClean="0">
                <a:solidFill>
                  <a:srgbClr val="000099"/>
                </a:solidFill>
              </a:rPr>
              <a:t>Mercados Relevantes</a:t>
            </a:r>
          </a:p>
          <a:p>
            <a:pPr>
              <a:buFont typeface="Symbol" pitchFamily="18" charset="2"/>
              <a:buChar char="Þ"/>
            </a:pPr>
            <a:r>
              <a:rPr lang="pt-BR" dirty="0" smtClean="0"/>
              <a:t>para a concentração ter influência no desempenho, a indústria deve estar no seu </a:t>
            </a:r>
            <a:r>
              <a:rPr lang="pt-BR" dirty="0" smtClean="0">
                <a:solidFill>
                  <a:schemeClr val="accent1"/>
                </a:solidFill>
              </a:rPr>
              <a:t>mercado relevante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ser </a:t>
            </a:r>
            <a:r>
              <a:rPr lang="en-US" dirty="0" err="1" smtClean="0"/>
              <a:t>incluídos</a:t>
            </a:r>
            <a:r>
              <a:rPr lang="en-US" dirty="0" smtClean="0"/>
              <a:t> no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análise</a:t>
            </a:r>
            <a:r>
              <a:rPr lang="en-US" dirty="0" smtClean="0"/>
              <a:t> 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produtos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afetam</a:t>
            </a:r>
            <a:r>
              <a:rPr lang="en-US" dirty="0" smtClean="0"/>
              <a:t> o </a:t>
            </a:r>
            <a:r>
              <a:rPr lang="en-US" dirty="0" err="1" smtClean="0"/>
              <a:t>preço</a:t>
            </a:r>
            <a:endParaRPr lang="pt-BR" dirty="0" smtClean="0"/>
          </a:p>
          <a:p>
            <a:pPr lvl="1">
              <a:buFont typeface="Monotype Sorts" pitchFamily="2" charset="2"/>
              <a:buNone/>
            </a:pPr>
            <a:r>
              <a:rPr lang="pt-BR" dirty="0" smtClean="0">
                <a:sym typeface="Symbol" pitchFamily="18" charset="2"/>
              </a:rPr>
              <a:t> garrafa plástica e de vidro estão no mesmo mercado?</a:t>
            </a:r>
          </a:p>
          <a:p>
            <a:pPr>
              <a:buFont typeface="Symbol" pitchFamily="18" charset="2"/>
              <a:buChar char="Þ"/>
            </a:pPr>
            <a:r>
              <a:rPr lang="pt-BR" dirty="0" smtClean="0">
                <a:sym typeface="Symbol" pitchFamily="18" charset="2"/>
              </a:rPr>
              <a:t>Firmas </a:t>
            </a:r>
            <a:r>
              <a:rPr lang="pt-BR" dirty="0" err="1" smtClean="0">
                <a:sym typeface="Symbol" pitchFamily="18" charset="2"/>
              </a:rPr>
              <a:t>multi-produto</a:t>
            </a:r>
            <a:r>
              <a:rPr lang="pt-BR" dirty="0" smtClean="0">
                <a:sym typeface="Symbol" pitchFamily="18" charset="2"/>
              </a:rPr>
              <a:t> </a:t>
            </a:r>
          </a:p>
          <a:p>
            <a:pPr lvl="1">
              <a:buFont typeface="Symbol" pitchFamily="18" charset="2"/>
              <a:buChar char="Þ"/>
            </a:pPr>
            <a:r>
              <a:rPr lang="en-US" dirty="0" err="1" smtClean="0">
                <a:sym typeface="Symbol" pitchFamily="18" charset="2"/>
              </a:rPr>
              <a:t>Devem</a:t>
            </a:r>
            <a:r>
              <a:rPr lang="en-US" dirty="0" smtClean="0">
                <a:sym typeface="Symbol" pitchFamily="18" charset="2"/>
              </a:rPr>
              <a:t> ser </a:t>
            </a:r>
            <a:r>
              <a:rPr lang="en-US" dirty="0" err="1" smtClean="0">
                <a:sym typeface="Symbol" pitchFamily="18" charset="2"/>
              </a:rPr>
              <a:t>consideradas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em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todos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os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mercados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que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atua</a:t>
            </a:r>
            <a:endParaRPr lang="pt-BR" dirty="0" smtClean="0">
              <a:sym typeface="Symbol" pitchFamily="18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Márcia A. F. Dias de Moraes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pt-BR" sz="4000" smtClean="0"/>
              <a:t/>
            </a:r>
            <a:br>
              <a:rPr lang="pt-BR" sz="4000" smtClean="0"/>
            </a:br>
            <a:r>
              <a:rPr lang="pt-BR" sz="4000" smtClean="0"/>
              <a:t>USA: muitos estudos baseados </a:t>
            </a:r>
            <a:r>
              <a:rPr lang="pt-BR" sz="4000" i="1" smtClean="0"/>
              <a:t>Standard Industrial Classification</a:t>
            </a:r>
            <a:endParaRPr lang="pt-BR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343400"/>
          </a:xfrm>
        </p:spPr>
        <p:txBody>
          <a:bodyPr/>
          <a:lstStyle/>
          <a:p>
            <a:r>
              <a:rPr lang="pt-BR" smtClean="0"/>
              <a:t>Sistema de classificação das indústria com 7 dígitos </a:t>
            </a:r>
          </a:p>
          <a:p>
            <a:r>
              <a:rPr lang="pt-BR" smtClean="0"/>
              <a:t>Classifica-se as indústrias conforme o SIC</a:t>
            </a:r>
          </a:p>
          <a:p>
            <a:r>
              <a:rPr lang="pt-BR" smtClean="0"/>
              <a:t>Ex: Código 28: indústria química</a:t>
            </a:r>
          </a:p>
          <a:p>
            <a:r>
              <a:rPr lang="pt-BR" smtClean="0"/>
              <a:t> Código 28133: química dióxido carbono</a:t>
            </a:r>
          </a:p>
          <a:p>
            <a:r>
              <a:rPr lang="pt-BR" smtClean="0"/>
              <a:t>quantos mais dígitos (até 7) maior o detalhamento </a:t>
            </a:r>
          </a:p>
          <a:p>
            <a:r>
              <a:rPr lang="pt-BR" smtClean="0"/>
              <a:t>IBGE: similar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Márcia A. F. Dias de Moraes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algn="ctr"/>
            <a:r>
              <a:rPr lang="pt-BR" sz="4000" smtClean="0"/>
              <a:t>Definição Mercado Relevante</a:t>
            </a:r>
            <a:endParaRPr lang="pt-BR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pt-BR" smtClean="0"/>
              <a:t>“mercado é um conjunto de agentes (firmas ou indivíduos), cada um ofertando produtos ou serviços que tem algum grau de substituição, para os mesmos compradores potenciais”  Koch, 1980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algn="ctr"/>
            <a:r>
              <a:rPr lang="pt-BR" sz="4000" smtClean="0"/>
              <a:t>Conceito de Mercado</a:t>
            </a:r>
            <a:endParaRPr lang="pt-BR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120000"/>
              </a:lnSpc>
              <a:buFont typeface="Monotype Sorts" pitchFamily="2" charset="2"/>
              <a:buNone/>
            </a:pPr>
            <a:r>
              <a:rPr lang="pt-BR" smtClean="0"/>
              <a:t>Três questões devem ser consideradas na definição de um mercado:</a:t>
            </a:r>
          </a:p>
          <a:p>
            <a:pPr marL="609600" indent="-609600">
              <a:lnSpc>
                <a:spcPct val="120000"/>
              </a:lnSpc>
              <a:buFont typeface="Monotype Sorts" pitchFamily="2" charset="2"/>
              <a:buAutoNum type="alphaLcParenR"/>
            </a:pPr>
            <a:r>
              <a:rPr lang="pt-BR" smtClean="0"/>
              <a:t>a intercambialidade entre os produtos</a:t>
            </a:r>
          </a:p>
          <a:p>
            <a:pPr marL="609600" indent="-609600">
              <a:lnSpc>
                <a:spcPct val="120000"/>
              </a:lnSpc>
              <a:buFont typeface="Monotype Sorts" pitchFamily="2" charset="2"/>
              <a:buAutoNum type="alphaLcParenR"/>
            </a:pPr>
            <a:r>
              <a:rPr lang="pt-BR" smtClean="0"/>
              <a:t> a geografia </a:t>
            </a:r>
          </a:p>
          <a:p>
            <a:pPr marL="609600" indent="-609600">
              <a:lnSpc>
                <a:spcPct val="120000"/>
              </a:lnSpc>
              <a:buFont typeface="Monotype Sorts" pitchFamily="2" charset="2"/>
              <a:buAutoNum type="alphaLcParenR"/>
            </a:pPr>
            <a:r>
              <a:rPr lang="pt-BR" smtClean="0"/>
              <a:t>o tempo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772400" cy="647700"/>
          </a:xfrm>
        </p:spPr>
        <p:txBody>
          <a:bodyPr/>
          <a:lstStyle/>
          <a:p>
            <a:pPr algn="ctr"/>
            <a:r>
              <a:rPr lang="pt-BR" sz="4000" dirty="0" smtClean="0">
                <a:solidFill>
                  <a:srgbClr val="000099"/>
                </a:solidFill>
              </a:rPr>
              <a:t/>
            </a:r>
            <a:br>
              <a:rPr lang="pt-BR" sz="4000" dirty="0" smtClean="0">
                <a:solidFill>
                  <a:srgbClr val="000099"/>
                </a:solidFill>
              </a:rPr>
            </a:br>
            <a:r>
              <a:rPr lang="pt-BR" sz="4000" dirty="0" smtClean="0">
                <a:solidFill>
                  <a:srgbClr val="000099"/>
                </a:solidFill>
              </a:rPr>
              <a:t> Dimensão Produto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620688"/>
            <a:ext cx="8784976" cy="5929313"/>
          </a:xfrm>
        </p:spPr>
        <p:txBody>
          <a:bodyPr/>
          <a:lstStyle/>
          <a:p>
            <a:pPr>
              <a:lnSpc>
                <a:spcPct val="120000"/>
              </a:lnSpc>
              <a:buNone/>
            </a:pPr>
            <a:r>
              <a:rPr lang="pt-BR" sz="2400" dirty="0" smtClean="0"/>
              <a:t>Refere-se a substituição entre os produtos: o quanto os produtos são substitutos aos olhos do consumidor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pt-BR" sz="2400" b="1" dirty="0" smtClean="0">
                <a:solidFill>
                  <a:srgbClr val="006600"/>
                </a:solidFill>
              </a:rPr>
              <a:t>Produtos homogêneos</a:t>
            </a:r>
            <a:r>
              <a:rPr lang="pt-BR" sz="2400" dirty="0" smtClean="0"/>
              <a:t>: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  <a:defRPr/>
            </a:pPr>
            <a:r>
              <a:rPr lang="pt-BR" sz="2400" dirty="0" smtClean="0"/>
              <a:t>	As firmas do mercado produzem produtos substitutos e estes produtos são </a:t>
            </a:r>
            <a:r>
              <a:rPr lang="pt-BR" sz="2400" i="1" u="sng" dirty="0" smtClean="0"/>
              <a:t>substitutos distantes </a:t>
            </a:r>
            <a:r>
              <a:rPr lang="pt-BR" sz="2400" dirty="0" smtClean="0"/>
              <a:t>de outros produtos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pt-BR" sz="2400" dirty="0" smtClean="0"/>
              <a:t>	Os preços dos produtos do mercado 1 não afetam os preços de produtos de outros mercados (nem vice-versa)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pt-BR" sz="2400" b="1" dirty="0" smtClean="0">
                <a:solidFill>
                  <a:srgbClr val="006600"/>
                </a:solidFill>
              </a:rPr>
              <a:t>Produto diferenciado</a:t>
            </a:r>
            <a:r>
              <a:rPr lang="pt-BR" sz="2400" dirty="0" smtClean="0"/>
              <a:t>: devem ter alta elasticidade preço cruzada da demanda e da oferta para serem incluídos no mercado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  <a:defRPr/>
            </a:pPr>
            <a:r>
              <a:rPr lang="pt-BR" sz="2400" dirty="0" smtClean="0">
                <a:solidFill>
                  <a:srgbClr val="CC3300"/>
                </a:solidFill>
                <a:sym typeface="Symbol" pitchFamily="18" charset="2"/>
              </a:rPr>
              <a:t> se os consumidores são indiferentes em consumir os produtos de qualquer firma ofertante, elas ofertam produtos substitutos, e portanto estão no mesmo mercado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  <a:defRPr/>
            </a:pPr>
            <a:endParaRPr lang="pt-BR" sz="2400" dirty="0" smtClean="0">
              <a:solidFill>
                <a:srgbClr val="CC33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reno">
  <a:themeElements>
    <a:clrScheme name="Sereno 4">
      <a:dk1>
        <a:srgbClr val="000000"/>
      </a:dk1>
      <a:lt1>
        <a:srgbClr val="FFFFFF"/>
      </a:lt1>
      <a:dk2>
        <a:srgbClr val="0033CC"/>
      </a:dk2>
      <a:lt2>
        <a:srgbClr val="578963"/>
      </a:lt2>
      <a:accent1>
        <a:srgbClr val="FF0000"/>
      </a:accent1>
      <a:accent2>
        <a:srgbClr val="B3E1B3"/>
      </a:accent2>
      <a:accent3>
        <a:srgbClr val="FFFFFF"/>
      </a:accent3>
      <a:accent4>
        <a:srgbClr val="000000"/>
      </a:accent4>
      <a:accent5>
        <a:srgbClr val="FFAAAA"/>
      </a:accent5>
      <a:accent6>
        <a:srgbClr val="A2CCA2"/>
      </a:accent6>
      <a:hlink>
        <a:srgbClr val="0000CC"/>
      </a:hlink>
      <a:folHlink>
        <a:srgbClr val="969696"/>
      </a:folHlink>
    </a:clrScheme>
    <a:fontScheme name="Seren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reno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o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o 4">
        <a:dk1>
          <a:srgbClr val="000000"/>
        </a:dk1>
        <a:lt1>
          <a:srgbClr val="FFFFFF"/>
        </a:lt1>
        <a:dk2>
          <a:srgbClr val="0033CC"/>
        </a:dk2>
        <a:lt2>
          <a:srgbClr val="578963"/>
        </a:lt2>
        <a:accent1>
          <a:srgbClr val="FF0000"/>
        </a:accent1>
        <a:accent2>
          <a:srgbClr val="B3E1B3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A2CCA2"/>
        </a:accent6>
        <a:hlink>
          <a:srgbClr val="0000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Office\Modelos\Estruturas de apresentação\SERENO.POT</Template>
  <TotalTime>2067</TotalTime>
  <Words>1812</Words>
  <Application>Microsoft Macintosh PowerPoint</Application>
  <PresentationFormat>On-screen Show (4:3)</PresentationFormat>
  <Paragraphs>286</Paragraphs>
  <Slides>41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Sereno</vt:lpstr>
      <vt:lpstr>Gráfico</vt:lpstr>
      <vt:lpstr>Equação</vt:lpstr>
      <vt:lpstr>Equation</vt:lpstr>
      <vt:lpstr>LES 590- Organização de Mercados Agroindustriais</vt:lpstr>
      <vt:lpstr>Conceito de Mercado (Church &amp; Ware, cap. 12)</vt:lpstr>
      <vt:lpstr> </vt:lpstr>
      <vt:lpstr>Mercado Econômico (Cournot)</vt:lpstr>
      <vt:lpstr>PowerPoint Presentation</vt:lpstr>
      <vt:lpstr> USA: muitos estudos baseados Standard Industrial Classification</vt:lpstr>
      <vt:lpstr>Definição Mercado Relevante</vt:lpstr>
      <vt:lpstr>Conceito de Mercado</vt:lpstr>
      <vt:lpstr>  Dimensão Produto</vt:lpstr>
      <vt:lpstr>Dimensão Geográfica</vt:lpstr>
      <vt:lpstr>Dimensão Geográfica</vt:lpstr>
      <vt:lpstr>PowerPoint Presentation</vt:lpstr>
      <vt:lpstr>Parcela Mercado</vt:lpstr>
      <vt:lpstr>PowerPoint Presentation</vt:lpstr>
      <vt:lpstr>Dimensão tempo</vt:lpstr>
      <vt:lpstr>Mercado Relevante</vt:lpstr>
      <vt:lpstr>Mercado Relevante</vt:lpstr>
      <vt:lpstr>Madeira Preservada: Índices de Concentração</vt:lpstr>
      <vt:lpstr>Mercado Relevante: produtos</vt:lpstr>
      <vt:lpstr>Mercado Relevante na Prática</vt:lpstr>
      <vt:lpstr>Mercado Relevante na Prática</vt:lpstr>
      <vt:lpstr>Mercado Relevante na Prática</vt:lpstr>
      <vt:lpstr>Mercado Relevante na Prática</vt:lpstr>
      <vt:lpstr>PowerPoint Presentation</vt:lpstr>
      <vt:lpstr>PowerPoint Presentation</vt:lpstr>
      <vt:lpstr>Medidas de Desempenho de Mercado</vt:lpstr>
      <vt:lpstr>Índice de Lerner</vt:lpstr>
      <vt:lpstr>Índice de Lerner</vt:lpstr>
      <vt:lpstr>Poder de mercado</vt:lpstr>
      <vt:lpstr>Índice de Lerner</vt:lpstr>
      <vt:lpstr>Índice de Lerner</vt:lpstr>
      <vt:lpstr>Índice de Lerner e HHI</vt:lpstr>
      <vt:lpstr>Características comuns  monopolistas, oligopolistas e competidores monopolistas</vt:lpstr>
      <vt:lpstr>Aplicação E-C-D</vt:lpstr>
      <vt:lpstr>Aplicação E-C-D: Desempenho e Estrutura</vt:lpstr>
      <vt:lpstr>Aplicação E-C-D: Desempenho e Estrutura</vt:lpstr>
      <vt:lpstr>Aplicação E-C-D: Modelo Básico</vt:lpstr>
      <vt:lpstr>Aplicação E-C-D: Modelo Básico</vt:lpstr>
      <vt:lpstr>Aplicação E-C-D: Modelo Básico</vt:lpstr>
      <vt:lpstr>Aplicação E-C-D: Modelo Básico</vt:lpstr>
      <vt:lpstr>Aplicação E-C-D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793 - Organização de Mercados Agroindustriais</dc:title>
  <dc:creator>Márcia  Azanha Ferraz Dias de</dc:creator>
  <cp:lastModifiedBy>Marcia Moraes</cp:lastModifiedBy>
  <cp:revision>166</cp:revision>
  <cp:lastPrinted>2016-03-01T13:22:45Z</cp:lastPrinted>
  <dcterms:created xsi:type="dcterms:W3CDTF">2002-01-05T12:04:18Z</dcterms:created>
  <dcterms:modified xsi:type="dcterms:W3CDTF">2016-03-01T13:22:49Z</dcterms:modified>
</cp:coreProperties>
</file>