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73934-2C8C-4EE2-836B-4F0AE9595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D53C25-1DFA-48B7-9165-C8CE02388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29B5F1-5BBC-40EC-A827-48F9323A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C507CE-3AF8-4BB8-AA8C-EDD250BE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3F5770-00BE-4D27-BC1D-F3A721FD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67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8A8FA-5761-42E5-A69A-561002A5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2DA0BDD-B34A-4E3D-85A7-495515C02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13C66B-C899-45B0-B19E-3D897EF9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5F27FF-C9AB-4C2E-90E4-A3CD8DCE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18E2FD-0283-4C51-B30D-59625EA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0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500E29-E3C5-4889-8B72-37A0D1D10A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83873A5-B338-4D1A-B9FA-94C77E7C7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A2935F-9B16-4411-BFFF-C973F6BF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D64AF2-D8E2-4BB3-A98F-6D918CCE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F946FF-D132-4A08-8977-D8979E76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56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539C36-554C-4167-8796-C2A59A260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9C310-042A-4F17-B067-9ED23E30A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3A00F8-814C-4319-AD0B-155B09C5A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03C0FF-588A-4C49-820D-60DD45CED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A637EA-093F-4E20-B41D-C9EA8666A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90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C07DC-A2EB-4D1A-81F3-268DB35A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B8FF35-3FE5-4639-94D8-BB25580DF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855EB7-22D4-4CC9-85E1-51906562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9DFFBC-0904-4A90-9469-91A80AFC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E64652-8886-42DC-9D82-0EC83224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58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BC9A0-EB08-48C7-95A0-7CB93313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8BC554-427D-43A2-A877-8BBD55BE5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3D0896-BA0F-406A-B803-C32D84651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3F7618-E178-4E02-9FD6-DE246709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34470A-2CE4-4E42-80D4-63E9D615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8ADD85-3F97-4A92-8DA4-E2706D5F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73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E4CDA-D1CD-4417-BD75-8F914C1AD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6A76DC-8DDD-40F6-B3C7-14A797FF2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150EC6-639D-4F10-BBF1-539B7E2FF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6045CC7-F985-421E-8A8B-92C65272C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790127A-98D6-4CA1-B241-B84BD9771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80A3DED-D7F6-4E31-AD9C-EE714657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D9E7CA8-930A-49F1-B3A7-D24ABF25F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3AF1A1A-79F2-4768-AF0F-94C627FA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1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8C362C-209D-46F6-9D35-B3ADAA52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603BDDB-0FD8-463B-89ED-D1E325ED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A159037-BB06-4C95-95F2-DB9239F9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5726F7-BE20-490B-9778-FC1A506C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10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88CB41D-6028-41AB-A5EA-1609E012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DDBCF2A-DC42-4F4D-B3EF-8253AE1D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7C6255A-BD02-479F-AD25-3B202C65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1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7F120-F92D-4E97-BBA8-E2FED69B8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A3AA69-357C-4E1E-9D9E-24200D46D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3BE49C-D91E-473E-BD38-9B40A0A42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95221F-2790-462A-8645-8CECBAE4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40D6EE1-EB85-4A02-89B3-8CFB4F16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C49CDF-871A-45A4-8284-689DF7F7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24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654DE-252A-4E56-B67F-5AD219BE6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1FF881A-1FEA-48D1-98FD-FCD8B96946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7FE17A-36F1-4343-A966-700FD28B2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6DBDC1-6E10-4559-8D9A-4EE7B995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B51455-EC6F-40E0-8DFC-8B4A4668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518CF5-D455-41A2-8606-18FACA9B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EE2C49C-8C40-41F1-9F8D-27AB3D53A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F3B289-3F5A-4203-95EC-5433457DC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71536E-F0B2-4D05-AC2A-BCCC71B26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AAB8-1222-4C49-84A7-A7443037D4E3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4F06A3-1806-4FCD-BC27-990AF9BE3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3995AC-1984-47BA-929B-E899483DC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3A8B-1D92-4CBB-BEBA-93C966B42D7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82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32919-6F0D-4DC8-A4EF-57DFCEA85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Exercícios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Painel</a:t>
            </a:r>
            <a:r>
              <a:rPr lang="en-US" dirty="0">
                <a:latin typeface="Arial Narrow" panose="020B0606020202030204" pitchFamily="34" charset="0"/>
              </a:rPr>
              <a:t> de Lares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8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3711C-E953-46FF-B5E4-249E9341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Exercício</a:t>
            </a:r>
            <a:r>
              <a:rPr lang="en-US" dirty="0">
                <a:latin typeface="Arial Narrow" panose="020B0606020202030204" pitchFamily="34" charset="0"/>
              </a:rPr>
              <a:t> 1</a:t>
            </a:r>
            <a:endParaRPr lang="pt-BR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C86BA5B-02F5-402A-89ED-34E7A23B3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40613"/>
              </p:ext>
            </p:extLst>
          </p:nvPr>
        </p:nvGraphicFramePr>
        <p:xfrm>
          <a:off x="1178351" y="2743877"/>
          <a:ext cx="9684000" cy="17602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2684459544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14541143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38255629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920081519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19506075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55634417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86323777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69584146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25145665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80759853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34064950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Casa 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Casa 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9596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2 @ 2.50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2 @ 3.00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5 @ 3.20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3 @ 3.50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714387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4 @ 3.00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1 @ 3.50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2 @ 2.90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1 @ 3.10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4 @ 2.90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47442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2 @ 2.80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4 @ 2.50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1 @ 2.60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830159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1 @ 2.20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5 @ 2.50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2 @ 2.00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1 @ 1.80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04104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1 @ 1.80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4 @ 2.20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1 @ 1.60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Arial Narrow" panose="020B0606020202030204" pitchFamily="34" charset="0"/>
                        </a:rPr>
                        <a:t>1 @ 1.50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968322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Multiplicador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1100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1500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1800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950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1200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1300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1150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1400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Arial Narrow" panose="020B0606020202030204" pitchFamily="34" charset="0"/>
                        </a:rPr>
                        <a:t>1300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900469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42887A7-3AFE-48A6-8E23-71E1A00E3D6B}"/>
              </a:ext>
            </a:extLst>
          </p:cNvPr>
          <p:cNvSpPr txBox="1"/>
          <p:nvPr/>
        </p:nvSpPr>
        <p:spPr>
          <a:xfrm>
            <a:off x="949285" y="1847950"/>
            <a:ext cx="9358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 Narrow" panose="020B0606020202030204" pitchFamily="34" charset="0"/>
              </a:rPr>
              <a:t>Calcule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participação</a:t>
            </a:r>
            <a:r>
              <a:rPr lang="en-US" dirty="0">
                <a:latin typeface="Arial Narrow" panose="020B0606020202030204" pitchFamily="34" charset="0"/>
              </a:rPr>
              <a:t> de Mercado (volume e valor), </a:t>
            </a:r>
            <a:r>
              <a:rPr lang="en-US" dirty="0" err="1">
                <a:latin typeface="Arial Narrow" panose="020B0606020202030204" pitchFamily="34" charset="0"/>
              </a:rPr>
              <a:t>preço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médio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índice</a:t>
            </a:r>
            <a:r>
              <a:rPr lang="en-US" dirty="0">
                <a:latin typeface="Arial Narrow" panose="020B0606020202030204" pitchFamily="34" charset="0"/>
              </a:rPr>
              <a:t> de </a:t>
            </a:r>
            <a:r>
              <a:rPr lang="en-US" dirty="0" err="1">
                <a:latin typeface="Arial Narrow" panose="020B0606020202030204" pitchFamily="34" charset="0"/>
              </a:rPr>
              <a:t>preço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penetração</a:t>
            </a:r>
            <a:r>
              <a:rPr lang="en-US" dirty="0">
                <a:latin typeface="Arial Narrow" panose="020B0606020202030204" pitchFamily="34" charset="0"/>
              </a:rPr>
              <a:t> e volume </a:t>
            </a:r>
            <a:r>
              <a:rPr lang="en-US" dirty="0" err="1">
                <a:latin typeface="Arial Narrow" panose="020B0606020202030204" pitchFamily="34" charset="0"/>
              </a:rPr>
              <a:t>médio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5968ABA-038F-4B04-9F5C-4695A92ABF6D}"/>
              </a:ext>
            </a:extLst>
          </p:cNvPr>
          <p:cNvSpPr txBox="1"/>
          <p:nvPr/>
        </p:nvSpPr>
        <p:spPr>
          <a:xfrm>
            <a:off x="923827" y="5043340"/>
            <a:ext cx="6904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 Narrow" panose="020B0606020202030204" pitchFamily="34" charset="0"/>
              </a:rPr>
              <a:t>Multiplicador</a:t>
            </a:r>
            <a:r>
              <a:rPr lang="en-US" dirty="0">
                <a:latin typeface="Arial Narrow" panose="020B0606020202030204" pitchFamily="34" charset="0"/>
              </a:rPr>
              <a:t>: </a:t>
            </a:r>
            <a:r>
              <a:rPr lang="en-US" dirty="0" err="1">
                <a:latin typeface="Arial Narrow" panose="020B0606020202030204" pitchFamily="34" charset="0"/>
              </a:rPr>
              <a:t>quantidade</a:t>
            </a:r>
            <a:r>
              <a:rPr lang="en-US" dirty="0">
                <a:latin typeface="Arial Narrow" panose="020B0606020202030204" pitchFamily="34" charset="0"/>
              </a:rPr>
              <a:t> de </a:t>
            </a:r>
            <a:r>
              <a:rPr lang="en-US" dirty="0" err="1">
                <a:latin typeface="Arial Narrow" panose="020B0606020202030204" pitchFamily="34" charset="0"/>
              </a:rPr>
              <a:t>lares</a:t>
            </a:r>
            <a:r>
              <a:rPr lang="en-US" dirty="0">
                <a:latin typeface="Arial Narrow" panose="020B0606020202030204" pitchFamily="34" charset="0"/>
              </a:rPr>
              <a:t> do </a:t>
            </a:r>
            <a:r>
              <a:rPr lang="en-US" dirty="0" err="1">
                <a:latin typeface="Arial Narrow" panose="020B0606020202030204" pitchFamily="34" charset="0"/>
              </a:rPr>
              <a:t>universo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representado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pelo</a:t>
            </a:r>
            <a:r>
              <a:rPr lang="en-US" dirty="0">
                <a:latin typeface="Arial Narrow" panose="020B0606020202030204" pitchFamily="34" charset="0"/>
              </a:rPr>
              <a:t> lar da </a:t>
            </a:r>
            <a:r>
              <a:rPr lang="en-US" dirty="0" err="1">
                <a:latin typeface="Arial Narrow" panose="020B0606020202030204" pitchFamily="34" charset="0"/>
              </a:rPr>
              <a:t>amostra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2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53BBE-84B2-4356-8415-BA5E6DB63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Exercício</a:t>
            </a:r>
            <a:r>
              <a:rPr lang="en-US" dirty="0">
                <a:latin typeface="Arial Narrow" panose="020B0606020202030204" pitchFamily="34" charset="0"/>
              </a:rPr>
              <a:t> 4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148BD2-4662-4D05-AD58-29830EFA5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Qual é a </a:t>
            </a:r>
            <a:r>
              <a:rPr lang="en-US" dirty="0" err="1">
                <a:latin typeface="Arial Narrow" panose="020B0606020202030204" pitchFamily="34" charset="0"/>
              </a:rPr>
              <a:t>melhor</a:t>
            </a:r>
            <a:r>
              <a:rPr lang="en-US" dirty="0">
                <a:latin typeface="Arial Narrow" panose="020B0606020202030204" pitchFamily="34" charset="0"/>
              </a:rPr>
              <a:t> forma para saber se o </a:t>
            </a:r>
            <a:r>
              <a:rPr lang="en-US" dirty="0" err="1">
                <a:latin typeface="Arial Narrow" panose="020B0606020202030204" pitchFamily="34" charset="0"/>
              </a:rPr>
              <a:t>Painel</a:t>
            </a:r>
            <a:r>
              <a:rPr lang="en-US" dirty="0">
                <a:latin typeface="Arial Narrow" panose="020B0606020202030204" pitchFamily="34" charset="0"/>
              </a:rPr>
              <a:t> de </a:t>
            </a:r>
            <a:r>
              <a:rPr lang="en-US" dirty="0" err="1">
                <a:latin typeface="Arial Narrow" panose="020B0606020202030204" pitchFamily="34" charset="0"/>
              </a:rPr>
              <a:t>Lares</a:t>
            </a:r>
            <a:r>
              <a:rPr lang="en-US" dirty="0">
                <a:latin typeface="Arial Narrow" panose="020B0606020202030204" pitchFamily="34" charset="0"/>
              </a:rPr>
              <a:t> da Kantar é </a:t>
            </a:r>
            <a:r>
              <a:rPr lang="en-US" dirty="0" err="1">
                <a:latin typeface="Arial Narrow" panose="020B0606020202030204" pitchFamily="34" charset="0"/>
              </a:rPr>
              <a:t>bom</a:t>
            </a:r>
            <a:r>
              <a:rPr lang="en-US" dirty="0">
                <a:latin typeface="Arial Narrow" panose="020B0606020202030204" pitchFamily="34" charset="0"/>
              </a:rPr>
              <a:t> para a </a:t>
            </a:r>
            <a:r>
              <a:rPr lang="en-US" dirty="0" err="1">
                <a:latin typeface="Arial Narrow" panose="020B0606020202030204" pitchFamily="34" charset="0"/>
              </a:rPr>
              <a:t>sua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empresa</a:t>
            </a:r>
            <a:r>
              <a:rPr lang="en-US" dirty="0">
                <a:latin typeface="Arial Narrow" panose="020B0606020202030204" pitchFamily="34" charset="0"/>
              </a:rPr>
              <a:t>?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5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6E334-C0ED-4EA4-9E1D-123917725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Exercício</a:t>
            </a:r>
            <a:r>
              <a:rPr lang="en-US" dirty="0">
                <a:latin typeface="Arial Narrow" panose="020B0606020202030204" pitchFamily="34" charset="0"/>
              </a:rPr>
              <a:t> 2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E5D012-0E9E-40C8-B563-71516FACB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Se um item/SKU </a:t>
            </a:r>
            <a:r>
              <a:rPr lang="en-US" dirty="0" err="1">
                <a:latin typeface="Arial Narrow" panose="020B0606020202030204" pitchFamily="34" charset="0"/>
              </a:rPr>
              <a:t>tem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uma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participação</a:t>
            </a:r>
            <a:r>
              <a:rPr lang="en-US" dirty="0">
                <a:latin typeface="Arial Narrow" panose="020B0606020202030204" pitchFamily="34" charset="0"/>
              </a:rPr>
              <a:t> de </a:t>
            </a:r>
            <a:r>
              <a:rPr lang="en-US" dirty="0" err="1">
                <a:latin typeface="Arial Narrow" panose="020B0606020202030204" pitchFamily="34" charset="0"/>
              </a:rPr>
              <a:t>mercado</a:t>
            </a:r>
            <a:r>
              <a:rPr lang="en-US" dirty="0">
                <a:latin typeface="Arial Narrow" panose="020B0606020202030204" pitchFamily="34" charset="0"/>
              </a:rPr>
              <a:t> em volume de 24,2% e um </a:t>
            </a:r>
            <a:r>
              <a:rPr lang="en-US" dirty="0" err="1">
                <a:latin typeface="Arial Narrow" panose="020B0606020202030204" pitchFamily="34" charset="0"/>
              </a:rPr>
              <a:t>índice</a:t>
            </a:r>
            <a:r>
              <a:rPr lang="en-US" dirty="0">
                <a:latin typeface="Arial Narrow" panose="020B0606020202030204" pitchFamily="34" charset="0"/>
              </a:rPr>
              <a:t> de </a:t>
            </a:r>
            <a:r>
              <a:rPr lang="en-US" dirty="0" err="1">
                <a:latin typeface="Arial Narrow" panose="020B0606020202030204" pitchFamily="34" charset="0"/>
              </a:rPr>
              <a:t>preço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médio</a:t>
            </a:r>
            <a:r>
              <a:rPr lang="en-US" dirty="0">
                <a:latin typeface="Arial Narrow" panose="020B0606020202030204" pitchFamily="34" charset="0"/>
              </a:rPr>
              <a:t> de 84, qual a </a:t>
            </a:r>
            <a:r>
              <a:rPr lang="en-US" dirty="0" err="1">
                <a:latin typeface="Arial Narrow" panose="020B0606020202030204" pitchFamily="34" charset="0"/>
              </a:rPr>
              <a:t>sua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participação</a:t>
            </a:r>
            <a:r>
              <a:rPr lang="en-US" dirty="0">
                <a:latin typeface="Arial Narrow" panose="020B0606020202030204" pitchFamily="34" charset="0"/>
              </a:rPr>
              <a:t> de </a:t>
            </a:r>
            <a:r>
              <a:rPr lang="en-US" dirty="0" err="1">
                <a:latin typeface="Arial Narrow" panose="020B0606020202030204" pitchFamily="34" charset="0"/>
              </a:rPr>
              <a:t>mercado</a:t>
            </a:r>
            <a:r>
              <a:rPr lang="en-US" dirty="0">
                <a:latin typeface="Arial Narrow" panose="020B0606020202030204" pitchFamily="34" charset="0"/>
              </a:rPr>
              <a:t> em valor?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3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98ADF-1129-455F-9A9C-64C3C968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Exercício</a:t>
            </a:r>
            <a:r>
              <a:rPr lang="en-US" dirty="0">
                <a:latin typeface="Arial Narrow" panose="020B0606020202030204" pitchFamily="34" charset="0"/>
              </a:rPr>
              <a:t> 3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20FBC1-39B4-4D25-88BB-999EE7D40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Que </a:t>
            </a:r>
            <a:r>
              <a:rPr lang="en-US" dirty="0" err="1">
                <a:latin typeface="Arial Narrow" panose="020B0606020202030204" pitchFamily="34" charset="0"/>
              </a:rPr>
              <a:t>ações</a:t>
            </a:r>
            <a:r>
              <a:rPr lang="en-US" dirty="0">
                <a:latin typeface="Arial Narrow" panose="020B0606020202030204" pitchFamily="34" charset="0"/>
              </a:rPr>
              <a:t> de marketing </a:t>
            </a:r>
            <a:r>
              <a:rPr lang="en-US" dirty="0" err="1">
                <a:latin typeface="Arial Narrow" panose="020B0606020202030204" pitchFamily="34" charset="0"/>
              </a:rPr>
              <a:t>você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sugere</a:t>
            </a:r>
            <a:r>
              <a:rPr lang="en-US" dirty="0">
                <a:latin typeface="Arial Narrow" panose="020B0606020202030204" pitchFamily="34" charset="0"/>
              </a:rPr>
              <a:t> para que se </a:t>
            </a:r>
            <a:r>
              <a:rPr lang="en-US" dirty="0" err="1">
                <a:latin typeface="Arial Narrow" panose="020B0606020202030204" pitchFamily="34" charset="0"/>
              </a:rPr>
              <a:t>possa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aumentar</a:t>
            </a:r>
            <a:r>
              <a:rPr lang="en-US" dirty="0">
                <a:latin typeface="Arial Narrow" panose="020B0606020202030204" pitchFamily="34" charset="0"/>
              </a:rPr>
              <a:t> a </a:t>
            </a:r>
            <a:r>
              <a:rPr lang="en-US" dirty="0" err="1">
                <a:latin typeface="Arial Narrow" panose="020B0606020202030204" pitchFamily="34" charset="0"/>
              </a:rPr>
              <a:t>penetração</a:t>
            </a:r>
            <a:r>
              <a:rPr lang="en-US" dirty="0">
                <a:latin typeface="Arial Narrow" panose="020B0606020202030204" pitchFamily="34" charset="0"/>
              </a:rPr>
              <a:t>? E </a:t>
            </a:r>
            <a:r>
              <a:rPr lang="en-US" dirty="0" err="1">
                <a:latin typeface="Arial Narrow" panose="020B0606020202030204" pitchFamily="34" charset="0"/>
              </a:rPr>
              <a:t>quais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você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sugere</a:t>
            </a:r>
            <a:r>
              <a:rPr lang="en-US" dirty="0">
                <a:latin typeface="Arial Narrow" panose="020B0606020202030204" pitchFamily="34" charset="0"/>
              </a:rPr>
              <a:t> para que se </a:t>
            </a:r>
            <a:r>
              <a:rPr lang="en-US" dirty="0" err="1">
                <a:latin typeface="Arial Narrow" panose="020B0606020202030204" pitchFamily="34" charset="0"/>
              </a:rPr>
              <a:t>possa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aumentar</a:t>
            </a:r>
            <a:r>
              <a:rPr lang="en-US" dirty="0">
                <a:latin typeface="Arial Narrow" panose="020B0606020202030204" pitchFamily="34" charset="0"/>
              </a:rPr>
              <a:t> o volume </a:t>
            </a:r>
            <a:r>
              <a:rPr lang="en-US" dirty="0" err="1">
                <a:latin typeface="Arial Narrow" panose="020B0606020202030204" pitchFamily="34" charset="0"/>
              </a:rPr>
              <a:t>médio</a:t>
            </a:r>
            <a:r>
              <a:rPr lang="en-US" dirty="0">
                <a:latin typeface="Arial Narrow" panose="020B0606020202030204" pitchFamily="34" charset="0"/>
              </a:rPr>
              <a:t>?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3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A934A-B1F0-4B12-B21A-0536C1BBA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Exercício</a:t>
            </a:r>
            <a:r>
              <a:rPr lang="en-US" dirty="0">
                <a:latin typeface="Arial Narrow" panose="020B0606020202030204" pitchFamily="34" charset="0"/>
              </a:rPr>
              <a:t> 5 (para </a:t>
            </a:r>
            <a:r>
              <a:rPr lang="en-US" dirty="0" err="1">
                <a:latin typeface="Arial Narrow" panose="020B0606020202030204" pitchFamily="34" charset="0"/>
              </a:rPr>
              <a:t>olhar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árvore</a:t>
            </a:r>
            <a:r>
              <a:rPr lang="en-US">
                <a:latin typeface="Arial Narrow" panose="020B0606020202030204" pitchFamily="34" charset="0"/>
              </a:rPr>
              <a:t> de KPI’s)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4F95D9-2804-4979-B0BA-DF5502EC3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Olhe</a:t>
            </a:r>
            <a:r>
              <a:rPr lang="en-US" dirty="0">
                <a:latin typeface="Arial Narrow" panose="020B0606020202030204" pitchFamily="34" charset="0"/>
              </a:rPr>
              <a:t> para a </a:t>
            </a:r>
            <a:r>
              <a:rPr lang="en-US" dirty="0" err="1">
                <a:latin typeface="Arial Narrow" panose="020B0606020202030204" pitchFamily="34" charset="0"/>
              </a:rPr>
              <a:t>árvore</a:t>
            </a:r>
            <a:r>
              <a:rPr lang="en-US" dirty="0">
                <a:latin typeface="Arial Narrow" panose="020B0606020202030204" pitchFamily="34" charset="0"/>
              </a:rPr>
              <a:t> de KPI’s: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Como </a:t>
            </a:r>
            <a:r>
              <a:rPr lang="en-US" dirty="0" err="1">
                <a:latin typeface="Arial Narrow" panose="020B0606020202030204" pitchFamily="34" charset="0"/>
              </a:rPr>
              <a:t>compensar</a:t>
            </a:r>
            <a:r>
              <a:rPr lang="en-US" dirty="0">
                <a:latin typeface="Arial Narrow" panose="020B0606020202030204" pitchFamily="34" charset="0"/>
              </a:rPr>
              <a:t> a </a:t>
            </a:r>
            <a:r>
              <a:rPr lang="en-US" dirty="0" err="1">
                <a:latin typeface="Arial Narrow" panose="020B0606020202030204" pitchFamily="34" charset="0"/>
              </a:rPr>
              <a:t>perda</a:t>
            </a:r>
            <a:r>
              <a:rPr lang="en-US" dirty="0">
                <a:latin typeface="Arial Narrow" panose="020B0606020202030204" pitchFamily="34" charset="0"/>
              </a:rPr>
              <a:t> de </a:t>
            </a:r>
            <a:r>
              <a:rPr lang="en-US" dirty="0" err="1">
                <a:latin typeface="Arial Narrow" panose="020B0606020202030204" pitchFamily="34" charset="0"/>
              </a:rPr>
              <a:t>penetração</a:t>
            </a:r>
            <a:r>
              <a:rPr lang="en-US" dirty="0">
                <a:latin typeface="Arial Narrow" panose="020B0606020202030204" pitchFamily="34" charset="0"/>
              </a:rPr>
              <a:t>?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Como </a:t>
            </a:r>
            <a:r>
              <a:rPr lang="en-US" dirty="0" err="1">
                <a:latin typeface="Arial Narrow" panose="020B0606020202030204" pitchFamily="34" charset="0"/>
              </a:rPr>
              <a:t>compensar</a:t>
            </a:r>
            <a:r>
              <a:rPr lang="en-US" dirty="0">
                <a:latin typeface="Arial Narrow" panose="020B0606020202030204" pitchFamily="34" charset="0"/>
              </a:rPr>
              <a:t> a </a:t>
            </a:r>
            <a:r>
              <a:rPr lang="en-US" dirty="0" err="1">
                <a:latin typeface="Arial Narrow" panose="020B0606020202030204" pitchFamily="34" charset="0"/>
              </a:rPr>
              <a:t>redução</a:t>
            </a:r>
            <a:r>
              <a:rPr lang="en-US" dirty="0">
                <a:latin typeface="Arial Narrow" panose="020B0606020202030204" pitchFamily="34" charset="0"/>
              </a:rPr>
              <a:t> do volume por </a:t>
            </a:r>
            <a:r>
              <a:rPr lang="en-US" dirty="0" err="1">
                <a:latin typeface="Arial Narrow" panose="020B0606020202030204" pitchFamily="34" charset="0"/>
              </a:rPr>
              <a:t>viagem</a:t>
            </a:r>
            <a:r>
              <a:rPr lang="en-US" dirty="0">
                <a:latin typeface="Arial Narrow" panose="020B0606020202030204" pitchFamily="34" charset="0"/>
              </a:rPr>
              <a:t>?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Como </a:t>
            </a:r>
            <a:r>
              <a:rPr lang="en-US" dirty="0" err="1">
                <a:latin typeface="Arial Narrow" panose="020B0606020202030204" pitchFamily="34" charset="0"/>
              </a:rPr>
              <a:t>aumentar</a:t>
            </a:r>
            <a:r>
              <a:rPr lang="en-US" dirty="0">
                <a:latin typeface="Arial Narrow" panose="020B0606020202030204" pitchFamily="34" charset="0"/>
              </a:rPr>
              <a:t> o </a:t>
            </a:r>
            <a:r>
              <a:rPr lang="en-US" dirty="0" err="1">
                <a:latin typeface="Arial Narrow" panose="020B0606020202030204" pitchFamily="34" charset="0"/>
              </a:rPr>
              <a:t>gasto</a:t>
            </a:r>
            <a:r>
              <a:rPr lang="en-US" dirty="0">
                <a:latin typeface="Arial Narrow" panose="020B0606020202030204" pitchFamily="34" charset="0"/>
              </a:rPr>
              <a:t> por </a:t>
            </a:r>
            <a:r>
              <a:rPr lang="en-US" dirty="0" err="1">
                <a:latin typeface="Arial Narrow" panose="020B0606020202030204" pitchFamily="34" charset="0"/>
              </a:rPr>
              <a:t>viagem</a:t>
            </a:r>
            <a:r>
              <a:rPr lang="en-US" dirty="0">
                <a:latin typeface="Arial Narrow" panose="020B0606020202030204" pitchFamily="34" charset="0"/>
              </a:rPr>
              <a:t>?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5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32F63D-46E6-443D-B0F2-59D58984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Exercício</a:t>
            </a:r>
            <a:r>
              <a:rPr lang="en-US" dirty="0">
                <a:latin typeface="Arial Narrow" panose="020B0606020202030204" pitchFamily="34" charset="0"/>
              </a:rPr>
              <a:t> 6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49E929-5C5E-43D2-894C-B223C4D7C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Um </a:t>
            </a:r>
            <a:r>
              <a:rPr lang="en-US" dirty="0" err="1">
                <a:latin typeface="Arial Narrow" panose="020B0606020202030204" pitchFamily="34" charset="0"/>
              </a:rPr>
              <a:t>sku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uma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cobertura</a:t>
            </a:r>
            <a:r>
              <a:rPr lang="en-US" dirty="0">
                <a:latin typeface="Arial Narrow" panose="020B0606020202030204" pitchFamily="34" charset="0"/>
              </a:rPr>
              <a:t> (</a:t>
            </a:r>
            <a:r>
              <a:rPr lang="en-US" dirty="0" err="1">
                <a:latin typeface="Arial Narrow" panose="020B0606020202030204" pitchFamily="34" charset="0"/>
              </a:rPr>
              <a:t>relação</a:t>
            </a:r>
            <a:r>
              <a:rPr lang="en-US" dirty="0">
                <a:latin typeface="Arial Narrow" panose="020B0606020202030204" pitchFamily="34" charset="0"/>
              </a:rPr>
              <a:t> entre o volume de </a:t>
            </a:r>
            <a:r>
              <a:rPr lang="en-US" dirty="0" err="1">
                <a:latin typeface="Arial Narrow" panose="020B0606020202030204" pitchFamily="34" charset="0"/>
              </a:rPr>
              <a:t>vendas</a:t>
            </a:r>
            <a:r>
              <a:rPr lang="en-US" dirty="0">
                <a:latin typeface="Arial Narrow" panose="020B0606020202030204" pitchFamily="34" charset="0"/>
              </a:rPr>
              <a:t> real e o volume de </a:t>
            </a:r>
            <a:r>
              <a:rPr lang="en-US" dirty="0" err="1">
                <a:latin typeface="Arial Narrow" panose="020B0606020202030204" pitchFamily="34" charset="0"/>
              </a:rPr>
              <a:t>vendas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apontado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pelo</a:t>
            </a:r>
            <a:r>
              <a:rPr lang="en-US" dirty="0">
                <a:latin typeface="Arial Narrow" panose="020B0606020202030204" pitchFamily="34" charset="0"/>
              </a:rPr>
              <a:t> PLK) de 50%. </a:t>
            </a:r>
            <a:r>
              <a:rPr lang="en-US" dirty="0" err="1">
                <a:latin typeface="Arial Narrow" panose="020B0606020202030204" pitchFamily="34" charset="0"/>
              </a:rPr>
              <a:t>Quais</a:t>
            </a:r>
            <a:r>
              <a:rPr lang="en-US" dirty="0">
                <a:latin typeface="Arial Narrow" panose="020B0606020202030204" pitchFamily="34" charset="0"/>
              </a:rPr>
              <a:t> as </a:t>
            </a:r>
            <a:r>
              <a:rPr lang="en-US" dirty="0" err="1">
                <a:latin typeface="Arial Narrow" panose="020B0606020202030204" pitchFamily="34" charset="0"/>
              </a:rPr>
              <a:t>possíveis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explicações</a:t>
            </a:r>
            <a:r>
              <a:rPr lang="en-US" dirty="0">
                <a:latin typeface="Arial Narrow" panose="020B0606020202030204" pitchFamily="34" charset="0"/>
              </a:rPr>
              <a:t> para </a:t>
            </a:r>
            <a:r>
              <a:rPr lang="en-US" dirty="0" err="1">
                <a:latin typeface="Arial Narrow" panose="020B0606020202030204" pitchFamily="34" charset="0"/>
              </a:rPr>
              <a:t>este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fato</a:t>
            </a:r>
            <a:r>
              <a:rPr lang="en-US" dirty="0">
                <a:latin typeface="Arial Narrow" panose="020B0606020202030204" pitchFamily="34" charset="0"/>
              </a:rPr>
              <a:t>?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2D987-7BC7-4DA8-8CEC-2F84B852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Exercício</a:t>
            </a:r>
            <a:r>
              <a:rPr lang="en-US" dirty="0">
                <a:latin typeface="Arial Narrow" panose="020B0606020202030204" pitchFamily="34" charset="0"/>
              </a:rPr>
              <a:t> 7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D1F29D-2616-44FB-A0B9-6EE942EDA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Por que a </a:t>
            </a:r>
            <a:r>
              <a:rPr lang="en-US" dirty="0" err="1">
                <a:latin typeface="Arial Narrow" panose="020B0606020202030204" pitchFamily="34" charset="0"/>
              </a:rPr>
              <a:t>entrevistadora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não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pergunta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às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entrevistadas</a:t>
            </a:r>
            <a:r>
              <a:rPr lang="en-US" dirty="0">
                <a:latin typeface="Arial Narrow" panose="020B0606020202030204" pitchFamily="34" charset="0"/>
              </a:rPr>
              <a:t> “Por que </a:t>
            </a:r>
            <a:r>
              <a:rPr lang="en-US" dirty="0" err="1">
                <a:latin typeface="Arial Narrow" panose="020B0606020202030204" pitchFamily="34" charset="0"/>
              </a:rPr>
              <a:t>você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comprou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isto</a:t>
            </a:r>
            <a:r>
              <a:rPr lang="en-US" dirty="0">
                <a:latin typeface="Arial Narrow" panose="020B0606020202030204" pitchFamily="34" charset="0"/>
              </a:rPr>
              <a:t>?”</a:t>
            </a:r>
          </a:p>
          <a:p>
            <a:r>
              <a:rPr lang="en-US" dirty="0">
                <a:latin typeface="Arial Narrow" panose="020B0606020202030204" pitchFamily="34" charset="0"/>
              </a:rPr>
              <a:t>Por que o </a:t>
            </a:r>
            <a:r>
              <a:rPr lang="en-US" dirty="0" err="1">
                <a:latin typeface="Arial Narrow" panose="020B0606020202030204" pitchFamily="34" charset="0"/>
              </a:rPr>
              <a:t>Painel</a:t>
            </a:r>
            <a:r>
              <a:rPr lang="en-US" dirty="0">
                <a:latin typeface="Arial Narrow" panose="020B0606020202030204" pitchFamily="34" charset="0"/>
              </a:rPr>
              <a:t> de Lares </a:t>
            </a:r>
            <a:r>
              <a:rPr lang="en-US" dirty="0" err="1">
                <a:latin typeface="Arial Narrow" panose="020B0606020202030204" pitchFamily="34" charset="0"/>
              </a:rPr>
              <a:t>não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remunera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diretamente</a:t>
            </a:r>
            <a:r>
              <a:rPr lang="en-US" dirty="0">
                <a:latin typeface="Arial Narrow" panose="020B0606020202030204" pitchFamily="34" charset="0"/>
              </a:rPr>
              <a:t> (com $$$) as </a:t>
            </a:r>
            <a:r>
              <a:rPr lang="en-US" dirty="0" err="1">
                <a:latin typeface="Arial Narrow" panose="020B0606020202030204" pitchFamily="34" charset="0"/>
              </a:rPr>
              <a:t>entrevistadas</a:t>
            </a:r>
            <a:r>
              <a:rPr lang="en-US" dirty="0">
                <a:latin typeface="Arial Narrow" panose="020B0606020202030204" pitchFamily="34" charset="0"/>
              </a:rPr>
              <a:t>?</a:t>
            </a:r>
          </a:p>
          <a:p>
            <a:r>
              <a:rPr lang="en-US" dirty="0">
                <a:latin typeface="Arial Narrow" panose="020B0606020202030204" pitchFamily="34" charset="0"/>
              </a:rPr>
              <a:t>Por que um lar </a:t>
            </a:r>
            <a:r>
              <a:rPr lang="en-US" dirty="0" err="1">
                <a:latin typeface="Arial Narrow" panose="020B0606020202030204" pitchFamily="34" charset="0"/>
              </a:rPr>
              <a:t>deve</a:t>
            </a:r>
            <a:r>
              <a:rPr lang="en-US" dirty="0">
                <a:latin typeface="Arial Narrow" panose="020B0606020202030204" pitchFamily="34" charset="0"/>
              </a:rPr>
              <a:t> ser </a:t>
            </a:r>
            <a:r>
              <a:rPr lang="en-US" dirty="0" err="1">
                <a:latin typeface="Arial Narrow" panose="020B0606020202030204" pitchFamily="34" charset="0"/>
              </a:rPr>
              <a:t>substituído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trocado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quando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mudam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suas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características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demográficas</a:t>
            </a:r>
            <a:r>
              <a:rPr lang="en-US" dirty="0">
                <a:latin typeface="Arial Narrow" panose="020B0606020202030204" pitchFamily="34" charset="0"/>
              </a:rPr>
              <a:t> (</a:t>
            </a:r>
            <a:r>
              <a:rPr lang="en-US" dirty="0" err="1">
                <a:latin typeface="Arial Narrow" panose="020B0606020202030204" pitchFamily="34" charset="0"/>
              </a:rPr>
              <a:t>ao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nascer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uma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criança</a:t>
            </a:r>
            <a:r>
              <a:rPr lang="en-US" dirty="0">
                <a:latin typeface="Arial Narrow" panose="020B0606020202030204" pitchFamily="34" charset="0"/>
              </a:rPr>
              <a:t>, por </a:t>
            </a:r>
            <a:r>
              <a:rPr lang="en-US" dirty="0" err="1">
                <a:latin typeface="Arial Narrow" panose="020B0606020202030204" pitchFamily="34" charset="0"/>
              </a:rPr>
              <a:t>exemplo</a:t>
            </a:r>
            <a:r>
              <a:rPr lang="en-US" dirty="0">
                <a:latin typeface="Arial Narrow" panose="020B0606020202030204" pitchFamily="34" charset="0"/>
              </a:rPr>
              <a:t>)?</a:t>
            </a:r>
          </a:p>
          <a:p>
            <a:r>
              <a:rPr lang="pt-BR" dirty="0">
                <a:latin typeface="Arial Narrow" panose="020B0606020202030204" pitchFamily="34" charset="0"/>
              </a:rPr>
              <a:t>O Brasil tem 56 milhões de domicílios e a amostra do painel de lares tem 8240 domicílios. Esta amostra corresponde a 0,014% do universo ou cerca de 1 a cada 6,8 k lares (as informações de cada lar na amostra, em média, devem </a:t>
            </a:r>
            <a:r>
              <a:rPr lang="pt-BR">
                <a:latin typeface="Arial Narrow" panose="020B0606020202030204" pitchFamily="34" charset="0"/>
              </a:rPr>
              <a:t>ser multiplicadas por 6.800). </a:t>
            </a:r>
            <a:r>
              <a:rPr lang="pt-BR" dirty="0">
                <a:latin typeface="Arial Narrow" panose="020B0606020202030204" pitchFamily="34" charset="0"/>
              </a:rPr>
              <a:t>O que você acha? Dá para confiar?</a:t>
            </a:r>
          </a:p>
        </p:txBody>
      </p:sp>
    </p:spTree>
    <p:extLst>
      <p:ext uri="{BB962C8B-B14F-4D97-AF65-F5344CB8AC3E}">
        <p14:creationId xmlns:p14="http://schemas.microsoft.com/office/powerpoint/2010/main" val="3455469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413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Tema do Office</vt:lpstr>
      <vt:lpstr>Exercícios Painel de Lares</vt:lpstr>
      <vt:lpstr>Exercício 1</vt:lpstr>
      <vt:lpstr>Exercício 4</vt:lpstr>
      <vt:lpstr>Exercício 2</vt:lpstr>
      <vt:lpstr>Exercício 3</vt:lpstr>
      <vt:lpstr>Exercício 5 (para olhar na árvore de KPI’s)</vt:lpstr>
      <vt:lpstr>Exercício 6</vt:lpstr>
      <vt:lpstr>Exercício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Mauro Hernandez</dc:creator>
  <cp:lastModifiedBy>Jose Mauro Hernandez</cp:lastModifiedBy>
  <cp:revision>7</cp:revision>
  <dcterms:created xsi:type="dcterms:W3CDTF">2020-05-06T10:22:15Z</dcterms:created>
  <dcterms:modified xsi:type="dcterms:W3CDTF">2024-06-05T14:43:12Z</dcterms:modified>
</cp:coreProperties>
</file>