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57" r:id="rId8"/>
    <p:sldId id="258" r:id="rId9"/>
    <p:sldId id="265" r:id="rId10"/>
    <p:sldId id="270" r:id="rId11"/>
    <p:sldId id="273" r:id="rId12"/>
    <p:sldId id="275" r:id="rId13"/>
    <p:sldId id="279" r:id="rId14"/>
    <p:sldId id="282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288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94698-6579-4450-97D7-DA7C62EA9F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F1721E-A4BF-4AFB-AF80-B3479A806A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4D298-50F3-4319-8992-4BCFB03FE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D3529-6CFF-4F4F-88D5-8981CA7892CE}" type="datetimeFigureOut">
              <a:rPr lang="pt-BR" smtClean="0"/>
              <a:t>25/05/2021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04FC9-8768-4039-85B2-224C582B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0C841-E8B7-444F-A739-4A01D9DC0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D823-24C7-4417-B4DA-C2AE608CAB8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0251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93584-1554-4852-B393-41920AED6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FA6C77-5580-4068-972A-A70DAA1FC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405A9-D2A1-4FBD-85CD-63ACFA031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D3529-6CFF-4F4F-88D5-8981CA7892CE}" type="datetimeFigureOut">
              <a:rPr lang="pt-BR" smtClean="0"/>
              <a:t>25/05/2021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C9CA9-78F6-414E-A513-E861C56FA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6F8AE-08AF-40F8-BEF3-9D5BAF2D9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D823-24C7-4417-B4DA-C2AE608CAB8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9849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940A3C-6712-4BAD-A293-8E3C10B9EF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9F27E4-61E9-4728-9654-37A2997CE6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45868-5E6A-428D-AE79-DA38C5D98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D3529-6CFF-4F4F-88D5-8981CA7892CE}" type="datetimeFigureOut">
              <a:rPr lang="pt-BR" smtClean="0"/>
              <a:t>25/05/2021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C23D3-C6E5-4EE2-81F8-0E81F8BE1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5DEAA-AC9D-41CF-8062-88797AF81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D823-24C7-4417-B4DA-C2AE608CAB8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2371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8F9BB-AC1E-42C6-996B-2DF37F029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5C8BB-C436-47F5-B002-F81647239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A89E2-7EFD-4794-B4A1-D522CB550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D3529-6CFF-4F4F-88D5-8981CA7892CE}" type="datetimeFigureOut">
              <a:rPr lang="pt-BR" smtClean="0"/>
              <a:t>25/05/2021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49301-17E5-4E40-B7BD-198B72E0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0ABEE-1883-4B07-8006-DE37FA053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D823-24C7-4417-B4DA-C2AE608CAB8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930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05717-EF89-4EC3-A5FC-B83954663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8ECF04-5B56-4CB0-9AE5-A393CCB7A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C1B42-F8BA-40DF-A286-7041044C8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D3529-6CFF-4F4F-88D5-8981CA7892CE}" type="datetimeFigureOut">
              <a:rPr lang="pt-BR" smtClean="0"/>
              <a:t>25/05/2021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4F6EA-1E4B-480A-BEFC-08D8AE800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13ABD-F2FB-4F53-AD06-A23F1CDAA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D823-24C7-4417-B4DA-C2AE608CAB8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529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6CD18-CBF5-4346-8A72-A128C85F9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43674-D4E0-46BC-AF65-2A22D97310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1AA55E-887F-4CEC-B360-63EE7D50F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43C71-DCB2-4D19-8308-2696D3156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D3529-6CFF-4F4F-88D5-8981CA7892CE}" type="datetimeFigureOut">
              <a:rPr lang="pt-BR" smtClean="0"/>
              <a:t>25/05/2021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CEA609-FE11-4DCB-8575-1DA26D162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1B8F3-FEB5-4630-B316-29157935A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D823-24C7-4417-B4DA-C2AE608CAB8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7797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28B0E-7355-4E65-B9E7-113BE583C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322DF-EEF6-4CF3-885F-D8773E7FE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BD97D6-34E9-4C4E-A709-5B63F9A7DD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FA78E9-D919-42B5-B1DC-CEEDB0B394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4D8BE6-F392-4002-A747-6A4FF9F3CC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26D326-3469-4429-80F0-5C0832276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D3529-6CFF-4F4F-88D5-8981CA7892CE}" type="datetimeFigureOut">
              <a:rPr lang="pt-BR" smtClean="0"/>
              <a:t>25/05/2021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E8DAA1-537D-4EC8-9908-29228E12E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16F609-B69D-44AD-BF08-5D3666CED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D823-24C7-4417-B4DA-C2AE608CAB8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9649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E6C8D-0D52-47EC-886B-AC147F19A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FAEB79-E952-4EE6-839C-11B8BEEF0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D3529-6CFF-4F4F-88D5-8981CA7892CE}" type="datetimeFigureOut">
              <a:rPr lang="pt-BR" smtClean="0"/>
              <a:t>25/05/2021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5FE8C0-830C-411E-87D0-E47151358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D8CE47-1988-467B-A49C-357D30505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D823-24C7-4417-B4DA-C2AE608CAB8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652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BAABE3-9D09-4EB6-AAD1-44FC06AC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D3529-6CFF-4F4F-88D5-8981CA7892CE}" type="datetimeFigureOut">
              <a:rPr lang="pt-BR" smtClean="0"/>
              <a:t>25/05/2021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2F7C61-27E2-4860-AEE0-C1DABB886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8212D3-8004-45F8-BD90-A6FEF1F78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D823-24C7-4417-B4DA-C2AE608CAB8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0631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C9F49-85D9-415B-8736-3F856F769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32DE6-00CF-4FBF-A876-BEC367052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1D2159-777B-462A-99A7-E4EDC0D77D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602BB0-049B-4F6A-BE90-87E5DDFF0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D3529-6CFF-4F4F-88D5-8981CA7892CE}" type="datetimeFigureOut">
              <a:rPr lang="pt-BR" smtClean="0"/>
              <a:t>25/05/2021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BB383E-B5B5-42F0-A90A-F7522B009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9D9DE-2FE0-4E12-AD8E-6B12F97D3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D823-24C7-4417-B4DA-C2AE608CAB8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3970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6DE1-26D8-434E-A251-89BDA9AB3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F4866B-9780-412F-B581-C749CF29D1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9541B3-78E3-4C78-B38B-4787929FF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E33216-702C-46A4-A451-6AB4AF32A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D3529-6CFF-4F4F-88D5-8981CA7892CE}" type="datetimeFigureOut">
              <a:rPr lang="pt-BR" smtClean="0"/>
              <a:t>25/05/2021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9F6FC9-607A-418D-A67E-D4C4C9B55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85F51B-6965-4836-B443-75262771B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D823-24C7-4417-B4DA-C2AE608CAB8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7625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C26447-88D1-41EE-899D-2A8C52583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DEC4A-2095-4078-80B4-919F5793E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36D72-4B8D-4128-9E16-0E300E14A0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D3529-6CFF-4F4F-88D5-8981CA7892CE}" type="datetimeFigureOut">
              <a:rPr lang="pt-BR" smtClean="0"/>
              <a:t>25/05/2021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7B312-89FD-41F7-9E4A-7614AD970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9D137-2A01-44B5-AB51-49AC674E4A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0D823-24C7-4417-B4DA-C2AE608CAB8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2426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5DEA1-FE89-43D1-8812-EFF27B9D9E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Exercícios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Escalas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6122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764E0-675F-44FE-957F-0746EDA58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Exercício</a:t>
            </a:r>
            <a:r>
              <a:rPr lang="en-US" dirty="0"/>
              <a:t> 9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0A845-3574-46CE-9C17-A1CEE8D3C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Construa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escala</a:t>
            </a:r>
            <a:r>
              <a:rPr lang="en-US" dirty="0"/>
              <a:t> de Likert para </a:t>
            </a:r>
            <a:r>
              <a:rPr lang="en-US" dirty="0" err="1"/>
              <a:t>medir</a:t>
            </a:r>
            <a:r>
              <a:rPr lang="en-US" dirty="0"/>
              <a:t> o </a:t>
            </a:r>
            <a:r>
              <a:rPr lang="en-US" dirty="0" err="1"/>
              <a:t>ceticismo</a:t>
            </a:r>
            <a:r>
              <a:rPr lang="en-US" dirty="0"/>
              <a:t> em </a:t>
            </a:r>
            <a:r>
              <a:rPr lang="en-US" dirty="0" err="1"/>
              <a:t>relação</a:t>
            </a:r>
            <a:r>
              <a:rPr lang="en-US" dirty="0"/>
              <a:t> </a:t>
            </a:r>
            <a:r>
              <a:rPr lang="en-US" dirty="0" err="1"/>
              <a:t>às</a:t>
            </a:r>
            <a:r>
              <a:rPr lang="en-US" dirty="0"/>
              <a:t> propagandas de forma </a:t>
            </a:r>
            <a:r>
              <a:rPr lang="en-US" dirty="0" err="1"/>
              <a:t>geral</a:t>
            </a:r>
            <a:r>
              <a:rPr lang="en-US" dirty="0"/>
              <a:t> </a:t>
            </a:r>
            <a:r>
              <a:rPr lang="en-US" dirty="0" err="1"/>
              <a:t>considerando</a:t>
            </a:r>
            <a:r>
              <a:rPr lang="en-US" dirty="0"/>
              <a:t> a </a:t>
            </a:r>
            <a:r>
              <a:rPr lang="en-US" dirty="0" err="1"/>
              <a:t>seguinte</a:t>
            </a:r>
            <a:r>
              <a:rPr lang="en-US" dirty="0"/>
              <a:t> </a:t>
            </a:r>
            <a:r>
              <a:rPr lang="en-US" dirty="0" err="1"/>
              <a:t>definição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Ceticismo</a:t>
            </a:r>
            <a:r>
              <a:rPr lang="en-US" dirty="0"/>
              <a:t> em </a:t>
            </a:r>
            <a:r>
              <a:rPr lang="en-US" dirty="0" err="1"/>
              <a:t>relação</a:t>
            </a:r>
            <a:r>
              <a:rPr lang="en-US" dirty="0"/>
              <a:t> à propagandas é a </a:t>
            </a:r>
            <a:r>
              <a:rPr lang="en-US" dirty="0" err="1"/>
              <a:t>tendência</a:t>
            </a:r>
            <a:r>
              <a:rPr lang="en-US" dirty="0"/>
              <a:t> do </a:t>
            </a:r>
            <a:r>
              <a:rPr lang="en-US" dirty="0" err="1"/>
              <a:t>indivíduo</a:t>
            </a:r>
            <a:r>
              <a:rPr lang="en-US" dirty="0"/>
              <a:t> em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acreditar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apelos</a:t>
            </a:r>
            <a:r>
              <a:rPr lang="en-US" dirty="0"/>
              <a:t> das propagandas. Esta </a:t>
            </a:r>
            <a:r>
              <a:rPr lang="en-US" dirty="0" err="1"/>
              <a:t>escala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mede</a:t>
            </a:r>
            <a:r>
              <a:rPr lang="en-US" dirty="0"/>
              <a:t> o </a:t>
            </a:r>
            <a:r>
              <a:rPr lang="en-US" dirty="0" err="1"/>
              <a:t>ceticismo</a:t>
            </a:r>
            <a:r>
              <a:rPr lang="en-US" dirty="0"/>
              <a:t> em </a:t>
            </a:r>
            <a:r>
              <a:rPr lang="en-US" dirty="0" err="1"/>
              <a:t>relação</a:t>
            </a:r>
            <a:r>
              <a:rPr lang="en-US" dirty="0"/>
              <a:t> a um </a:t>
            </a:r>
            <a:r>
              <a:rPr lang="en-US" dirty="0" err="1"/>
              <a:t>meio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propaganda </a:t>
            </a:r>
            <a:r>
              <a:rPr lang="en-US" dirty="0" err="1"/>
              <a:t>específicos</a:t>
            </a:r>
            <a:r>
              <a:rPr lang="en-US" dirty="0"/>
              <a:t> mas sim a </a:t>
            </a:r>
            <a:r>
              <a:rPr lang="en-US" dirty="0" err="1"/>
              <a:t>visão</a:t>
            </a:r>
            <a:r>
              <a:rPr lang="en-US" dirty="0"/>
              <a:t> global do </a:t>
            </a:r>
            <a:r>
              <a:rPr lang="en-US" dirty="0" err="1"/>
              <a:t>consumidor</a:t>
            </a:r>
            <a:r>
              <a:rPr lang="en-US" dirty="0"/>
              <a:t> de </a:t>
            </a:r>
            <a:r>
              <a:rPr lang="en-US" dirty="0" err="1"/>
              <a:t>como</a:t>
            </a:r>
            <a:r>
              <a:rPr lang="en-US" dirty="0"/>
              <a:t> as propagandas </a:t>
            </a:r>
            <a:r>
              <a:rPr lang="en-US" dirty="0" err="1"/>
              <a:t>como</a:t>
            </a:r>
            <a:r>
              <a:rPr lang="en-US" dirty="0"/>
              <a:t> um </a:t>
            </a:r>
            <a:r>
              <a:rPr lang="en-US" dirty="0" err="1"/>
              <a:t>todo</a:t>
            </a:r>
            <a:r>
              <a:rPr lang="en-US" dirty="0"/>
              <a:t> </a:t>
            </a:r>
            <a:r>
              <a:rPr lang="en-US" dirty="0" err="1"/>
              <a:t>operam</a:t>
            </a:r>
            <a:r>
              <a:rPr lang="en-US" dirty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0086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764E0-675F-44FE-957F-0746EDA58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Exercício</a:t>
            </a:r>
            <a:r>
              <a:rPr lang="en-US" dirty="0"/>
              <a:t> 10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0A845-3574-46CE-9C17-A1CEE8D3C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Construa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escala</a:t>
            </a:r>
            <a:r>
              <a:rPr lang="en-US" dirty="0"/>
              <a:t> de Likert para </a:t>
            </a:r>
            <a:r>
              <a:rPr lang="en-US" dirty="0" err="1"/>
              <a:t>medir</a:t>
            </a:r>
            <a:r>
              <a:rPr lang="en-US" dirty="0"/>
              <a:t> o </a:t>
            </a:r>
            <a:r>
              <a:rPr lang="en-US" dirty="0" err="1"/>
              <a:t>grau</a:t>
            </a:r>
            <a:r>
              <a:rPr lang="en-US" dirty="0"/>
              <a:t> em que </a:t>
            </a:r>
            <a:r>
              <a:rPr lang="en-US" dirty="0" err="1"/>
              <a:t>uma</a:t>
            </a:r>
            <a:r>
              <a:rPr lang="en-US" dirty="0"/>
              <a:t> Pessoa </a:t>
            </a:r>
            <a:r>
              <a:rPr lang="en-US" dirty="0" err="1"/>
              <a:t>compra</a:t>
            </a:r>
            <a:r>
              <a:rPr lang="en-US" dirty="0"/>
              <a:t> de forma </a:t>
            </a:r>
            <a:r>
              <a:rPr lang="en-US" dirty="0" err="1"/>
              <a:t>compulsiva</a:t>
            </a:r>
            <a:r>
              <a:rPr lang="en-US" dirty="0"/>
              <a:t> </a:t>
            </a:r>
            <a:r>
              <a:rPr lang="en-US" dirty="0" err="1"/>
              <a:t>considerando</a:t>
            </a:r>
            <a:r>
              <a:rPr lang="en-US" dirty="0"/>
              <a:t> a </a:t>
            </a:r>
            <a:r>
              <a:rPr lang="en-US" dirty="0" err="1"/>
              <a:t>seguinte</a:t>
            </a:r>
            <a:r>
              <a:rPr lang="en-US" dirty="0"/>
              <a:t> </a:t>
            </a:r>
            <a:r>
              <a:rPr lang="en-US" dirty="0" err="1"/>
              <a:t>definição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Comportamento</a:t>
            </a:r>
            <a:r>
              <a:rPr lang="en-US" dirty="0"/>
              <a:t> de </a:t>
            </a:r>
            <a:r>
              <a:rPr lang="en-US" dirty="0" err="1"/>
              <a:t>compra</a:t>
            </a:r>
            <a:r>
              <a:rPr lang="en-US" dirty="0"/>
              <a:t> </a:t>
            </a:r>
            <a:r>
              <a:rPr lang="en-US" dirty="0" err="1"/>
              <a:t>compulsiva</a:t>
            </a:r>
            <a:r>
              <a:rPr lang="en-US" dirty="0"/>
              <a:t> </a:t>
            </a:r>
            <a:r>
              <a:rPr lang="en-US" dirty="0" err="1"/>
              <a:t>relaciona</a:t>
            </a:r>
            <a:r>
              <a:rPr lang="en-US" dirty="0"/>
              <a:t>-se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grau</a:t>
            </a:r>
            <a:r>
              <a:rPr lang="en-US" dirty="0"/>
              <a:t> de </a:t>
            </a:r>
            <a:r>
              <a:rPr lang="en-US" dirty="0" err="1"/>
              <a:t>urgência</a:t>
            </a:r>
            <a:r>
              <a:rPr lang="en-US" dirty="0"/>
              <a:t> que </a:t>
            </a:r>
            <a:r>
              <a:rPr lang="en-US" dirty="0" err="1"/>
              <a:t>uma</a:t>
            </a:r>
            <a:r>
              <a:rPr lang="en-US" dirty="0"/>
              <a:t> Pessoa sente em </a:t>
            </a:r>
            <a:r>
              <a:rPr lang="en-US" dirty="0" err="1"/>
              <a:t>comprar</a:t>
            </a:r>
            <a:r>
              <a:rPr lang="en-US" dirty="0"/>
              <a:t>. Esta </a:t>
            </a:r>
            <a:r>
              <a:rPr lang="en-US" dirty="0" err="1"/>
              <a:t>motivação</a:t>
            </a:r>
            <a:r>
              <a:rPr lang="en-US" dirty="0"/>
              <a:t> é </a:t>
            </a:r>
            <a:r>
              <a:rPr lang="en-US" dirty="0" err="1"/>
              <a:t>tão</a:t>
            </a:r>
            <a:r>
              <a:rPr lang="en-US" dirty="0"/>
              <a:t> extrema que </a:t>
            </a:r>
            <a:r>
              <a:rPr lang="en-US" dirty="0" err="1"/>
              <a:t>geralmente</a:t>
            </a:r>
            <a:r>
              <a:rPr lang="en-US" dirty="0"/>
              <a:t> é </a:t>
            </a:r>
            <a:r>
              <a:rPr lang="en-US" dirty="0" err="1"/>
              <a:t>considerada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forma de </a:t>
            </a:r>
            <a:r>
              <a:rPr lang="en-US" dirty="0" err="1"/>
              <a:t>vício</a:t>
            </a:r>
            <a:r>
              <a:rPr lang="en-US" dirty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1176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764E0-675F-44FE-957F-0746EDA58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Exercício</a:t>
            </a:r>
            <a:r>
              <a:rPr lang="en-US" dirty="0"/>
              <a:t> 11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0A845-3574-46CE-9C17-A1CEE8D3C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Construa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escala</a:t>
            </a:r>
            <a:r>
              <a:rPr lang="en-US" dirty="0"/>
              <a:t> de </a:t>
            </a:r>
            <a:r>
              <a:rPr lang="en-US" dirty="0" err="1"/>
              <a:t>diferencial</a:t>
            </a:r>
            <a:r>
              <a:rPr lang="en-US" dirty="0"/>
              <a:t> </a:t>
            </a:r>
            <a:r>
              <a:rPr lang="en-US" dirty="0" err="1"/>
              <a:t>semântico</a:t>
            </a:r>
            <a:r>
              <a:rPr lang="en-US" dirty="0"/>
              <a:t> para </a:t>
            </a:r>
            <a:r>
              <a:rPr lang="en-US" dirty="0" err="1"/>
              <a:t>medir</a:t>
            </a:r>
            <a:r>
              <a:rPr lang="en-US" dirty="0"/>
              <a:t> o </a:t>
            </a:r>
            <a:r>
              <a:rPr lang="en-US" dirty="0" err="1"/>
              <a:t>grau</a:t>
            </a:r>
            <a:r>
              <a:rPr lang="en-US" dirty="0"/>
              <a:t> em que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tecnologia</a:t>
            </a:r>
            <a:r>
              <a:rPr lang="en-US" dirty="0"/>
              <a:t> (</a:t>
            </a:r>
            <a:r>
              <a:rPr lang="en-US" dirty="0" err="1"/>
              <a:t>qualquer</a:t>
            </a:r>
            <a:r>
              <a:rPr lang="en-US" dirty="0"/>
              <a:t> </a:t>
            </a:r>
            <a:r>
              <a:rPr lang="en-US" dirty="0" err="1"/>
              <a:t>tecnologia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equipamento</a:t>
            </a:r>
            <a:r>
              <a:rPr lang="en-US" dirty="0"/>
              <a:t> </a:t>
            </a:r>
            <a:r>
              <a:rPr lang="en-US" dirty="0" err="1"/>
              <a:t>tecnológico</a:t>
            </a:r>
            <a:r>
              <a:rPr lang="en-US" dirty="0"/>
              <a:t>) é </a:t>
            </a:r>
            <a:r>
              <a:rPr lang="en-US" dirty="0" err="1"/>
              <a:t>fácil</a:t>
            </a:r>
            <a:r>
              <a:rPr lang="en-US" dirty="0"/>
              <a:t> de usar.</a:t>
            </a:r>
          </a:p>
        </p:txBody>
      </p:sp>
    </p:spTree>
    <p:extLst>
      <p:ext uri="{BB962C8B-B14F-4D97-AF65-F5344CB8AC3E}">
        <p14:creationId xmlns:p14="http://schemas.microsoft.com/office/powerpoint/2010/main" val="2675451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764E0-675F-44FE-957F-0746EDA58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Exercício</a:t>
            </a:r>
            <a:r>
              <a:rPr lang="en-US" dirty="0"/>
              <a:t> 12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0A845-3574-46CE-9C17-A1CEE8D3C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Construa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escala</a:t>
            </a:r>
            <a:r>
              <a:rPr lang="en-US" dirty="0"/>
              <a:t> para </a:t>
            </a:r>
            <a:r>
              <a:rPr lang="en-US" dirty="0" err="1"/>
              <a:t>medir</a:t>
            </a:r>
            <a:r>
              <a:rPr lang="en-US" dirty="0"/>
              <a:t> a </a:t>
            </a:r>
            <a:r>
              <a:rPr lang="en-US" dirty="0" err="1"/>
              <a:t>honestidade</a:t>
            </a:r>
            <a:r>
              <a:rPr lang="en-US" dirty="0"/>
              <a:t> de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pessoa</a:t>
            </a:r>
            <a:r>
              <a:rPr lang="en-US" dirty="0"/>
              <a:t>. </a:t>
            </a:r>
            <a:r>
              <a:rPr lang="en-US" dirty="0" err="1"/>
              <a:t>Honestidade</a:t>
            </a:r>
            <a:r>
              <a:rPr lang="en-US" dirty="0"/>
              <a:t> é o </a:t>
            </a:r>
            <a:r>
              <a:rPr lang="en-US" dirty="0" err="1"/>
              <a:t>grau</a:t>
            </a:r>
            <a:r>
              <a:rPr lang="en-US" dirty="0"/>
              <a:t> em que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pessoa</a:t>
            </a:r>
            <a:r>
              <a:rPr lang="en-US" dirty="0"/>
              <a:t> </a:t>
            </a:r>
            <a:r>
              <a:rPr lang="en-US" dirty="0" err="1"/>
              <a:t>expressa</a:t>
            </a:r>
            <a:r>
              <a:rPr lang="en-US" dirty="0"/>
              <a:t> </a:t>
            </a:r>
            <a:r>
              <a:rPr lang="en-US" dirty="0" err="1"/>
              <a:t>crenças</a:t>
            </a:r>
            <a:r>
              <a:rPr lang="en-US" dirty="0"/>
              <a:t> </a:t>
            </a:r>
            <a:r>
              <a:rPr lang="en-US" dirty="0" err="1"/>
              <a:t>consistentes</a:t>
            </a:r>
            <a:r>
              <a:rPr lang="en-US" dirty="0"/>
              <a:t> com </a:t>
            </a:r>
            <a:r>
              <a:rPr lang="en-US" dirty="0" err="1"/>
              <a:t>comportamentos</a:t>
            </a:r>
            <a:r>
              <a:rPr lang="en-US" dirty="0"/>
              <a:t> </a:t>
            </a:r>
            <a:r>
              <a:rPr lang="en-US" dirty="0" err="1"/>
              <a:t>honestos</a:t>
            </a:r>
            <a:r>
              <a:rPr lang="en-US" dirty="0"/>
              <a:t>. A </a:t>
            </a:r>
            <a:r>
              <a:rPr lang="en-US" dirty="0" err="1"/>
              <a:t>escala</a:t>
            </a:r>
            <a:r>
              <a:rPr lang="en-US" dirty="0"/>
              <a:t> </a:t>
            </a:r>
            <a:r>
              <a:rPr lang="en-US" dirty="0" err="1"/>
              <a:t>mede</a:t>
            </a:r>
            <a:r>
              <a:rPr lang="en-US" dirty="0"/>
              <a:t> </a:t>
            </a:r>
            <a:r>
              <a:rPr lang="en-US" dirty="0" err="1"/>
              <a:t>crenças</a:t>
            </a:r>
            <a:r>
              <a:rPr lang="en-US" dirty="0"/>
              <a:t> de </a:t>
            </a:r>
            <a:r>
              <a:rPr lang="en-US" dirty="0" err="1"/>
              <a:t>uma</a:t>
            </a:r>
            <a:r>
              <a:rPr lang="en-US" dirty="0"/>
              <a:t> forma </a:t>
            </a:r>
            <a:r>
              <a:rPr lang="en-US" dirty="0" err="1"/>
              <a:t>geral</a:t>
            </a:r>
            <a:r>
              <a:rPr lang="en-US" dirty="0"/>
              <a:t> e </a:t>
            </a:r>
            <a:r>
              <a:rPr lang="en-US" dirty="0" err="1"/>
              <a:t>não</a:t>
            </a:r>
            <a:r>
              <a:rPr lang="en-US" dirty="0"/>
              <a:t> em </a:t>
            </a:r>
            <a:r>
              <a:rPr lang="en-US" dirty="0" err="1"/>
              <a:t>relação</a:t>
            </a:r>
            <a:r>
              <a:rPr lang="en-US" dirty="0"/>
              <a:t> a um </a:t>
            </a:r>
            <a:r>
              <a:rPr lang="en-US" dirty="0" err="1"/>
              <a:t>objeto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comportamento</a:t>
            </a:r>
            <a:r>
              <a:rPr lang="en-US" dirty="0"/>
              <a:t> </a:t>
            </a:r>
            <a:r>
              <a:rPr lang="en-US" dirty="0" err="1"/>
              <a:t>específico</a:t>
            </a:r>
            <a:r>
              <a:rPr lang="en-US" dirty="0"/>
              <a:t>. Wirtz and Kum (2004) se </a:t>
            </a:r>
            <a:r>
              <a:rPr lang="en-US" dirty="0" err="1"/>
              <a:t>referiram</a:t>
            </a:r>
            <a:r>
              <a:rPr lang="en-US" dirty="0"/>
              <a:t> a esta </a:t>
            </a:r>
            <a:r>
              <a:rPr lang="en-US" dirty="0" err="1"/>
              <a:t>escala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moralidade</a:t>
            </a:r>
            <a:r>
              <a:rPr lang="en-US" dirty="0"/>
              <a:t>. </a:t>
            </a:r>
            <a:r>
              <a:rPr lang="en-US" dirty="0" err="1"/>
              <a:t>Sugestão</a:t>
            </a:r>
            <a:r>
              <a:rPr lang="en-US" dirty="0"/>
              <a:t>: use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escala</a:t>
            </a:r>
            <a:r>
              <a:rPr lang="en-US" dirty="0"/>
              <a:t> de valor </a:t>
            </a:r>
            <a:r>
              <a:rPr lang="en-US" dirty="0" err="1"/>
              <a:t>monetário</a:t>
            </a:r>
            <a:r>
              <a:rPr lang="en-US" dirty="0"/>
              <a:t> para </a:t>
            </a:r>
            <a:r>
              <a:rPr lang="en-US" dirty="0" err="1"/>
              <a:t>refletir</a:t>
            </a:r>
            <a:r>
              <a:rPr lang="en-US" dirty="0"/>
              <a:t> </a:t>
            </a:r>
            <a:r>
              <a:rPr lang="en-US" dirty="0" err="1"/>
              <a:t>quanto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pessoa</a:t>
            </a:r>
            <a:r>
              <a:rPr lang="en-US" dirty="0"/>
              <a:t> </a:t>
            </a:r>
            <a:r>
              <a:rPr lang="en-US" dirty="0" err="1"/>
              <a:t>cobraria</a:t>
            </a:r>
            <a:r>
              <a:rPr lang="en-US" dirty="0"/>
              <a:t> para </a:t>
            </a:r>
            <a:r>
              <a:rPr lang="en-US" dirty="0" err="1"/>
              <a:t>fazer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adotar</a:t>
            </a:r>
            <a:r>
              <a:rPr lang="en-US" dirty="0"/>
              <a:t> </a:t>
            </a:r>
            <a:r>
              <a:rPr lang="en-US" dirty="0" err="1"/>
              <a:t>comportamentos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honestos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8517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C9206-FA97-4942-84D5-E30B39CB2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Exercício</a:t>
            </a:r>
            <a:r>
              <a:rPr lang="en-US" dirty="0"/>
              <a:t> 13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58466-E0A8-4C5A-98D7-C75923AF2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Construa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escala</a:t>
            </a:r>
            <a:r>
              <a:rPr lang="en-US" dirty="0"/>
              <a:t> de Likert para </a:t>
            </a:r>
            <a:r>
              <a:rPr lang="en-US" dirty="0" err="1"/>
              <a:t>medir</a:t>
            </a:r>
            <a:r>
              <a:rPr lang="en-US" dirty="0"/>
              <a:t> </a:t>
            </a:r>
            <a:r>
              <a:rPr lang="en-US" dirty="0" err="1"/>
              <a:t>inovatividade</a:t>
            </a:r>
            <a:r>
              <a:rPr lang="en-US" dirty="0"/>
              <a:t>. </a:t>
            </a:r>
            <a:r>
              <a:rPr lang="en-US" dirty="0" err="1"/>
              <a:t>Inovatividade</a:t>
            </a:r>
            <a:r>
              <a:rPr lang="en-US" dirty="0"/>
              <a:t> é a </a:t>
            </a:r>
            <a:r>
              <a:rPr lang="en-US" dirty="0" err="1"/>
              <a:t>crença</a:t>
            </a:r>
            <a:r>
              <a:rPr lang="en-US" dirty="0"/>
              <a:t> de um </a:t>
            </a:r>
            <a:r>
              <a:rPr lang="en-US" dirty="0" err="1"/>
              <a:t>consumidor</a:t>
            </a:r>
            <a:r>
              <a:rPr lang="en-US" dirty="0"/>
              <a:t> de que </a:t>
            </a:r>
            <a:r>
              <a:rPr lang="en-US" dirty="0" err="1"/>
              <a:t>ele</a:t>
            </a:r>
            <a:r>
              <a:rPr lang="en-US" dirty="0"/>
              <a:t> é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entre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primeiros</a:t>
            </a:r>
            <a:r>
              <a:rPr lang="en-US" dirty="0"/>
              <a:t> a </a:t>
            </a:r>
            <a:r>
              <a:rPr lang="en-US" dirty="0" err="1"/>
              <a:t>testar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comprar</a:t>
            </a:r>
            <a:r>
              <a:rPr lang="en-US" dirty="0"/>
              <a:t> </a:t>
            </a:r>
            <a:r>
              <a:rPr lang="en-US" dirty="0" err="1"/>
              <a:t>novos</a:t>
            </a:r>
            <a:r>
              <a:rPr lang="en-US" dirty="0"/>
              <a:t> </a:t>
            </a:r>
            <a:r>
              <a:rPr lang="en-US" dirty="0" err="1"/>
              <a:t>produtos</a:t>
            </a:r>
            <a:r>
              <a:rPr lang="en-US" dirty="0"/>
              <a:t> </a:t>
            </a:r>
            <a:r>
              <a:rPr lang="en-US" dirty="0" err="1"/>
              <a:t>assim</a:t>
            </a:r>
            <a:r>
              <a:rPr lang="en-US" dirty="0"/>
              <a:t> que </a:t>
            </a:r>
            <a:r>
              <a:rPr lang="en-US" dirty="0" err="1"/>
              <a:t>eles</a:t>
            </a:r>
            <a:r>
              <a:rPr lang="en-US" dirty="0"/>
              <a:t> se </a:t>
            </a:r>
            <a:r>
              <a:rPr lang="en-US" dirty="0" err="1"/>
              <a:t>tornam</a:t>
            </a:r>
            <a:r>
              <a:rPr lang="en-US" dirty="0"/>
              <a:t> </a:t>
            </a:r>
            <a:r>
              <a:rPr lang="en-US" dirty="0" err="1"/>
              <a:t>disponíveis</a:t>
            </a:r>
            <a:r>
              <a:rPr lang="en-US" dirty="0"/>
              <a:t>. </a:t>
            </a:r>
            <a:r>
              <a:rPr lang="en-US" dirty="0" err="1"/>
              <a:t>Inovatividade</a:t>
            </a:r>
            <a:r>
              <a:rPr lang="en-US" dirty="0"/>
              <a:t> é o </a:t>
            </a:r>
            <a:r>
              <a:rPr lang="en-US" dirty="0" err="1"/>
              <a:t>contrário</a:t>
            </a:r>
            <a:r>
              <a:rPr lang="en-US" dirty="0"/>
              <a:t> de </a:t>
            </a:r>
            <a:r>
              <a:rPr lang="en-US" dirty="0" err="1"/>
              <a:t>querer</a:t>
            </a:r>
            <a:r>
              <a:rPr lang="en-US" dirty="0"/>
              <a:t> </a:t>
            </a:r>
            <a:r>
              <a:rPr lang="en-US" dirty="0" err="1"/>
              <a:t>permanecer</a:t>
            </a:r>
            <a:r>
              <a:rPr lang="en-US" dirty="0"/>
              <a:t> </a:t>
            </a:r>
            <a:r>
              <a:rPr lang="en-US" dirty="0" err="1"/>
              <a:t>comprando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usando</a:t>
            </a:r>
            <a:r>
              <a:rPr lang="en-US" dirty="0"/>
              <a:t> a </a:t>
            </a:r>
            <a:r>
              <a:rPr lang="en-US" dirty="0" err="1"/>
              <a:t>mesma</a:t>
            </a:r>
            <a:r>
              <a:rPr lang="en-US" dirty="0"/>
              <a:t> </a:t>
            </a:r>
            <a:r>
              <a:rPr lang="en-US" dirty="0" err="1"/>
              <a:t>coisa</a:t>
            </a:r>
            <a:r>
              <a:rPr lang="en-US" dirty="0"/>
              <a:t> e ser </a:t>
            </a:r>
            <a:r>
              <a:rPr lang="en-US" dirty="0" err="1"/>
              <a:t>relutante</a:t>
            </a:r>
            <a:r>
              <a:rPr lang="en-US" dirty="0"/>
              <a:t> à </a:t>
            </a:r>
            <a:r>
              <a:rPr lang="en-US" dirty="0" err="1"/>
              <a:t>mudança</a:t>
            </a:r>
            <a:r>
              <a:rPr lang="en-US" dirty="0"/>
              <a:t>. </a:t>
            </a:r>
            <a:r>
              <a:rPr lang="en-US" dirty="0" err="1"/>
              <a:t>Também</a:t>
            </a:r>
            <a:r>
              <a:rPr lang="en-US" dirty="0"/>
              <a:t> </a:t>
            </a:r>
            <a:r>
              <a:rPr lang="en-US" dirty="0" err="1"/>
              <a:t>chamada</a:t>
            </a:r>
            <a:r>
              <a:rPr lang="en-US" dirty="0"/>
              <a:t> de </a:t>
            </a:r>
            <a:r>
              <a:rPr lang="en-US" dirty="0" err="1"/>
              <a:t>disposição</a:t>
            </a:r>
            <a:r>
              <a:rPr lang="en-US" dirty="0"/>
              <a:t> à </a:t>
            </a:r>
            <a:r>
              <a:rPr lang="en-US" dirty="0" err="1"/>
              <a:t>inovação</a:t>
            </a:r>
            <a:r>
              <a:rPr lang="en-US" dirty="0"/>
              <a:t> por Steenkamp &amp; </a:t>
            </a:r>
            <a:r>
              <a:rPr lang="en-US" dirty="0" err="1"/>
              <a:t>Gielens</a:t>
            </a:r>
            <a:r>
              <a:rPr lang="en-US" dirty="0"/>
              <a:t> (2003).</a:t>
            </a:r>
          </a:p>
        </p:txBody>
      </p:sp>
    </p:spTree>
    <p:extLst>
      <p:ext uri="{BB962C8B-B14F-4D97-AF65-F5344CB8AC3E}">
        <p14:creationId xmlns:p14="http://schemas.microsoft.com/office/powerpoint/2010/main" val="1816150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B3409-9A8C-448D-B6F8-0CBE689A2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Exercício</a:t>
            </a:r>
            <a:r>
              <a:rPr lang="en-US" dirty="0"/>
              <a:t> 1</a:t>
            </a:r>
            <a:br>
              <a:rPr lang="en-US" dirty="0"/>
            </a:br>
            <a:r>
              <a:rPr lang="en-US" dirty="0" err="1"/>
              <a:t>Indique</a:t>
            </a:r>
            <a:r>
              <a:rPr lang="en-US" dirty="0"/>
              <a:t> a </a:t>
            </a:r>
            <a:r>
              <a:rPr lang="en-US" dirty="0" err="1"/>
              <a:t>natureza</a:t>
            </a:r>
            <a:r>
              <a:rPr lang="en-US" dirty="0"/>
              <a:t> da </a:t>
            </a:r>
            <a:r>
              <a:rPr lang="en-US" dirty="0" err="1"/>
              <a:t>escala</a:t>
            </a:r>
            <a:r>
              <a:rPr lang="en-US" dirty="0"/>
              <a:t> </a:t>
            </a:r>
            <a:r>
              <a:rPr lang="en-US" dirty="0" err="1"/>
              <a:t>abaixo</a:t>
            </a:r>
            <a:r>
              <a:rPr lang="en-US" dirty="0"/>
              <a:t>: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EC454-038F-4C53-BACB-395A66BC9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Qual(is) </a:t>
            </a:r>
            <a:r>
              <a:rPr lang="en-US" sz="2000" dirty="0" err="1"/>
              <a:t>marca</a:t>
            </a:r>
            <a:r>
              <a:rPr lang="en-US" sz="2000" dirty="0"/>
              <a:t>(s) de </a:t>
            </a:r>
            <a:r>
              <a:rPr lang="en-US" sz="2000" dirty="0" err="1"/>
              <a:t>cerveja</a:t>
            </a:r>
            <a:r>
              <a:rPr lang="en-US" sz="2000" dirty="0"/>
              <a:t> </a:t>
            </a:r>
            <a:r>
              <a:rPr lang="en-US" sz="2000" dirty="0" err="1"/>
              <a:t>abaixo</a:t>
            </a:r>
            <a:r>
              <a:rPr lang="en-US" sz="2000" dirty="0"/>
              <a:t> </a:t>
            </a:r>
            <a:r>
              <a:rPr lang="en-US" sz="2000" dirty="0" err="1"/>
              <a:t>você</a:t>
            </a:r>
            <a:r>
              <a:rPr lang="en-US" sz="2000" dirty="0"/>
              <a:t> </a:t>
            </a:r>
            <a:r>
              <a:rPr lang="en-US" sz="2000" dirty="0" err="1"/>
              <a:t>consumiu</a:t>
            </a:r>
            <a:r>
              <a:rPr lang="en-US" sz="2000" dirty="0"/>
              <a:t> no </a:t>
            </a:r>
            <a:r>
              <a:rPr lang="en-US" sz="2000" dirty="0" err="1"/>
              <a:t>mês</a:t>
            </a:r>
            <a:r>
              <a:rPr lang="en-US" sz="2000" dirty="0"/>
              <a:t> </a:t>
            </a:r>
            <a:r>
              <a:rPr lang="en-US" sz="2000" dirty="0" err="1"/>
              <a:t>passado</a:t>
            </a:r>
            <a:r>
              <a:rPr lang="en-US" sz="2000" dirty="0"/>
              <a:t>? (RM)</a:t>
            </a:r>
          </a:p>
          <a:p>
            <a:pPr lvl="1"/>
            <a:endParaRPr lang="en-US" dirty="0"/>
          </a:p>
          <a:p>
            <a:pPr lvl="1"/>
            <a:endParaRPr lang="pt-BR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F5F5172-A152-4759-A0FF-B2CD1C9760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362285"/>
              </p:ext>
            </p:extLst>
          </p:nvPr>
        </p:nvGraphicFramePr>
        <p:xfrm>
          <a:off x="3851564" y="2810309"/>
          <a:ext cx="2955636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582">
                  <a:extLst>
                    <a:ext uri="{9D8B030D-6E8A-4147-A177-3AD203B41FA5}">
                      <a16:colId xmlns:a16="http://schemas.microsoft.com/office/drawing/2014/main" val="2193468511"/>
                    </a:ext>
                  </a:extLst>
                </a:gridCol>
                <a:gridCol w="1487054">
                  <a:extLst>
                    <a:ext uri="{9D8B030D-6E8A-4147-A177-3AD203B41FA5}">
                      <a16:colId xmlns:a16="http://schemas.microsoft.com/office/drawing/2014/main" val="22413852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Brahma</a:t>
                      </a:r>
                      <a:endParaRPr lang="pt-BR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[   ]</a:t>
                      </a:r>
                      <a:endParaRPr lang="pt-BR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165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Skol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[   ]</a:t>
                      </a:r>
                      <a:endParaRPr lang="pt-BR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3429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Antarctica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[   ]</a:t>
                      </a:r>
                      <a:endParaRPr lang="pt-BR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5650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Original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[   ]</a:t>
                      </a:r>
                      <a:endParaRPr lang="pt-BR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407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Heineken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[   ]</a:t>
                      </a:r>
                      <a:endParaRPr lang="pt-BR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8473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Stella Artois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[   ]</a:t>
                      </a:r>
                      <a:endParaRPr lang="pt-BR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9054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Becks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[   ]</a:t>
                      </a:r>
                      <a:endParaRPr lang="pt-BR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9381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Budweiser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[   ]</a:t>
                      </a:r>
                      <a:endParaRPr lang="pt-BR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857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2406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B3409-9A8C-448D-B6F8-0CBE689A2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Exercício</a:t>
            </a:r>
            <a:r>
              <a:rPr lang="en-US" dirty="0"/>
              <a:t> 2</a:t>
            </a:r>
            <a:br>
              <a:rPr lang="en-US" dirty="0"/>
            </a:br>
            <a:r>
              <a:rPr lang="en-US" dirty="0" err="1"/>
              <a:t>Indique</a:t>
            </a:r>
            <a:r>
              <a:rPr lang="en-US" dirty="0"/>
              <a:t> a </a:t>
            </a:r>
            <a:r>
              <a:rPr lang="en-US" dirty="0" err="1"/>
              <a:t>natureza</a:t>
            </a:r>
            <a:r>
              <a:rPr lang="en-US" dirty="0"/>
              <a:t> da </a:t>
            </a:r>
            <a:r>
              <a:rPr lang="en-US" dirty="0" err="1"/>
              <a:t>escala</a:t>
            </a:r>
            <a:r>
              <a:rPr lang="en-US" dirty="0"/>
              <a:t> </a:t>
            </a:r>
            <a:r>
              <a:rPr lang="en-US" dirty="0" err="1"/>
              <a:t>abaixo</a:t>
            </a:r>
            <a:r>
              <a:rPr lang="en-US" dirty="0"/>
              <a:t>: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EC454-038F-4C53-BACB-395A66BC9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Qual das </a:t>
            </a:r>
            <a:r>
              <a:rPr lang="en-US" sz="2000" dirty="0" err="1"/>
              <a:t>marcas</a:t>
            </a:r>
            <a:r>
              <a:rPr lang="en-US" sz="2000" dirty="0"/>
              <a:t> de </a:t>
            </a:r>
            <a:r>
              <a:rPr lang="en-US" sz="2000" dirty="0" err="1"/>
              <a:t>cerveja</a:t>
            </a:r>
            <a:r>
              <a:rPr lang="en-US" sz="2000" dirty="0"/>
              <a:t> </a:t>
            </a:r>
            <a:r>
              <a:rPr lang="en-US" sz="2000" dirty="0" err="1"/>
              <a:t>abaixo</a:t>
            </a:r>
            <a:r>
              <a:rPr lang="en-US" sz="2000" dirty="0"/>
              <a:t> </a:t>
            </a:r>
            <a:r>
              <a:rPr lang="en-US" sz="2000" dirty="0" err="1"/>
              <a:t>você</a:t>
            </a:r>
            <a:r>
              <a:rPr lang="en-US" sz="2000" dirty="0"/>
              <a:t> </a:t>
            </a:r>
            <a:r>
              <a:rPr lang="en-US" sz="2000" dirty="0" err="1"/>
              <a:t>mais</a:t>
            </a:r>
            <a:r>
              <a:rPr lang="en-US" sz="2000" dirty="0"/>
              <a:t> </a:t>
            </a:r>
            <a:r>
              <a:rPr lang="en-US" sz="2000" dirty="0" err="1"/>
              <a:t>consumiu</a:t>
            </a:r>
            <a:r>
              <a:rPr lang="en-US" sz="2000" dirty="0"/>
              <a:t> no </a:t>
            </a:r>
            <a:r>
              <a:rPr lang="en-US" sz="2000" dirty="0" err="1"/>
              <a:t>mês</a:t>
            </a:r>
            <a:r>
              <a:rPr lang="en-US" sz="2000" dirty="0"/>
              <a:t> </a:t>
            </a:r>
            <a:r>
              <a:rPr lang="en-US" sz="2000" dirty="0" err="1"/>
              <a:t>passado</a:t>
            </a:r>
            <a:r>
              <a:rPr lang="en-US" sz="2000" dirty="0"/>
              <a:t>?</a:t>
            </a:r>
          </a:p>
          <a:p>
            <a:pPr lvl="1"/>
            <a:endParaRPr lang="en-US" dirty="0"/>
          </a:p>
          <a:p>
            <a:pPr lvl="1"/>
            <a:endParaRPr lang="pt-BR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12C170F-665D-409F-AE11-FB0FA4386F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147050"/>
              </p:ext>
            </p:extLst>
          </p:nvPr>
        </p:nvGraphicFramePr>
        <p:xfrm>
          <a:off x="4054764" y="2773363"/>
          <a:ext cx="2955636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582">
                  <a:extLst>
                    <a:ext uri="{9D8B030D-6E8A-4147-A177-3AD203B41FA5}">
                      <a16:colId xmlns:a16="http://schemas.microsoft.com/office/drawing/2014/main" val="2193468511"/>
                    </a:ext>
                  </a:extLst>
                </a:gridCol>
                <a:gridCol w="1487054">
                  <a:extLst>
                    <a:ext uri="{9D8B030D-6E8A-4147-A177-3AD203B41FA5}">
                      <a16:colId xmlns:a16="http://schemas.microsoft.com/office/drawing/2014/main" val="22413852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Brahma</a:t>
                      </a:r>
                      <a:endParaRPr lang="pt-BR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[   ]</a:t>
                      </a:r>
                      <a:endParaRPr lang="pt-BR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165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Skol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[   ]</a:t>
                      </a:r>
                      <a:endParaRPr lang="pt-BR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3429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Antarctica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[   ]</a:t>
                      </a:r>
                      <a:endParaRPr lang="pt-BR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5650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Original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[   ]</a:t>
                      </a:r>
                      <a:endParaRPr lang="pt-BR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407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Heineken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[   ]</a:t>
                      </a:r>
                      <a:endParaRPr lang="pt-BR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8473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Stella Artois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[   ]</a:t>
                      </a:r>
                      <a:endParaRPr lang="pt-BR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9054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Becks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[   ]</a:t>
                      </a:r>
                      <a:endParaRPr lang="pt-BR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9381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Budweiser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[   ]</a:t>
                      </a:r>
                      <a:endParaRPr lang="pt-BR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857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297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B3409-9A8C-448D-B6F8-0CBE689A2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Exercício</a:t>
            </a:r>
            <a:r>
              <a:rPr lang="en-US" dirty="0"/>
              <a:t> 3</a:t>
            </a:r>
            <a:br>
              <a:rPr lang="en-US" dirty="0"/>
            </a:br>
            <a:r>
              <a:rPr lang="en-US" dirty="0" err="1"/>
              <a:t>Indique</a:t>
            </a:r>
            <a:r>
              <a:rPr lang="en-US" dirty="0"/>
              <a:t> a </a:t>
            </a:r>
            <a:r>
              <a:rPr lang="en-US" dirty="0" err="1"/>
              <a:t>natureza</a:t>
            </a:r>
            <a:r>
              <a:rPr lang="en-US" dirty="0"/>
              <a:t> da </a:t>
            </a:r>
            <a:r>
              <a:rPr lang="en-US" dirty="0" err="1"/>
              <a:t>escala</a:t>
            </a:r>
            <a:r>
              <a:rPr lang="en-US" dirty="0"/>
              <a:t> </a:t>
            </a:r>
            <a:r>
              <a:rPr lang="en-US" dirty="0" err="1"/>
              <a:t>abaixo</a:t>
            </a:r>
            <a:r>
              <a:rPr lang="en-US" dirty="0"/>
              <a:t>: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EC454-038F-4C53-BACB-395A66BC9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Indique</a:t>
            </a:r>
            <a:r>
              <a:rPr lang="en-US" sz="2000" dirty="0"/>
              <a:t> </a:t>
            </a:r>
            <a:r>
              <a:rPr lang="en-US" sz="2000" dirty="0" err="1"/>
              <a:t>quanto</a:t>
            </a:r>
            <a:r>
              <a:rPr lang="en-US" sz="2000" dirty="0"/>
              <a:t> </a:t>
            </a:r>
            <a:r>
              <a:rPr lang="en-US" sz="2000" dirty="0" err="1"/>
              <a:t>você</a:t>
            </a:r>
            <a:r>
              <a:rPr lang="en-US" sz="2000" dirty="0"/>
              <a:t> </a:t>
            </a:r>
            <a:r>
              <a:rPr lang="en-US" sz="2000" dirty="0" err="1"/>
              <a:t>consumiu</a:t>
            </a:r>
            <a:r>
              <a:rPr lang="en-US" sz="2000" dirty="0"/>
              <a:t> de </a:t>
            </a:r>
            <a:r>
              <a:rPr lang="en-US" sz="2000" dirty="0" err="1"/>
              <a:t>cada</a:t>
            </a:r>
            <a:r>
              <a:rPr lang="en-US" sz="2000" dirty="0"/>
              <a:t> </a:t>
            </a:r>
            <a:r>
              <a:rPr lang="en-US" sz="2000" dirty="0" err="1"/>
              <a:t>uma</a:t>
            </a:r>
            <a:r>
              <a:rPr lang="en-US" sz="2000" dirty="0"/>
              <a:t> das </a:t>
            </a:r>
            <a:r>
              <a:rPr lang="en-US" sz="2000" dirty="0" err="1"/>
              <a:t>marcas</a:t>
            </a:r>
            <a:r>
              <a:rPr lang="en-US" sz="2000" dirty="0"/>
              <a:t> </a:t>
            </a:r>
            <a:r>
              <a:rPr lang="en-US" sz="2000" dirty="0" err="1"/>
              <a:t>abaixo</a:t>
            </a:r>
            <a:r>
              <a:rPr lang="en-US" sz="2000" dirty="0"/>
              <a:t> no </a:t>
            </a:r>
            <a:r>
              <a:rPr lang="en-US" sz="2000" dirty="0" err="1"/>
              <a:t>mês</a:t>
            </a:r>
            <a:r>
              <a:rPr lang="en-US" sz="2000" dirty="0"/>
              <a:t> </a:t>
            </a:r>
            <a:r>
              <a:rPr lang="en-US" sz="2000" dirty="0" err="1"/>
              <a:t>passado</a:t>
            </a:r>
            <a:r>
              <a:rPr lang="en-US" sz="2000" dirty="0"/>
              <a:t> </a:t>
            </a:r>
            <a:r>
              <a:rPr lang="en-US" sz="2000" dirty="0" err="1"/>
              <a:t>usando</a:t>
            </a:r>
            <a:r>
              <a:rPr lang="en-US" sz="2000" dirty="0"/>
              <a:t> </a:t>
            </a:r>
            <a:r>
              <a:rPr lang="en-US" sz="2000" dirty="0" err="1"/>
              <a:t>uma</a:t>
            </a:r>
            <a:r>
              <a:rPr lang="en-US" sz="2000" dirty="0"/>
              <a:t> </a:t>
            </a:r>
            <a:r>
              <a:rPr lang="en-US" sz="2000" dirty="0" err="1"/>
              <a:t>escala</a:t>
            </a:r>
            <a:r>
              <a:rPr lang="en-US" sz="2000" dirty="0"/>
              <a:t> de 5 </a:t>
            </a:r>
            <a:r>
              <a:rPr lang="en-US" sz="2000" dirty="0" err="1"/>
              <a:t>pontos</a:t>
            </a:r>
            <a:r>
              <a:rPr lang="en-US" sz="2000" dirty="0"/>
              <a:t> em que 1 </a:t>
            </a:r>
            <a:r>
              <a:rPr lang="en-US" sz="2000" dirty="0" err="1"/>
              <a:t>significa</a:t>
            </a:r>
            <a:r>
              <a:rPr lang="en-US" sz="2000" dirty="0"/>
              <a:t> que </a:t>
            </a:r>
            <a:r>
              <a:rPr lang="en-US" sz="2000" dirty="0" err="1"/>
              <a:t>você</a:t>
            </a:r>
            <a:r>
              <a:rPr lang="en-US" sz="2000" dirty="0"/>
              <a:t> </a:t>
            </a:r>
            <a:r>
              <a:rPr lang="en-US" sz="2000" dirty="0" err="1"/>
              <a:t>consumiu</a:t>
            </a:r>
            <a:r>
              <a:rPr lang="en-US" sz="2000" dirty="0"/>
              <a:t> nada </a:t>
            </a:r>
            <a:r>
              <a:rPr lang="en-US" sz="2000" dirty="0" err="1"/>
              <a:t>ou</a:t>
            </a:r>
            <a:r>
              <a:rPr lang="en-US" sz="2000" dirty="0"/>
              <a:t> </a:t>
            </a:r>
            <a:r>
              <a:rPr lang="en-US" sz="2000" dirty="0" err="1"/>
              <a:t>muito</a:t>
            </a:r>
            <a:r>
              <a:rPr lang="en-US" sz="2000" dirty="0"/>
              <a:t> </a:t>
            </a:r>
            <a:r>
              <a:rPr lang="en-US" sz="2000" dirty="0" err="1"/>
              <a:t>pouco</a:t>
            </a:r>
            <a:r>
              <a:rPr lang="en-US" sz="2000" dirty="0"/>
              <a:t> e 5 </a:t>
            </a:r>
            <a:r>
              <a:rPr lang="en-US" sz="2000" dirty="0" err="1"/>
              <a:t>significa</a:t>
            </a:r>
            <a:r>
              <a:rPr lang="en-US" sz="2000" dirty="0"/>
              <a:t> que </a:t>
            </a:r>
            <a:r>
              <a:rPr lang="en-US" sz="2000" dirty="0" err="1"/>
              <a:t>você</a:t>
            </a:r>
            <a:r>
              <a:rPr lang="en-US" sz="2000" dirty="0"/>
              <a:t> </a:t>
            </a:r>
            <a:r>
              <a:rPr lang="en-US" sz="2000" dirty="0" err="1"/>
              <a:t>consumiu</a:t>
            </a:r>
            <a:r>
              <a:rPr lang="en-US" sz="2000" dirty="0"/>
              <a:t> </a:t>
            </a:r>
            <a:r>
              <a:rPr lang="en-US" sz="2000" dirty="0" err="1"/>
              <a:t>muito</a:t>
            </a:r>
            <a:r>
              <a:rPr lang="en-US" sz="2000" dirty="0"/>
              <a:t>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pt-BR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CB632F5-3288-46DA-8EA8-B7860D7F5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178799"/>
              </p:ext>
            </p:extLst>
          </p:nvPr>
        </p:nvGraphicFramePr>
        <p:xfrm>
          <a:off x="1634838" y="2886075"/>
          <a:ext cx="8922324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054">
                  <a:extLst>
                    <a:ext uri="{9D8B030D-6E8A-4147-A177-3AD203B41FA5}">
                      <a16:colId xmlns:a16="http://schemas.microsoft.com/office/drawing/2014/main" val="2193468511"/>
                    </a:ext>
                  </a:extLst>
                </a:gridCol>
                <a:gridCol w="1487054">
                  <a:extLst>
                    <a:ext uri="{9D8B030D-6E8A-4147-A177-3AD203B41FA5}">
                      <a16:colId xmlns:a16="http://schemas.microsoft.com/office/drawing/2014/main" val="2241385227"/>
                    </a:ext>
                  </a:extLst>
                </a:gridCol>
                <a:gridCol w="1487054">
                  <a:extLst>
                    <a:ext uri="{9D8B030D-6E8A-4147-A177-3AD203B41FA5}">
                      <a16:colId xmlns:a16="http://schemas.microsoft.com/office/drawing/2014/main" val="860715392"/>
                    </a:ext>
                  </a:extLst>
                </a:gridCol>
                <a:gridCol w="1487054">
                  <a:extLst>
                    <a:ext uri="{9D8B030D-6E8A-4147-A177-3AD203B41FA5}">
                      <a16:colId xmlns:a16="http://schemas.microsoft.com/office/drawing/2014/main" val="1606891275"/>
                    </a:ext>
                  </a:extLst>
                </a:gridCol>
                <a:gridCol w="1487054">
                  <a:extLst>
                    <a:ext uri="{9D8B030D-6E8A-4147-A177-3AD203B41FA5}">
                      <a16:colId xmlns:a16="http://schemas.microsoft.com/office/drawing/2014/main" val="613413026"/>
                    </a:ext>
                  </a:extLst>
                </a:gridCol>
                <a:gridCol w="1487054">
                  <a:extLst>
                    <a:ext uri="{9D8B030D-6E8A-4147-A177-3AD203B41FA5}">
                      <a16:colId xmlns:a16="http://schemas.microsoft.com/office/drawing/2014/main" val="15763834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  <a:p>
                      <a:pPr algn="ctr"/>
                      <a:r>
                        <a:rPr lang="en-US" sz="1200" dirty="0"/>
                        <a:t>Nada </a:t>
                      </a:r>
                      <a:r>
                        <a:rPr lang="en-US" sz="1200" dirty="0" err="1"/>
                        <a:t>ou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muito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pouco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</a:p>
                    <a:p>
                      <a:pPr algn="ctr"/>
                      <a:r>
                        <a:rPr lang="en-US" sz="1200" dirty="0" err="1"/>
                        <a:t>Muito</a:t>
                      </a:r>
                      <a:endParaRPr lang="pt-B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6888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Brahma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0165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Skol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3429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Antarctica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5650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Original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407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Heineken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8473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Stella Artois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9054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Becks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9381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Budweiser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857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139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B3409-9A8C-448D-B6F8-0CBE689A2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Exercício</a:t>
            </a:r>
            <a:r>
              <a:rPr lang="en-US" dirty="0"/>
              <a:t> 4</a:t>
            </a:r>
            <a:br>
              <a:rPr lang="en-US" dirty="0"/>
            </a:br>
            <a:r>
              <a:rPr lang="en-US" dirty="0" err="1"/>
              <a:t>Indique</a:t>
            </a:r>
            <a:r>
              <a:rPr lang="en-US" dirty="0"/>
              <a:t> a </a:t>
            </a:r>
            <a:r>
              <a:rPr lang="en-US" dirty="0" err="1"/>
              <a:t>natureza</a:t>
            </a:r>
            <a:r>
              <a:rPr lang="en-US" dirty="0"/>
              <a:t> da </a:t>
            </a:r>
            <a:r>
              <a:rPr lang="en-US" dirty="0" err="1"/>
              <a:t>escala</a:t>
            </a:r>
            <a:r>
              <a:rPr lang="en-US" dirty="0"/>
              <a:t> </a:t>
            </a:r>
            <a:r>
              <a:rPr lang="en-US" dirty="0" err="1"/>
              <a:t>abaixo</a:t>
            </a:r>
            <a:r>
              <a:rPr lang="en-US" dirty="0"/>
              <a:t>: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EC454-038F-4C53-BACB-395A66BC9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Indique</a:t>
            </a:r>
            <a:r>
              <a:rPr lang="en-US" sz="2000" dirty="0"/>
              <a:t> </a:t>
            </a:r>
            <a:r>
              <a:rPr lang="en-US" sz="2000" dirty="0" err="1"/>
              <a:t>aproximadamente</a:t>
            </a:r>
            <a:r>
              <a:rPr lang="en-US" sz="2000" dirty="0"/>
              <a:t> </a:t>
            </a:r>
            <a:r>
              <a:rPr lang="en-US" sz="2000" dirty="0" err="1"/>
              <a:t>quantas</a:t>
            </a:r>
            <a:r>
              <a:rPr lang="en-US" sz="2000" dirty="0"/>
              <a:t> </a:t>
            </a:r>
            <a:r>
              <a:rPr lang="en-US" sz="2000" dirty="0" err="1"/>
              <a:t>latas</a:t>
            </a:r>
            <a:r>
              <a:rPr lang="en-US" sz="2000" dirty="0"/>
              <a:t> de </a:t>
            </a:r>
            <a:r>
              <a:rPr lang="en-US" sz="2000" dirty="0" err="1"/>
              <a:t>cerveja</a:t>
            </a:r>
            <a:r>
              <a:rPr lang="en-US" sz="2000" dirty="0"/>
              <a:t> </a:t>
            </a:r>
            <a:r>
              <a:rPr lang="en-US" sz="2000" dirty="0" err="1"/>
              <a:t>você</a:t>
            </a:r>
            <a:r>
              <a:rPr lang="en-US" sz="2000" dirty="0"/>
              <a:t> </a:t>
            </a:r>
            <a:r>
              <a:rPr lang="en-US" sz="2000" dirty="0" err="1"/>
              <a:t>bebeu</a:t>
            </a:r>
            <a:r>
              <a:rPr lang="en-US" sz="2000" dirty="0"/>
              <a:t> de </a:t>
            </a:r>
            <a:r>
              <a:rPr lang="en-US" sz="2000" dirty="0" err="1"/>
              <a:t>cada</a:t>
            </a:r>
            <a:r>
              <a:rPr lang="en-US" sz="2000" dirty="0"/>
              <a:t> </a:t>
            </a:r>
            <a:r>
              <a:rPr lang="en-US" sz="2000" dirty="0" err="1"/>
              <a:t>uma</a:t>
            </a:r>
            <a:r>
              <a:rPr lang="en-US" sz="2000" dirty="0"/>
              <a:t> das </a:t>
            </a:r>
            <a:r>
              <a:rPr lang="en-US" sz="2000" dirty="0" err="1"/>
              <a:t>marcas</a:t>
            </a:r>
            <a:r>
              <a:rPr lang="en-US" sz="2000" dirty="0"/>
              <a:t> </a:t>
            </a:r>
            <a:r>
              <a:rPr lang="en-US" sz="2000" dirty="0" err="1"/>
              <a:t>abaixo</a:t>
            </a:r>
            <a:r>
              <a:rPr lang="en-US" sz="2000" dirty="0"/>
              <a:t> </a:t>
            </a:r>
            <a:r>
              <a:rPr lang="en-US" sz="2000" dirty="0" err="1"/>
              <a:t>durante</a:t>
            </a:r>
            <a:r>
              <a:rPr lang="en-US" sz="2000" dirty="0"/>
              <a:t> o final de </a:t>
            </a:r>
            <a:r>
              <a:rPr lang="en-US" sz="2000" dirty="0" err="1"/>
              <a:t>semana</a:t>
            </a:r>
            <a:r>
              <a:rPr lang="en-US" sz="2000" dirty="0"/>
              <a:t> </a:t>
            </a:r>
            <a:r>
              <a:rPr lang="en-US" sz="2000" dirty="0" err="1"/>
              <a:t>passado</a:t>
            </a:r>
            <a:r>
              <a:rPr lang="en-US" sz="2000" dirty="0"/>
              <a:t>. </a:t>
            </a:r>
            <a:r>
              <a:rPr lang="en-US" sz="2000" dirty="0" err="1"/>
              <a:t>Considere</a:t>
            </a:r>
            <a:r>
              <a:rPr lang="en-US" sz="2000" dirty="0"/>
              <a:t> </a:t>
            </a:r>
            <a:r>
              <a:rPr lang="en-US" sz="2000" dirty="0" err="1"/>
              <a:t>apenas</a:t>
            </a:r>
            <a:r>
              <a:rPr lang="en-US" sz="2000" dirty="0"/>
              <a:t> </a:t>
            </a:r>
            <a:r>
              <a:rPr lang="en-US" sz="2000" dirty="0" err="1"/>
              <a:t>latas</a:t>
            </a:r>
            <a:r>
              <a:rPr lang="en-US" sz="2000" dirty="0"/>
              <a:t> de 350 ml.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pt-BR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CB632F5-3288-46DA-8EA8-B7860D7F5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83246"/>
              </p:ext>
            </p:extLst>
          </p:nvPr>
        </p:nvGraphicFramePr>
        <p:xfrm>
          <a:off x="1634838" y="2886075"/>
          <a:ext cx="892232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4618">
                  <a:extLst>
                    <a:ext uri="{9D8B030D-6E8A-4147-A177-3AD203B41FA5}">
                      <a16:colId xmlns:a16="http://schemas.microsoft.com/office/drawing/2014/main" val="2193468511"/>
                    </a:ext>
                  </a:extLst>
                </a:gridCol>
                <a:gridCol w="1274618">
                  <a:extLst>
                    <a:ext uri="{9D8B030D-6E8A-4147-A177-3AD203B41FA5}">
                      <a16:colId xmlns:a16="http://schemas.microsoft.com/office/drawing/2014/main" val="1181731514"/>
                    </a:ext>
                  </a:extLst>
                </a:gridCol>
                <a:gridCol w="1274618">
                  <a:extLst>
                    <a:ext uri="{9D8B030D-6E8A-4147-A177-3AD203B41FA5}">
                      <a16:colId xmlns:a16="http://schemas.microsoft.com/office/drawing/2014/main" val="2241385227"/>
                    </a:ext>
                  </a:extLst>
                </a:gridCol>
                <a:gridCol w="1274618">
                  <a:extLst>
                    <a:ext uri="{9D8B030D-6E8A-4147-A177-3AD203B41FA5}">
                      <a16:colId xmlns:a16="http://schemas.microsoft.com/office/drawing/2014/main" val="860715392"/>
                    </a:ext>
                  </a:extLst>
                </a:gridCol>
                <a:gridCol w="1274618">
                  <a:extLst>
                    <a:ext uri="{9D8B030D-6E8A-4147-A177-3AD203B41FA5}">
                      <a16:colId xmlns:a16="http://schemas.microsoft.com/office/drawing/2014/main" val="1606891275"/>
                    </a:ext>
                  </a:extLst>
                </a:gridCol>
                <a:gridCol w="1274618">
                  <a:extLst>
                    <a:ext uri="{9D8B030D-6E8A-4147-A177-3AD203B41FA5}">
                      <a16:colId xmlns:a16="http://schemas.microsoft.com/office/drawing/2014/main" val="613413026"/>
                    </a:ext>
                  </a:extLst>
                </a:gridCol>
                <a:gridCol w="1274618">
                  <a:extLst>
                    <a:ext uri="{9D8B030D-6E8A-4147-A177-3AD203B41FA5}">
                      <a16:colId xmlns:a16="http://schemas.microsoft.com/office/drawing/2014/main" val="15763834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Nenhuma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 a 3 </a:t>
                      </a:r>
                      <a:r>
                        <a:rPr lang="en-US" sz="1200" dirty="0" err="1"/>
                        <a:t>latas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 a 6 </a:t>
                      </a:r>
                      <a:r>
                        <a:rPr lang="en-US" sz="1200" dirty="0" err="1"/>
                        <a:t>latas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 a 10 </a:t>
                      </a:r>
                      <a:r>
                        <a:rPr lang="en-US" sz="1200" dirty="0" err="1"/>
                        <a:t>latas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 a 15 </a:t>
                      </a:r>
                      <a:r>
                        <a:rPr lang="en-US" sz="1200" dirty="0" err="1"/>
                        <a:t>latas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16 </a:t>
                      </a:r>
                      <a:r>
                        <a:rPr lang="en-US" sz="1200" dirty="0" err="1"/>
                        <a:t>latas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ou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mais</a:t>
                      </a:r>
                      <a:endParaRPr lang="pt-B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6888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Brahma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0165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Skol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3429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Antarctica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5650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Original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407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Heineken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8473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Stella Artois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9054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Becks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9381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Budweiser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857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967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B3409-9A8C-448D-B6F8-0CBE689A2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Exercício</a:t>
            </a:r>
            <a:r>
              <a:rPr lang="en-US" dirty="0"/>
              <a:t> 5</a:t>
            </a:r>
            <a:br>
              <a:rPr lang="en-US" dirty="0"/>
            </a:br>
            <a:r>
              <a:rPr lang="en-US" dirty="0" err="1"/>
              <a:t>Indique</a:t>
            </a:r>
            <a:r>
              <a:rPr lang="en-US" dirty="0"/>
              <a:t> a </a:t>
            </a:r>
            <a:r>
              <a:rPr lang="en-US" dirty="0" err="1"/>
              <a:t>natureza</a:t>
            </a:r>
            <a:r>
              <a:rPr lang="en-US" dirty="0"/>
              <a:t> da </a:t>
            </a:r>
            <a:r>
              <a:rPr lang="en-US" dirty="0" err="1"/>
              <a:t>escala</a:t>
            </a:r>
            <a:r>
              <a:rPr lang="en-US" dirty="0"/>
              <a:t> </a:t>
            </a:r>
            <a:r>
              <a:rPr lang="en-US" dirty="0" err="1"/>
              <a:t>abaixo</a:t>
            </a:r>
            <a:r>
              <a:rPr lang="en-US" dirty="0"/>
              <a:t>: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EC454-038F-4C53-BACB-395A66BC9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Indique</a:t>
            </a:r>
            <a:r>
              <a:rPr lang="en-US" sz="2000" dirty="0"/>
              <a:t> </a:t>
            </a:r>
            <a:r>
              <a:rPr lang="en-US" sz="2000" dirty="0" err="1"/>
              <a:t>aproximadamente</a:t>
            </a:r>
            <a:r>
              <a:rPr lang="en-US" sz="2000" dirty="0"/>
              <a:t> </a:t>
            </a:r>
            <a:r>
              <a:rPr lang="en-US" sz="2000" dirty="0" err="1"/>
              <a:t>quantas</a:t>
            </a:r>
            <a:r>
              <a:rPr lang="en-US" sz="2000" dirty="0"/>
              <a:t> </a:t>
            </a:r>
            <a:r>
              <a:rPr lang="en-US" sz="2000" dirty="0" err="1"/>
              <a:t>latas</a:t>
            </a:r>
            <a:r>
              <a:rPr lang="en-US" sz="2000" dirty="0"/>
              <a:t> de </a:t>
            </a:r>
            <a:r>
              <a:rPr lang="en-US" sz="2000" dirty="0" err="1"/>
              <a:t>cerveja</a:t>
            </a:r>
            <a:r>
              <a:rPr lang="en-US" sz="2000" dirty="0"/>
              <a:t> </a:t>
            </a:r>
            <a:r>
              <a:rPr lang="en-US" sz="2000" dirty="0" err="1"/>
              <a:t>você</a:t>
            </a:r>
            <a:r>
              <a:rPr lang="en-US" sz="2000" dirty="0"/>
              <a:t> </a:t>
            </a:r>
            <a:r>
              <a:rPr lang="en-US" sz="2000" dirty="0" err="1"/>
              <a:t>bebeu</a:t>
            </a:r>
            <a:r>
              <a:rPr lang="en-US" sz="2000" dirty="0"/>
              <a:t> de </a:t>
            </a:r>
            <a:r>
              <a:rPr lang="en-US" sz="2000" dirty="0" err="1"/>
              <a:t>cada</a:t>
            </a:r>
            <a:r>
              <a:rPr lang="en-US" sz="2000" dirty="0"/>
              <a:t> </a:t>
            </a:r>
            <a:r>
              <a:rPr lang="en-US" sz="2000" dirty="0" err="1"/>
              <a:t>uma</a:t>
            </a:r>
            <a:r>
              <a:rPr lang="en-US" sz="2000" dirty="0"/>
              <a:t> das </a:t>
            </a:r>
            <a:r>
              <a:rPr lang="en-US" sz="2000" dirty="0" err="1"/>
              <a:t>marcas</a:t>
            </a:r>
            <a:r>
              <a:rPr lang="en-US" sz="2000" dirty="0"/>
              <a:t> </a:t>
            </a:r>
            <a:r>
              <a:rPr lang="en-US" sz="2000" dirty="0" err="1"/>
              <a:t>abaixo</a:t>
            </a:r>
            <a:r>
              <a:rPr lang="en-US" sz="2000" dirty="0"/>
              <a:t> </a:t>
            </a:r>
            <a:r>
              <a:rPr lang="en-US" sz="2000" dirty="0" err="1"/>
              <a:t>durante</a:t>
            </a:r>
            <a:r>
              <a:rPr lang="en-US" sz="2000" dirty="0"/>
              <a:t> o final de </a:t>
            </a:r>
            <a:r>
              <a:rPr lang="en-US" sz="2000" dirty="0" err="1"/>
              <a:t>semana</a:t>
            </a:r>
            <a:r>
              <a:rPr lang="en-US" sz="2000" dirty="0"/>
              <a:t> </a:t>
            </a:r>
            <a:r>
              <a:rPr lang="en-US" sz="2000" dirty="0" err="1"/>
              <a:t>passado</a:t>
            </a:r>
            <a:r>
              <a:rPr lang="en-US" sz="2000" dirty="0"/>
              <a:t>. </a:t>
            </a:r>
            <a:r>
              <a:rPr lang="en-US" sz="2000" dirty="0" err="1"/>
              <a:t>Considere</a:t>
            </a:r>
            <a:r>
              <a:rPr lang="en-US" sz="2000" dirty="0"/>
              <a:t> </a:t>
            </a:r>
            <a:r>
              <a:rPr lang="en-US" sz="2000" dirty="0" err="1"/>
              <a:t>apenas</a:t>
            </a:r>
            <a:r>
              <a:rPr lang="en-US" sz="2000" dirty="0"/>
              <a:t> </a:t>
            </a:r>
            <a:r>
              <a:rPr lang="en-US" sz="2000" dirty="0" err="1"/>
              <a:t>latas</a:t>
            </a:r>
            <a:r>
              <a:rPr lang="en-US" sz="2000" dirty="0"/>
              <a:t> de 350 ml.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pt-BR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CB632F5-3288-46DA-8EA8-B7860D7F5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121768"/>
              </p:ext>
            </p:extLst>
          </p:nvPr>
        </p:nvGraphicFramePr>
        <p:xfrm>
          <a:off x="4461165" y="2655166"/>
          <a:ext cx="2974108" cy="342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054">
                  <a:extLst>
                    <a:ext uri="{9D8B030D-6E8A-4147-A177-3AD203B41FA5}">
                      <a16:colId xmlns:a16="http://schemas.microsoft.com/office/drawing/2014/main" val="2193468511"/>
                    </a:ext>
                  </a:extLst>
                </a:gridCol>
                <a:gridCol w="1487054">
                  <a:extLst>
                    <a:ext uri="{9D8B030D-6E8A-4147-A177-3AD203B41FA5}">
                      <a16:colId xmlns:a16="http://schemas.microsoft.com/office/drawing/2014/main" val="22413852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Coloque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apenas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números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inteiros</a:t>
                      </a:r>
                      <a:endParaRPr lang="pt-B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6888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Brahma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0165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Skol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3429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Antarctica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5650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Original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407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Heineken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8473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Stella Artois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9054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Becks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9381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Budweiser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[   ]</a:t>
                      </a:r>
                      <a:endParaRPr lang="pt-B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857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292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5F27E9D-A27D-4142-8CBA-740325FFD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60350"/>
            <a:ext cx="10363200" cy="1143000"/>
          </a:xfrm>
        </p:spPr>
        <p:txBody>
          <a:bodyPr/>
          <a:lstStyle/>
          <a:p>
            <a:r>
              <a:rPr lang="en-US" dirty="0" err="1"/>
              <a:t>Exercício</a:t>
            </a:r>
            <a:r>
              <a:rPr lang="en-US" dirty="0"/>
              <a:t> 6</a:t>
            </a:r>
            <a:endParaRPr lang="pt-BR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44C24A0-709A-4C82-8142-0F873A586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28775"/>
            <a:ext cx="10363200" cy="4321175"/>
          </a:xfrm>
        </p:spPr>
        <p:txBody>
          <a:bodyPr/>
          <a:lstStyle/>
          <a:p>
            <a:r>
              <a:rPr lang="en-US" dirty="0" err="1"/>
              <a:t>Crie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escala</a:t>
            </a:r>
            <a:r>
              <a:rPr lang="en-US" dirty="0"/>
              <a:t> de </a:t>
            </a:r>
            <a:r>
              <a:rPr lang="en-US" dirty="0" err="1"/>
              <a:t>ordenamento</a:t>
            </a:r>
            <a:r>
              <a:rPr lang="en-US" dirty="0"/>
              <a:t> e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escala</a:t>
            </a:r>
            <a:r>
              <a:rPr lang="en-US" dirty="0"/>
              <a:t> que </a:t>
            </a:r>
            <a:r>
              <a:rPr lang="en-US" dirty="0" err="1"/>
              <a:t>meça</a:t>
            </a:r>
            <a:r>
              <a:rPr lang="en-US" dirty="0"/>
              <a:t> a </a:t>
            </a:r>
            <a:r>
              <a:rPr lang="en-US" dirty="0" err="1"/>
              <a:t>mesma</a:t>
            </a:r>
            <a:r>
              <a:rPr lang="en-US" dirty="0"/>
              <a:t> </a:t>
            </a:r>
            <a:r>
              <a:rPr lang="en-US" dirty="0" err="1"/>
              <a:t>coisa</a:t>
            </a:r>
            <a:r>
              <a:rPr lang="en-US" dirty="0"/>
              <a:t> mas de forma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comparativa</a:t>
            </a:r>
            <a:r>
              <a:rPr lang="en-US" dirty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7887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327A0-3CB0-438A-984A-B4CAA9FF735B}"/>
              </a:ext>
            </a:extLst>
          </p:cNvPr>
          <p:cNvSpPr txBox="1">
            <a:spLocks/>
          </p:cNvSpPr>
          <p:nvPr/>
        </p:nvSpPr>
        <p:spPr>
          <a:xfrm>
            <a:off x="914400" y="260350"/>
            <a:ext cx="103632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Exercício</a:t>
            </a:r>
            <a:r>
              <a:rPr lang="en-US" dirty="0"/>
              <a:t> 7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78B89-DACE-48B0-9BCB-D437626A6E8B}"/>
              </a:ext>
            </a:extLst>
          </p:cNvPr>
          <p:cNvSpPr txBox="1">
            <a:spLocks/>
          </p:cNvSpPr>
          <p:nvPr/>
        </p:nvSpPr>
        <p:spPr>
          <a:xfrm>
            <a:off x="914400" y="1628775"/>
            <a:ext cx="10363200" cy="43211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Crie uma escala de soma constante e uma escala que meça a mesma coisa mas de forma não comparativa.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8360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764E0-675F-44FE-957F-0746EDA58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Exercício</a:t>
            </a:r>
            <a:r>
              <a:rPr lang="en-US" dirty="0"/>
              <a:t> 8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0A845-3574-46CE-9C17-A1CEE8D3C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Construa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escala</a:t>
            </a:r>
            <a:r>
              <a:rPr lang="en-US" dirty="0"/>
              <a:t> de Likert para </a:t>
            </a:r>
            <a:r>
              <a:rPr lang="en-US" dirty="0" err="1"/>
              <a:t>medir</a:t>
            </a:r>
            <a:r>
              <a:rPr lang="en-US" dirty="0"/>
              <a:t> </a:t>
            </a:r>
            <a:r>
              <a:rPr lang="en-US" dirty="0" err="1"/>
              <a:t>ansiedade</a:t>
            </a:r>
            <a:r>
              <a:rPr lang="en-US" dirty="0"/>
              <a:t> no </a:t>
            </a:r>
            <a:r>
              <a:rPr lang="en-US" dirty="0" err="1"/>
              <a:t>uso</a:t>
            </a:r>
            <a:r>
              <a:rPr lang="en-US" dirty="0"/>
              <a:t> de </a:t>
            </a:r>
            <a:r>
              <a:rPr lang="en-US" dirty="0" err="1"/>
              <a:t>tecnologia</a:t>
            </a:r>
            <a:r>
              <a:rPr lang="en-US" dirty="0"/>
              <a:t> (use a </a:t>
            </a:r>
            <a:r>
              <a:rPr lang="en-US" dirty="0" err="1"/>
              <a:t>palavra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apropriada</a:t>
            </a:r>
            <a:r>
              <a:rPr lang="en-US" dirty="0"/>
              <a:t>) </a:t>
            </a:r>
            <a:r>
              <a:rPr lang="en-US" dirty="0" err="1"/>
              <a:t>considerando</a:t>
            </a:r>
            <a:r>
              <a:rPr lang="en-US" dirty="0"/>
              <a:t> a </a:t>
            </a:r>
            <a:r>
              <a:rPr lang="en-US" dirty="0" err="1"/>
              <a:t>seguinte</a:t>
            </a:r>
            <a:r>
              <a:rPr lang="en-US" dirty="0"/>
              <a:t> </a:t>
            </a:r>
            <a:r>
              <a:rPr lang="en-US" dirty="0" err="1"/>
              <a:t>definição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Ansiedade</a:t>
            </a:r>
            <a:r>
              <a:rPr lang="en-US" dirty="0"/>
              <a:t> é o </a:t>
            </a:r>
            <a:r>
              <a:rPr lang="en-US" dirty="0" err="1"/>
              <a:t>grau</a:t>
            </a:r>
            <a:r>
              <a:rPr lang="en-US" dirty="0"/>
              <a:t> em que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pessoa</a:t>
            </a:r>
            <a:r>
              <a:rPr lang="en-US" dirty="0"/>
              <a:t> </a:t>
            </a:r>
            <a:r>
              <a:rPr lang="en-US" dirty="0" err="1"/>
              <a:t>experimenta</a:t>
            </a:r>
            <a:r>
              <a:rPr lang="en-US" dirty="0"/>
              <a:t> </a:t>
            </a:r>
            <a:r>
              <a:rPr lang="en-US" dirty="0" err="1"/>
              <a:t>sintomas</a:t>
            </a:r>
            <a:r>
              <a:rPr lang="en-US" dirty="0"/>
              <a:t> </a:t>
            </a:r>
            <a:r>
              <a:rPr lang="en-US" dirty="0" err="1"/>
              <a:t>negativos</a:t>
            </a:r>
            <a:r>
              <a:rPr lang="en-US" dirty="0"/>
              <a:t> de </a:t>
            </a:r>
            <a:r>
              <a:rPr lang="en-US" dirty="0" err="1"/>
              <a:t>natureza</a:t>
            </a:r>
            <a:r>
              <a:rPr lang="en-US" dirty="0"/>
              <a:t> </a:t>
            </a:r>
            <a:r>
              <a:rPr lang="en-US" dirty="0" err="1"/>
              <a:t>fisiológica</a:t>
            </a:r>
            <a:r>
              <a:rPr lang="en-US" dirty="0"/>
              <a:t> e </a:t>
            </a:r>
            <a:r>
              <a:rPr lang="en-US" dirty="0" err="1"/>
              <a:t>emocional</a:t>
            </a:r>
            <a:r>
              <a:rPr lang="en-US" dirty="0"/>
              <a:t> em </a:t>
            </a:r>
            <a:r>
              <a:rPr lang="en-US" dirty="0" err="1"/>
              <a:t>geral</a:t>
            </a:r>
            <a:r>
              <a:rPr lang="en-US" dirty="0"/>
              <a:t> em </a:t>
            </a:r>
            <a:r>
              <a:rPr lang="en-US" dirty="0" err="1"/>
              <a:t>reação</a:t>
            </a:r>
            <a:r>
              <a:rPr lang="en-US" dirty="0"/>
              <a:t> a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situação</a:t>
            </a:r>
            <a:r>
              <a:rPr lang="en-US" dirty="0"/>
              <a:t> </a:t>
            </a:r>
            <a:r>
              <a:rPr lang="en-US" dirty="0" err="1"/>
              <a:t>estressante</a:t>
            </a:r>
            <a:r>
              <a:rPr lang="en-US" dirty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8442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1977</TotalTime>
  <Words>886</Words>
  <Application>Microsoft Office PowerPoint</Application>
  <PresentationFormat>Widescreen</PresentationFormat>
  <Paragraphs>196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Exercícios Sobre Escalas</vt:lpstr>
      <vt:lpstr>Exercício 1 Indique a natureza da escala abaixo:</vt:lpstr>
      <vt:lpstr>Exercício 2 Indique a natureza da escala abaixo:</vt:lpstr>
      <vt:lpstr>Exercício 3 Indique a natureza da escala abaixo:</vt:lpstr>
      <vt:lpstr>Exercício 4 Indique a natureza da escala abaixo:</vt:lpstr>
      <vt:lpstr>Exercício 5 Indique a natureza da escala abaixo:</vt:lpstr>
      <vt:lpstr>Exercício 6</vt:lpstr>
      <vt:lpstr>PowerPoint Presentation</vt:lpstr>
      <vt:lpstr>Exercício 8</vt:lpstr>
      <vt:lpstr>Exercício 9</vt:lpstr>
      <vt:lpstr>Exercício 10</vt:lpstr>
      <vt:lpstr>Exercício 11</vt:lpstr>
      <vt:lpstr>Exercício 12</vt:lpstr>
      <vt:lpstr>Exercício 13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Exercícios Sobre Escalas</dc:title>
  <dc:creator>Jose Mauro Hernandez</dc:creator>
  <cp:lastModifiedBy>Jose Mauro Hernandez</cp:lastModifiedBy>
  <cp:revision>14</cp:revision>
  <dcterms:created xsi:type="dcterms:W3CDTF">2021-05-25T11:58:49Z</dcterms:created>
  <dcterms:modified xsi:type="dcterms:W3CDTF">2021-05-26T20:56:29Z</dcterms:modified>
</cp:coreProperties>
</file>